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9" r:id="rId4"/>
    <p:sldMasterId id="2147483714" r:id="rId5"/>
    <p:sldMasterId id="2147483729" r:id="rId6"/>
    <p:sldMasterId id="2147483744" r:id="rId7"/>
    <p:sldMasterId id="2147483759" r:id="rId8"/>
    <p:sldMasterId id="2147483774" r:id="rId9"/>
  </p:sldMasterIdLst>
  <p:notesMasterIdLst>
    <p:notesMasterId r:id="rId36"/>
  </p:notesMasterIdLst>
  <p:sldIdLst>
    <p:sldId id="399" r:id="rId10"/>
    <p:sldId id="400" r:id="rId11"/>
    <p:sldId id="401" r:id="rId12"/>
    <p:sldId id="438" r:id="rId13"/>
    <p:sldId id="427" r:id="rId14"/>
    <p:sldId id="433" r:id="rId15"/>
    <p:sldId id="419" r:id="rId16"/>
    <p:sldId id="409" r:id="rId17"/>
    <p:sldId id="426" r:id="rId18"/>
    <p:sldId id="421" r:id="rId19"/>
    <p:sldId id="428" r:id="rId20"/>
    <p:sldId id="436" r:id="rId21"/>
    <p:sldId id="437" r:id="rId22"/>
    <p:sldId id="422" r:id="rId23"/>
    <p:sldId id="439" r:id="rId24"/>
    <p:sldId id="440" r:id="rId25"/>
    <p:sldId id="441" r:id="rId26"/>
    <p:sldId id="442" r:id="rId27"/>
    <p:sldId id="443" r:id="rId28"/>
    <p:sldId id="423" r:id="rId29"/>
    <p:sldId id="434" r:id="rId30"/>
    <p:sldId id="424" r:id="rId31"/>
    <p:sldId id="425" r:id="rId32"/>
    <p:sldId id="435" r:id="rId33"/>
    <p:sldId id="416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8099" autoAdjust="0"/>
  </p:normalViewPr>
  <p:slideViewPr>
    <p:cSldViewPr>
      <p:cViewPr varScale="1">
        <p:scale>
          <a:sx n="65" d="100"/>
          <a:sy n="65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6302-8A53-4FD3-9C76-6EC20D6DA722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AA2A-0ACA-4743-B29C-68D730161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AA2A-0ACA-4743-B29C-68D7301616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F09B7-4472-4EC1-9E57-DBB8F88A11B7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9C660-2C82-40B6-8AEA-4919B2277348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56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161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014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808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8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03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5604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7521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391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E664-EFC7-42CC-B0CE-1A9669BEB093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14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861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7578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6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200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262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921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010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6176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2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9494206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6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65158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0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7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11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1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5048A-FFBE-4591-8838-EFEC1A9E5C70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4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05-01-2021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73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67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85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03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5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99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F1E8D-F733-4E79-BDAB-5BC1DA3D4437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68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73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01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24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56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52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056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9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C5E3C-7958-41A2-9EB5-F9D8A406CB96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222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24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19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27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18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13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58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084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551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A9D38-BB70-4B70-BEF1-4B422698A74E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474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86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609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638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325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407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29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134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090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E0454-C09C-4497-A619-8EBCA297B006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43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790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212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619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554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78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702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4E96-3E1E-4957-B72B-298D5CA562F6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094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90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478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769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664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8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346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890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328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8DA14-69FF-4D0A-82BC-0AF8351D1CBF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246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175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585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855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343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440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10F8-664B-4ED4-8A5E-5F7ABDD5EB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221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98EF-FFDA-4C76-80AA-0E0F3D23049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193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083E7-71AB-4147-99EF-23D8435F865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451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2627-9242-4098-A30E-B4AEEB6CC2A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B4E44-4CB7-428D-851C-8D2832777F04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4E11A-23AB-4962-BD36-7DD60BC085A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30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C7E4-0BF0-4684-B23F-79C4CB248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658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52CD-FA8D-4E9F-8BC0-67C776A904D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29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74EB-56AF-49C1-9F9A-F602EDE8B2C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588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0219-0555-416C-BE7A-5D9F8C2F664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776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E131-C897-438E-9A4F-589D13C87BFB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421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42E4-98A0-48FF-9ACA-823A17213CE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57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366A-B82D-4E19-BC28-827541322D9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749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0B58-8CEF-40EB-93AD-D62AAF75187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7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2F9B-37EB-44DD-97BB-6041AA7650FE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082781B-2A35-41EE-8B25-2B53B6FBEE94}" type="datetime1">
              <a:rPr lang="en-US" smtClean="0"/>
              <a:pPr/>
              <a:t>1/5/2021</a:t>
            </a:fld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06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9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6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0918B-0759-4663-AE0F-EAD4A9620A79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tbuildings.com/cgi-bin/glk?http://www.endex.com/gf/buildings/eiffel/eiffel.html" TargetMode="External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jpeg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09600"/>
            <a:ext cx="8856984" cy="306528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hiller" panose="04020404031007020602" pitchFamily="82" charset="0"/>
              </a:rPr>
              <a:t>MTH302</a:t>
            </a:r>
            <a:br>
              <a:rPr lang="en-US" sz="5400" dirty="0">
                <a:latin typeface="Chiller" panose="04020404031007020602" pitchFamily="82" charset="0"/>
              </a:rPr>
            </a:br>
            <a:r>
              <a:rPr lang="en-US" sz="5400" dirty="0">
                <a:latin typeface="Chiller" panose="04020404031007020602" pitchFamily="82" charset="0"/>
              </a:rPr>
              <a:t>Probability and Statistics</a:t>
            </a:r>
            <a:endParaRPr lang="en-IN" sz="5400" dirty="0">
              <a:latin typeface="Chiller" panose="04020404031007020602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2826" y="3853644"/>
            <a:ext cx="177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Lecture #0</a:t>
            </a:r>
            <a:endParaRPr lang="en-IN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Unit 2 : Random variable and its characterization</a:t>
            </a:r>
            <a:endParaRPr lang="en-IN" dirty="0"/>
          </a:p>
          <a:p>
            <a:pPr marL="400050" lvl="1" indent="0">
              <a:buNone/>
            </a:pPr>
            <a:endParaRPr lang="en-I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Discrete and Continuous random variable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Cumulative distribution function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Expectations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Mean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Variance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Moment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/>
              <a:t>Moment generating function</a:t>
            </a:r>
          </a:p>
          <a:p>
            <a:pPr marL="4000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3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1417638"/>
            <a:ext cx="8322821" cy="4144962"/>
          </a:xfrm>
        </p:spPr>
      </p:pic>
    </p:spTree>
    <p:extLst>
      <p:ext uri="{BB962C8B-B14F-4D97-AF65-F5344CB8AC3E}">
        <p14:creationId xmlns:p14="http://schemas.microsoft.com/office/powerpoint/2010/main" val="96360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1"/>
            <a:ext cx="8229601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 Two Types of Random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discrete</a:t>
            </a:r>
            <a:r>
              <a:rPr lang="en-US" sz="2800" smtClean="0"/>
              <a:t> </a:t>
            </a:r>
            <a:r>
              <a:rPr lang="en-US" sz="2800" b="1" smtClean="0"/>
              <a:t>random variable</a:t>
            </a:r>
            <a:r>
              <a:rPr lang="en-US" sz="2800" smtClean="0"/>
              <a:t> can assume a countable number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Number of steps to the top of the Eiffel Tower*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continuous</a:t>
            </a:r>
            <a:r>
              <a:rPr lang="en-US" sz="2800" smtClean="0"/>
              <a:t> </a:t>
            </a:r>
            <a:r>
              <a:rPr lang="en-US" sz="2800" b="1" smtClean="0"/>
              <a:t>random variable</a:t>
            </a:r>
            <a:r>
              <a:rPr lang="en-US" sz="2800" smtClean="0"/>
              <a:t> can assume any value along a given interval of a number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time a tourist stays at the top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once s/he gets there</a:t>
            </a:r>
          </a:p>
        </p:txBody>
      </p:sp>
      <p:pic>
        <p:nvPicPr>
          <p:cNvPr id="22532" name="Picture 4" descr="j01577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79546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562600"/>
            <a:ext cx="6934200" cy="30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292929"/>
                </a:solidFill>
              </a:rPr>
              <a:t>*Believe it or not, the answer ranges from 1,652 to 1,789.  See  </a:t>
            </a:r>
            <a:r>
              <a:rPr lang="en-US" sz="1400" dirty="0">
                <a:solidFill>
                  <a:srgbClr val="292929"/>
                </a:solidFill>
                <a:hlinkClick r:id="rId3"/>
              </a:rPr>
              <a:t>Great Buildings</a:t>
            </a:r>
            <a:endParaRPr lang="en-US" sz="1400" dirty="0">
              <a:solidFill>
                <a:srgbClr val="292929"/>
              </a:solidFill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7FF143-A674-4018-BAF8-B8A5D15F6711}" type="slidenum">
              <a:rPr lang="en-US" smtClean="0">
                <a:solidFill>
                  <a:srgbClr val="292929"/>
                </a:solidFill>
              </a:rPr>
              <a:pPr eaLnBrk="1" hangingPunct="1"/>
              <a:t>12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2253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2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135937" cy="1412875"/>
          </a:xfrm>
        </p:spPr>
        <p:txBody>
          <a:bodyPr/>
          <a:lstStyle/>
          <a:p>
            <a:pPr eaLnBrk="1" hangingPunct="1"/>
            <a:r>
              <a:rPr lang="en-US" dirty="0" smtClean="0"/>
              <a:t> Two Types of Random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204075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</a:t>
            </a:r>
            <a:r>
              <a:rPr lang="en-US" sz="2000" b="1" smtClean="0"/>
              <a:t>iscrete</a:t>
            </a:r>
            <a:r>
              <a:rPr lang="en-US" sz="2000" smtClean="0"/>
              <a:t> </a:t>
            </a:r>
            <a:r>
              <a:rPr lang="en-US" sz="2000" b="1" smtClean="0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sales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Shares of stock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People in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Continuous</a:t>
            </a:r>
            <a:r>
              <a:rPr lang="en-US" sz="2000" smtClean="0"/>
              <a:t> </a:t>
            </a:r>
            <a:r>
              <a:rPr lang="en-US" sz="2000" b="1" smtClean="0"/>
              <a:t>random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Volume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Weight</a:t>
            </a:r>
          </a:p>
        </p:txBody>
      </p:sp>
      <p:pic>
        <p:nvPicPr>
          <p:cNvPr id="23557" name="Picture 9" descr="C:\WINNT\Temporary Internet Files\Content.IE5\0SG27ZK7\MPj0411730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5BE458-5677-4E96-AF0C-6C39305D7A54}" type="slidenum">
              <a:rPr lang="en-US" smtClean="0">
                <a:solidFill>
                  <a:srgbClr val="292929"/>
                </a:solidFill>
              </a:rPr>
              <a:pPr eaLnBrk="1" hangingPunct="1"/>
              <a:t>13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23560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791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Unit 3: Probability distributions </a:t>
            </a:r>
          </a:p>
          <a:p>
            <a:pPr marL="0" indent="0">
              <a:buNone/>
            </a:pPr>
            <a:endParaRPr lang="en-IN" sz="4400" dirty="0">
              <a:solidFill>
                <a:srgbClr val="FF0000"/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Binomial Distribution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Poisson Distribution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Normal </a:t>
            </a:r>
            <a:r>
              <a:rPr lang="en-IN" sz="3200" dirty="0" smtClean="0"/>
              <a:t>Distribution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96281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The Binomial Distribution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17963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A Binomial Random Variable</a:t>
            </a:r>
          </a:p>
          <a:p>
            <a:pPr lvl="1" eaLnBrk="1" hangingPunct="1"/>
            <a:r>
              <a:rPr lang="en-US" sz="2000" i="1" smtClean="0"/>
              <a:t>n</a:t>
            </a:r>
            <a:r>
              <a:rPr lang="en-US" sz="2000" smtClean="0"/>
              <a:t> identical trials</a:t>
            </a:r>
          </a:p>
          <a:p>
            <a:pPr lvl="1" eaLnBrk="1" hangingPunct="1"/>
            <a:r>
              <a:rPr lang="en-US" sz="2000" smtClean="0"/>
              <a:t>Two outcomes: </a:t>
            </a:r>
            <a:r>
              <a:rPr lang="en-US" sz="2000" b="1" smtClean="0"/>
              <a:t>S</a:t>
            </a:r>
            <a:r>
              <a:rPr lang="en-US" sz="2000" smtClean="0"/>
              <a:t>uccess or </a:t>
            </a:r>
            <a:r>
              <a:rPr lang="en-US" sz="2000" b="1" smtClean="0"/>
              <a:t>F</a:t>
            </a:r>
            <a:r>
              <a:rPr lang="en-US" sz="2000" smtClean="0"/>
              <a:t>ailure</a:t>
            </a:r>
          </a:p>
          <a:p>
            <a:pPr lvl="1" eaLnBrk="1" hangingPunct="1"/>
            <a:r>
              <a:rPr lang="en-US" sz="2000" smtClean="0"/>
              <a:t>P(</a:t>
            </a:r>
            <a:r>
              <a:rPr lang="en-US" sz="2000" b="1" smtClean="0"/>
              <a:t>S</a:t>
            </a:r>
            <a:r>
              <a:rPr lang="en-US" sz="2000" smtClean="0"/>
              <a:t>) = </a:t>
            </a:r>
            <a:r>
              <a:rPr lang="en-US" sz="2000" i="1" smtClean="0"/>
              <a:t>p</a:t>
            </a:r>
            <a:r>
              <a:rPr lang="en-US" sz="2000" smtClean="0"/>
              <a:t>; P(</a:t>
            </a:r>
            <a:r>
              <a:rPr lang="en-US" sz="2000" b="1" smtClean="0"/>
              <a:t>F</a:t>
            </a:r>
            <a:r>
              <a:rPr lang="en-US" sz="2000" smtClean="0"/>
              <a:t>) = </a:t>
            </a:r>
            <a:r>
              <a:rPr lang="en-US" sz="2000" i="1" smtClean="0"/>
              <a:t>q</a:t>
            </a:r>
            <a:r>
              <a:rPr lang="en-US" sz="2000" smtClean="0"/>
              <a:t> = 1 – </a:t>
            </a:r>
            <a:r>
              <a:rPr lang="en-US" sz="2000" i="1" smtClean="0"/>
              <a:t>p</a:t>
            </a:r>
            <a:endParaRPr lang="en-US" sz="2000" smtClean="0"/>
          </a:p>
          <a:p>
            <a:pPr lvl="1" eaLnBrk="1" hangingPunct="1"/>
            <a:r>
              <a:rPr lang="en-US" sz="2000" smtClean="0"/>
              <a:t>Trials are independent</a:t>
            </a:r>
            <a:endParaRPr lang="en-US" sz="2000" i="1" smtClean="0"/>
          </a:p>
          <a:p>
            <a:pPr lvl="1" eaLnBrk="1" hangingPunct="1"/>
            <a:r>
              <a:rPr lang="en-US" sz="2000" i="1" smtClean="0"/>
              <a:t>x</a:t>
            </a:r>
            <a:r>
              <a:rPr lang="en-US" sz="2000" smtClean="0"/>
              <a:t> is the number of </a:t>
            </a:r>
            <a:r>
              <a:rPr lang="en-US" sz="2000" b="1" smtClean="0"/>
              <a:t>S</a:t>
            </a:r>
            <a:r>
              <a:rPr lang="en-US" sz="2000" smtClean="0"/>
              <a:t>’s in </a:t>
            </a:r>
            <a:r>
              <a:rPr lang="en-US" sz="2000" i="1" smtClean="0"/>
              <a:t>n </a:t>
            </a:r>
            <a:r>
              <a:rPr lang="en-US" sz="2000" smtClean="0"/>
              <a:t>trials </a:t>
            </a:r>
            <a:endParaRPr lang="en-US" sz="2000" i="1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05000"/>
            <a:ext cx="3983038" cy="4267200"/>
          </a:xfrm>
        </p:spPr>
        <p:txBody>
          <a:bodyPr/>
          <a:lstStyle/>
          <a:p>
            <a:pPr eaLnBrk="1" hangingPunct="1"/>
            <a:endParaRPr 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sz="24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3399"/>
                </a:solidFill>
              </a:rPr>
              <a:t>Flip a coin 3 times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3399"/>
                </a:solidFill>
              </a:rPr>
              <a:t>Outcomes are Heads or Tails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3399"/>
                </a:solidFill>
              </a:rPr>
              <a:t>P(H) = .5; P(F) = 1-.5 = .5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3399"/>
                </a:solidFill>
              </a:rPr>
              <a:t>A head on flip </a:t>
            </a:r>
            <a:r>
              <a:rPr lang="en-US" sz="2000" i="1" smtClean="0">
                <a:solidFill>
                  <a:srgbClr val="003399"/>
                </a:solidFill>
              </a:rPr>
              <a:t>i</a:t>
            </a:r>
            <a:r>
              <a:rPr lang="en-US" sz="2000" smtClean="0">
                <a:solidFill>
                  <a:srgbClr val="003399"/>
                </a:solidFill>
              </a:rPr>
              <a:t> doesn’t change P(H) of flip </a:t>
            </a:r>
            <a:r>
              <a:rPr lang="en-US" sz="2000" i="1" smtClean="0">
                <a:solidFill>
                  <a:srgbClr val="003399"/>
                </a:solidFill>
              </a:rPr>
              <a:t>i</a:t>
            </a:r>
            <a:r>
              <a:rPr lang="en-US" sz="2000" smtClean="0">
                <a:solidFill>
                  <a:srgbClr val="003399"/>
                </a:solidFill>
              </a:rPr>
              <a:t> + 1</a:t>
            </a:r>
          </a:p>
          <a:p>
            <a:pPr eaLnBrk="1" hangingPunct="1"/>
            <a:endParaRPr 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sz="2400" smtClean="0">
              <a:solidFill>
                <a:srgbClr val="003399"/>
              </a:solidFill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CE4E67-9068-484F-880B-B02BEA8FB5A8}" type="slidenum">
              <a:rPr lang="en-US" smtClean="0">
                <a:solidFill>
                  <a:srgbClr val="292929"/>
                </a:solidFill>
              </a:rPr>
              <a:pPr eaLnBrk="1" hangingPunct="1"/>
              <a:t>15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  <p:cxnSp>
        <p:nvCxnSpPr>
          <p:cNvPr id="27655" name="Straight Arrow Connector 7"/>
          <p:cNvCxnSpPr>
            <a:cxnSpLocks noChangeShapeType="1"/>
          </p:cNvCxnSpPr>
          <p:nvPr/>
        </p:nvCxnSpPr>
        <p:spPr bwMode="auto">
          <a:xfrm>
            <a:off x="3505200" y="2971800"/>
            <a:ext cx="1828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Arrow Connector 9"/>
          <p:cNvCxnSpPr>
            <a:cxnSpLocks noChangeShapeType="1"/>
          </p:cNvCxnSpPr>
          <p:nvPr/>
        </p:nvCxnSpPr>
        <p:spPr bwMode="auto">
          <a:xfrm>
            <a:off x="4495800" y="3352800"/>
            <a:ext cx="8382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Arrow Connector 12"/>
          <p:cNvCxnSpPr>
            <a:cxnSpLocks noChangeShapeType="1"/>
          </p:cNvCxnSpPr>
          <p:nvPr/>
        </p:nvCxnSpPr>
        <p:spPr bwMode="auto">
          <a:xfrm>
            <a:off x="4648200" y="4038600"/>
            <a:ext cx="685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14"/>
          <p:cNvCxnSpPr>
            <a:cxnSpLocks noChangeShapeType="1"/>
          </p:cNvCxnSpPr>
          <p:nvPr/>
        </p:nvCxnSpPr>
        <p:spPr bwMode="auto">
          <a:xfrm>
            <a:off x="4343400" y="4419600"/>
            <a:ext cx="9906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7158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The Binomial Distribution</a:t>
            </a:r>
          </a:p>
        </p:txBody>
      </p:sp>
      <p:graphicFrame>
        <p:nvGraphicFramePr>
          <p:cNvPr id="32876" name="Group 108"/>
          <p:cNvGraphicFramePr>
            <a:graphicFrameLocks noGrp="1"/>
          </p:cNvGraphicFramePr>
          <p:nvPr>
            <p:ph/>
          </p:nvPr>
        </p:nvGraphicFramePr>
        <p:xfrm>
          <a:off x="304800" y="1889125"/>
          <a:ext cx="8153399" cy="4283073"/>
        </p:xfrm>
        <a:graphic>
          <a:graphicData uri="http://schemas.openxmlformats.org/drawingml/2006/table">
            <a:tbl>
              <a:tblPr/>
              <a:tblGrid>
                <a:gridCol w="276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Results of 3 flips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Summary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HHH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(1)p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HHT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HTH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THH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HTT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THT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TTH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TTT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(1)p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5D0925-6DBB-4D00-AA86-0084D8F79495}" type="slidenum">
              <a:rPr lang="en-US" smtClean="0">
                <a:solidFill>
                  <a:srgbClr val="292929"/>
                </a:solidFill>
              </a:rPr>
              <a:pPr eaLnBrk="1" hangingPunct="1"/>
              <a:t>16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287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1544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105400" y="1981200"/>
            <a:ext cx="3810000" cy="350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en-US" smtClean="0"/>
              <a:t>Say 40% of the class is female.</a:t>
            </a:r>
          </a:p>
          <a:p>
            <a:pPr eaLnBrk="1" hangingPunct="1"/>
            <a:r>
              <a:rPr lang="en-US" smtClean="0"/>
              <a:t>What is the probability that 6 of the first 10 students walking in will be female?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The Binomial Distribution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181600" y="2057400"/>
          <a:ext cx="35877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434960" imgH="1371600" progId="Equation.3">
                  <p:embed/>
                </p:oleObj>
              </mc:Choice>
              <mc:Fallback>
                <p:oleObj name="Equation" r:id="rId3" imgW="14349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358775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2192C3-7C3C-4BCA-A755-06A2196B7F4C}" type="slidenum">
              <a:rPr lang="en-US" smtClean="0">
                <a:solidFill>
                  <a:srgbClr val="292929"/>
                </a:solidFill>
              </a:rPr>
              <a:pPr eaLnBrk="1" hangingPunct="1"/>
              <a:t>17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717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356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The Poisson Distribution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05150" y="1752600"/>
          <a:ext cx="2630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850680" imgH="419040" progId="Equation.3">
                  <p:embed/>
                </p:oleObj>
              </mc:Choice>
              <mc:Fallback>
                <p:oleObj name="Equation" r:id="rId3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752600"/>
                        <a:ext cx="26304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Placeholder 5"/>
          <p:cNvSpPr>
            <a:spLocks noGrp="1"/>
          </p:cNvSpPr>
          <p:nvPr>
            <p:ph type="body" sz="half" idx="1"/>
          </p:nvPr>
        </p:nvSpPr>
        <p:spPr>
          <a:xfrm>
            <a:off x="914400" y="3276600"/>
            <a:ext cx="7585075" cy="3124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ym typeface="Euclid Symbol" pitchFamily="18" charset="2"/>
              </a:rPr>
              <a:t> = mean number of occurrences in the given unit of time, area, volume, etc.</a:t>
            </a:r>
          </a:p>
          <a:p>
            <a:pPr eaLnBrk="1" hangingPunct="1"/>
            <a:r>
              <a:rPr lang="en-US" sz="2800" i="1" dirty="0" smtClean="0">
                <a:sym typeface="Euclid Symbol" pitchFamily="18" charset="2"/>
              </a:rPr>
              <a:t>e = </a:t>
            </a:r>
            <a:r>
              <a:rPr lang="en-US" sz="2800" dirty="0" smtClean="0">
                <a:sym typeface="Euclid Symbol" pitchFamily="18" charset="2"/>
              </a:rPr>
              <a:t>2.71828…. </a:t>
            </a:r>
          </a:p>
          <a:p>
            <a:pPr eaLnBrk="1" hangingPunct="1"/>
            <a:r>
              <a:rPr lang="en-US" sz="2800" dirty="0" smtClean="0">
                <a:sym typeface="Euclid Symbol" pitchFamily="18" charset="2"/>
              </a:rPr>
              <a:t>µ = </a:t>
            </a:r>
            <a:r>
              <a:rPr lang="en-US" sz="2800" b="1" dirty="0" smtClean="0">
                <a:sym typeface="Euclid Symbol" pitchFamily="18" charset="2"/>
              </a:rPr>
              <a:t></a:t>
            </a:r>
          </a:p>
          <a:p>
            <a:pPr eaLnBrk="1" hangingPunct="1"/>
            <a:r>
              <a:rPr lang="en-US" sz="2800" b="1" dirty="0" smtClean="0">
                <a:sym typeface="Euclid Symbol" pitchFamily="18" charset="2"/>
              </a:rPr>
              <a:t></a:t>
            </a:r>
            <a:r>
              <a:rPr lang="en-US" sz="2800" b="1" baseline="30000" dirty="0" smtClean="0">
                <a:sym typeface="Euclid Symbol" pitchFamily="18" charset="2"/>
              </a:rPr>
              <a:t>2</a:t>
            </a:r>
            <a:r>
              <a:rPr lang="en-US" sz="2800" b="1" dirty="0" smtClean="0">
                <a:sym typeface="Euclid Symbol" pitchFamily="18" charset="2"/>
              </a:rPr>
              <a:t> = </a:t>
            </a:r>
            <a:endParaRPr lang="en-US" sz="2800" dirty="0" smtClean="0">
              <a:sym typeface="Euclid Symbol" pitchFamily="18" charset="2"/>
            </a:endParaRPr>
          </a:p>
          <a:p>
            <a:pPr eaLnBrk="1" hangingPunct="1"/>
            <a:endParaRPr lang="en-US" sz="2800" dirty="0" smtClean="0">
              <a:sym typeface="Euclid Symbol" pitchFamily="18" charset="2"/>
            </a:endParaRPr>
          </a:p>
          <a:p>
            <a:pPr eaLnBrk="1" hangingPunct="1"/>
            <a:endParaRPr lang="en-US" sz="2800" dirty="0" smtClean="0">
              <a:sym typeface="Euclid Symbol" pitchFamily="18" charset="2"/>
            </a:endParaRPr>
          </a:p>
          <a:p>
            <a:pPr eaLnBrk="1" hangingPunct="1"/>
            <a:endParaRPr lang="en-US" sz="2800" dirty="0" smtClean="0">
              <a:sym typeface="Euclid Symbol" pitchFamily="18" charset="2"/>
            </a:endParaRPr>
          </a:p>
          <a:p>
            <a:pPr eaLnBrk="1" hangingPunct="1"/>
            <a:endParaRPr lang="en-US" sz="2800" dirty="0" smtClean="0">
              <a:sym typeface="Euclid Symbol" pitchFamily="18" charset="2"/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498DAC-CD44-4A0D-AD74-28F18A6CABBA}" type="slidenum">
              <a:rPr lang="en-US" smtClean="0">
                <a:solidFill>
                  <a:srgbClr val="292929"/>
                </a:solidFill>
              </a:rPr>
              <a:pPr eaLnBrk="1" hangingPunct="1"/>
              <a:t>18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1024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038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The Poisson Distribution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52575" y="3962400"/>
          <a:ext cx="63182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044440" imgH="419040" progId="Equation.3">
                  <p:embed/>
                </p:oleObj>
              </mc:Choice>
              <mc:Fallback>
                <p:oleObj name="Equation" r:id="rId3" imgW="2044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962400"/>
                        <a:ext cx="63182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Placeholder 5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7585075" cy="31242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Euclid Symbol" pitchFamily="18" charset="2"/>
              </a:rPr>
              <a:t>Say in a given stream there are an average of 3 striped trout per 100 yards.  What is the probability of seeing 5 striped trout in the next 100 yards, assuming a Poisson distribution? </a:t>
            </a:r>
            <a:endParaRPr lang="en-US" sz="2800" smtClean="0"/>
          </a:p>
        </p:txBody>
      </p:sp>
      <p:pic>
        <p:nvPicPr>
          <p:cNvPr id="11269" name="Picture 6" descr="C:\WINNT\Temporary Internet Files\Content.IE5\BN1UZXKT\MPj0407569000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29200"/>
            <a:ext cx="22875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3DD5CE-CFF0-40CA-85C8-1F609AEE8FF6}" type="slidenum">
              <a:rPr lang="en-US" smtClean="0">
                <a:solidFill>
                  <a:srgbClr val="292929"/>
                </a:solidFill>
              </a:rPr>
              <a:pPr eaLnBrk="1" hangingPunct="1"/>
              <a:t>19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11271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292929"/>
                </a:solidFill>
              </a:rPr>
              <a:t>McClave, Statistics, 11th ed. Chapter 4: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325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301208"/>
            <a:ext cx="127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Course details</a:t>
            </a:r>
            <a:endParaRPr lang="en-IN" sz="4800" dirty="0">
              <a:solidFill>
                <a:srgbClr val="C0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sz="4000" dirty="0"/>
              <a:t>LTP – 3 0 0 [Three lectures/week]</a:t>
            </a:r>
          </a:p>
          <a:p>
            <a:r>
              <a:rPr lang="en-US" sz="4000" b="1" dirty="0"/>
              <a:t>Text Book</a:t>
            </a:r>
          </a:p>
          <a:p>
            <a:pPr marL="0" indent="0">
              <a:buNone/>
            </a:pPr>
            <a:r>
              <a:rPr lang="en-IN" sz="1800" b="1" dirty="0"/>
              <a:t>       FUNDAMENTALS OF MATHEMATICAL STATISTICS by S.C.GUPTA AND</a:t>
            </a:r>
          </a:p>
          <a:p>
            <a:pPr marL="0" indent="0">
              <a:buNone/>
            </a:pPr>
            <a:r>
              <a:rPr lang="en-IN" sz="1800" b="1" dirty="0"/>
              <a:t>       V.K.KAPOOR, SULTAN CHAND &amp; SONS, 2nd Edition, (2007)</a:t>
            </a:r>
          </a:p>
          <a:p>
            <a:r>
              <a:rPr lang="en-US" sz="4000" b="1" dirty="0"/>
              <a:t>Reference Books</a:t>
            </a:r>
          </a:p>
          <a:p>
            <a:pPr marL="0" indent="0">
              <a:buNone/>
            </a:pPr>
            <a:r>
              <a:rPr lang="en-IN" sz="1800" b="1" dirty="0"/>
              <a:t>      PROBABILITY STATISTICS AND RANDAM PROCESSES by T VEERARAJAN, MC</a:t>
            </a:r>
          </a:p>
          <a:p>
            <a:pPr marL="0" indent="0">
              <a:buNone/>
            </a:pPr>
            <a:r>
              <a:rPr lang="en-IN" sz="1800" b="1" dirty="0"/>
              <a:t>      GRAW HILL, 3rd Edition, (2011)</a:t>
            </a:r>
            <a:endParaRPr lang="en-US" sz="4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Unit 4: Point Estimation</a:t>
            </a:r>
            <a:endParaRPr lang="en-I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Definition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Unbiased estimators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Consistent Estimators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Sufficient Estimator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MLE ( Method of Maximum Likelihood )</a:t>
            </a:r>
          </a:p>
          <a:p>
            <a:pPr marL="40005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23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033923" cy="4556151"/>
          </a:xfrm>
        </p:spPr>
      </p:pic>
    </p:spTree>
    <p:extLst>
      <p:ext uri="{BB962C8B-B14F-4D97-AF65-F5344CB8AC3E}">
        <p14:creationId xmlns:p14="http://schemas.microsoft.com/office/powerpoint/2010/main" val="32925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Unit 5: Testing of Hypothesis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Population and Sample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Types of Error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Test of Goodness of a Fit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 Student t-test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Z-test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 F-test</a:t>
            </a:r>
          </a:p>
          <a:p>
            <a:pPr marL="40005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441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Unit 6: Correlation and 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Bi-variate data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Scatter plots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Linear correlation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 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 Fitting the line and curve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/>
              <a:t>Properties of correlation coefficient.</a:t>
            </a:r>
          </a:p>
          <a:p>
            <a:pPr marL="400050" lvl="1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5181600" cy="6827521"/>
          </a:xfrm>
        </p:spPr>
      </p:pic>
    </p:spTree>
    <p:extLst>
      <p:ext uri="{BB962C8B-B14F-4D97-AF65-F5344CB8AC3E}">
        <p14:creationId xmlns:p14="http://schemas.microsoft.com/office/powerpoint/2010/main" val="34720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Matura MT Script Capitals" panose="03020802060602070202" pitchFamily="66" charset="0"/>
              </a:rPr>
              <a:t>The course outcomes</a:t>
            </a:r>
            <a:r>
              <a:rPr lang="en-US" sz="4800" dirty="0">
                <a:solidFill>
                  <a:srgbClr val="C00000"/>
                </a:solidFill>
              </a:rPr>
              <a:t>…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48478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course MTH302: Probability and Statistics will…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Recall the basic principles of probability and Bayes theorem.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Visualize and use the concept of random variables to find the probability of an event.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Use of some important distributions to find the probabilities.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Discuss the method to find out the estimator and properties of estimator.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Illustrate the concept of correlation, regression, hypothesis testing and their applications. </a:t>
            </a:r>
          </a:p>
          <a:p>
            <a:r>
              <a:rPr lang="en-IN" dirty="0"/>
              <a:t> </a:t>
            </a:r>
          </a:p>
          <a:p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23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Latha" pitchFamily="34" charset="0"/>
                <a:cs typeface="Latha" pitchFamily="34" charset="0"/>
              </a:rPr>
              <a:t>Course Assessment Model</a:t>
            </a:r>
            <a:endParaRPr lang="en-IN" sz="4800" dirty="0">
              <a:solidFill>
                <a:srgbClr val="C0000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Marks break up*</a:t>
            </a:r>
          </a:p>
          <a:p>
            <a:r>
              <a:rPr lang="en-US" sz="4000" dirty="0">
                <a:solidFill>
                  <a:srgbClr val="002060"/>
                </a:solidFill>
              </a:rPr>
              <a:t>Attendance						  5</a:t>
            </a:r>
          </a:p>
          <a:p>
            <a:r>
              <a:rPr lang="en-US" sz="4000" dirty="0">
                <a:solidFill>
                  <a:srgbClr val="002060"/>
                </a:solidFill>
              </a:rPr>
              <a:t>CA </a:t>
            </a:r>
            <a:r>
              <a:rPr lang="en-US" sz="3900" dirty="0">
                <a:solidFill>
                  <a:srgbClr val="002060"/>
                </a:solidFill>
              </a:rPr>
              <a:t>(Two best out of three tasks)</a:t>
            </a:r>
            <a:r>
              <a:rPr lang="en-US" sz="4000" dirty="0">
                <a:solidFill>
                  <a:srgbClr val="002060"/>
                </a:solidFill>
              </a:rPr>
              <a:t>		25 </a:t>
            </a:r>
          </a:p>
          <a:p>
            <a:r>
              <a:rPr lang="en-US" sz="4000" dirty="0">
                <a:solidFill>
                  <a:srgbClr val="002060"/>
                </a:solidFill>
              </a:rPr>
              <a:t>MTE                    					</a:t>
            </a:r>
            <a:r>
              <a:rPr lang="en-US" sz="4000" dirty="0" smtClean="0">
                <a:solidFill>
                  <a:srgbClr val="002060"/>
                </a:solidFill>
              </a:rPr>
              <a:t>20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sz="4000" dirty="0">
                <a:solidFill>
                  <a:srgbClr val="002060"/>
                </a:solidFill>
              </a:rPr>
              <a:t>ETE							50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Total							100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228600"/>
            <a:ext cx="9093006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8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4724400" cy="541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82" y="3502959"/>
            <a:ext cx="3805518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40447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09311" cy="571500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00075"/>
            <a:ext cx="82677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dirty="0"/>
              <a:t>Did you check the weather forecast?</a:t>
            </a:r>
          </a:p>
          <a:p>
            <a:r>
              <a:rPr lang="en-IN" dirty="0"/>
              <a:t>Did you decide to go through the drive through lane vs walk in?</a:t>
            </a:r>
          </a:p>
          <a:p>
            <a:r>
              <a:rPr lang="en-IN" dirty="0"/>
              <a:t>We are constantly creating hypotheses, making predictions, testing, and </a:t>
            </a:r>
            <a:r>
              <a:rPr lang="en-IN" dirty="0" err="1"/>
              <a:t>analyzing</a:t>
            </a:r>
            <a:r>
              <a:rPr lang="en-IN" dirty="0"/>
              <a:t>.</a:t>
            </a:r>
          </a:p>
          <a:p>
            <a:r>
              <a:rPr lang="en-IN" dirty="0"/>
              <a:t>Our lives are full of probabilities! </a:t>
            </a:r>
          </a:p>
          <a:p>
            <a:r>
              <a:rPr lang="en-IN" dirty="0"/>
              <a:t>Statistics is related to probability because much of the data we use when determining probable outcomes comes from our understanding of statistics.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71488"/>
            <a:ext cx="817245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99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</a:rPr>
              <a:t>The course contents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40" y="864840"/>
            <a:ext cx="8229600" cy="5069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Unit 1 : Basics of probability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    Sample Space and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    Probability of an Event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    Rules of probability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    Independent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    Conditional Probability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08" y="3124200"/>
            <a:ext cx="1447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724400" cy="388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14" y="259977"/>
            <a:ext cx="3495186" cy="2689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" y="110939"/>
            <a:ext cx="4038600" cy="2838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8" y="2971801"/>
            <a:ext cx="28302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4053</TotalTime>
  <Words>823</Words>
  <Application>Microsoft Office PowerPoint</Application>
  <PresentationFormat>On-screen Show (4:3)</PresentationFormat>
  <Paragraphs>171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7" baseType="lpstr">
      <vt:lpstr>Arial</vt:lpstr>
      <vt:lpstr>Arial Rounded MT Bold</vt:lpstr>
      <vt:lpstr>Calibri</vt:lpstr>
      <vt:lpstr>Chiller</vt:lpstr>
      <vt:lpstr>Euclid Symbol</vt:lpstr>
      <vt:lpstr>Latha</vt:lpstr>
      <vt:lpstr>Leelawadee</vt:lpstr>
      <vt:lpstr>Matura MT Script Capitals</vt:lpstr>
      <vt:lpstr>Tahoma</vt:lpstr>
      <vt:lpstr>Times New Roman</vt:lpstr>
      <vt:lpstr>Wingdings</vt:lpstr>
      <vt:lpstr>Watermark</vt:lpstr>
      <vt:lpstr>Office Theme</vt:lpstr>
      <vt:lpstr>Axis</vt:lpstr>
      <vt:lpstr>1_Axis</vt:lpstr>
      <vt:lpstr>2_Axis</vt:lpstr>
      <vt:lpstr>3_Axis</vt:lpstr>
      <vt:lpstr>4_Axis</vt:lpstr>
      <vt:lpstr>5_Axis</vt:lpstr>
      <vt:lpstr>6_Axis</vt:lpstr>
      <vt:lpstr>Equation</vt:lpstr>
      <vt:lpstr>MTH302 Probability and Statistics</vt:lpstr>
      <vt:lpstr>Course details</vt:lpstr>
      <vt:lpstr>Course Assessment Model</vt:lpstr>
      <vt:lpstr>PowerPoint Presentation</vt:lpstr>
      <vt:lpstr>PowerPoint Presentation</vt:lpstr>
      <vt:lpstr>PowerPoint Presentation</vt:lpstr>
      <vt:lpstr>PowerPoint Presentation</vt:lpstr>
      <vt:lpstr>The course contents</vt:lpstr>
      <vt:lpstr>PowerPoint Presentation</vt:lpstr>
      <vt:lpstr>PowerPoint Presentation</vt:lpstr>
      <vt:lpstr>PowerPoint Presentation</vt:lpstr>
      <vt:lpstr> Two Types of Random Variables</vt:lpstr>
      <vt:lpstr> Two Types of Random Variables</vt:lpstr>
      <vt:lpstr>PowerPoint Presentation</vt:lpstr>
      <vt:lpstr> The Binomial Distribution</vt:lpstr>
      <vt:lpstr> The Binomial Distribution</vt:lpstr>
      <vt:lpstr> The Binomial Distribution</vt:lpstr>
      <vt:lpstr> The Poisson Distribution</vt:lpstr>
      <vt:lpstr> The Poisson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course outcomes…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Deepak</cp:lastModifiedBy>
  <cp:revision>472</cp:revision>
  <dcterms:created xsi:type="dcterms:W3CDTF">2012-02-29T16:23:18Z</dcterms:created>
  <dcterms:modified xsi:type="dcterms:W3CDTF">2021-01-05T09:40:41Z</dcterms:modified>
</cp:coreProperties>
</file>