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939C1E9-BDD9-40D9-8ED6-B55587BBCB95}" type="datetimeFigureOut">
              <a:rPr lang="en-US" smtClean="0"/>
              <a:t>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F6A130-FF31-4224-A5C4-5878FF8641B7}" type="slidenum">
              <a:rPr lang="en-US" smtClean="0"/>
              <a:t>‹#›</a:t>
            </a:fld>
            <a:endParaRPr lang="en-US"/>
          </a:p>
        </p:txBody>
      </p:sp>
    </p:spTree>
    <p:extLst>
      <p:ext uri="{BB962C8B-B14F-4D97-AF65-F5344CB8AC3E}">
        <p14:creationId xmlns:p14="http://schemas.microsoft.com/office/powerpoint/2010/main" val="3089083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39C1E9-BDD9-40D9-8ED6-B55587BBCB95}" type="datetimeFigureOut">
              <a:rPr lang="en-US" smtClean="0"/>
              <a:t>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F6A130-FF31-4224-A5C4-5878FF8641B7}" type="slidenum">
              <a:rPr lang="en-US" smtClean="0"/>
              <a:t>‹#›</a:t>
            </a:fld>
            <a:endParaRPr lang="en-US"/>
          </a:p>
        </p:txBody>
      </p:sp>
    </p:spTree>
    <p:extLst>
      <p:ext uri="{BB962C8B-B14F-4D97-AF65-F5344CB8AC3E}">
        <p14:creationId xmlns:p14="http://schemas.microsoft.com/office/powerpoint/2010/main" val="2565824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39C1E9-BDD9-40D9-8ED6-B55587BBCB95}" type="datetimeFigureOut">
              <a:rPr lang="en-US" smtClean="0"/>
              <a:t>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F6A130-FF31-4224-A5C4-5878FF8641B7}" type="slidenum">
              <a:rPr lang="en-US" smtClean="0"/>
              <a:t>‹#›</a:t>
            </a:fld>
            <a:endParaRPr lang="en-US"/>
          </a:p>
        </p:txBody>
      </p:sp>
    </p:spTree>
    <p:extLst>
      <p:ext uri="{BB962C8B-B14F-4D97-AF65-F5344CB8AC3E}">
        <p14:creationId xmlns:p14="http://schemas.microsoft.com/office/powerpoint/2010/main" val="752019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39C1E9-BDD9-40D9-8ED6-B55587BBCB95}" type="datetimeFigureOut">
              <a:rPr lang="en-US" smtClean="0"/>
              <a:t>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F6A130-FF31-4224-A5C4-5878FF8641B7}" type="slidenum">
              <a:rPr lang="en-US" smtClean="0"/>
              <a:t>‹#›</a:t>
            </a:fld>
            <a:endParaRPr lang="en-US"/>
          </a:p>
        </p:txBody>
      </p:sp>
    </p:spTree>
    <p:extLst>
      <p:ext uri="{BB962C8B-B14F-4D97-AF65-F5344CB8AC3E}">
        <p14:creationId xmlns:p14="http://schemas.microsoft.com/office/powerpoint/2010/main" val="308488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39C1E9-BDD9-40D9-8ED6-B55587BBCB95}" type="datetimeFigureOut">
              <a:rPr lang="en-US" smtClean="0"/>
              <a:t>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F6A130-FF31-4224-A5C4-5878FF8641B7}" type="slidenum">
              <a:rPr lang="en-US" smtClean="0"/>
              <a:t>‹#›</a:t>
            </a:fld>
            <a:endParaRPr lang="en-US"/>
          </a:p>
        </p:txBody>
      </p:sp>
    </p:spTree>
    <p:extLst>
      <p:ext uri="{BB962C8B-B14F-4D97-AF65-F5344CB8AC3E}">
        <p14:creationId xmlns:p14="http://schemas.microsoft.com/office/powerpoint/2010/main" val="1476211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939C1E9-BDD9-40D9-8ED6-B55587BBCB95}" type="datetimeFigureOut">
              <a:rPr lang="en-US" smtClean="0"/>
              <a:t>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F6A130-FF31-4224-A5C4-5878FF8641B7}" type="slidenum">
              <a:rPr lang="en-US" smtClean="0"/>
              <a:t>‹#›</a:t>
            </a:fld>
            <a:endParaRPr lang="en-US"/>
          </a:p>
        </p:txBody>
      </p:sp>
    </p:spTree>
    <p:extLst>
      <p:ext uri="{BB962C8B-B14F-4D97-AF65-F5344CB8AC3E}">
        <p14:creationId xmlns:p14="http://schemas.microsoft.com/office/powerpoint/2010/main" val="3329904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939C1E9-BDD9-40D9-8ED6-B55587BBCB95}" type="datetimeFigureOut">
              <a:rPr lang="en-US" smtClean="0"/>
              <a:t>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F6A130-FF31-4224-A5C4-5878FF8641B7}" type="slidenum">
              <a:rPr lang="en-US" smtClean="0"/>
              <a:t>‹#›</a:t>
            </a:fld>
            <a:endParaRPr lang="en-US"/>
          </a:p>
        </p:txBody>
      </p:sp>
    </p:spTree>
    <p:extLst>
      <p:ext uri="{BB962C8B-B14F-4D97-AF65-F5344CB8AC3E}">
        <p14:creationId xmlns:p14="http://schemas.microsoft.com/office/powerpoint/2010/main" val="393465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939C1E9-BDD9-40D9-8ED6-B55587BBCB95}" type="datetimeFigureOut">
              <a:rPr lang="en-US" smtClean="0"/>
              <a:t>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F6A130-FF31-4224-A5C4-5878FF8641B7}" type="slidenum">
              <a:rPr lang="en-US" smtClean="0"/>
              <a:t>‹#›</a:t>
            </a:fld>
            <a:endParaRPr lang="en-US"/>
          </a:p>
        </p:txBody>
      </p:sp>
    </p:spTree>
    <p:extLst>
      <p:ext uri="{BB962C8B-B14F-4D97-AF65-F5344CB8AC3E}">
        <p14:creationId xmlns:p14="http://schemas.microsoft.com/office/powerpoint/2010/main" val="3382898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39C1E9-BDD9-40D9-8ED6-B55587BBCB95}" type="datetimeFigureOut">
              <a:rPr lang="en-US" smtClean="0"/>
              <a:t>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F6A130-FF31-4224-A5C4-5878FF8641B7}" type="slidenum">
              <a:rPr lang="en-US" smtClean="0"/>
              <a:t>‹#›</a:t>
            </a:fld>
            <a:endParaRPr lang="en-US"/>
          </a:p>
        </p:txBody>
      </p:sp>
    </p:spTree>
    <p:extLst>
      <p:ext uri="{BB962C8B-B14F-4D97-AF65-F5344CB8AC3E}">
        <p14:creationId xmlns:p14="http://schemas.microsoft.com/office/powerpoint/2010/main" val="669652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39C1E9-BDD9-40D9-8ED6-B55587BBCB95}" type="datetimeFigureOut">
              <a:rPr lang="en-US" smtClean="0"/>
              <a:t>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F6A130-FF31-4224-A5C4-5878FF8641B7}" type="slidenum">
              <a:rPr lang="en-US" smtClean="0"/>
              <a:t>‹#›</a:t>
            </a:fld>
            <a:endParaRPr lang="en-US"/>
          </a:p>
        </p:txBody>
      </p:sp>
    </p:spTree>
    <p:extLst>
      <p:ext uri="{BB962C8B-B14F-4D97-AF65-F5344CB8AC3E}">
        <p14:creationId xmlns:p14="http://schemas.microsoft.com/office/powerpoint/2010/main" val="78995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39C1E9-BDD9-40D9-8ED6-B55587BBCB95}" type="datetimeFigureOut">
              <a:rPr lang="en-US" smtClean="0"/>
              <a:t>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F6A130-FF31-4224-A5C4-5878FF8641B7}" type="slidenum">
              <a:rPr lang="en-US" smtClean="0"/>
              <a:t>‹#›</a:t>
            </a:fld>
            <a:endParaRPr lang="en-US"/>
          </a:p>
        </p:txBody>
      </p:sp>
    </p:spTree>
    <p:extLst>
      <p:ext uri="{BB962C8B-B14F-4D97-AF65-F5344CB8AC3E}">
        <p14:creationId xmlns:p14="http://schemas.microsoft.com/office/powerpoint/2010/main" val="3648410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39C1E9-BDD9-40D9-8ED6-B55587BBCB95}" type="datetimeFigureOut">
              <a:rPr lang="en-US" smtClean="0"/>
              <a:t>1/8/2021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F6A130-FF31-4224-A5C4-5878FF8641B7}" type="slidenum">
              <a:rPr lang="en-US" smtClean="0"/>
              <a:t>‹#›</a:t>
            </a:fld>
            <a:endParaRPr lang="en-US"/>
          </a:p>
        </p:txBody>
      </p:sp>
    </p:spTree>
    <p:extLst>
      <p:ext uri="{BB962C8B-B14F-4D97-AF65-F5344CB8AC3E}">
        <p14:creationId xmlns:p14="http://schemas.microsoft.com/office/powerpoint/2010/main" val="35127181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Probability and Statistics</a:t>
            </a:r>
            <a:br>
              <a:rPr lang="en-US" dirty="0" smtClean="0"/>
            </a:br>
            <a:r>
              <a:rPr lang="en-US" dirty="0" smtClean="0"/>
              <a:t>MTH-302</a:t>
            </a:r>
            <a:endParaRPr lang="en-US" dirty="0"/>
          </a:p>
        </p:txBody>
      </p:sp>
      <p:sp>
        <p:nvSpPr>
          <p:cNvPr id="3" name="Subtitle 2"/>
          <p:cNvSpPr>
            <a:spLocks noGrp="1"/>
          </p:cNvSpPr>
          <p:nvPr>
            <p:ph type="subTitle" idx="1"/>
          </p:nvPr>
        </p:nvSpPr>
        <p:spPr/>
        <p:txBody>
          <a:bodyPr/>
          <a:lstStyle/>
          <a:p>
            <a:r>
              <a:rPr lang="en-US" dirty="0" smtClean="0"/>
              <a:t>DR. PANKAJ PANDEY</a:t>
            </a:r>
          </a:p>
          <a:p>
            <a:r>
              <a:rPr lang="en-US" dirty="0" smtClean="0"/>
              <a:t>ASSISTANT PROFESSOER (MATHEMATICS)</a:t>
            </a:r>
          </a:p>
          <a:p>
            <a:r>
              <a:rPr lang="en-US" dirty="0" smtClean="0"/>
              <a:t>LOVELY PROFESSIONAL UNIVERSITY, PUNJAB</a:t>
            </a:r>
          </a:p>
        </p:txBody>
      </p:sp>
    </p:spTree>
    <p:extLst>
      <p:ext uri="{BB962C8B-B14F-4D97-AF65-F5344CB8AC3E}">
        <p14:creationId xmlns:p14="http://schemas.microsoft.com/office/powerpoint/2010/main" val="5440831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244699"/>
                <a:ext cx="10515600" cy="5932264"/>
              </a:xfrm>
            </p:spPr>
            <p:txBody>
              <a:bodyPr/>
              <a:lstStyle/>
              <a:p>
                <a:pPr marL="0" indent="0" algn="just">
                  <a:buNone/>
                </a:pPr>
                <a:r>
                  <a:rPr lang="en-US" dirty="0" smtClean="0">
                    <a:solidFill>
                      <a:srgbClr val="FF0000"/>
                    </a:solidFill>
                  </a:rPr>
                  <a:t>Example:</a:t>
                </a:r>
                <a:r>
                  <a:rPr lang="en-US" dirty="0" smtClean="0"/>
                  <a:t> An urn contains 6 white, 4 red and 9 black balls. If 3 balls are drawn at random, find the probability (</a:t>
                </a:r>
                <a:r>
                  <a:rPr lang="en-US" dirty="0" err="1" smtClean="0"/>
                  <a:t>i</a:t>
                </a:r>
                <a:r>
                  <a:rPr lang="en-US" dirty="0" smtClean="0"/>
                  <a:t>) two of the balls drawn white (ii) none is red (iii) at least one is white</a:t>
                </a:r>
              </a:p>
              <a:p>
                <a:pPr marL="0" indent="0" algn="just">
                  <a:buNone/>
                </a:pPr>
                <a:r>
                  <a:rPr lang="en-US" dirty="0" smtClean="0">
                    <a:solidFill>
                      <a:srgbClr val="FF0000"/>
                    </a:solidFill>
                  </a:rPr>
                  <a:t>Solution (</a:t>
                </a:r>
                <a:r>
                  <a:rPr lang="en-US" dirty="0" err="1" smtClean="0">
                    <a:solidFill>
                      <a:srgbClr val="FF0000"/>
                    </a:solidFill>
                  </a:rPr>
                  <a:t>i</a:t>
                </a:r>
                <a:r>
                  <a:rPr lang="en-US" dirty="0" smtClean="0">
                    <a:solidFill>
                      <a:srgbClr val="FF0000"/>
                    </a:solidFill>
                  </a:rPr>
                  <a:t>):</a:t>
                </a:r>
                <a:r>
                  <a:rPr lang="en-US" dirty="0" smtClean="0"/>
                  <a:t>  Since total number of balls are 19. Out of 19 balls 3 can be drawn= </a:t>
                </a:r>
                <a14:m>
                  <m:oMath xmlns:m="http://schemas.openxmlformats.org/officeDocument/2006/math">
                    <m:sPre>
                      <m:sPrePr>
                        <m:ctrlPr>
                          <a:rPr lang="en-US" i="1">
                            <a:latin typeface="Cambria Math" panose="02040503050406030204" pitchFamily="18" charset="0"/>
                          </a:rPr>
                        </m:ctrlPr>
                      </m:sPrePr>
                      <m:sub>
                        <m:r>
                          <a:rPr lang="en-US" b="0" i="1" smtClean="0">
                            <a:latin typeface="Cambria Math" panose="02040503050406030204" pitchFamily="18" charset="0"/>
                          </a:rPr>
                          <m:t>3</m:t>
                        </m:r>
                      </m:sub>
                      <m:sup>
                        <m:r>
                          <a:rPr lang="en-US" i="1">
                            <a:latin typeface="Cambria Math" panose="02040503050406030204" pitchFamily="18" charset="0"/>
                          </a:rPr>
                          <m:t>1</m:t>
                        </m:r>
                        <m:r>
                          <a:rPr lang="en-US" b="0" i="1" smtClean="0">
                            <a:latin typeface="Cambria Math" panose="02040503050406030204" pitchFamily="18" charset="0"/>
                          </a:rPr>
                          <m:t>9</m:t>
                        </m:r>
                      </m:sup>
                      <m:e>
                        <m:r>
                          <a:rPr lang="en-US" i="1">
                            <a:latin typeface="Cambria Math" panose="02040503050406030204" pitchFamily="18" charset="0"/>
                          </a:rPr>
                          <m:t>𝐶</m:t>
                        </m:r>
                      </m:e>
                    </m:sPre>
                  </m:oMath>
                </a14:m>
                <a:r>
                  <a:rPr lang="en-US" dirty="0" smtClean="0"/>
                  <a:t> ways.</a:t>
                </a:r>
              </a:p>
              <a:p>
                <a:pPr marL="0" indent="0" algn="just">
                  <a:buNone/>
                </a:pPr>
                <a:r>
                  <a:rPr lang="en-US" dirty="0" smtClean="0"/>
                  <a:t>Since 2 white balls can be drawn out of 6 balls=</a:t>
                </a:r>
                <a14:m>
                  <m:oMath xmlns:m="http://schemas.openxmlformats.org/officeDocument/2006/math">
                    <m:sPre>
                      <m:sPrePr>
                        <m:ctrlPr>
                          <a:rPr lang="en-US" i="1">
                            <a:latin typeface="Cambria Math" panose="02040503050406030204" pitchFamily="18" charset="0"/>
                          </a:rPr>
                        </m:ctrlPr>
                      </m:sPrePr>
                      <m:sub>
                        <m:r>
                          <a:rPr lang="en-US" i="1">
                            <a:latin typeface="Cambria Math" panose="02040503050406030204" pitchFamily="18" charset="0"/>
                          </a:rPr>
                          <m:t>2</m:t>
                        </m:r>
                      </m:sub>
                      <m:sup>
                        <m:r>
                          <a:rPr lang="en-US" b="0" i="1" smtClean="0">
                            <a:latin typeface="Cambria Math" panose="02040503050406030204" pitchFamily="18" charset="0"/>
                          </a:rPr>
                          <m:t>6</m:t>
                        </m:r>
                      </m:sup>
                      <m:e>
                        <m:r>
                          <a:rPr lang="en-US" i="1">
                            <a:latin typeface="Cambria Math" panose="02040503050406030204" pitchFamily="18" charset="0"/>
                          </a:rPr>
                          <m:t>𝐶</m:t>
                        </m:r>
                      </m:e>
                    </m:sPre>
                  </m:oMath>
                </a14:m>
                <a:r>
                  <a:rPr lang="en-US" dirty="0" smtClean="0"/>
                  <a:t> and remaining 1 ball can be drawn out of 13 balls= </a:t>
                </a:r>
                <a14:m>
                  <m:oMath xmlns:m="http://schemas.openxmlformats.org/officeDocument/2006/math">
                    <m:sPre>
                      <m:sPrePr>
                        <m:ctrlPr>
                          <a:rPr lang="en-US" i="1">
                            <a:latin typeface="Cambria Math" panose="02040503050406030204" pitchFamily="18" charset="0"/>
                          </a:rPr>
                        </m:ctrlPr>
                      </m:sPrePr>
                      <m:sub>
                        <m:r>
                          <a:rPr lang="en-US" b="0" i="1" smtClean="0">
                            <a:latin typeface="Cambria Math" panose="02040503050406030204" pitchFamily="18" charset="0"/>
                          </a:rPr>
                          <m:t>1</m:t>
                        </m:r>
                      </m:sub>
                      <m:sup>
                        <m:r>
                          <a:rPr lang="en-US" i="1">
                            <a:latin typeface="Cambria Math" panose="02040503050406030204" pitchFamily="18" charset="0"/>
                          </a:rPr>
                          <m:t>13</m:t>
                        </m:r>
                      </m:sup>
                      <m:e>
                        <m:r>
                          <a:rPr lang="en-US" i="1">
                            <a:latin typeface="Cambria Math" panose="02040503050406030204" pitchFamily="18" charset="0"/>
                          </a:rPr>
                          <m:t>𝐶</m:t>
                        </m:r>
                      </m:e>
                    </m:sPre>
                  </m:oMath>
                </a14:m>
                <a:r>
                  <a:rPr lang="en-US" dirty="0" smtClean="0"/>
                  <a:t> ways. Therefore, total number of ways to draw 3 balls=</a:t>
                </a:r>
                <a14:m>
                  <m:oMath xmlns:m="http://schemas.openxmlformats.org/officeDocument/2006/math">
                    <m:sPre>
                      <m:sPrePr>
                        <m:ctrlPr>
                          <a:rPr lang="en-US" i="1">
                            <a:latin typeface="Cambria Math" panose="02040503050406030204" pitchFamily="18" charset="0"/>
                          </a:rPr>
                        </m:ctrlPr>
                      </m:sPrePr>
                      <m:sub>
                        <m:r>
                          <a:rPr lang="en-US" i="1">
                            <a:latin typeface="Cambria Math" panose="02040503050406030204" pitchFamily="18" charset="0"/>
                          </a:rPr>
                          <m:t>2</m:t>
                        </m:r>
                      </m:sub>
                      <m:sup>
                        <m:r>
                          <a:rPr lang="en-US" i="1">
                            <a:latin typeface="Cambria Math" panose="02040503050406030204" pitchFamily="18" charset="0"/>
                          </a:rPr>
                          <m:t>6</m:t>
                        </m:r>
                      </m:sup>
                      <m:e>
                        <m:r>
                          <a:rPr lang="en-US" i="1">
                            <a:latin typeface="Cambria Math" panose="02040503050406030204" pitchFamily="18" charset="0"/>
                          </a:rPr>
                          <m:t>𝐶</m:t>
                        </m:r>
                      </m:e>
                    </m:sPre>
                  </m:oMath>
                </a14:m>
                <a:r>
                  <a:rPr lang="en-US" dirty="0" smtClean="0"/>
                  <a:t>.</a:t>
                </a:r>
                <a:r>
                  <a:rPr lang="en-US" dirty="0"/>
                  <a:t> </a:t>
                </a:r>
                <a14:m>
                  <m:oMath xmlns:m="http://schemas.openxmlformats.org/officeDocument/2006/math">
                    <m:sPre>
                      <m:sPrePr>
                        <m:ctrlPr>
                          <a:rPr lang="en-US" i="1">
                            <a:latin typeface="Cambria Math" panose="02040503050406030204" pitchFamily="18" charset="0"/>
                          </a:rPr>
                        </m:ctrlPr>
                      </m:sPrePr>
                      <m:sub>
                        <m:r>
                          <a:rPr lang="en-US" i="1">
                            <a:latin typeface="Cambria Math" panose="02040503050406030204" pitchFamily="18" charset="0"/>
                          </a:rPr>
                          <m:t>1</m:t>
                        </m:r>
                      </m:sub>
                      <m:sup>
                        <m:r>
                          <a:rPr lang="en-US" i="1">
                            <a:latin typeface="Cambria Math" panose="02040503050406030204" pitchFamily="18" charset="0"/>
                          </a:rPr>
                          <m:t>13</m:t>
                        </m:r>
                      </m:sup>
                      <m:e>
                        <m:r>
                          <a:rPr lang="en-US" i="1">
                            <a:latin typeface="Cambria Math" panose="02040503050406030204" pitchFamily="18" charset="0"/>
                          </a:rPr>
                          <m:t>𝐶</m:t>
                        </m:r>
                      </m:e>
                    </m:sPre>
                  </m:oMath>
                </a14:m>
                <a:endParaRPr lang="en-US" dirty="0" smtClean="0"/>
              </a:p>
              <a:p>
                <a:pPr marL="0" indent="0" algn="just">
                  <a:buNone/>
                </a:pPr>
                <a:r>
                  <a:rPr lang="en-US" dirty="0" smtClean="0"/>
                  <a:t>Hence, probability to draw 2 white balls is</a:t>
                </a:r>
              </a:p>
              <a:p>
                <a:pPr marL="0" indent="0" algn="just">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2 </m:t>
                          </m:r>
                          <m:r>
                            <a:rPr lang="en-US" b="0" i="1" smtClean="0">
                              <a:latin typeface="Cambria Math" panose="02040503050406030204" pitchFamily="18" charset="0"/>
                            </a:rPr>
                            <m:t>𝑤h𝑖𝑡𝑒</m:t>
                          </m:r>
                          <m:r>
                            <a:rPr lang="en-US" b="0" i="1" smtClean="0">
                              <a:latin typeface="Cambria Math" panose="02040503050406030204" pitchFamily="18" charset="0"/>
                            </a:rPr>
                            <m:t> </m:t>
                          </m:r>
                          <m:r>
                            <a:rPr lang="en-US" b="0" i="1" smtClean="0">
                              <a:latin typeface="Cambria Math" panose="02040503050406030204" pitchFamily="18" charset="0"/>
                            </a:rPr>
                            <m:t>𝑏𝑎𝑙𝑙𝑠</m:t>
                          </m:r>
                        </m:e>
                      </m:d>
                      <m:r>
                        <a:rPr lang="en-US" i="1">
                          <a:latin typeface="Cambria Math" panose="02040503050406030204" pitchFamily="18" charset="0"/>
                        </a:rPr>
                        <m:t>=</m:t>
                      </m:r>
                      <m:f>
                        <m:fPr>
                          <m:ctrlPr>
                            <a:rPr lang="en-US" i="1">
                              <a:latin typeface="Cambria Math" panose="02040503050406030204" pitchFamily="18" charset="0"/>
                            </a:rPr>
                          </m:ctrlPr>
                        </m:fPr>
                        <m:num>
                          <m:sPre>
                            <m:sPrePr>
                              <m:ctrlPr>
                                <a:rPr lang="en-US" i="1">
                                  <a:latin typeface="Cambria Math" panose="02040503050406030204" pitchFamily="18" charset="0"/>
                                </a:rPr>
                              </m:ctrlPr>
                            </m:sPrePr>
                            <m:sub>
                              <m:r>
                                <a:rPr lang="en-US" i="1">
                                  <a:latin typeface="Cambria Math" panose="02040503050406030204" pitchFamily="18" charset="0"/>
                                </a:rPr>
                                <m:t>2</m:t>
                              </m:r>
                            </m:sub>
                            <m:sup>
                              <m:r>
                                <a:rPr lang="en-US" i="1">
                                  <a:latin typeface="Cambria Math" panose="02040503050406030204" pitchFamily="18" charset="0"/>
                                </a:rPr>
                                <m:t>6</m:t>
                              </m:r>
                            </m:sup>
                            <m:e>
                              <m:r>
                                <a:rPr lang="en-US" i="1">
                                  <a:latin typeface="Cambria Math" panose="02040503050406030204" pitchFamily="18" charset="0"/>
                                </a:rPr>
                                <m:t>𝐶</m:t>
                              </m:r>
                            </m:e>
                          </m:sPre>
                          <m:r>
                            <m:rPr>
                              <m:nor/>
                            </m:rPr>
                            <a:rPr lang="en-US" dirty="0"/>
                            <m:t>.</m:t>
                          </m:r>
                          <m:r>
                            <m:rPr>
                              <m:nor/>
                            </m:rPr>
                            <a:rPr lang="en-US" dirty="0"/>
                            <m:t> </m:t>
                          </m:r>
                          <m:sPre>
                            <m:sPrePr>
                              <m:ctrlPr>
                                <a:rPr lang="en-US" i="1">
                                  <a:latin typeface="Cambria Math" panose="02040503050406030204" pitchFamily="18" charset="0"/>
                                </a:rPr>
                              </m:ctrlPr>
                            </m:sPrePr>
                            <m:sub>
                              <m:r>
                                <a:rPr lang="en-US" i="1">
                                  <a:latin typeface="Cambria Math" panose="02040503050406030204" pitchFamily="18" charset="0"/>
                                </a:rPr>
                                <m:t>1</m:t>
                              </m:r>
                            </m:sub>
                            <m:sup>
                              <m:r>
                                <a:rPr lang="en-US" i="1">
                                  <a:latin typeface="Cambria Math" panose="02040503050406030204" pitchFamily="18" charset="0"/>
                                </a:rPr>
                                <m:t>13</m:t>
                              </m:r>
                            </m:sup>
                            <m:e>
                              <m:r>
                                <a:rPr lang="en-US" i="1">
                                  <a:latin typeface="Cambria Math" panose="02040503050406030204" pitchFamily="18" charset="0"/>
                                </a:rPr>
                                <m:t>𝐶</m:t>
                              </m:r>
                            </m:e>
                          </m:sPre>
                        </m:num>
                        <m:den>
                          <m:sPre>
                            <m:sPrePr>
                              <m:ctrlPr>
                                <a:rPr lang="en-US" i="1">
                                  <a:latin typeface="Cambria Math" panose="02040503050406030204" pitchFamily="18" charset="0"/>
                                </a:rPr>
                              </m:ctrlPr>
                            </m:sPrePr>
                            <m:sub>
                              <m:r>
                                <a:rPr lang="en-US" b="0" i="1" smtClean="0">
                                  <a:latin typeface="Cambria Math" panose="02040503050406030204" pitchFamily="18" charset="0"/>
                                </a:rPr>
                                <m:t>3</m:t>
                              </m:r>
                            </m:sub>
                            <m:sup>
                              <m:r>
                                <a:rPr lang="en-US" b="0" i="1" smtClean="0">
                                  <a:latin typeface="Cambria Math" panose="02040503050406030204" pitchFamily="18" charset="0"/>
                                </a:rPr>
                                <m:t>19</m:t>
                              </m:r>
                            </m:sup>
                            <m:e>
                              <m:r>
                                <a:rPr lang="en-US" i="1">
                                  <a:latin typeface="Cambria Math" panose="02040503050406030204" pitchFamily="18" charset="0"/>
                                </a:rPr>
                                <m:t>𝐶</m:t>
                              </m:r>
                            </m:e>
                          </m:sPre>
                        </m:den>
                      </m:f>
                    </m:oMath>
                  </m:oMathPara>
                </a14:m>
                <a:endParaRPr lang="en-US" dirty="0" smtClean="0"/>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244699"/>
                <a:ext cx="10515600" cy="5932264"/>
              </a:xfrm>
              <a:blipFill rotWithShape="0">
                <a:blip r:embed="rId2"/>
                <a:stretch>
                  <a:fillRect l="-1217" t="-1644" r="-1159"/>
                </a:stretch>
              </a:blipFill>
            </p:spPr>
            <p:txBody>
              <a:bodyPr/>
              <a:lstStyle/>
              <a:p>
                <a:r>
                  <a:rPr lang="en-US">
                    <a:noFill/>
                  </a:rPr>
                  <a:t> </a:t>
                </a:r>
              </a:p>
            </p:txBody>
          </p:sp>
        </mc:Fallback>
      </mc:AlternateContent>
    </p:spTree>
    <p:extLst>
      <p:ext uri="{BB962C8B-B14F-4D97-AF65-F5344CB8AC3E}">
        <p14:creationId xmlns:p14="http://schemas.microsoft.com/office/powerpoint/2010/main" val="16777938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257577"/>
                <a:ext cx="10515600" cy="5919386"/>
              </a:xfrm>
            </p:spPr>
            <p:txBody>
              <a:bodyPr>
                <a:normAutofit/>
              </a:bodyPr>
              <a:lstStyle/>
              <a:p>
                <a:pPr marL="0" indent="0" algn="just">
                  <a:buNone/>
                </a:pPr>
                <a:r>
                  <a:rPr lang="en-US" dirty="0" smtClean="0">
                    <a:solidFill>
                      <a:srgbClr val="FF0000"/>
                    </a:solidFill>
                  </a:rPr>
                  <a:t>Solution (ii):</a:t>
                </a:r>
                <a:r>
                  <a:rPr lang="en-US" dirty="0" smtClean="0"/>
                  <a:t>  </a:t>
                </a:r>
                <a:r>
                  <a:rPr lang="en-US" dirty="0"/>
                  <a:t>Since total number of balls are 19. </a:t>
                </a:r>
                <a:r>
                  <a:rPr lang="en-US" dirty="0"/>
                  <a:t>Out of 19 balls 3 can be drawn= </a:t>
                </a:r>
                <a14:m>
                  <m:oMath xmlns:m="http://schemas.openxmlformats.org/officeDocument/2006/math">
                    <m:sPre>
                      <m:sPrePr>
                        <m:ctrlPr>
                          <a:rPr lang="en-US" i="1">
                            <a:latin typeface="Cambria Math" panose="02040503050406030204" pitchFamily="18" charset="0"/>
                          </a:rPr>
                        </m:ctrlPr>
                      </m:sPrePr>
                      <m:sub>
                        <m:r>
                          <a:rPr lang="en-US" i="1">
                            <a:latin typeface="Cambria Math" panose="02040503050406030204" pitchFamily="18" charset="0"/>
                          </a:rPr>
                          <m:t>3</m:t>
                        </m:r>
                      </m:sub>
                      <m:sup>
                        <m:r>
                          <a:rPr lang="en-US" i="1">
                            <a:latin typeface="Cambria Math" panose="02040503050406030204" pitchFamily="18" charset="0"/>
                          </a:rPr>
                          <m:t>1</m:t>
                        </m:r>
                        <m:r>
                          <a:rPr lang="en-US" i="1">
                            <a:latin typeface="Cambria Math" panose="02040503050406030204" pitchFamily="18" charset="0"/>
                          </a:rPr>
                          <m:t>9</m:t>
                        </m:r>
                      </m:sup>
                      <m:e>
                        <m:r>
                          <a:rPr lang="en-US" i="1">
                            <a:latin typeface="Cambria Math" panose="02040503050406030204" pitchFamily="18" charset="0"/>
                          </a:rPr>
                          <m:t>𝐶</m:t>
                        </m:r>
                      </m:e>
                    </m:sPre>
                  </m:oMath>
                </a14:m>
                <a:r>
                  <a:rPr lang="en-US" dirty="0"/>
                  <a:t> ways.</a:t>
                </a:r>
              </a:p>
              <a:p>
                <a:pPr marL="0" indent="0" algn="just">
                  <a:buNone/>
                </a:pPr>
                <a:r>
                  <a:rPr lang="en-US" dirty="0"/>
                  <a:t>Since </a:t>
                </a:r>
                <a:r>
                  <a:rPr lang="en-US" dirty="0" smtClean="0"/>
                  <a:t>there is no red ball that is ball will be either white or black. Hence 3 balls are drawn from 6 white and 9 black balls that is 3 balls can be drawn from 15 balls. Therefore</a:t>
                </a:r>
                <a:r>
                  <a:rPr lang="en-US" dirty="0"/>
                  <a:t>, total number of ways to draw 3 balls=</a:t>
                </a:r>
                <a14:m>
                  <m:oMath xmlns:m="http://schemas.openxmlformats.org/officeDocument/2006/math">
                    <m:sPre>
                      <m:sPrePr>
                        <m:ctrlPr>
                          <a:rPr lang="en-US" i="1">
                            <a:latin typeface="Cambria Math" panose="02040503050406030204" pitchFamily="18" charset="0"/>
                          </a:rPr>
                        </m:ctrlPr>
                      </m:sPrePr>
                      <m:sub>
                        <m:r>
                          <a:rPr lang="en-US" b="0" i="1" smtClean="0">
                            <a:latin typeface="Cambria Math" panose="02040503050406030204" pitchFamily="18" charset="0"/>
                          </a:rPr>
                          <m:t>3</m:t>
                        </m:r>
                      </m:sub>
                      <m:sup>
                        <m:r>
                          <a:rPr lang="en-US" b="0" i="1" smtClean="0">
                            <a:latin typeface="Cambria Math" panose="02040503050406030204" pitchFamily="18" charset="0"/>
                          </a:rPr>
                          <m:t>15</m:t>
                        </m:r>
                      </m:sup>
                      <m:e>
                        <m:r>
                          <a:rPr lang="en-US" i="1">
                            <a:latin typeface="Cambria Math" panose="02040503050406030204" pitchFamily="18" charset="0"/>
                          </a:rPr>
                          <m:t>𝐶</m:t>
                        </m:r>
                      </m:e>
                    </m:sPre>
                  </m:oMath>
                </a14:m>
                <a:endParaRPr lang="en-US" dirty="0"/>
              </a:p>
              <a:p>
                <a:pPr marL="0" indent="0" algn="just">
                  <a:buNone/>
                </a:pPr>
                <a:r>
                  <a:rPr lang="en-US" dirty="0"/>
                  <a:t>Hence, probability to draw </a:t>
                </a:r>
                <a:r>
                  <a:rPr lang="en-US" dirty="0" smtClean="0"/>
                  <a:t>no red balls </a:t>
                </a:r>
                <a:r>
                  <a:rPr lang="en-US" dirty="0"/>
                  <a:t>is</a:t>
                </a:r>
              </a:p>
              <a:p>
                <a:pPr marL="0" indent="0" algn="just">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b="0" i="1" smtClean="0">
                              <a:latin typeface="Cambria Math" panose="02040503050406030204" pitchFamily="18" charset="0"/>
                            </a:rPr>
                            <m:t>𝑛𝑜</m:t>
                          </m:r>
                          <m:r>
                            <a:rPr lang="en-US" b="0" i="1" smtClean="0">
                              <a:latin typeface="Cambria Math" panose="02040503050406030204" pitchFamily="18" charset="0"/>
                            </a:rPr>
                            <m:t> </m:t>
                          </m:r>
                          <m:r>
                            <a:rPr lang="en-US" b="0" i="1" smtClean="0">
                              <a:latin typeface="Cambria Math" panose="02040503050406030204" pitchFamily="18" charset="0"/>
                            </a:rPr>
                            <m:t>𝑟𝑒𝑑</m:t>
                          </m:r>
                          <m:r>
                            <a:rPr lang="en-US" i="1">
                              <a:latin typeface="Cambria Math" panose="02040503050406030204" pitchFamily="18" charset="0"/>
                            </a:rPr>
                            <m:t> </m:t>
                          </m:r>
                          <m:r>
                            <a:rPr lang="en-US" i="1">
                              <a:latin typeface="Cambria Math" panose="02040503050406030204" pitchFamily="18" charset="0"/>
                            </a:rPr>
                            <m:t>𝑏𝑎𝑙𝑙𝑠</m:t>
                          </m:r>
                        </m:e>
                      </m:d>
                      <m:r>
                        <a:rPr lang="en-US" i="1">
                          <a:latin typeface="Cambria Math" panose="02040503050406030204" pitchFamily="18" charset="0"/>
                        </a:rPr>
                        <m:t>=</m:t>
                      </m:r>
                      <m:f>
                        <m:fPr>
                          <m:ctrlPr>
                            <a:rPr lang="en-US" i="1">
                              <a:latin typeface="Cambria Math" panose="02040503050406030204" pitchFamily="18" charset="0"/>
                            </a:rPr>
                          </m:ctrlPr>
                        </m:fPr>
                        <m:num>
                          <m:sPre>
                            <m:sPrePr>
                              <m:ctrlPr>
                                <a:rPr lang="en-US" i="1">
                                  <a:latin typeface="Cambria Math" panose="02040503050406030204" pitchFamily="18" charset="0"/>
                                </a:rPr>
                              </m:ctrlPr>
                            </m:sPrePr>
                            <m:sub>
                              <m:r>
                                <a:rPr lang="en-US" b="0" i="1" smtClean="0">
                                  <a:latin typeface="Cambria Math" panose="02040503050406030204" pitchFamily="18" charset="0"/>
                                </a:rPr>
                                <m:t>3</m:t>
                              </m:r>
                            </m:sub>
                            <m:sup>
                              <m:r>
                                <a:rPr lang="en-US" b="0" i="1" smtClean="0">
                                  <a:latin typeface="Cambria Math" panose="02040503050406030204" pitchFamily="18" charset="0"/>
                                </a:rPr>
                                <m:t>15</m:t>
                              </m:r>
                            </m:sup>
                            <m:e>
                              <m:r>
                                <a:rPr lang="en-US" i="1">
                                  <a:latin typeface="Cambria Math" panose="02040503050406030204" pitchFamily="18" charset="0"/>
                                </a:rPr>
                                <m:t>𝐶</m:t>
                              </m:r>
                            </m:e>
                          </m:sPre>
                          <m:r>
                            <m:rPr>
                              <m:nor/>
                            </m:rPr>
                            <a:rPr lang="en-US" dirty="0"/>
                            <m:t> </m:t>
                          </m:r>
                        </m:num>
                        <m:den>
                          <m:sPre>
                            <m:sPrePr>
                              <m:ctrlPr>
                                <a:rPr lang="en-US" i="1">
                                  <a:latin typeface="Cambria Math" panose="02040503050406030204" pitchFamily="18" charset="0"/>
                                </a:rPr>
                              </m:ctrlPr>
                            </m:sPrePr>
                            <m:sub>
                              <m:r>
                                <a:rPr lang="en-US" i="1">
                                  <a:latin typeface="Cambria Math" panose="02040503050406030204" pitchFamily="18" charset="0"/>
                                </a:rPr>
                                <m:t>3</m:t>
                              </m:r>
                            </m:sub>
                            <m:sup>
                              <m:r>
                                <a:rPr lang="en-US" i="1">
                                  <a:latin typeface="Cambria Math" panose="02040503050406030204" pitchFamily="18" charset="0"/>
                                </a:rPr>
                                <m:t>19</m:t>
                              </m:r>
                            </m:sup>
                            <m:e>
                              <m:r>
                                <a:rPr lang="en-US" i="1">
                                  <a:latin typeface="Cambria Math" panose="02040503050406030204" pitchFamily="18" charset="0"/>
                                </a:rPr>
                                <m:t>𝐶</m:t>
                              </m:r>
                            </m:e>
                          </m:sPre>
                        </m:den>
                      </m:f>
                    </m:oMath>
                  </m:oMathPara>
                </a14:m>
                <a:endParaRPr lang="en-US" dirty="0" smtClean="0"/>
              </a:p>
              <a:p>
                <a:pPr marL="0" indent="0" algn="just">
                  <a:buNone/>
                </a:pPr>
                <a:r>
                  <a:rPr lang="en-US" dirty="0" smtClean="0">
                    <a:solidFill>
                      <a:srgbClr val="FF0000"/>
                    </a:solidFill>
                  </a:rPr>
                  <a:t>Note:</a:t>
                </a:r>
                <a:r>
                  <a:rPr lang="en-US" dirty="0" smtClean="0"/>
                  <a:t> “No red ball” is the complement of “ at least one red ball” </a:t>
                </a:r>
              </a:p>
              <a:p>
                <a:pPr marL="0" indent="0" algn="just">
                  <a:buNone/>
                </a:pPr>
                <a:r>
                  <a:rPr lang="en-US" dirty="0" smtClean="0">
                    <a:solidFill>
                      <a:srgbClr val="FF0000"/>
                    </a:solidFill>
                  </a:rPr>
                  <a:t>Note:</a:t>
                </a:r>
                <a:r>
                  <a:rPr lang="en-US" dirty="0" smtClean="0"/>
                  <a:t> “</a:t>
                </a:r>
                <a:r>
                  <a:rPr lang="en-US" dirty="0"/>
                  <a:t>at least one red </a:t>
                </a:r>
                <a:r>
                  <a:rPr lang="en-US" dirty="0" smtClean="0"/>
                  <a:t>ball” </a:t>
                </a:r>
                <a:r>
                  <a:rPr lang="en-US" dirty="0"/>
                  <a:t>is the complement of </a:t>
                </a:r>
                <a:r>
                  <a:rPr lang="en-US" dirty="0" smtClean="0"/>
                  <a:t>“</a:t>
                </a:r>
                <a:r>
                  <a:rPr lang="en-US" dirty="0"/>
                  <a:t>No red ball</a:t>
                </a:r>
                <a:r>
                  <a:rPr lang="en-US" dirty="0" smtClean="0"/>
                  <a:t>” </a:t>
                </a:r>
                <a:endParaRPr lang="en-US" dirty="0"/>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257577"/>
                <a:ext cx="10515600" cy="5919386"/>
              </a:xfrm>
              <a:blipFill rotWithShape="0">
                <a:blip r:embed="rId2"/>
                <a:stretch>
                  <a:fillRect l="-1217" t="-1648" r="-1159"/>
                </a:stretch>
              </a:blipFill>
            </p:spPr>
            <p:txBody>
              <a:bodyPr/>
              <a:lstStyle/>
              <a:p>
                <a:r>
                  <a:rPr lang="en-US">
                    <a:noFill/>
                  </a:rPr>
                  <a:t> </a:t>
                </a:r>
              </a:p>
            </p:txBody>
          </p:sp>
        </mc:Fallback>
      </mc:AlternateContent>
    </p:spTree>
    <p:extLst>
      <p:ext uri="{BB962C8B-B14F-4D97-AF65-F5344CB8AC3E}">
        <p14:creationId xmlns:p14="http://schemas.microsoft.com/office/powerpoint/2010/main" val="21741623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309093"/>
                <a:ext cx="10515600" cy="5867870"/>
              </a:xfrm>
            </p:spPr>
            <p:txBody>
              <a:bodyPr/>
              <a:lstStyle/>
              <a:p>
                <a:pPr marL="0" indent="0" algn="just">
                  <a:buNone/>
                </a:pPr>
                <a:r>
                  <a:rPr lang="en-US" dirty="0" smtClean="0">
                    <a:solidFill>
                      <a:srgbClr val="FF0000"/>
                    </a:solidFill>
                  </a:rPr>
                  <a:t>Solution (iii):</a:t>
                </a:r>
                <a:r>
                  <a:rPr lang="en-US" dirty="0" smtClean="0"/>
                  <a:t>  </a:t>
                </a:r>
                <a:r>
                  <a:rPr lang="en-US" dirty="0"/>
                  <a:t>Since total number of balls are 19. </a:t>
                </a:r>
                <a:r>
                  <a:rPr lang="en-US" dirty="0"/>
                  <a:t>Out of 19 balls 3 can be drawn= </a:t>
                </a:r>
                <a14:m>
                  <m:oMath xmlns:m="http://schemas.openxmlformats.org/officeDocument/2006/math">
                    <m:sPre>
                      <m:sPrePr>
                        <m:ctrlPr>
                          <a:rPr lang="en-US" i="1">
                            <a:latin typeface="Cambria Math" panose="02040503050406030204" pitchFamily="18" charset="0"/>
                          </a:rPr>
                        </m:ctrlPr>
                      </m:sPrePr>
                      <m:sub>
                        <m:r>
                          <a:rPr lang="en-US" i="1">
                            <a:latin typeface="Cambria Math" panose="02040503050406030204" pitchFamily="18" charset="0"/>
                          </a:rPr>
                          <m:t>3</m:t>
                        </m:r>
                      </m:sub>
                      <m:sup>
                        <m:r>
                          <a:rPr lang="en-US" i="1">
                            <a:latin typeface="Cambria Math" panose="02040503050406030204" pitchFamily="18" charset="0"/>
                          </a:rPr>
                          <m:t>19</m:t>
                        </m:r>
                      </m:sup>
                      <m:e>
                        <m:r>
                          <a:rPr lang="en-US" i="1">
                            <a:latin typeface="Cambria Math" panose="02040503050406030204" pitchFamily="18" charset="0"/>
                          </a:rPr>
                          <m:t>𝐶</m:t>
                        </m:r>
                      </m:e>
                    </m:sPre>
                  </m:oMath>
                </a14:m>
                <a:r>
                  <a:rPr lang="en-US" dirty="0"/>
                  <a:t> ways.</a:t>
                </a:r>
              </a:p>
              <a:p>
                <a:pPr marL="0" indent="0" algn="just">
                  <a:buNone/>
                </a:pPr>
                <a:r>
                  <a:rPr lang="en-US" dirty="0"/>
                  <a:t>Since </a:t>
                </a:r>
                <a:r>
                  <a:rPr lang="en-US" dirty="0" smtClean="0"/>
                  <a:t>at least one </a:t>
                </a:r>
                <a:r>
                  <a:rPr lang="en-US" dirty="0"/>
                  <a:t>ball </a:t>
                </a:r>
                <a:r>
                  <a:rPr lang="en-US" dirty="0" smtClean="0"/>
                  <a:t>is white which is compliment of no ball is white. </a:t>
                </a:r>
                <a:endParaRPr lang="en-US" dirty="0"/>
              </a:p>
              <a:p>
                <a:pPr marL="0" indent="0" algn="just">
                  <a:buNone/>
                </a:pPr>
                <a:r>
                  <a:rPr lang="en-US" dirty="0" smtClean="0"/>
                  <a:t>Hence, the probability </a:t>
                </a:r>
                <a:r>
                  <a:rPr lang="en-US" dirty="0"/>
                  <a:t>to draw </a:t>
                </a:r>
                <a:r>
                  <a:rPr lang="en-US" dirty="0" smtClean="0"/>
                  <a:t>at least one white </a:t>
                </a:r>
                <a:r>
                  <a:rPr lang="en-US" dirty="0"/>
                  <a:t>balls </a:t>
                </a:r>
                <a:r>
                  <a:rPr lang="en-US" dirty="0"/>
                  <a:t>is</a:t>
                </a:r>
              </a:p>
              <a:p>
                <a:pPr marL="0" indent="0" algn="just">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m:rPr>
                              <m:nor/>
                            </m:rPr>
                            <a:rPr lang="en-US" dirty="0"/>
                            <m:t>at</m:t>
                          </m:r>
                          <m:r>
                            <m:rPr>
                              <m:nor/>
                            </m:rPr>
                            <a:rPr lang="en-US" dirty="0"/>
                            <m:t> </m:t>
                          </m:r>
                          <m:r>
                            <m:rPr>
                              <m:nor/>
                            </m:rPr>
                            <a:rPr lang="en-US" dirty="0"/>
                            <m:t>least</m:t>
                          </m:r>
                          <m:r>
                            <m:rPr>
                              <m:nor/>
                            </m:rPr>
                            <a:rPr lang="en-US" dirty="0"/>
                            <m:t> </m:t>
                          </m:r>
                          <m:r>
                            <m:rPr>
                              <m:nor/>
                            </m:rPr>
                            <a:rPr lang="en-US" dirty="0"/>
                            <m:t>one</m:t>
                          </m:r>
                          <m:r>
                            <m:rPr>
                              <m:nor/>
                            </m:rPr>
                            <a:rPr lang="en-US" dirty="0"/>
                            <m:t> </m:t>
                          </m:r>
                          <m:r>
                            <m:rPr>
                              <m:nor/>
                            </m:rPr>
                            <a:rPr lang="en-US" dirty="0"/>
                            <m:t>white</m:t>
                          </m:r>
                          <m:r>
                            <m:rPr>
                              <m:nor/>
                            </m:rPr>
                            <a:rPr lang="en-US" dirty="0"/>
                            <m:t> </m:t>
                          </m:r>
                          <m:r>
                            <m:rPr>
                              <m:nor/>
                            </m:rPr>
                            <a:rPr lang="en-US" dirty="0"/>
                            <m:t>ball</m:t>
                          </m:r>
                        </m:e>
                      </m:d>
                      <m:r>
                        <a:rPr lang="en-US" i="1">
                          <a:latin typeface="Cambria Math" panose="02040503050406030204" pitchFamily="18" charset="0"/>
                        </a:rPr>
                        <m:t>=</m:t>
                      </m:r>
                      <m:r>
                        <a:rPr lang="en-US" b="0" i="1" smtClean="0">
                          <a:latin typeface="Cambria Math" panose="02040503050406030204" pitchFamily="18" charset="0"/>
                        </a:rPr>
                        <m:t>1−</m:t>
                      </m:r>
                      <m:f>
                        <m:fPr>
                          <m:ctrlPr>
                            <a:rPr lang="en-US" i="1">
                              <a:latin typeface="Cambria Math" panose="02040503050406030204" pitchFamily="18" charset="0"/>
                            </a:rPr>
                          </m:ctrlPr>
                        </m:fPr>
                        <m:num>
                          <m:sPre>
                            <m:sPrePr>
                              <m:ctrlPr>
                                <a:rPr lang="en-US" i="1">
                                  <a:latin typeface="Cambria Math" panose="02040503050406030204" pitchFamily="18" charset="0"/>
                                </a:rPr>
                              </m:ctrlPr>
                            </m:sPrePr>
                            <m:sub>
                              <m:r>
                                <a:rPr lang="en-US" i="1">
                                  <a:latin typeface="Cambria Math" panose="02040503050406030204" pitchFamily="18" charset="0"/>
                                </a:rPr>
                                <m:t>3</m:t>
                              </m:r>
                            </m:sub>
                            <m:sup>
                              <m:r>
                                <a:rPr lang="en-US" i="1">
                                  <a:latin typeface="Cambria Math" panose="02040503050406030204" pitchFamily="18" charset="0"/>
                                </a:rPr>
                                <m:t>1</m:t>
                              </m:r>
                              <m:r>
                                <a:rPr lang="en-US" b="0" i="1" smtClean="0">
                                  <a:latin typeface="Cambria Math" panose="02040503050406030204" pitchFamily="18" charset="0"/>
                                </a:rPr>
                                <m:t>3</m:t>
                              </m:r>
                            </m:sup>
                            <m:e>
                              <m:r>
                                <a:rPr lang="en-US" i="1">
                                  <a:latin typeface="Cambria Math" panose="02040503050406030204" pitchFamily="18" charset="0"/>
                                </a:rPr>
                                <m:t>𝐶</m:t>
                              </m:r>
                            </m:e>
                          </m:sPre>
                          <m:r>
                            <m:rPr>
                              <m:nor/>
                            </m:rPr>
                            <a:rPr lang="en-US" dirty="0"/>
                            <m:t> </m:t>
                          </m:r>
                        </m:num>
                        <m:den>
                          <m:sPre>
                            <m:sPrePr>
                              <m:ctrlPr>
                                <a:rPr lang="en-US" i="1">
                                  <a:latin typeface="Cambria Math" panose="02040503050406030204" pitchFamily="18" charset="0"/>
                                </a:rPr>
                              </m:ctrlPr>
                            </m:sPrePr>
                            <m:sub>
                              <m:r>
                                <a:rPr lang="en-US" i="1">
                                  <a:latin typeface="Cambria Math" panose="02040503050406030204" pitchFamily="18" charset="0"/>
                                </a:rPr>
                                <m:t>3</m:t>
                              </m:r>
                            </m:sub>
                            <m:sup>
                              <m:r>
                                <a:rPr lang="en-US" i="1">
                                  <a:latin typeface="Cambria Math" panose="02040503050406030204" pitchFamily="18" charset="0"/>
                                </a:rPr>
                                <m:t>19</m:t>
                              </m:r>
                            </m:sup>
                            <m:e>
                              <m:r>
                                <a:rPr lang="en-US" i="1">
                                  <a:latin typeface="Cambria Math" panose="02040503050406030204" pitchFamily="18" charset="0"/>
                                </a:rPr>
                                <m:t>𝐶</m:t>
                              </m:r>
                            </m:e>
                          </m:sPre>
                        </m:den>
                      </m:f>
                    </m:oMath>
                  </m:oMathPara>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309093"/>
                <a:ext cx="10515600" cy="5867870"/>
              </a:xfrm>
              <a:blipFill rotWithShape="0">
                <a:blip r:embed="rId2"/>
                <a:stretch>
                  <a:fillRect l="-1217" t="-1767" r="-1159"/>
                </a:stretch>
              </a:blipFill>
            </p:spPr>
            <p:txBody>
              <a:bodyPr/>
              <a:lstStyle/>
              <a:p>
                <a:r>
                  <a:rPr lang="en-US">
                    <a:noFill/>
                  </a:rPr>
                  <a:t> </a:t>
                </a:r>
              </a:p>
            </p:txBody>
          </p:sp>
        </mc:Fallback>
      </mc:AlternateContent>
    </p:spTree>
    <p:extLst>
      <p:ext uri="{BB962C8B-B14F-4D97-AF65-F5344CB8AC3E}">
        <p14:creationId xmlns:p14="http://schemas.microsoft.com/office/powerpoint/2010/main" val="33954845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64713" y="283335"/>
                <a:ext cx="10515600" cy="5983780"/>
              </a:xfrm>
            </p:spPr>
            <p:txBody>
              <a:bodyPr/>
              <a:lstStyle/>
              <a:p>
                <a:pPr marL="0" indent="0" algn="just">
                  <a:buNone/>
                </a:pPr>
                <a:r>
                  <a:rPr lang="en-US" dirty="0" smtClean="0">
                    <a:solidFill>
                      <a:srgbClr val="FF0000"/>
                    </a:solidFill>
                  </a:rPr>
                  <a:t>Example: </a:t>
                </a:r>
                <a:r>
                  <a:rPr lang="en-US" dirty="0" smtClean="0"/>
                  <a:t>In a random arrangement of the letters of the word “COMMERCE”. Find the probability that all the vowels comes together.</a:t>
                </a:r>
              </a:p>
              <a:p>
                <a:pPr marL="0" indent="0" algn="just">
                  <a:buNone/>
                </a:pPr>
                <a:r>
                  <a:rPr lang="en-US" dirty="0" smtClean="0">
                    <a:solidFill>
                      <a:srgbClr val="FF0000"/>
                    </a:solidFill>
                  </a:rPr>
                  <a:t>Solution: </a:t>
                </a:r>
                <a:r>
                  <a:rPr lang="en-US" dirty="0" smtClean="0"/>
                  <a:t>Since total number of arrangements=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8!</m:t>
                        </m:r>
                      </m:num>
                      <m:den>
                        <m:r>
                          <a:rPr lang="en-US" b="0" i="1" smtClean="0">
                            <a:latin typeface="Cambria Math" panose="02040503050406030204" pitchFamily="18" charset="0"/>
                          </a:rPr>
                          <m:t>2!2!2!</m:t>
                        </m:r>
                      </m:den>
                    </m:f>
                    <m:r>
                      <a:rPr lang="en-US" b="0" i="1" smtClean="0">
                        <a:latin typeface="Cambria Math" panose="02040503050406030204" pitchFamily="18" charset="0"/>
                      </a:rPr>
                      <m:t>.</m:t>
                    </m:r>
                  </m:oMath>
                </a14:m>
                <a:endParaRPr lang="en-US" dirty="0" smtClean="0"/>
              </a:p>
              <a:p>
                <a:pPr marL="0" indent="0" algn="just">
                  <a:buNone/>
                </a:pPr>
                <a:r>
                  <a:rPr lang="en-US" dirty="0" smtClean="0"/>
                  <a:t>Since all three vowels {O, E, E} should come together, so OEE may treated as a one letter. Therefore we get different letters CMMRC(OEE) Therefore total number of arrangement such that all vowels come together= </a:t>
                </a: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6</m:t>
                        </m:r>
                        <m:r>
                          <a:rPr lang="en-US" i="1">
                            <a:latin typeface="Cambria Math" panose="02040503050406030204" pitchFamily="18" charset="0"/>
                          </a:rPr>
                          <m:t>!</m:t>
                        </m:r>
                      </m:num>
                      <m:den>
                        <m:r>
                          <a:rPr lang="en-US" i="1">
                            <a:latin typeface="Cambria Math" panose="02040503050406030204" pitchFamily="18" charset="0"/>
                          </a:rPr>
                          <m:t>2!2!</m:t>
                        </m:r>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3</m:t>
                        </m:r>
                        <m:r>
                          <a:rPr lang="en-US" i="1">
                            <a:latin typeface="Cambria Math" panose="02040503050406030204" pitchFamily="18" charset="0"/>
                          </a:rPr>
                          <m:t>!</m:t>
                        </m:r>
                      </m:num>
                      <m:den>
                        <m:r>
                          <a:rPr lang="en-US" i="1">
                            <a:latin typeface="Cambria Math" panose="02040503050406030204" pitchFamily="18" charset="0"/>
                          </a:rPr>
                          <m:t>2!</m:t>
                        </m:r>
                      </m:den>
                    </m:f>
                    <m:r>
                      <a:rPr lang="en-US" i="1">
                        <a:latin typeface="Cambria Math" panose="02040503050406030204" pitchFamily="18" charset="0"/>
                      </a:rPr>
                      <m:t>.</m:t>
                    </m:r>
                  </m:oMath>
                </a14:m>
                <a:endParaRPr lang="en-US" dirty="0" smtClean="0"/>
              </a:p>
              <a:p>
                <a:pPr marL="0" indent="0" algn="just">
                  <a:buNone/>
                </a:pPr>
                <a:r>
                  <a:rPr lang="en-US" dirty="0" smtClean="0"/>
                  <a:t>Hence we get the probability</a:t>
                </a:r>
              </a:p>
              <a:p>
                <a:pPr marL="0" indent="0" algn="just">
                  <a:buNone/>
                </a:pP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𝐸</m:t>
                        </m:r>
                      </m:e>
                    </m:d>
                    <m:r>
                      <a:rPr lang="en-US" b="0" i="1" smtClean="0">
                        <a:latin typeface="Cambria Math" panose="02040503050406030204" pitchFamily="18" charset="0"/>
                      </a:rPr>
                      <m:t>=</m:t>
                    </m:r>
                    <m:f>
                      <m:fPr>
                        <m:ctrlPr>
                          <a:rPr lang="en-US" i="1">
                            <a:latin typeface="Cambria Math" panose="02040503050406030204" pitchFamily="18" charset="0"/>
                          </a:rPr>
                        </m:ctrlPr>
                      </m:fPr>
                      <m:num>
                        <m:f>
                          <m:fPr>
                            <m:ctrlPr>
                              <a:rPr lang="en-US" i="1">
                                <a:latin typeface="Cambria Math" panose="02040503050406030204" pitchFamily="18" charset="0"/>
                              </a:rPr>
                            </m:ctrlPr>
                          </m:fPr>
                          <m:num>
                            <m:r>
                              <a:rPr lang="en-US" i="1">
                                <a:latin typeface="Cambria Math" panose="02040503050406030204" pitchFamily="18" charset="0"/>
                              </a:rPr>
                              <m:t>6</m:t>
                            </m:r>
                            <m:r>
                              <a:rPr lang="en-US" i="1">
                                <a:latin typeface="Cambria Math" panose="02040503050406030204" pitchFamily="18" charset="0"/>
                              </a:rPr>
                              <m:t>!</m:t>
                            </m:r>
                          </m:num>
                          <m:den>
                            <m:r>
                              <a:rPr lang="en-US" i="1">
                                <a:latin typeface="Cambria Math" panose="02040503050406030204" pitchFamily="18" charset="0"/>
                              </a:rPr>
                              <m:t>2!2!</m:t>
                            </m:r>
                          </m:den>
                        </m:f>
                        <m:r>
                          <a:rPr lang="en-US" i="1" smtClean="0">
                            <a:latin typeface="Cambria Math" panose="02040503050406030204" pitchFamily="18" charset="0"/>
                            <a:ea typeface="Cambria Math" panose="02040503050406030204" pitchFamily="18" charset="0"/>
                          </a:rPr>
                          <m:t>×</m:t>
                        </m:r>
                        <m:f>
                          <m:fPr>
                            <m:ctrlPr>
                              <a:rPr lang="en-US" i="1" smtClean="0">
                                <a:latin typeface="Cambria Math" panose="02040503050406030204" pitchFamily="18" charset="0"/>
                              </a:rPr>
                            </m:ctrlPr>
                          </m:fPr>
                          <m:num>
                            <m:r>
                              <a:rPr lang="en-US" i="1">
                                <a:latin typeface="Cambria Math" panose="02040503050406030204" pitchFamily="18" charset="0"/>
                              </a:rPr>
                              <m:t>3</m:t>
                            </m:r>
                            <m:r>
                              <a:rPr lang="en-US" i="1">
                                <a:latin typeface="Cambria Math" panose="02040503050406030204" pitchFamily="18" charset="0"/>
                              </a:rPr>
                              <m:t>!</m:t>
                            </m:r>
                          </m:num>
                          <m:den>
                            <m:r>
                              <a:rPr lang="en-US" i="1">
                                <a:latin typeface="Cambria Math" panose="02040503050406030204" pitchFamily="18" charset="0"/>
                              </a:rPr>
                              <m:t>2!</m:t>
                            </m:r>
                          </m:den>
                        </m:f>
                      </m:num>
                      <m:den>
                        <m:f>
                          <m:fPr>
                            <m:ctrlPr>
                              <a:rPr lang="en-US" i="1">
                                <a:latin typeface="Cambria Math" panose="02040503050406030204" pitchFamily="18" charset="0"/>
                              </a:rPr>
                            </m:ctrlPr>
                          </m:fPr>
                          <m:num>
                            <m:r>
                              <a:rPr lang="en-US" i="1">
                                <a:latin typeface="Cambria Math" panose="02040503050406030204" pitchFamily="18" charset="0"/>
                              </a:rPr>
                              <m:t>8!</m:t>
                            </m:r>
                          </m:num>
                          <m:den>
                            <m:r>
                              <a:rPr lang="en-US" i="1">
                                <a:latin typeface="Cambria Math" panose="02040503050406030204" pitchFamily="18" charset="0"/>
                              </a:rPr>
                              <m:t>2!2!2!</m:t>
                            </m:r>
                          </m:den>
                        </m:f>
                      </m:den>
                    </m:f>
                  </m:oMath>
                </a14:m>
                <a:r>
                  <a:rPr lang="en-US" dirty="0" smtClean="0"/>
                  <a:t>=</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3</m:t>
                        </m:r>
                      </m:num>
                      <m:den>
                        <m:r>
                          <a:rPr lang="en-US" i="1">
                            <a:latin typeface="Cambria Math" panose="02040503050406030204" pitchFamily="18" charset="0"/>
                          </a:rPr>
                          <m:t>2</m:t>
                        </m:r>
                        <m:r>
                          <a:rPr lang="en-US" b="0" i="1" smtClean="0">
                            <a:latin typeface="Cambria Math" panose="02040503050406030204" pitchFamily="18" charset="0"/>
                          </a:rPr>
                          <m:t>8</m:t>
                        </m:r>
                      </m:den>
                    </m:f>
                  </m:oMath>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64713" y="283335"/>
                <a:ext cx="10515600" cy="5983780"/>
              </a:xfrm>
              <a:blipFill rotWithShape="0">
                <a:blip r:embed="rId2"/>
                <a:stretch>
                  <a:fillRect l="-1159" t="-1629" r="-1217"/>
                </a:stretch>
              </a:blipFill>
            </p:spPr>
            <p:txBody>
              <a:bodyPr/>
              <a:lstStyle/>
              <a:p>
                <a:r>
                  <a:rPr lang="en-US">
                    <a:noFill/>
                  </a:rPr>
                  <a:t> </a:t>
                </a:r>
              </a:p>
            </p:txBody>
          </p:sp>
        </mc:Fallback>
      </mc:AlternateContent>
    </p:spTree>
    <p:extLst>
      <p:ext uri="{BB962C8B-B14F-4D97-AF65-F5344CB8AC3E}">
        <p14:creationId xmlns:p14="http://schemas.microsoft.com/office/powerpoint/2010/main" val="27810660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283335"/>
                <a:ext cx="10515600" cy="5893628"/>
              </a:xfrm>
            </p:spPr>
            <p:txBody>
              <a:bodyPr/>
              <a:lstStyle/>
              <a:p>
                <a:pPr marL="0" indent="0" algn="just">
                  <a:buNone/>
                </a:pPr>
                <a:r>
                  <a:rPr lang="en-US" dirty="0" smtClean="0">
                    <a:solidFill>
                      <a:srgbClr val="FF0000"/>
                    </a:solidFill>
                  </a:rPr>
                  <a:t>Example: </a:t>
                </a:r>
                <a:r>
                  <a:rPr lang="en-US" dirty="0" smtClean="0"/>
                  <a:t>n person are seated on n chairs at a round table. Find </a:t>
                </a:r>
                <a:r>
                  <a:rPr lang="en-US" dirty="0"/>
                  <a:t>the probability </a:t>
                </a:r>
                <a:r>
                  <a:rPr lang="en-US" dirty="0" smtClean="0"/>
                  <a:t>that two specified persons are sitting together.</a:t>
                </a:r>
                <a:endParaRPr lang="en-US" dirty="0"/>
              </a:p>
              <a:p>
                <a:pPr marL="0" indent="0" algn="just">
                  <a:buNone/>
                </a:pPr>
                <a:r>
                  <a:rPr lang="en-US" dirty="0">
                    <a:solidFill>
                      <a:srgbClr val="FF0000"/>
                    </a:solidFill>
                  </a:rPr>
                  <a:t>Solution: </a:t>
                </a:r>
                <a:r>
                  <a:rPr lang="en-US" dirty="0"/>
                  <a:t>Since total number </a:t>
                </a:r>
                <a:r>
                  <a:rPr lang="en-US" dirty="0" smtClean="0"/>
                  <a:t>of ways to sit n persons at a round table = (n-1)!</a:t>
                </a:r>
                <a:endParaRPr lang="en-US" dirty="0"/>
              </a:p>
              <a:p>
                <a:pPr marL="0" indent="0" algn="just">
                  <a:buNone/>
                </a:pPr>
                <a:r>
                  <a:rPr lang="en-US" dirty="0" smtClean="0"/>
                  <a:t>If two persons sit together always then it can be considered as a one person. Therefore, we have total 24 person and the number of ways to sit at a round table=(n-2)! But two persons can again sit in a 2! Ways.</a:t>
                </a:r>
              </a:p>
              <a:p>
                <a:pPr marL="0" indent="0" algn="just">
                  <a:buNone/>
                </a:pPr>
                <a:r>
                  <a:rPr lang="en-US" dirty="0" smtClean="0"/>
                  <a:t>Therefore total number of ways to sit together=(n-2)!x2!</a:t>
                </a:r>
                <a:endParaRPr lang="en-US" dirty="0"/>
              </a:p>
              <a:p>
                <a:pPr marL="0" indent="0" algn="just">
                  <a:buNone/>
                </a:pPr>
                <a:r>
                  <a:rPr lang="en-US" dirty="0"/>
                  <a:t>Hence we get the probability</a:t>
                </a:r>
              </a:p>
              <a:p>
                <a:pPr marL="0" indent="0" algn="just">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𝐸</m:t>
                          </m:r>
                        </m:e>
                      </m:d>
                      <m:r>
                        <a:rPr lang="en-US" i="1">
                          <a:latin typeface="Cambria Math" panose="02040503050406030204" pitchFamily="18" charset="0"/>
                        </a:rPr>
                        <m:t>=</m:t>
                      </m:r>
                      <m:f>
                        <m:fPr>
                          <m:ctrlPr>
                            <a:rPr lang="en-US" i="1" smtClean="0">
                              <a:latin typeface="Cambria Math" panose="02040503050406030204" pitchFamily="18" charset="0"/>
                            </a:rPr>
                          </m:ctrlPr>
                        </m:fPr>
                        <m:num>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−2</m:t>
                              </m:r>
                            </m:e>
                          </m:d>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2!</m:t>
                          </m:r>
                        </m:num>
                        <m:den>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−1</m:t>
                              </m:r>
                            </m:e>
                          </m:d>
                          <m:r>
                            <a:rPr lang="en-US" b="0" i="1" smtClean="0">
                              <a:latin typeface="Cambria Math" panose="02040503050406030204" pitchFamily="18" charset="0"/>
                            </a:rPr>
                            <m:t>!</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2</m:t>
                          </m:r>
                        </m:num>
                        <m:den>
                          <m:d>
                            <m:dPr>
                              <m:ctrlPr>
                                <a:rPr lang="en-US" i="1">
                                  <a:latin typeface="Cambria Math" panose="02040503050406030204" pitchFamily="18" charset="0"/>
                                </a:rPr>
                              </m:ctrlPr>
                            </m:dPr>
                            <m:e>
                              <m:r>
                                <a:rPr lang="en-US" i="1">
                                  <a:latin typeface="Cambria Math" panose="02040503050406030204" pitchFamily="18" charset="0"/>
                                </a:rPr>
                                <m:t>𝑛</m:t>
                              </m:r>
                              <m:r>
                                <a:rPr lang="en-US" i="1">
                                  <a:latin typeface="Cambria Math" panose="02040503050406030204" pitchFamily="18" charset="0"/>
                                </a:rPr>
                                <m:t>−1</m:t>
                              </m:r>
                            </m:e>
                          </m:d>
                        </m:den>
                      </m:f>
                    </m:oMath>
                  </m:oMathPara>
                </a14:m>
                <a:endParaRPr lang="en-US" dirty="0"/>
              </a:p>
              <a:p>
                <a:pPr marL="0" indent="0" algn="just">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283335"/>
                <a:ext cx="10515600" cy="5893628"/>
              </a:xfrm>
              <a:blipFill rotWithShape="0">
                <a:blip r:embed="rId2"/>
                <a:stretch>
                  <a:fillRect l="-1217" t="-1655" r="-1159"/>
                </a:stretch>
              </a:blipFill>
            </p:spPr>
            <p:txBody>
              <a:bodyPr/>
              <a:lstStyle/>
              <a:p>
                <a:r>
                  <a:rPr lang="en-US">
                    <a:noFill/>
                  </a:rPr>
                  <a:t> </a:t>
                </a:r>
              </a:p>
            </p:txBody>
          </p:sp>
        </mc:Fallback>
      </mc:AlternateContent>
    </p:spTree>
    <p:extLst>
      <p:ext uri="{BB962C8B-B14F-4D97-AF65-F5344CB8AC3E}">
        <p14:creationId xmlns:p14="http://schemas.microsoft.com/office/powerpoint/2010/main" val="42159758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347730"/>
                <a:ext cx="10515600" cy="5829233"/>
              </a:xfrm>
            </p:spPr>
            <p:txBody>
              <a:bodyPr/>
              <a:lstStyle/>
              <a:p>
                <a:pPr marL="0" indent="0" algn="just">
                  <a:buNone/>
                </a:pPr>
                <a:r>
                  <a:rPr lang="en-US" dirty="0" smtClean="0">
                    <a:solidFill>
                      <a:srgbClr val="FF0000"/>
                    </a:solidFill>
                  </a:rPr>
                  <a:t>Example: </a:t>
                </a:r>
                <a:r>
                  <a:rPr lang="en-US" dirty="0" smtClean="0"/>
                  <a:t>A 5 digit number is formed by 0, 1, 2, 3, 4 without repetition. Find the probability that the formed number is divisible by 4.</a:t>
                </a:r>
                <a:endParaRPr lang="en-US" dirty="0"/>
              </a:p>
              <a:p>
                <a:pPr marL="0" indent="0" algn="just">
                  <a:buNone/>
                </a:pPr>
                <a:r>
                  <a:rPr lang="en-US" dirty="0">
                    <a:solidFill>
                      <a:srgbClr val="FF0000"/>
                    </a:solidFill>
                  </a:rPr>
                  <a:t>Solution: </a:t>
                </a:r>
                <a:r>
                  <a:rPr lang="en-US" dirty="0" smtClean="0"/>
                  <a:t>Since the total 5 digit numbers can be formed= 5! But any number which start with digit 0 will be considered as 4 digit number. Therefore, Total </a:t>
                </a:r>
                <a:r>
                  <a:rPr lang="en-US" dirty="0"/>
                  <a:t>4</a:t>
                </a:r>
                <a:r>
                  <a:rPr lang="en-US" dirty="0" smtClean="0"/>
                  <a:t> digit number= 4! </a:t>
                </a:r>
              </a:p>
              <a:p>
                <a:pPr marL="0" indent="0" algn="just">
                  <a:buNone/>
                </a:pPr>
                <a:r>
                  <a:rPr lang="en-US" dirty="0" smtClean="0"/>
                  <a:t>And hence total 5 digit number=</a:t>
                </a:r>
                <a14:m>
                  <m:oMath xmlns:m="http://schemas.openxmlformats.org/officeDocument/2006/math">
                    <m:r>
                      <a:rPr lang="en-US" b="0" i="1" smtClean="0">
                        <a:latin typeface="Cambria Math" panose="02040503050406030204" pitchFamily="18" charset="0"/>
                      </a:rPr>
                      <m:t>5!−4!=96</m:t>
                    </m:r>
                  </m:oMath>
                </a14:m>
                <a:endParaRPr lang="en-US" dirty="0" smtClean="0">
                  <a:solidFill>
                    <a:srgbClr val="FF0000"/>
                  </a:solidFill>
                </a:endParaRPr>
              </a:p>
              <a:p>
                <a:pPr marL="0" indent="0" algn="just">
                  <a:buNone/>
                </a:pPr>
                <a:r>
                  <a:rPr lang="en-US" dirty="0" smtClean="0"/>
                  <a:t>Any number which is divisible by 4 will have last two digits: 04, 12, 20, 24, 32, 40.</a:t>
                </a:r>
              </a:p>
              <a:p>
                <a:pPr marL="0" indent="0" algn="just">
                  <a:buNone/>
                </a:pPr>
                <a:r>
                  <a:rPr lang="en-US" dirty="0" smtClean="0"/>
                  <a:t>Now, total numbers with last two digits 04=3!=6</a:t>
                </a:r>
              </a:p>
              <a:p>
                <a:pPr marL="0" indent="0" algn="just">
                  <a:buNone/>
                </a:pPr>
                <a:r>
                  <a:rPr lang="en-US" dirty="0"/>
                  <a:t>total numbers with last two digits </a:t>
                </a:r>
                <a:r>
                  <a:rPr lang="en-US" dirty="0" smtClean="0"/>
                  <a:t>20=3</a:t>
                </a:r>
                <a:r>
                  <a:rPr lang="en-US" dirty="0"/>
                  <a:t>!=6</a:t>
                </a:r>
              </a:p>
              <a:p>
                <a:pPr marL="0" indent="0" algn="just">
                  <a:buNone/>
                </a:pPr>
                <a:r>
                  <a:rPr lang="en-US" dirty="0"/>
                  <a:t>total numbers with last two digits </a:t>
                </a:r>
                <a:r>
                  <a:rPr lang="en-US" dirty="0" smtClean="0"/>
                  <a:t>40=3</a:t>
                </a:r>
                <a:r>
                  <a:rPr lang="en-US" dirty="0"/>
                  <a:t>!=</a:t>
                </a:r>
                <a:r>
                  <a:rPr lang="en-US" dirty="0" smtClean="0"/>
                  <a:t>6</a:t>
                </a:r>
                <a:endParaRPr lang="en-US" dirty="0"/>
              </a:p>
              <a:p>
                <a:pPr marL="0" indent="0" algn="just">
                  <a:buNone/>
                </a:pPr>
                <a:endParaRPr lang="en-US" dirty="0" smtClean="0"/>
              </a:p>
              <a:p>
                <a:pPr marL="0" indent="0" algn="just">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347730"/>
                <a:ext cx="10515600" cy="5829233"/>
              </a:xfrm>
              <a:blipFill rotWithShape="0">
                <a:blip r:embed="rId2"/>
                <a:stretch>
                  <a:fillRect l="-1217" t="-1674" r="-1159"/>
                </a:stretch>
              </a:blipFill>
            </p:spPr>
            <p:txBody>
              <a:bodyPr/>
              <a:lstStyle/>
              <a:p>
                <a:r>
                  <a:rPr lang="en-US">
                    <a:noFill/>
                  </a:rPr>
                  <a:t> </a:t>
                </a:r>
              </a:p>
            </p:txBody>
          </p:sp>
        </mc:Fallback>
      </mc:AlternateContent>
    </p:spTree>
    <p:extLst>
      <p:ext uri="{BB962C8B-B14F-4D97-AF65-F5344CB8AC3E}">
        <p14:creationId xmlns:p14="http://schemas.microsoft.com/office/powerpoint/2010/main" val="12609994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283335"/>
                <a:ext cx="10515600" cy="5893628"/>
              </a:xfrm>
            </p:spPr>
            <p:txBody>
              <a:bodyPr/>
              <a:lstStyle/>
              <a:p>
                <a:pPr marL="0" indent="0">
                  <a:buNone/>
                </a:pPr>
                <a:r>
                  <a:rPr lang="en-US" dirty="0" smtClean="0"/>
                  <a:t>total numbers with last two digits 12= 3!-2!=4</a:t>
                </a:r>
                <a:endParaRPr lang="en-US" dirty="0"/>
              </a:p>
              <a:p>
                <a:pPr marL="0" indent="0">
                  <a:buNone/>
                </a:pPr>
                <a:r>
                  <a:rPr lang="en-US" dirty="0"/>
                  <a:t>total numbers with last two digits </a:t>
                </a:r>
                <a:r>
                  <a:rPr lang="en-US" dirty="0" smtClean="0"/>
                  <a:t>24= </a:t>
                </a:r>
                <a:r>
                  <a:rPr lang="en-US" dirty="0"/>
                  <a:t>3!-2!=</a:t>
                </a:r>
                <a:r>
                  <a:rPr lang="en-US" dirty="0" smtClean="0"/>
                  <a:t>4</a:t>
                </a:r>
              </a:p>
              <a:p>
                <a:pPr marL="0" indent="0">
                  <a:buNone/>
                </a:pPr>
                <a:r>
                  <a:rPr lang="en-US" dirty="0"/>
                  <a:t>total numbers with last two digits </a:t>
                </a:r>
                <a:r>
                  <a:rPr lang="en-US" dirty="0" smtClean="0"/>
                  <a:t>32= </a:t>
                </a:r>
                <a:r>
                  <a:rPr lang="en-US" dirty="0"/>
                  <a:t>3!-2!=</a:t>
                </a:r>
                <a:r>
                  <a:rPr lang="en-US" dirty="0" smtClean="0"/>
                  <a:t>4</a:t>
                </a:r>
              </a:p>
              <a:p>
                <a:pPr marL="0" indent="0">
                  <a:buNone/>
                </a:pPr>
                <a:r>
                  <a:rPr lang="en-US" dirty="0" smtClean="0"/>
                  <a:t>Hence, total numbers divisible by 4=6+6+6+4+4+4=30</a:t>
                </a:r>
              </a:p>
              <a:p>
                <a:pPr marL="0" indent="0">
                  <a:buNone/>
                </a:pPr>
                <a:r>
                  <a:rPr lang="en-US" dirty="0" smtClean="0"/>
                  <a:t>Therefore probability is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𝐸</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96</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16</m:t>
                          </m:r>
                        </m:den>
                      </m:f>
                    </m:oMath>
                  </m:oMathPara>
                </a14:m>
                <a:endParaRPr lang="en-US" dirty="0"/>
              </a:p>
              <a:p>
                <a:pPr marL="0" indent="0">
                  <a:buNone/>
                </a:pPr>
                <a:endParaRPr lang="en-US" dirty="0"/>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283335"/>
                <a:ext cx="10515600" cy="5893628"/>
              </a:xfrm>
              <a:blipFill rotWithShape="0">
                <a:blip r:embed="rId2"/>
                <a:stretch>
                  <a:fillRect l="-1217" t="-1655"/>
                </a:stretch>
              </a:blipFill>
            </p:spPr>
            <p:txBody>
              <a:bodyPr/>
              <a:lstStyle/>
              <a:p>
                <a:r>
                  <a:rPr lang="en-US">
                    <a:noFill/>
                  </a:rPr>
                  <a:t> </a:t>
                </a:r>
              </a:p>
            </p:txBody>
          </p:sp>
        </mc:Fallback>
      </mc:AlternateContent>
    </p:spTree>
    <p:extLst>
      <p:ext uri="{BB962C8B-B14F-4D97-AF65-F5344CB8AC3E}">
        <p14:creationId xmlns:p14="http://schemas.microsoft.com/office/powerpoint/2010/main" val="25049577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257577"/>
                <a:ext cx="10515600" cy="5919386"/>
              </a:xfrm>
            </p:spPr>
            <p:txBody>
              <a:bodyPr/>
              <a:lstStyle/>
              <a:p>
                <a:pPr marL="0" indent="0">
                  <a:buNone/>
                </a:pPr>
                <a:r>
                  <a:rPr lang="en-US" dirty="0" smtClean="0">
                    <a:solidFill>
                      <a:srgbClr val="FF0000"/>
                    </a:solidFill>
                  </a:rPr>
                  <a:t>Important Events: </a:t>
                </a:r>
                <a:r>
                  <a:rPr lang="en-US" dirty="0" smtClean="0"/>
                  <a:t>Let A and B denote the events then</a:t>
                </a:r>
              </a:p>
              <a:p>
                <a:pPr marL="571500" indent="-571500">
                  <a:buAutoNum type="romanLcParenBoth"/>
                </a:pPr>
                <a:r>
                  <a:rPr lang="en-US" dirty="0" smtClean="0"/>
                  <a:t>Neither A nor B occur=Both not occur: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𝐴</m:t>
                        </m:r>
                      </m:e>
                    </m:acc>
                    <m:r>
                      <a:rPr lang="en-US" i="1" smtClean="0">
                        <a:latin typeface="Cambria Math" panose="02040503050406030204" pitchFamily="18" charset="0"/>
                        <a:ea typeface="Cambria Math" panose="02040503050406030204" pitchFamily="18" charset="0"/>
                      </a:rPr>
                      <m:t>∩</m:t>
                    </m:r>
                    <m:acc>
                      <m:accPr>
                        <m:chr m:val="̅"/>
                        <m:ctrlPr>
                          <a:rPr lang="en-US"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𝐵</m:t>
                        </m:r>
                      </m:e>
                    </m:acc>
                  </m:oMath>
                </a14:m>
                <a:endParaRPr lang="en-US" dirty="0" smtClean="0"/>
              </a:p>
              <a:p>
                <a:pPr marL="571500" indent="-571500">
                  <a:buAutoNum type="romanLcParenBoth"/>
                </a:pPr>
                <a:r>
                  <a:rPr lang="en-US" dirty="0" smtClean="0"/>
                  <a:t>A occur and B not occur: </a:t>
                </a:r>
                <a14:m>
                  <m:oMath xmlns:m="http://schemas.openxmlformats.org/officeDocument/2006/math">
                    <m:r>
                      <m:rPr>
                        <m:sty m:val="p"/>
                      </m:rPr>
                      <a:rPr lang="en-US" b="0" i="0" smtClean="0">
                        <a:latin typeface="Cambria Math" panose="02040503050406030204" pitchFamily="18" charset="0"/>
                        <a:ea typeface="Cambria Math" panose="02040503050406030204" pitchFamily="18" charset="0"/>
                      </a:rPr>
                      <m:t>A</m:t>
                    </m:r>
                    <m:r>
                      <a:rPr lang="en-US" i="1">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𝐵</m:t>
                        </m:r>
                      </m:e>
                    </m:acc>
                  </m:oMath>
                </a14:m>
                <a:endParaRPr lang="en-US" dirty="0" smtClean="0"/>
              </a:p>
              <a:p>
                <a:pPr marL="571500" indent="-571500">
                  <a:buAutoNum type="romanLcParenBoth"/>
                </a:pPr>
                <a:r>
                  <a:rPr lang="en-US" dirty="0" smtClean="0"/>
                  <a:t>Exactly one of </a:t>
                </a:r>
                <a:r>
                  <a:rPr lang="en-US" dirty="0"/>
                  <a:t>A </a:t>
                </a:r>
                <a:r>
                  <a:rPr lang="en-US" dirty="0" smtClean="0"/>
                  <a:t>or </a:t>
                </a:r>
                <a:r>
                  <a:rPr lang="en-US" dirty="0"/>
                  <a:t>B </a:t>
                </a:r>
                <a:r>
                  <a:rPr lang="en-US" dirty="0" smtClean="0"/>
                  <a:t>occur=</a:t>
                </a:r>
              </a:p>
              <a:p>
                <a:pPr marL="0" indent="0">
                  <a:buNone/>
                </a:pPr>
                <a:r>
                  <a:rPr lang="en-US" dirty="0"/>
                  <a:t> </a:t>
                </a:r>
                <a:r>
                  <a:rPr lang="en-US" dirty="0" smtClean="0"/>
                  <a:t>      (A occur and B not occur) or (B occur and A not occur): </a:t>
                </a:r>
                <a14:m>
                  <m:oMath xmlns:m="http://schemas.openxmlformats.org/officeDocument/2006/math">
                    <m:r>
                      <a:rPr lang="en-US" b="0" i="1" smtClean="0">
                        <a:latin typeface="Cambria Math" panose="02040503050406030204" pitchFamily="18" charset="0"/>
                      </a:rPr>
                      <m:t>𝐴</m:t>
                    </m:r>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oMath>
                </a14:m>
                <a:endParaRPr lang="en-US" b="0" dirty="0" smtClean="0">
                  <a:ea typeface="Cambria Math" panose="02040503050406030204" pitchFamily="18" charset="0"/>
                </a:endParaRPr>
              </a:p>
              <a:p>
                <a:pPr marL="0" indent="0">
                  <a:buNone/>
                </a:pPr>
                <a:r>
                  <a:rPr lang="en-US" dirty="0" smtClean="0">
                    <a:ea typeface="Cambria Math" panose="02040503050406030204" pitchFamily="18" charset="0"/>
                  </a:rPr>
                  <a:t>(iv) </a:t>
                </a:r>
                <a:endParaRPr lang="en-US" b="0" dirty="0" smtClean="0">
                  <a:ea typeface="Cambria Math" panose="02040503050406030204" pitchFamily="18" charset="0"/>
                </a:endParaRPr>
              </a:p>
              <a:p>
                <a:pPr marL="571500" indent="-571500">
                  <a:buAutoNum type="romanLcParenBoth"/>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257577"/>
                <a:ext cx="10515600" cy="5919386"/>
              </a:xfrm>
              <a:blipFill rotWithShape="0">
                <a:blip r:embed="rId2"/>
                <a:stretch>
                  <a:fillRect l="-1217" t="-1648"/>
                </a:stretch>
              </a:blipFill>
            </p:spPr>
            <p:txBody>
              <a:bodyPr/>
              <a:lstStyle/>
              <a:p>
                <a:r>
                  <a:rPr lang="en-US">
                    <a:noFill/>
                  </a:rPr>
                  <a:t> </a:t>
                </a:r>
              </a:p>
            </p:txBody>
          </p:sp>
        </mc:Fallback>
      </mc:AlternateContent>
    </p:spTree>
    <p:extLst>
      <p:ext uri="{BB962C8B-B14F-4D97-AF65-F5344CB8AC3E}">
        <p14:creationId xmlns:p14="http://schemas.microsoft.com/office/powerpoint/2010/main" val="2842785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3183"/>
            <a:ext cx="10515600" cy="5983780"/>
          </a:xfrm>
        </p:spPr>
        <p:txBody>
          <a:bodyPr>
            <a:normAutofit/>
          </a:bodyPr>
          <a:lstStyle/>
          <a:p>
            <a:pPr marL="0" indent="0" algn="just">
              <a:buNone/>
            </a:pPr>
            <a:r>
              <a:rPr lang="en-US" dirty="0" smtClean="0">
                <a:solidFill>
                  <a:srgbClr val="FF0000"/>
                </a:solidFill>
              </a:rPr>
              <a:t>Random Experiment: </a:t>
            </a:r>
            <a:r>
              <a:rPr lang="en-US" dirty="0" smtClean="0"/>
              <a:t>If in each trial of experiment conducted under identical conditions, the outcome is not unique, but may be any one of the possible outcomes, then such an experiment is called random experiment.</a:t>
            </a:r>
          </a:p>
          <a:p>
            <a:pPr marL="0" indent="0" algn="just">
              <a:buNone/>
            </a:pPr>
            <a:r>
              <a:rPr lang="en-US" dirty="0" smtClean="0">
                <a:solidFill>
                  <a:srgbClr val="FF0000"/>
                </a:solidFill>
              </a:rPr>
              <a:t>Outcome:</a:t>
            </a:r>
            <a:r>
              <a:rPr lang="en-US" dirty="0" smtClean="0"/>
              <a:t> The result of random experiment is called an outcome.</a:t>
            </a:r>
          </a:p>
          <a:p>
            <a:pPr marL="0" indent="0" algn="just">
              <a:buNone/>
            </a:pPr>
            <a:r>
              <a:rPr lang="en-US" dirty="0" smtClean="0"/>
              <a:t>Trial and Event: Any particular performance of a random experiment is called trial and collection of outcome is called an event.</a:t>
            </a:r>
          </a:p>
          <a:p>
            <a:pPr marL="0" indent="0" algn="just">
              <a:buNone/>
            </a:pPr>
            <a:r>
              <a:rPr lang="en-US" dirty="0" smtClean="0">
                <a:solidFill>
                  <a:srgbClr val="FF0000"/>
                </a:solidFill>
              </a:rPr>
              <a:t>Example:</a:t>
            </a:r>
            <a:r>
              <a:rPr lang="en-US" dirty="0" smtClean="0"/>
              <a:t> In a throw of dice only six possible results are possible {1, 2, 3, 4, 5, 6}. These are called outcomes. If the outcomes are considered only for even numbers {2, 4, 6} or To obtain number either greater than 4 or odd number.</a:t>
            </a:r>
          </a:p>
          <a:p>
            <a:pPr marL="0" indent="0" algn="just">
              <a:buNone/>
            </a:pPr>
            <a:r>
              <a:rPr lang="en-US" dirty="0" smtClean="0">
                <a:solidFill>
                  <a:srgbClr val="FF0000"/>
                </a:solidFill>
              </a:rPr>
              <a:t>Mutually Exclusive Events: </a:t>
            </a:r>
            <a:r>
              <a:rPr lang="en-US" dirty="0" smtClean="0"/>
              <a:t>Two events are called </a:t>
            </a:r>
            <a:r>
              <a:rPr lang="en-US" dirty="0"/>
              <a:t>m</a:t>
            </a:r>
            <a:r>
              <a:rPr lang="en-US" dirty="0" smtClean="0"/>
              <a:t>utually exclusive if both events not happen simultaneously in a same trial.</a:t>
            </a:r>
          </a:p>
          <a:p>
            <a:pPr marL="0" indent="0">
              <a:buNone/>
            </a:pPr>
            <a:endParaRPr lang="en-US" dirty="0"/>
          </a:p>
        </p:txBody>
      </p:sp>
    </p:spTree>
    <p:extLst>
      <p:ext uri="{BB962C8B-B14F-4D97-AF65-F5344CB8AC3E}">
        <p14:creationId xmlns:p14="http://schemas.microsoft.com/office/powerpoint/2010/main" val="4179296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218941"/>
                <a:ext cx="10515600" cy="5958022"/>
              </a:xfrm>
            </p:spPr>
            <p:txBody>
              <a:bodyPr>
                <a:normAutofit/>
              </a:bodyPr>
              <a:lstStyle/>
              <a:p>
                <a:pPr marL="0" indent="0" algn="just">
                  <a:buNone/>
                </a:pPr>
                <a:r>
                  <a:rPr lang="en-US" dirty="0" smtClean="0">
                    <a:solidFill>
                      <a:srgbClr val="FF0000"/>
                    </a:solidFill>
                  </a:rPr>
                  <a:t>Independent Events: </a:t>
                </a:r>
                <a:r>
                  <a:rPr lang="en-US" dirty="0" smtClean="0"/>
                  <a:t>Two events are called independent if one event is  not affected by other.</a:t>
                </a:r>
              </a:p>
              <a:p>
                <a:pPr marL="0" indent="0" algn="just">
                  <a:buNone/>
                </a:pPr>
                <a:r>
                  <a:rPr lang="en-US" dirty="0" smtClean="0">
                    <a:solidFill>
                      <a:srgbClr val="FF0000"/>
                    </a:solidFill>
                  </a:rPr>
                  <a:t>Example:</a:t>
                </a:r>
                <a:r>
                  <a:rPr lang="en-US" dirty="0" smtClean="0"/>
                  <a:t> If we draw a card from well shuffled card pack and replace it before drawing a second card then first event does not effect the second event. Such kind of events are called independent. But if the first card is not replaced then sample space is changed and the event of drawing the second card is affected by first card. Such kind of events are called dependent events.</a:t>
                </a:r>
              </a:p>
              <a:p>
                <a:pPr marL="0" indent="0" algn="just">
                  <a:buNone/>
                </a:pPr>
                <a:r>
                  <a:rPr lang="en-US" dirty="0" smtClean="0"/>
                  <a:t> </a:t>
                </a:r>
                <a:r>
                  <a:rPr lang="en-US" dirty="0" smtClean="0">
                    <a:solidFill>
                      <a:srgbClr val="FF0000"/>
                    </a:solidFill>
                  </a:rPr>
                  <a:t>Probability:</a:t>
                </a:r>
                <a:r>
                  <a:rPr lang="en-US" dirty="0" smtClean="0"/>
                  <a:t> Let E denotes an event. If the favorable cases are m out of total cases n then probability of the event E is defined by</a:t>
                </a:r>
              </a:p>
              <a:p>
                <a:pPr marL="0" indent="0">
                  <a:buNone/>
                </a:pPr>
                <a:endParaRPr lang="en-US" b="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𝐸</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𝑁𝑢𝑚𝑏𝑒𝑟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𝑓𝑎𝑣𝑜𝑟𝑎𝑏𝑙𝑒</m:t>
                          </m:r>
                          <m:r>
                            <a:rPr lang="en-US" b="0" i="1" smtClean="0">
                              <a:latin typeface="Cambria Math" panose="02040503050406030204" pitchFamily="18" charset="0"/>
                            </a:rPr>
                            <m:t> </m:t>
                          </m:r>
                          <m:r>
                            <a:rPr lang="en-US" b="0" i="1" smtClean="0">
                              <a:latin typeface="Cambria Math" panose="02040503050406030204" pitchFamily="18" charset="0"/>
                            </a:rPr>
                            <m:t>𝑐𝑎𝑠𝑒𝑠</m:t>
                          </m:r>
                        </m:num>
                        <m:den>
                          <m:r>
                            <a:rPr lang="en-US" b="0" i="1" smtClean="0">
                              <a:latin typeface="Cambria Math" panose="02040503050406030204" pitchFamily="18" charset="0"/>
                            </a:rPr>
                            <m:t>𝑇𝑜𝑡𝑎𝑙</m:t>
                          </m:r>
                          <m:r>
                            <a:rPr lang="en-US" b="0" i="1" smtClean="0">
                              <a:latin typeface="Cambria Math" panose="02040503050406030204" pitchFamily="18" charset="0"/>
                            </a:rPr>
                            <m:t> </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𝑐𝑎𝑠𝑒𝑠</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𝑚</m:t>
                          </m:r>
                        </m:num>
                        <m:den>
                          <m:r>
                            <a:rPr lang="en-US" b="0" i="1" smtClean="0">
                              <a:latin typeface="Cambria Math" panose="02040503050406030204" pitchFamily="18" charset="0"/>
                            </a:rPr>
                            <m:t>𝑛</m:t>
                          </m:r>
                        </m:den>
                      </m:f>
                    </m:oMath>
                  </m:oMathPara>
                </a14:m>
                <a:endParaRPr lang="en-US" dirty="0" smtClean="0"/>
              </a:p>
              <a:p>
                <a:pPr marL="0" indent="0">
                  <a:buNone/>
                </a:pPr>
                <a:endParaRPr lang="en-US" b="0" i="1" dirty="0" smtClean="0">
                  <a:latin typeface="Cambria Math" panose="02040503050406030204" pitchFamily="18" charset="0"/>
                </a:endParaRPr>
              </a:p>
              <a:p>
                <a:pPr marL="0" indent="0">
                  <a:buNone/>
                </a:pPr>
                <a:endParaRPr lang="en-US" dirty="0" smtClean="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218941"/>
                <a:ext cx="10515600" cy="5958022"/>
              </a:xfrm>
              <a:blipFill rotWithShape="0">
                <a:blip r:embed="rId2"/>
                <a:stretch>
                  <a:fillRect l="-1217" t="-1740" r="-1159"/>
                </a:stretch>
              </a:blipFill>
            </p:spPr>
            <p:txBody>
              <a:bodyPr/>
              <a:lstStyle/>
              <a:p>
                <a:r>
                  <a:rPr lang="en-US">
                    <a:noFill/>
                  </a:rPr>
                  <a:t> </a:t>
                </a:r>
              </a:p>
            </p:txBody>
          </p:sp>
        </mc:Fallback>
      </mc:AlternateContent>
    </p:spTree>
    <p:extLst>
      <p:ext uri="{BB962C8B-B14F-4D97-AF65-F5344CB8AC3E}">
        <p14:creationId xmlns:p14="http://schemas.microsoft.com/office/powerpoint/2010/main" val="2066135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296214"/>
                <a:ext cx="10515600" cy="5880749"/>
              </a:xfrm>
            </p:spPr>
            <p:txBody>
              <a:bodyPr>
                <a:normAutofit/>
              </a:bodyPr>
              <a:lstStyle/>
              <a:p>
                <a:pPr marL="0" indent="0" algn="just">
                  <a:buNone/>
                </a:pPr>
                <a14:m>
                  <m:oMathPara xmlns:m="http://schemas.openxmlformats.org/officeDocument/2006/math">
                    <m:oMathParaPr>
                      <m:jc m:val="left"/>
                    </m:oMathParaPr>
                    <m:oMath xmlns:m="http://schemas.openxmlformats.org/officeDocument/2006/math">
                      <m:r>
                        <a:rPr lang="en-US" b="0" i="1" smtClean="0">
                          <a:solidFill>
                            <a:srgbClr val="FF0000"/>
                          </a:solidFill>
                          <a:latin typeface="Cambria Math" panose="02040503050406030204" pitchFamily="18" charset="0"/>
                        </a:rPr>
                        <m:t>𝑁𝑜𝑡𝑒</m:t>
                      </m:r>
                      <m:r>
                        <a:rPr lang="en-US" b="0" i="1" smtClean="0">
                          <a:solidFill>
                            <a:srgbClr val="FF0000"/>
                          </a:solidFill>
                          <a:latin typeface="Cambria Math" panose="02040503050406030204" pitchFamily="18" charset="0"/>
                        </a:rPr>
                        <m:t>: 0≤</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𝐸</m:t>
                          </m:r>
                        </m:e>
                      </m:d>
                      <m:r>
                        <a:rPr lang="en-US" b="0" i="1" smtClean="0">
                          <a:latin typeface="Cambria Math" panose="02040503050406030204" pitchFamily="18" charset="0"/>
                          <a:ea typeface="Cambria Math" panose="02040503050406030204" pitchFamily="18" charset="0"/>
                        </a:rPr>
                        <m:t>≤1</m:t>
                      </m:r>
                    </m:oMath>
                  </m:oMathPara>
                </a14:m>
                <a:endParaRPr lang="en-US" dirty="0" smtClean="0"/>
              </a:p>
              <a:p>
                <a:pPr marL="0" indent="0" algn="just">
                  <a:buNone/>
                </a:pPr>
                <a:r>
                  <a:rPr lang="en-US" dirty="0" smtClean="0">
                    <a:solidFill>
                      <a:srgbClr val="FF0000"/>
                    </a:solidFill>
                  </a:rPr>
                  <a:t>Odds in </a:t>
                </a:r>
                <a:r>
                  <a:rPr lang="en-US" dirty="0" err="1" smtClean="0">
                    <a:solidFill>
                      <a:srgbClr val="FF0000"/>
                    </a:solidFill>
                  </a:rPr>
                  <a:t>favour</a:t>
                </a:r>
                <a:r>
                  <a:rPr lang="en-US" dirty="0" smtClean="0">
                    <a:solidFill>
                      <a:srgbClr val="FF0000"/>
                    </a:solidFill>
                  </a:rPr>
                  <a:t> and against the Event:</a:t>
                </a:r>
                <a:r>
                  <a:rPr lang="en-US" dirty="0" smtClean="0"/>
                  <a:t> If </a:t>
                </a:r>
                <a14:m>
                  <m:oMath xmlns:m="http://schemas.openxmlformats.org/officeDocument/2006/math">
                    <m:r>
                      <m:rPr>
                        <m:sty m:val="p"/>
                      </m:rPr>
                      <a:rPr lang="en-US" b="0" i="0" smtClean="0">
                        <a:latin typeface="Cambria Math" panose="02040503050406030204" pitchFamily="18" charset="0"/>
                      </a:rPr>
                      <m:t>P</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E</m:t>
                        </m:r>
                      </m:e>
                    </m:d>
                    <m:r>
                      <a:rPr lang="en-US" b="0" i="0"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𝑚</m:t>
                        </m:r>
                      </m:num>
                      <m:den>
                        <m:r>
                          <a:rPr lang="en-US" b="0" i="1" smtClean="0">
                            <a:latin typeface="Cambria Math" panose="02040503050406030204" pitchFamily="18" charset="0"/>
                          </a:rPr>
                          <m:t>𝑛</m:t>
                        </m:r>
                      </m:den>
                    </m:f>
                  </m:oMath>
                </a14:m>
                <a:r>
                  <a:rPr lang="en-US" dirty="0" smtClean="0"/>
                  <a:t> denotes the probability of an event E then m are favorable cases and (n-m) are non favorable cases. The ratio of favorable  to non-favorable cases is called odds in </a:t>
                </a:r>
                <a:r>
                  <a:rPr lang="en-US" dirty="0" err="1" smtClean="0"/>
                  <a:t>favour</a:t>
                </a:r>
                <a:r>
                  <a:rPr lang="en-US" dirty="0" smtClean="0"/>
                  <a:t> E and it is denoted by </a:t>
                </a:r>
                <a14:m>
                  <m:oMath xmlns:m="http://schemas.openxmlformats.org/officeDocument/2006/math">
                    <m:r>
                      <a:rPr lang="en-US" b="0" i="1" smtClean="0">
                        <a:latin typeface="Cambria Math" panose="02040503050406030204" pitchFamily="18" charset="0"/>
                      </a:rPr>
                      <m:t>𝑚</m:t>
                    </m:r>
                    <m:r>
                      <a:rPr lang="en-US" b="0" i="0" smtClean="0">
                        <a:latin typeface="Cambria Math" panose="02040503050406030204" pitchFamily="18" charset="0"/>
                      </a:rPr>
                      <m:t>:</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n</m:t>
                        </m:r>
                        <m:r>
                          <a:rPr lang="en-US" b="0" i="0" smtClean="0">
                            <a:latin typeface="Cambria Math" panose="02040503050406030204" pitchFamily="18" charset="0"/>
                          </a:rPr>
                          <m:t>−</m:t>
                        </m:r>
                        <m:r>
                          <m:rPr>
                            <m:sty m:val="p"/>
                          </m:rPr>
                          <a:rPr lang="en-US" b="0" i="0" smtClean="0">
                            <a:latin typeface="Cambria Math" panose="02040503050406030204" pitchFamily="18" charset="0"/>
                          </a:rPr>
                          <m:t>m</m:t>
                        </m:r>
                      </m:e>
                    </m:d>
                  </m:oMath>
                </a14:m>
                <a:r>
                  <a:rPr lang="en-US" dirty="0" smtClean="0"/>
                  <a:t> and the ratio </a:t>
                </a:r>
                <a14:m>
                  <m:oMath xmlns:m="http://schemas.openxmlformats.org/officeDocument/2006/math">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n</m:t>
                        </m:r>
                        <m:r>
                          <a:rPr lang="en-US" b="0" i="0" smtClean="0">
                            <a:latin typeface="Cambria Math" panose="02040503050406030204" pitchFamily="18" charset="0"/>
                          </a:rPr>
                          <m:t>−</m:t>
                        </m:r>
                        <m:r>
                          <m:rPr>
                            <m:sty m:val="p"/>
                          </m:rPr>
                          <a:rPr lang="en-US" b="0" i="0" smtClean="0">
                            <a:latin typeface="Cambria Math" panose="02040503050406030204" pitchFamily="18" charset="0"/>
                          </a:rPr>
                          <m:t>m</m:t>
                        </m:r>
                      </m:e>
                    </m:d>
                    <m:r>
                      <a:rPr lang="en-US" b="0" i="1" smtClean="0">
                        <a:latin typeface="Cambria Math" panose="02040503050406030204" pitchFamily="18" charset="0"/>
                      </a:rPr>
                      <m:t>:</m:t>
                    </m:r>
                    <m:r>
                      <a:rPr lang="en-US" b="0" i="1" smtClean="0">
                        <a:latin typeface="Cambria Math" panose="02040503050406030204" pitchFamily="18" charset="0"/>
                      </a:rPr>
                      <m:t>𝑚</m:t>
                    </m:r>
                  </m:oMath>
                </a14:m>
                <a:r>
                  <a:rPr lang="en-US" dirty="0" smtClean="0"/>
                  <a:t> is called odds against E.</a:t>
                </a:r>
              </a:p>
              <a:p>
                <a:pPr marL="0" indent="0" algn="just">
                  <a:buNone/>
                </a:pPr>
                <a:r>
                  <a:rPr lang="en-US" dirty="0" smtClean="0">
                    <a:solidFill>
                      <a:srgbClr val="FF0000"/>
                    </a:solidFill>
                  </a:rPr>
                  <a:t>Complimentary Events:</a:t>
                </a:r>
                <a:r>
                  <a:rPr lang="en-US" dirty="0" smtClean="0"/>
                  <a:t> The non-happening cases of an event is (n-m) and it is called complimentary event with happening cases m.</a:t>
                </a:r>
              </a:p>
              <a:p>
                <a:pPr marL="0" indent="0" algn="just">
                  <a:buNone/>
                </a:pPr>
                <a:r>
                  <a:rPr lang="en-US" dirty="0" smtClean="0">
                    <a:solidFill>
                      <a:srgbClr val="FF0000"/>
                    </a:solidFill>
                  </a:rPr>
                  <a:t>Note:</a:t>
                </a:r>
                <a:r>
                  <a:rPr lang="en-US" dirty="0" smtClean="0"/>
                  <a:t> If E be an event then complimentary event is denoted by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𝐸</m:t>
                        </m:r>
                      </m:e>
                    </m:acc>
                  </m:oMath>
                </a14:m>
                <a:r>
                  <a:rPr lang="en-US" dirty="0" smtClean="0"/>
                  <a:t> and we get a relation for probability </a:t>
                </a:r>
                <a14:m>
                  <m:oMath xmlns:m="http://schemas.openxmlformats.org/officeDocument/2006/math">
                    <m:r>
                      <m:rPr>
                        <m:sty m:val="p"/>
                      </m:rPr>
                      <a:rPr lang="en-US" b="0" i="0" smtClean="0">
                        <a:latin typeface="Cambria Math" panose="02040503050406030204" pitchFamily="18" charset="0"/>
                      </a:rPr>
                      <m:t>P</m:t>
                    </m:r>
                    <m:d>
                      <m:dPr>
                        <m:ctrlPr>
                          <a:rPr lang="en-US" b="0" i="1" smtClean="0">
                            <a:latin typeface="Cambria Math" panose="02040503050406030204" pitchFamily="18" charset="0"/>
                          </a:rPr>
                        </m:ctrlPr>
                      </m:dPr>
                      <m:e>
                        <m:r>
                          <a:rPr lang="en-US" b="0" i="1" smtClean="0">
                            <a:latin typeface="Cambria Math" panose="02040503050406030204" pitchFamily="18" charset="0"/>
                          </a:rPr>
                          <m:t>𝐸</m:t>
                        </m:r>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𝐸</m:t>
                            </m:r>
                          </m:e>
                        </m:acc>
                      </m:e>
                    </m:d>
                    <m:r>
                      <a:rPr lang="en-US" b="0" i="1" smtClean="0">
                        <a:latin typeface="Cambria Math" panose="02040503050406030204" pitchFamily="18" charset="0"/>
                      </a:rPr>
                      <m:t>=1</m:t>
                    </m:r>
                  </m:oMath>
                </a14:m>
                <a:r>
                  <a:rPr lang="en-US" dirty="0" smtClean="0"/>
                  <a:t>.</a:t>
                </a:r>
              </a:p>
              <a:p>
                <a:pPr marL="0" indent="0" algn="just">
                  <a:buNone/>
                </a:pPr>
                <a:r>
                  <a:rPr lang="en-US" dirty="0" smtClean="0">
                    <a:solidFill>
                      <a:srgbClr val="FF0000"/>
                    </a:solidFill>
                  </a:rPr>
                  <a:t>Note:</a:t>
                </a:r>
                <a:r>
                  <a:rPr lang="en-US" dirty="0" smtClean="0"/>
                  <a:t> If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1</m:t>
                        </m:r>
                      </m:sub>
                    </m:sSub>
                  </m:oMath>
                </a14:m>
                <a:r>
                  <a:rPr lang="en-US" dirty="0" smtClean="0"/>
                  <a:t> and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2</m:t>
                        </m:r>
                      </m:sub>
                    </m:sSub>
                  </m:oMath>
                </a14:m>
                <a:r>
                  <a:rPr lang="en-US" dirty="0" smtClean="0"/>
                  <a:t> are two independent events then of</a:t>
                </a:r>
              </a:p>
              <a:p>
                <a:pPr marL="0" indent="0" algn="just">
                  <a:buNone/>
                </a:pPr>
                <a14:m>
                  <m:oMathPara xmlns:m="http://schemas.openxmlformats.org/officeDocument/2006/math">
                    <m:oMathParaPr>
                      <m:jc m:val="left"/>
                    </m:oMathParaPr>
                    <m:oMath xmlns:m="http://schemas.openxmlformats.org/officeDocument/2006/math">
                      <m:r>
                        <m:rPr>
                          <m:sty m:val="p"/>
                        </m:rPr>
                        <a:rPr lang="en-US" b="0" i="0" smtClean="0">
                          <a:latin typeface="Cambria Math" panose="02040503050406030204" pitchFamily="18" charset="0"/>
                        </a:rPr>
                        <m:t>P</m:t>
                      </m:r>
                      <m:d>
                        <m:dPr>
                          <m:ctrlPr>
                            <a:rPr lang="en-US" b="0" i="1" smtClean="0">
                              <a:latin typeface="Cambria Math" panose="02040503050406030204" pitchFamily="18" charset="0"/>
                            </a:rPr>
                          </m:ctrlPr>
                        </m:dPr>
                        <m:e>
                          <m:r>
                            <a:rPr lang="en-US" b="0" i="1" smtClean="0">
                              <a:latin typeface="Cambria Math" panose="02040503050406030204" pitchFamily="18" charset="0"/>
                            </a:rPr>
                            <m:t>𝐻𝑎𝑝𝑝𝑒𝑛𝑖𝑛𝑔</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𝑎𝑡𝑙𝑒𝑎𝑠𝑡</m:t>
                          </m:r>
                          <m:r>
                            <a:rPr lang="en-US" b="0" i="1" smtClean="0">
                              <a:latin typeface="Cambria Math" panose="02040503050406030204" pitchFamily="18" charset="0"/>
                            </a:rPr>
                            <m:t> </m:t>
                          </m:r>
                          <m:r>
                            <a:rPr lang="en-US" b="0" i="1" smtClean="0">
                              <a:latin typeface="Cambria Math" panose="02040503050406030204" pitchFamily="18" charset="0"/>
                            </a:rPr>
                            <m:t>𝑜𝑛𝑒</m:t>
                          </m:r>
                          <m:r>
                            <a:rPr lang="en-US" b="0" i="1" smtClean="0">
                              <a:latin typeface="Cambria Math" panose="02040503050406030204" pitchFamily="18" charset="0"/>
                            </a:rPr>
                            <m:t> </m:t>
                          </m:r>
                          <m:r>
                            <a:rPr lang="en-US" b="0" i="1" smtClean="0">
                              <a:latin typeface="Cambria Math" panose="02040503050406030204" pitchFamily="18" charset="0"/>
                            </a:rPr>
                            <m:t>𝑜𝑓</m:t>
                          </m:r>
                          <m:sSub>
                            <m:sSubPr>
                              <m:ctrlPr>
                                <a:rPr lang="en-US"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1</m:t>
                              </m:r>
                            </m:sub>
                          </m:sSub>
                          <m:r>
                            <m:rPr>
                              <m:nor/>
                            </m:rPr>
                            <a:rPr lang="en-US" dirty="0" smtClean="0"/>
                            <m:t> </m:t>
                          </m:r>
                          <m:r>
                            <m:rPr>
                              <m:nor/>
                            </m:rPr>
                            <a:rPr lang="en-US" dirty="0" smtClean="0"/>
                            <m:t>and</m:t>
                          </m:r>
                          <m:r>
                            <m:rPr>
                              <m:nor/>
                            </m:rPr>
                            <a:rPr lang="en-US" dirty="0" smtClean="0"/>
                            <m:t> </m:t>
                          </m:r>
                          <m:sSub>
                            <m:sSubPr>
                              <m:ctrlPr>
                                <a:rPr lang="en-US"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2</m:t>
                              </m:r>
                            </m:sub>
                          </m:sSub>
                        </m:e>
                      </m:d>
                      <m:r>
                        <a:rPr lang="en-US" b="0" i="1" smtClean="0">
                          <a:latin typeface="Cambria Math" panose="02040503050406030204" pitchFamily="18" charset="0"/>
                        </a:rPr>
                        <m:t>=1−</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𝐻𝑎𝑝𝑝𝑒𝑛𝑖𝑛𝑔</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𝑛𝑜𝑛𝑒</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sSub>
                            <m:sSubPr>
                              <m:ctrlPr>
                                <a:rPr lang="en-US"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1</m:t>
                              </m:r>
                            </m:sub>
                          </m:sSub>
                          <m:r>
                            <m:rPr>
                              <m:nor/>
                            </m:rPr>
                            <a:rPr lang="en-US" dirty="0" smtClean="0"/>
                            <m:t> </m:t>
                          </m:r>
                          <m:r>
                            <m:rPr>
                              <m:nor/>
                            </m:rPr>
                            <a:rPr lang="en-US" dirty="0" smtClean="0"/>
                            <m:t>and</m:t>
                          </m:r>
                          <m:r>
                            <m:rPr>
                              <m:nor/>
                            </m:rPr>
                            <a:rPr lang="en-US" dirty="0" smtClean="0"/>
                            <m:t> </m:t>
                          </m:r>
                          <m:sSub>
                            <m:sSubPr>
                              <m:ctrlPr>
                                <a:rPr lang="en-US"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2</m:t>
                              </m:r>
                            </m:sub>
                          </m:sSub>
                        </m:e>
                      </m:d>
                    </m:oMath>
                  </m:oMathPara>
                </a14:m>
                <a:endParaRPr lang="en-US" dirty="0" smtClean="0"/>
              </a:p>
              <a:p>
                <a:pPr marL="0" indent="0" algn="just">
                  <a:buNone/>
                </a:pPr>
                <a:endParaRPr lang="en-US" dirty="0" smtClean="0"/>
              </a:p>
              <a:p>
                <a:pPr marL="0" indent="0">
                  <a:buNone/>
                </a:pPr>
                <a:endParaRPr lang="en-US" dirty="0" smtClean="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296214"/>
                <a:ext cx="10515600" cy="5880749"/>
              </a:xfrm>
              <a:blipFill rotWithShape="0">
                <a:blip r:embed="rId2"/>
                <a:stretch>
                  <a:fillRect l="-1217" r="-1159"/>
                </a:stretch>
              </a:blipFill>
            </p:spPr>
            <p:txBody>
              <a:bodyPr/>
              <a:lstStyle/>
              <a:p>
                <a:r>
                  <a:rPr lang="en-US">
                    <a:noFill/>
                  </a:rPr>
                  <a:t> </a:t>
                </a:r>
              </a:p>
            </p:txBody>
          </p:sp>
        </mc:Fallback>
      </mc:AlternateContent>
    </p:spTree>
    <p:extLst>
      <p:ext uri="{BB962C8B-B14F-4D97-AF65-F5344CB8AC3E}">
        <p14:creationId xmlns:p14="http://schemas.microsoft.com/office/powerpoint/2010/main" val="3237776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309093"/>
                <a:ext cx="10515600" cy="5867870"/>
              </a:xfrm>
            </p:spPr>
            <p:txBody>
              <a:bodyPr/>
              <a:lstStyle/>
              <a:p>
                <a:pPr marL="0" indent="0" algn="just">
                  <a:buNone/>
                </a:pPr>
                <a14:m>
                  <m:oMath xmlns:m="http://schemas.openxmlformats.org/officeDocument/2006/math">
                    <m:r>
                      <a:rPr lang="en-US" b="0" i="1" smtClean="0">
                        <a:solidFill>
                          <a:srgbClr val="FF0000"/>
                        </a:solidFill>
                        <a:latin typeface="Cambria Math" panose="02040503050406030204" pitchFamily="18" charset="0"/>
                      </a:rPr>
                      <m:t>𝑁𝑜𝑡𝑒</m:t>
                    </m:r>
                    <m:r>
                      <a:rPr lang="en-US" b="0" i="1" smtClean="0">
                        <a:solidFill>
                          <a:srgbClr val="FF0000"/>
                        </a:solidFill>
                        <a:latin typeface="Cambria Math" panose="02040503050406030204" pitchFamily="18" charset="0"/>
                      </a:rPr>
                      <m:t>:</m:t>
                    </m:r>
                  </m:oMath>
                </a14:m>
                <a:r>
                  <a:rPr lang="en-US" b="0" i="1" dirty="0" smtClean="0">
                    <a:solidFill>
                      <a:schemeClr val="tx1"/>
                    </a:solidFill>
                    <a:latin typeface="Cambria Math" panose="02040503050406030204" pitchFamily="18" charset="0"/>
                  </a:rPr>
                  <a:t> </a:t>
                </a:r>
                <a:r>
                  <a:rPr lang="en-US" b="0" dirty="0" smtClean="0">
                    <a:solidFill>
                      <a:schemeClr val="tx1"/>
                    </a:solidFill>
                    <a:latin typeface="Cambria Math" panose="02040503050406030204" pitchFamily="18" charset="0"/>
                  </a:rPr>
                  <a:t>If </a:t>
                </a:r>
                <a14:m>
                  <m:oMath xmlns:m="http://schemas.openxmlformats.org/officeDocument/2006/math">
                    <m:r>
                      <a:rPr lang="en-US" b="0" i="1" smtClean="0">
                        <a:solidFill>
                          <a:schemeClr val="tx1"/>
                        </a:solidFill>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𝐸</m:t>
                        </m:r>
                      </m:e>
                    </m:d>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oMath>
                </a14:m>
                <a:r>
                  <a:rPr lang="en-US" b="0" i="1" dirty="0" smtClean="0">
                    <a:solidFill>
                      <a:schemeClr val="tx1"/>
                    </a:solidFill>
                    <a:latin typeface="Cambria Math" panose="02040503050406030204" pitchFamily="18" charset="0"/>
                  </a:rPr>
                  <a:t> </a:t>
                </a:r>
                <a:r>
                  <a:rPr lang="en-US" b="0" dirty="0" smtClean="0">
                    <a:solidFill>
                      <a:schemeClr val="tx1"/>
                    </a:solidFill>
                    <a:latin typeface="Cambria Math" panose="02040503050406030204" pitchFamily="18" charset="0"/>
                  </a:rPr>
                  <a:t>then event is called certain event and if </a:t>
                </a:r>
                <a14:m>
                  <m:oMath xmlns:m="http://schemas.openxmlformats.org/officeDocument/2006/math">
                    <m:r>
                      <a:rPr lang="en-US" b="0" i="1" smtClean="0">
                        <a:solidFill>
                          <a:schemeClr val="tx1"/>
                        </a:solidFill>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𝐸</m:t>
                        </m:r>
                      </m:e>
                    </m:d>
                    <m:r>
                      <a:rPr lang="en-US" b="0" i="1" smtClean="0">
                        <a:latin typeface="Cambria Math" panose="02040503050406030204" pitchFamily="18" charset="0"/>
                      </a:rPr>
                      <m:t>=0</m:t>
                    </m:r>
                  </m:oMath>
                </a14:m>
                <a:r>
                  <a:rPr lang="en-US" dirty="0" smtClean="0"/>
                  <a:t> then event is called impossible event.</a:t>
                </a:r>
                <a:endParaRPr lang="en-US" b="0" i="1" dirty="0" smtClean="0">
                  <a:solidFill>
                    <a:schemeClr val="tx1"/>
                  </a:solidFill>
                  <a:latin typeface="Cambria Math" panose="02040503050406030204" pitchFamily="18" charset="0"/>
                </a:endParaRPr>
              </a:p>
              <a:p>
                <a:pPr marL="0" indent="0" algn="just">
                  <a:buNone/>
                </a:pPr>
                <a14:m>
                  <m:oMath xmlns:m="http://schemas.openxmlformats.org/officeDocument/2006/math">
                    <m:r>
                      <a:rPr lang="en-US" b="0" i="1" smtClean="0">
                        <a:solidFill>
                          <a:srgbClr val="FF0000"/>
                        </a:solidFill>
                        <a:latin typeface="Cambria Math" panose="02040503050406030204" pitchFamily="18" charset="0"/>
                      </a:rPr>
                      <m:t>𝑁𝑜𝑡𝑒</m:t>
                    </m:r>
                    <m:r>
                      <a:rPr lang="en-US" b="0" i="1" smtClean="0">
                        <a:solidFill>
                          <a:srgbClr val="FF0000"/>
                        </a:solidFill>
                        <a:latin typeface="Cambria Math" panose="02040503050406030204" pitchFamily="18" charset="0"/>
                      </a:rPr>
                      <m:t>:</m:t>
                    </m:r>
                  </m:oMath>
                </a14:m>
                <a:r>
                  <a:rPr lang="en-US" dirty="0" smtClean="0"/>
                  <a:t> If out of N trials an event E happens M times (M and N are large) then probability of the event is defined by </a:t>
                </a:r>
                <a14:m>
                  <m:oMath xmlns:m="http://schemas.openxmlformats.org/officeDocument/2006/math">
                    <m:r>
                      <m:rPr>
                        <m:sty m:val="p"/>
                      </m:rPr>
                      <a:rPr lang="en-US" b="0" i="0" smtClean="0">
                        <a:latin typeface="Cambria Math" panose="02040503050406030204" pitchFamily="18" charset="0"/>
                      </a:rPr>
                      <m:t>P</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E</m:t>
                        </m:r>
                      </m:e>
                    </m:d>
                    <m:r>
                      <a:rPr lang="en-US" b="0" i="0" smtClean="0">
                        <a:latin typeface="Cambria Math" panose="02040503050406030204" pitchFamily="18" charset="0"/>
                      </a:rPr>
                      <m:t>=</m:t>
                    </m:r>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lim</m:t>
                            </m:r>
                          </m:e>
                          <m:lim>
                            <m:r>
                              <a:rPr lang="en-US" b="0" i="1" smtClean="0">
                                <a:latin typeface="Cambria Math" panose="02040503050406030204" pitchFamily="18" charset="0"/>
                              </a:rPr>
                              <m:t>𝑁</m:t>
                            </m:r>
                            <m:r>
                              <a:rPr lang="en-US" b="0" i="1" smtClean="0">
                                <a:latin typeface="Cambria Math" panose="02040503050406030204" pitchFamily="18" charset="0"/>
                                <a:ea typeface="Cambria Math" panose="02040503050406030204" pitchFamily="18" charset="0"/>
                              </a:rPr>
                              <m:t>→∞</m:t>
                            </m:r>
                          </m:lim>
                        </m:limLow>
                      </m:fName>
                      <m:e>
                        <m:f>
                          <m:fPr>
                            <m:ctrlPr>
                              <a:rPr lang="en-US" i="1" smtClean="0">
                                <a:latin typeface="Cambria Math" panose="02040503050406030204" pitchFamily="18" charset="0"/>
                              </a:rPr>
                            </m:ctrlPr>
                          </m:fPr>
                          <m:num>
                            <m:r>
                              <a:rPr lang="en-US" b="0" i="1" smtClean="0">
                                <a:latin typeface="Cambria Math" panose="02040503050406030204" pitchFamily="18" charset="0"/>
                              </a:rPr>
                              <m:t>𝑀</m:t>
                            </m:r>
                          </m:num>
                          <m:den>
                            <m:r>
                              <a:rPr lang="en-US" b="0" i="1" smtClean="0">
                                <a:latin typeface="Cambria Math" panose="02040503050406030204" pitchFamily="18" charset="0"/>
                              </a:rPr>
                              <m:t>𝑁</m:t>
                            </m:r>
                          </m:den>
                        </m:f>
                      </m:e>
                    </m:func>
                  </m:oMath>
                </a14:m>
                <a:r>
                  <a:rPr lang="en-US" dirty="0" smtClean="0"/>
                  <a:t>.</a:t>
                </a:r>
              </a:p>
              <a:p>
                <a:pPr marL="0" indent="0">
                  <a:buNone/>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309093"/>
                <a:ext cx="10515600" cy="5867870"/>
              </a:xfrm>
              <a:blipFill rotWithShape="0">
                <a:blip r:embed="rId2"/>
                <a:stretch>
                  <a:fillRect l="-1217" t="-2079" r="-1159"/>
                </a:stretch>
              </a:blipFill>
            </p:spPr>
            <p:txBody>
              <a:bodyPr/>
              <a:lstStyle/>
              <a:p>
                <a:r>
                  <a:rPr lang="en-US">
                    <a:noFill/>
                  </a:rPr>
                  <a:t> </a:t>
                </a:r>
              </a:p>
            </p:txBody>
          </p:sp>
        </mc:Fallback>
      </mc:AlternateContent>
    </p:spTree>
    <p:extLst>
      <p:ext uri="{BB962C8B-B14F-4D97-AF65-F5344CB8AC3E}">
        <p14:creationId xmlns:p14="http://schemas.microsoft.com/office/powerpoint/2010/main" val="1694812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257577"/>
                <a:ext cx="10515600" cy="5919386"/>
              </a:xfrm>
            </p:spPr>
            <p:txBody>
              <a:bodyPr>
                <a:normAutofit/>
              </a:bodyPr>
              <a:lstStyle/>
              <a:p>
                <a:pPr marL="0" indent="0" algn="just">
                  <a:buNone/>
                </a:pPr>
                <a:r>
                  <a:rPr lang="en-US" dirty="0" smtClean="0">
                    <a:solidFill>
                      <a:srgbClr val="FF0000"/>
                    </a:solidFill>
                  </a:rPr>
                  <a:t>Example:</a:t>
                </a:r>
                <a:r>
                  <a:rPr lang="en-US" dirty="0" smtClean="0"/>
                  <a:t> Find the probability to be 53 Sunday in a leap year.</a:t>
                </a:r>
              </a:p>
              <a:p>
                <a:pPr marL="0" indent="0" algn="just">
                  <a:buNone/>
                </a:pPr>
                <a:r>
                  <a:rPr lang="en-US" dirty="0" smtClean="0">
                    <a:solidFill>
                      <a:srgbClr val="FF0000"/>
                    </a:solidFill>
                  </a:rPr>
                  <a:t>Solution:</a:t>
                </a:r>
                <a:r>
                  <a:rPr lang="en-US" dirty="0" smtClean="0"/>
                  <a:t> Since in a leap year there are 366 days in which 52 weeks and 2 days.  These two days will be {Sun, Mon}, {Mon, Tue}, {Tue, Wed}, {Wed, Thu}, {Thu, Fri}, {Fri, Sat}, {Sat, Sun}. Hence we get</a:t>
                </a:r>
              </a:p>
              <a:p>
                <a:pPr marL="0" indent="0" algn="just">
                  <a:buNone/>
                </a:pPr>
                <a:endParaRPr lang="en-US" b="0" i="1" dirty="0" smtClean="0">
                  <a:latin typeface="Cambria Math" panose="02040503050406030204" pitchFamily="18" charset="0"/>
                </a:endParaRPr>
              </a:p>
              <a:p>
                <a:pPr marL="0" indent="0" algn="just">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53 </m:t>
                          </m:r>
                          <m:r>
                            <a:rPr lang="en-US" b="0" i="1" smtClean="0">
                              <a:latin typeface="Cambria Math" panose="02040503050406030204" pitchFamily="18" charset="0"/>
                            </a:rPr>
                            <m:t>𝑠𝑢𝑛𝑑𝑎𝑦</m:t>
                          </m:r>
                          <m:r>
                            <a:rPr lang="en-US" b="0" i="1" smtClean="0">
                              <a:latin typeface="Cambria Math" panose="02040503050406030204" pitchFamily="18" charset="0"/>
                            </a:rPr>
                            <m:t> </m:t>
                          </m:r>
                          <m:r>
                            <a:rPr lang="en-US" b="0" i="1" smtClean="0">
                              <a:latin typeface="Cambria Math" panose="02040503050406030204" pitchFamily="18" charset="0"/>
                            </a:rPr>
                            <m:t>𝑖𝑛</m:t>
                          </m:r>
                          <m:r>
                            <a:rPr lang="en-US" b="0" i="1" smtClean="0">
                              <a:latin typeface="Cambria Math" panose="02040503050406030204" pitchFamily="18" charset="0"/>
                            </a:rPr>
                            <m:t> </m:t>
                          </m:r>
                          <m:r>
                            <a:rPr lang="en-US" b="0" i="1" smtClean="0">
                              <a:latin typeface="Cambria Math" panose="02040503050406030204" pitchFamily="18" charset="0"/>
                            </a:rPr>
                            <m:t>𝑎</m:t>
                          </m:r>
                          <m:r>
                            <a:rPr lang="en-US" b="0" i="1" smtClean="0">
                              <a:latin typeface="Cambria Math" panose="02040503050406030204" pitchFamily="18" charset="0"/>
                            </a:rPr>
                            <m:t> </m:t>
                          </m:r>
                          <m:r>
                            <a:rPr lang="en-US" b="0" i="1" smtClean="0">
                              <a:latin typeface="Cambria Math" panose="02040503050406030204" pitchFamily="18" charset="0"/>
                            </a:rPr>
                            <m:t>𝑙𝑒𝑎𝑝</m:t>
                          </m:r>
                          <m:r>
                            <a:rPr lang="en-US" b="0" i="1" smtClean="0">
                              <a:latin typeface="Cambria Math" panose="02040503050406030204" pitchFamily="18" charset="0"/>
                            </a:rPr>
                            <m:t> </m:t>
                          </m:r>
                          <m:r>
                            <a:rPr lang="en-US" b="0" i="1" smtClean="0">
                              <a:latin typeface="Cambria Math" panose="02040503050406030204" pitchFamily="18" charset="0"/>
                            </a:rPr>
                            <m:t>𝑦𝑒𝑎𝑟</m:t>
                          </m:r>
                        </m:e>
                      </m:d>
                      <m:r>
                        <a:rPr lang="en-US" b="0"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7</m:t>
                          </m:r>
                        </m:den>
                      </m:f>
                    </m:oMath>
                  </m:oMathPara>
                </a14:m>
                <a:endParaRPr lang="en-US" dirty="0" smtClean="0"/>
              </a:p>
              <a:p>
                <a:pPr marL="0" indent="0" algn="just">
                  <a:buNone/>
                </a:pPr>
                <a:endParaRPr lang="en-US" dirty="0" smtClean="0"/>
              </a:p>
              <a:p>
                <a:pPr marL="0" indent="0" algn="just">
                  <a:buNone/>
                </a:pPr>
                <a:r>
                  <a:rPr lang="en-US" dirty="0" smtClean="0">
                    <a:solidFill>
                      <a:srgbClr val="FF0000"/>
                    </a:solidFill>
                  </a:rPr>
                  <a:t>Example:</a:t>
                </a:r>
                <a:r>
                  <a:rPr lang="en-US" dirty="0" smtClean="0"/>
                  <a:t> Find the probability to be 53 Sunday in </a:t>
                </a:r>
                <a:r>
                  <a:rPr lang="en-US" dirty="0"/>
                  <a:t>a year of 365 </a:t>
                </a:r>
                <a:r>
                  <a:rPr lang="en-US" dirty="0" smtClean="0"/>
                  <a:t>days.</a:t>
                </a:r>
                <a:endParaRPr lang="en-US" dirty="0"/>
              </a:p>
              <a:p>
                <a:pPr marL="0" lvl="0" indent="0" algn="just">
                  <a:buNone/>
                </a:pPr>
                <a:r>
                  <a:rPr lang="en-US" dirty="0" smtClean="0"/>
                  <a:t>(</a:t>
                </a:r>
                <a:r>
                  <a:rPr lang="en-US" dirty="0" err="1" smtClean="0"/>
                  <a:t>i</a:t>
                </a:r>
                <a:r>
                  <a:rPr lang="en-US" dirty="0" smtClean="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7</m:t>
                        </m:r>
                      </m:den>
                    </m:f>
                  </m:oMath>
                </a14:m>
                <a:r>
                  <a:rPr lang="en-US" dirty="0"/>
                  <a:t>                        </a:t>
                </a:r>
                <a:r>
                  <a:rPr lang="en-US" dirty="0" smtClean="0"/>
                  <a:t>(ii)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2</m:t>
                        </m:r>
                      </m:num>
                      <m:den>
                        <m:r>
                          <a:rPr lang="en-US" i="1">
                            <a:latin typeface="Cambria Math" panose="02040503050406030204" pitchFamily="18" charset="0"/>
                          </a:rPr>
                          <m:t>7</m:t>
                        </m:r>
                      </m:den>
                    </m:f>
                  </m:oMath>
                </a14:m>
                <a:r>
                  <a:rPr lang="en-US" dirty="0"/>
                  <a:t>                          </a:t>
                </a:r>
                <a:r>
                  <a:rPr lang="en-US" dirty="0" smtClean="0"/>
                  <a:t>(iii)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53</m:t>
                        </m:r>
                      </m:den>
                    </m:f>
                  </m:oMath>
                </a14:m>
                <a:r>
                  <a:rPr lang="en-US" dirty="0"/>
                  <a:t>                     </a:t>
                </a:r>
                <a:r>
                  <a:rPr lang="en-US" dirty="0" smtClean="0"/>
                  <a:t>(iv)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365</m:t>
                        </m:r>
                      </m:den>
                    </m:f>
                  </m:oMath>
                </a14:m>
                <a:endParaRPr lang="en-US" dirty="0"/>
              </a:p>
              <a:p>
                <a:pPr marL="0" indent="0">
                  <a:buNone/>
                </a:pPr>
                <a:endParaRPr lang="en-US" dirty="0" smtClean="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257577"/>
                <a:ext cx="10515600" cy="5919386"/>
              </a:xfrm>
              <a:blipFill rotWithShape="0">
                <a:blip r:embed="rId2"/>
                <a:stretch>
                  <a:fillRect l="-1217" t="-1648" r="-1159"/>
                </a:stretch>
              </a:blipFill>
            </p:spPr>
            <p:txBody>
              <a:bodyPr/>
              <a:lstStyle/>
              <a:p>
                <a:r>
                  <a:rPr lang="en-US">
                    <a:noFill/>
                  </a:rPr>
                  <a:t> </a:t>
                </a:r>
              </a:p>
            </p:txBody>
          </p:sp>
        </mc:Fallback>
      </mc:AlternateContent>
    </p:spTree>
    <p:extLst>
      <p:ext uri="{BB962C8B-B14F-4D97-AF65-F5344CB8AC3E}">
        <p14:creationId xmlns:p14="http://schemas.microsoft.com/office/powerpoint/2010/main" val="2671261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257577"/>
                <a:ext cx="10515600" cy="5919386"/>
              </a:xfrm>
            </p:spPr>
            <p:txBody>
              <a:bodyPr>
                <a:normAutofit lnSpcReduction="10000"/>
              </a:bodyPr>
              <a:lstStyle/>
              <a:p>
                <a:pPr marL="0" indent="0" algn="just">
                  <a:buNone/>
                </a:pPr>
                <a:r>
                  <a:rPr lang="en-US" dirty="0" smtClean="0">
                    <a:solidFill>
                      <a:srgbClr val="FF0000"/>
                    </a:solidFill>
                  </a:rPr>
                  <a:t>Example:</a:t>
                </a:r>
                <a:r>
                  <a:rPr lang="en-US" dirty="0" smtClean="0"/>
                  <a:t> Find the probability that sum of numbers to be greater than 10 in a throw of dice.</a:t>
                </a:r>
              </a:p>
              <a:p>
                <a:pPr marL="0" indent="0" algn="just">
                  <a:buNone/>
                </a:pPr>
                <a:r>
                  <a:rPr lang="en-US" dirty="0" smtClean="0">
                    <a:solidFill>
                      <a:srgbClr val="FF0000"/>
                    </a:solidFill>
                  </a:rPr>
                  <a:t>Solution: </a:t>
                </a:r>
                <a:r>
                  <a:rPr lang="en-US" dirty="0" smtClean="0">
                    <a:solidFill>
                      <a:schemeClr val="tx1"/>
                    </a:solidFill>
                  </a:rPr>
                  <a:t>There are possible ways for the sum greater than or equal to 10, that is either sum is 11 or 12 that is only possibility is: 5+6, 6+5, 6+6. Hence we get</a:t>
                </a:r>
              </a:p>
              <a:p>
                <a:pPr marL="0" indent="0">
                  <a:buNone/>
                </a:pPr>
                <a14:m>
                  <m:oMathPara xmlns:m="http://schemas.openxmlformats.org/officeDocument/2006/math">
                    <m:oMathParaPr>
                      <m:jc m:val="left"/>
                    </m:oMathParaPr>
                    <m:oMath xmlns:m="http://schemas.openxmlformats.org/officeDocument/2006/math">
                      <m:r>
                        <a:rPr lang="en-US" b="0" i="1" smtClean="0">
                          <a:solidFill>
                            <a:schemeClr val="tx1"/>
                          </a:solidFill>
                          <a:latin typeface="Cambria Math" panose="02040503050406030204" pitchFamily="18" charset="0"/>
                        </a:rPr>
                        <m:t>𝑃</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𝑆𝑢𝑚</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𝑔𝑟𝑒𝑎𝑡𝑒𝑟</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𝑡h𝑎𝑛</m:t>
                          </m:r>
                          <m:r>
                            <a:rPr lang="en-US" b="0" i="1" smtClean="0">
                              <a:solidFill>
                                <a:schemeClr val="tx1"/>
                              </a:solidFill>
                              <a:latin typeface="Cambria Math" panose="02040503050406030204" pitchFamily="18" charset="0"/>
                            </a:rPr>
                            <m:t> 10</m:t>
                          </m:r>
                        </m:e>
                      </m:d>
                      <m:r>
                        <a:rPr lang="en-US" b="0" i="1" smtClean="0">
                          <a:solidFill>
                            <a:schemeClr val="tx1"/>
                          </a:solidFill>
                          <a:latin typeface="Cambria Math" panose="02040503050406030204" pitchFamily="18" charset="0"/>
                        </a:rPr>
                        <m:t>=</m:t>
                      </m:r>
                      <m:f>
                        <m:fPr>
                          <m:ctrlPr>
                            <a:rPr lang="en-US"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3</m:t>
                          </m:r>
                        </m:num>
                        <m:den>
                          <m:r>
                            <a:rPr lang="en-US" b="0" i="1" smtClean="0">
                              <a:solidFill>
                                <a:schemeClr val="tx1"/>
                              </a:solidFill>
                              <a:latin typeface="Cambria Math" panose="02040503050406030204" pitchFamily="18" charset="0"/>
                            </a:rPr>
                            <m:t>36</m:t>
                          </m:r>
                        </m:den>
                      </m:f>
                      <m:r>
                        <a:rPr lang="en-US" b="0" i="1" smtClean="0">
                          <a:solidFill>
                            <a:schemeClr val="tx1"/>
                          </a:solidFill>
                          <a:latin typeface="Cambria Math" panose="02040503050406030204" pitchFamily="18" charset="0"/>
                        </a:rPr>
                        <m:t>=</m:t>
                      </m:r>
                      <m:f>
                        <m:fPr>
                          <m:ctrlPr>
                            <a:rPr lang="en-US"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1</m:t>
                          </m:r>
                        </m:num>
                        <m:den>
                          <m:r>
                            <a:rPr lang="en-US" b="0" i="1" smtClean="0">
                              <a:solidFill>
                                <a:schemeClr val="tx1"/>
                              </a:solidFill>
                              <a:latin typeface="Cambria Math" panose="02040503050406030204" pitchFamily="18" charset="0"/>
                            </a:rPr>
                            <m:t>12</m:t>
                          </m:r>
                        </m:den>
                      </m:f>
                    </m:oMath>
                  </m:oMathPara>
                </a14:m>
                <a:endParaRPr lang="en-US" dirty="0" smtClean="0">
                  <a:solidFill>
                    <a:srgbClr val="FF0000"/>
                  </a:solidFill>
                </a:endParaRPr>
              </a:p>
              <a:p>
                <a:pPr marL="0" indent="0" algn="just">
                  <a:buNone/>
                </a:pPr>
                <a:r>
                  <a:rPr lang="en-US" dirty="0" smtClean="0">
                    <a:solidFill>
                      <a:srgbClr val="FF0000"/>
                    </a:solidFill>
                  </a:rPr>
                  <a:t>Example:</a:t>
                </a:r>
                <a:r>
                  <a:rPr lang="en-US" dirty="0" smtClean="0"/>
                  <a:t> From 25 tickets marked with numbers from 1 to 25 one ticket is drawn randomly. Find the probability that the number be multiple of 3 or 7.</a:t>
                </a:r>
              </a:p>
              <a:p>
                <a:pPr marL="0" indent="0" algn="just">
                  <a:buNone/>
                </a:pPr>
                <a:r>
                  <a:rPr lang="en-US" dirty="0" smtClean="0">
                    <a:solidFill>
                      <a:srgbClr val="FF0000"/>
                    </a:solidFill>
                  </a:rPr>
                  <a:t>Solution: </a:t>
                </a:r>
                <a:r>
                  <a:rPr lang="en-US" dirty="0" smtClean="0">
                    <a:solidFill>
                      <a:schemeClr val="tx1"/>
                    </a:solidFill>
                  </a:rPr>
                  <a:t>There are possible multiple of 3 are {3, 6, 9, 12, 15, 18, 21, 24} and possible multiple of 7 are {7, 14, 21}. Therefore, total possible ways are 8+3=11 but one way is common in both, Hence we get</a:t>
                </a:r>
              </a:p>
              <a:p>
                <a:pPr marL="0" indent="0">
                  <a:buNone/>
                </a:pPr>
                <a14:m>
                  <m:oMathPara xmlns:m="http://schemas.openxmlformats.org/officeDocument/2006/math">
                    <m:oMathParaPr>
                      <m:jc m:val="left"/>
                    </m:oMathParaPr>
                    <m:oMath xmlns:m="http://schemas.openxmlformats.org/officeDocument/2006/math">
                      <m:r>
                        <a:rPr lang="en-US" b="0" i="1" smtClean="0">
                          <a:solidFill>
                            <a:schemeClr val="tx1"/>
                          </a:solidFill>
                          <a:latin typeface="Cambria Math" panose="02040503050406030204" pitchFamily="18" charset="0"/>
                        </a:rPr>
                        <m:t>𝑃</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𝑀𝑢𝑙𝑡𝑖𝑝𝑙𝑒</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𝑜𝑓</m:t>
                          </m:r>
                          <m:r>
                            <a:rPr lang="en-US" b="0" i="1" smtClean="0">
                              <a:solidFill>
                                <a:schemeClr val="tx1"/>
                              </a:solidFill>
                              <a:latin typeface="Cambria Math" panose="02040503050406030204" pitchFamily="18" charset="0"/>
                            </a:rPr>
                            <m:t> 3 </m:t>
                          </m:r>
                          <m:r>
                            <a:rPr lang="en-US" b="0" i="1" smtClean="0">
                              <a:solidFill>
                                <a:schemeClr val="tx1"/>
                              </a:solidFill>
                              <a:latin typeface="Cambria Math" panose="02040503050406030204" pitchFamily="18" charset="0"/>
                            </a:rPr>
                            <m:t>𝑜𝑟</m:t>
                          </m:r>
                          <m:r>
                            <a:rPr lang="en-US" b="0" i="1" smtClean="0">
                              <a:solidFill>
                                <a:schemeClr val="tx1"/>
                              </a:solidFill>
                              <a:latin typeface="Cambria Math" panose="02040503050406030204" pitchFamily="18" charset="0"/>
                            </a:rPr>
                            <m:t> 7</m:t>
                          </m:r>
                        </m:e>
                      </m:d>
                      <m:r>
                        <a:rPr lang="en-US" b="0" i="1" smtClean="0">
                          <a:solidFill>
                            <a:schemeClr val="tx1"/>
                          </a:solidFill>
                          <a:latin typeface="Cambria Math" panose="02040503050406030204" pitchFamily="18" charset="0"/>
                        </a:rPr>
                        <m:t>=</m:t>
                      </m:r>
                      <m:f>
                        <m:fPr>
                          <m:ctrlPr>
                            <a:rPr lang="en-US"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11−1</m:t>
                          </m:r>
                        </m:num>
                        <m:den>
                          <m:r>
                            <a:rPr lang="en-US" b="0" i="1" smtClean="0">
                              <a:solidFill>
                                <a:schemeClr val="tx1"/>
                              </a:solidFill>
                              <a:latin typeface="Cambria Math" panose="02040503050406030204" pitchFamily="18" charset="0"/>
                            </a:rPr>
                            <m:t>25</m:t>
                          </m:r>
                        </m:den>
                      </m:f>
                      <m:r>
                        <a:rPr lang="en-US" b="0" i="1" smtClean="0">
                          <a:solidFill>
                            <a:schemeClr val="tx1"/>
                          </a:solidFill>
                          <a:latin typeface="Cambria Math" panose="02040503050406030204" pitchFamily="18" charset="0"/>
                        </a:rPr>
                        <m:t>=</m:t>
                      </m:r>
                      <m:f>
                        <m:fPr>
                          <m:ctrlPr>
                            <a:rPr lang="en-US"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10</m:t>
                          </m:r>
                        </m:num>
                        <m:den>
                          <m:r>
                            <a:rPr lang="en-US" b="0" i="1" smtClean="0">
                              <a:solidFill>
                                <a:schemeClr val="tx1"/>
                              </a:solidFill>
                              <a:latin typeface="Cambria Math" panose="02040503050406030204" pitchFamily="18" charset="0"/>
                            </a:rPr>
                            <m:t>25</m:t>
                          </m:r>
                        </m:den>
                      </m:f>
                      <m:r>
                        <a:rPr lang="en-US" b="0" i="1" smtClean="0">
                          <a:solidFill>
                            <a:schemeClr val="tx1"/>
                          </a:solidFill>
                          <a:latin typeface="Cambria Math" panose="02040503050406030204" pitchFamily="18" charset="0"/>
                        </a:rPr>
                        <m:t>=</m:t>
                      </m:r>
                      <m:f>
                        <m:fPr>
                          <m:ctrlPr>
                            <a:rPr lang="en-US"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2</m:t>
                          </m:r>
                        </m:num>
                        <m:den>
                          <m:r>
                            <a:rPr lang="en-US" b="0" i="1" smtClean="0">
                              <a:solidFill>
                                <a:schemeClr val="tx1"/>
                              </a:solidFill>
                              <a:latin typeface="Cambria Math" panose="02040503050406030204" pitchFamily="18" charset="0"/>
                            </a:rPr>
                            <m:t>5</m:t>
                          </m:r>
                        </m:den>
                      </m:f>
                    </m:oMath>
                  </m:oMathPara>
                </a14:m>
                <a:endParaRPr lang="en-US" dirty="0">
                  <a:solidFill>
                    <a:srgbClr val="FF000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257577"/>
                <a:ext cx="10515600" cy="5919386"/>
              </a:xfrm>
              <a:blipFill rotWithShape="0">
                <a:blip r:embed="rId2"/>
                <a:stretch>
                  <a:fillRect l="-1217" t="-2266" r="-1159"/>
                </a:stretch>
              </a:blipFill>
            </p:spPr>
            <p:txBody>
              <a:bodyPr/>
              <a:lstStyle/>
              <a:p>
                <a:r>
                  <a:rPr lang="en-US">
                    <a:noFill/>
                  </a:rPr>
                  <a:t> </a:t>
                </a:r>
              </a:p>
            </p:txBody>
          </p:sp>
        </mc:Fallback>
      </mc:AlternateContent>
    </p:spTree>
    <p:extLst>
      <p:ext uri="{BB962C8B-B14F-4D97-AF65-F5344CB8AC3E}">
        <p14:creationId xmlns:p14="http://schemas.microsoft.com/office/powerpoint/2010/main" val="218320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257577"/>
                <a:ext cx="10515600" cy="5919386"/>
              </a:xfrm>
            </p:spPr>
            <p:txBody>
              <a:bodyPr/>
              <a:lstStyle/>
              <a:p>
                <a:pPr marL="0" indent="0" algn="just">
                  <a:buNone/>
                </a:pPr>
                <a:r>
                  <a:rPr lang="en-US" dirty="0" smtClean="0">
                    <a:solidFill>
                      <a:srgbClr val="FF0000"/>
                    </a:solidFill>
                  </a:rPr>
                  <a:t>Example:</a:t>
                </a:r>
                <a:r>
                  <a:rPr lang="en-US" dirty="0" smtClean="0"/>
                  <a:t> Four cards are drawn from a pack of 52 cards. Find the probability that (</a:t>
                </a:r>
                <a:r>
                  <a:rPr lang="en-US" dirty="0" err="1" smtClean="0"/>
                  <a:t>i</a:t>
                </a:r>
                <a:r>
                  <a:rPr lang="en-US" dirty="0" smtClean="0"/>
                  <a:t>) Two black and two red (ii) Two heart and two diamond.</a:t>
                </a:r>
              </a:p>
              <a:p>
                <a:pPr marL="0" indent="0" algn="just">
                  <a:buNone/>
                </a:pPr>
                <a:endParaRPr lang="en-US" dirty="0" smtClean="0"/>
              </a:p>
              <a:p>
                <a:pPr marL="0" indent="0" algn="just">
                  <a:buNone/>
                </a:pPr>
                <a:r>
                  <a:rPr lang="en-US" dirty="0" smtClean="0">
                    <a:solidFill>
                      <a:srgbClr val="FF0000"/>
                    </a:solidFill>
                  </a:rPr>
                  <a:t>Solution (</a:t>
                </a:r>
                <a:r>
                  <a:rPr lang="en-US" dirty="0" err="1" smtClean="0">
                    <a:solidFill>
                      <a:srgbClr val="FF0000"/>
                    </a:solidFill>
                  </a:rPr>
                  <a:t>i</a:t>
                </a:r>
                <a:r>
                  <a:rPr lang="en-US" dirty="0" smtClean="0">
                    <a:solidFill>
                      <a:srgbClr val="FF0000"/>
                    </a:solidFill>
                  </a:rPr>
                  <a:t>): </a:t>
                </a:r>
                <a:r>
                  <a:rPr lang="en-US" dirty="0"/>
                  <a:t>P</a:t>
                </a:r>
                <a:r>
                  <a:rPr lang="en-US" dirty="0" smtClean="0">
                    <a:solidFill>
                      <a:schemeClr val="tx1"/>
                    </a:solidFill>
                  </a:rPr>
                  <a:t>ossible ways to draw 4 cards from 52 cards= </a:t>
                </a:r>
                <a14:m>
                  <m:oMath xmlns:m="http://schemas.openxmlformats.org/officeDocument/2006/math">
                    <m:sPre>
                      <m:sPrePr>
                        <m:ctrlPr>
                          <a:rPr lang="en-US" i="1" smtClean="0">
                            <a:solidFill>
                              <a:schemeClr val="tx1"/>
                            </a:solidFill>
                            <a:latin typeface="Cambria Math" panose="02040503050406030204" pitchFamily="18" charset="0"/>
                          </a:rPr>
                        </m:ctrlPr>
                      </m:sPrePr>
                      <m:sub>
                        <m:r>
                          <a:rPr lang="en-US" b="0" i="1" smtClean="0">
                            <a:solidFill>
                              <a:schemeClr val="tx1"/>
                            </a:solidFill>
                            <a:latin typeface="Cambria Math" panose="02040503050406030204" pitchFamily="18" charset="0"/>
                          </a:rPr>
                          <m:t>4</m:t>
                        </m:r>
                      </m:sub>
                      <m:sup>
                        <m:r>
                          <a:rPr lang="en-US" b="0" i="1" smtClean="0">
                            <a:latin typeface="Cambria Math" panose="02040503050406030204" pitchFamily="18" charset="0"/>
                          </a:rPr>
                          <m:t>52</m:t>
                        </m:r>
                      </m:sup>
                      <m:e>
                        <m:r>
                          <a:rPr lang="en-US" b="0" i="1" smtClean="0">
                            <a:latin typeface="Cambria Math" panose="02040503050406030204" pitchFamily="18" charset="0"/>
                          </a:rPr>
                          <m:t>𝐶</m:t>
                        </m:r>
                      </m:e>
                    </m:sPre>
                  </m:oMath>
                </a14:m>
                <a:endParaRPr lang="en-US" dirty="0" smtClean="0">
                  <a:solidFill>
                    <a:schemeClr val="tx1"/>
                  </a:solidFill>
                </a:endParaRPr>
              </a:p>
              <a:p>
                <a:pPr marL="0" indent="0" algn="just">
                  <a:buNone/>
                </a:pPr>
                <a:r>
                  <a:rPr lang="en-US" dirty="0" smtClean="0">
                    <a:solidFill>
                      <a:schemeClr val="tx1"/>
                    </a:solidFill>
                  </a:rPr>
                  <a:t>Since, out of 26 black cards 2 cards can be drawn </a:t>
                </a:r>
                <a:r>
                  <a:rPr lang="en-US" dirty="0" smtClean="0"/>
                  <a:t>= </a:t>
                </a:r>
                <a14:m>
                  <m:oMath xmlns:m="http://schemas.openxmlformats.org/officeDocument/2006/math">
                    <m:sPre>
                      <m:sPrePr>
                        <m:ctrlPr>
                          <a:rPr lang="en-US" i="1" smtClean="0">
                            <a:solidFill>
                              <a:schemeClr val="tx1"/>
                            </a:solidFill>
                            <a:latin typeface="Cambria Math" panose="02040503050406030204" pitchFamily="18" charset="0"/>
                          </a:rPr>
                        </m:ctrlPr>
                      </m:sPrePr>
                      <m:sub>
                        <m:r>
                          <a:rPr lang="en-US" b="0" i="1" smtClean="0">
                            <a:solidFill>
                              <a:schemeClr val="tx1"/>
                            </a:solidFill>
                            <a:latin typeface="Cambria Math" panose="02040503050406030204" pitchFamily="18" charset="0"/>
                          </a:rPr>
                          <m:t>2</m:t>
                        </m:r>
                      </m:sub>
                      <m:sup>
                        <m:r>
                          <a:rPr lang="en-US" b="0" i="1" smtClean="0">
                            <a:solidFill>
                              <a:schemeClr val="tx1"/>
                            </a:solidFill>
                            <a:latin typeface="Cambria Math" panose="02040503050406030204" pitchFamily="18" charset="0"/>
                          </a:rPr>
                          <m:t>26</m:t>
                        </m:r>
                      </m:sup>
                      <m:e>
                        <m:r>
                          <a:rPr lang="en-US" b="0" i="1" smtClean="0">
                            <a:latin typeface="Cambria Math" panose="02040503050406030204" pitchFamily="18" charset="0"/>
                          </a:rPr>
                          <m:t>𝐶</m:t>
                        </m:r>
                      </m:e>
                    </m:sPre>
                  </m:oMath>
                </a14:m>
                <a:r>
                  <a:rPr lang="en-US" dirty="0" smtClean="0">
                    <a:solidFill>
                      <a:schemeClr val="tx1"/>
                    </a:solidFill>
                  </a:rPr>
                  <a:t> </a:t>
                </a:r>
              </a:p>
              <a:p>
                <a:pPr marL="0" indent="0" algn="just">
                  <a:buNone/>
                </a:pPr>
                <a:r>
                  <a:rPr lang="en-US" dirty="0" smtClean="0">
                    <a:solidFill>
                      <a:schemeClr val="tx1"/>
                    </a:solidFill>
                  </a:rPr>
                  <a:t>Similarly, out of 26 red cards 2 cards can be drawn </a:t>
                </a:r>
                <a:r>
                  <a:rPr lang="en-US" dirty="0" smtClean="0"/>
                  <a:t>= </a:t>
                </a:r>
                <a14:m>
                  <m:oMath xmlns:m="http://schemas.openxmlformats.org/officeDocument/2006/math">
                    <m:sPre>
                      <m:sPrePr>
                        <m:ctrlPr>
                          <a:rPr lang="en-US" i="1" smtClean="0">
                            <a:solidFill>
                              <a:schemeClr val="tx1"/>
                            </a:solidFill>
                            <a:latin typeface="Cambria Math" panose="02040503050406030204" pitchFamily="18" charset="0"/>
                          </a:rPr>
                        </m:ctrlPr>
                      </m:sPrePr>
                      <m:sub>
                        <m:r>
                          <a:rPr lang="en-US" b="0" i="1" smtClean="0">
                            <a:solidFill>
                              <a:schemeClr val="tx1"/>
                            </a:solidFill>
                            <a:latin typeface="Cambria Math" panose="02040503050406030204" pitchFamily="18" charset="0"/>
                          </a:rPr>
                          <m:t>2</m:t>
                        </m:r>
                      </m:sub>
                      <m:sup>
                        <m:r>
                          <a:rPr lang="en-US" b="0" i="1" smtClean="0">
                            <a:solidFill>
                              <a:schemeClr val="tx1"/>
                            </a:solidFill>
                            <a:latin typeface="Cambria Math" panose="02040503050406030204" pitchFamily="18" charset="0"/>
                          </a:rPr>
                          <m:t>26</m:t>
                        </m:r>
                      </m:sup>
                      <m:e>
                        <m:r>
                          <a:rPr lang="en-US" b="0" i="1" smtClean="0">
                            <a:latin typeface="Cambria Math" panose="02040503050406030204" pitchFamily="18" charset="0"/>
                          </a:rPr>
                          <m:t>𝐶</m:t>
                        </m:r>
                      </m:e>
                    </m:sPre>
                  </m:oMath>
                </a14:m>
                <a:endParaRPr lang="en-US" dirty="0" smtClean="0">
                  <a:solidFill>
                    <a:schemeClr val="tx1"/>
                  </a:solidFill>
                </a:endParaRPr>
              </a:p>
              <a:p>
                <a:pPr marL="0" indent="0" algn="just">
                  <a:buNone/>
                </a:pPr>
                <a:r>
                  <a:rPr lang="en-US" dirty="0" smtClean="0">
                    <a:solidFill>
                      <a:schemeClr val="tx1"/>
                    </a:solidFill>
                  </a:rPr>
                  <a:t>Therefore total ways to draw 4 card= </a:t>
                </a:r>
                <a14:m>
                  <m:oMath xmlns:m="http://schemas.openxmlformats.org/officeDocument/2006/math">
                    <m:sPre>
                      <m:sPrePr>
                        <m:ctrlPr>
                          <a:rPr lang="en-US" i="1" smtClean="0">
                            <a:solidFill>
                              <a:schemeClr val="tx1"/>
                            </a:solidFill>
                            <a:latin typeface="Cambria Math" panose="02040503050406030204" pitchFamily="18" charset="0"/>
                          </a:rPr>
                        </m:ctrlPr>
                      </m:sPrePr>
                      <m:sub>
                        <m:r>
                          <a:rPr lang="en-US" b="0" i="1" smtClean="0">
                            <a:solidFill>
                              <a:schemeClr val="tx1"/>
                            </a:solidFill>
                            <a:latin typeface="Cambria Math" panose="02040503050406030204" pitchFamily="18" charset="0"/>
                          </a:rPr>
                          <m:t>2</m:t>
                        </m:r>
                      </m:sub>
                      <m:sup>
                        <m:r>
                          <a:rPr lang="en-US" b="0" i="1" smtClean="0">
                            <a:solidFill>
                              <a:schemeClr val="tx1"/>
                            </a:solidFill>
                            <a:latin typeface="Cambria Math" panose="02040503050406030204" pitchFamily="18" charset="0"/>
                          </a:rPr>
                          <m:t>26</m:t>
                        </m:r>
                      </m:sup>
                      <m:e>
                        <m:r>
                          <a:rPr lang="en-US" b="0" i="1" smtClean="0">
                            <a:latin typeface="Cambria Math" panose="02040503050406030204" pitchFamily="18" charset="0"/>
                          </a:rPr>
                          <m:t>𝐶</m:t>
                        </m:r>
                      </m:e>
                    </m:sPre>
                  </m:oMath>
                </a14:m>
                <a:r>
                  <a:rPr lang="en-US" dirty="0" smtClean="0">
                    <a:solidFill>
                      <a:schemeClr val="tx1"/>
                    </a:solidFill>
                  </a:rPr>
                  <a:t>. </a:t>
                </a:r>
                <a14:m>
                  <m:oMath xmlns:m="http://schemas.openxmlformats.org/officeDocument/2006/math">
                    <m:sPre>
                      <m:sPrePr>
                        <m:ctrlPr>
                          <a:rPr lang="en-US" i="1" smtClean="0">
                            <a:solidFill>
                              <a:schemeClr val="tx1"/>
                            </a:solidFill>
                            <a:latin typeface="Cambria Math" panose="02040503050406030204" pitchFamily="18" charset="0"/>
                          </a:rPr>
                        </m:ctrlPr>
                      </m:sPrePr>
                      <m:sub>
                        <m:r>
                          <a:rPr lang="en-US" b="0" i="1" smtClean="0">
                            <a:solidFill>
                              <a:schemeClr val="tx1"/>
                            </a:solidFill>
                            <a:latin typeface="Cambria Math" panose="02040503050406030204" pitchFamily="18" charset="0"/>
                          </a:rPr>
                          <m:t>2</m:t>
                        </m:r>
                      </m:sub>
                      <m:sup>
                        <m:r>
                          <a:rPr lang="en-US" b="0" i="1" smtClean="0">
                            <a:solidFill>
                              <a:schemeClr val="tx1"/>
                            </a:solidFill>
                            <a:latin typeface="Cambria Math" panose="02040503050406030204" pitchFamily="18" charset="0"/>
                          </a:rPr>
                          <m:t>26</m:t>
                        </m:r>
                      </m:sup>
                      <m:e>
                        <m:r>
                          <a:rPr lang="en-US" b="0" i="1" smtClean="0">
                            <a:latin typeface="Cambria Math" panose="02040503050406030204" pitchFamily="18" charset="0"/>
                          </a:rPr>
                          <m:t>𝐶</m:t>
                        </m:r>
                      </m:e>
                    </m:sPre>
                  </m:oMath>
                </a14:m>
                <a:endParaRPr lang="en-US" dirty="0" smtClean="0">
                  <a:solidFill>
                    <a:schemeClr val="tx1"/>
                  </a:solidFill>
                </a:endParaRPr>
              </a:p>
              <a:p>
                <a:pPr marL="0" indent="0" algn="just">
                  <a:buNone/>
                </a:pPr>
                <a:r>
                  <a:rPr lang="en-US" dirty="0" smtClean="0"/>
                  <a:t>Hence we get</a:t>
                </a:r>
                <a:endParaRPr lang="en-US" dirty="0" smtClean="0">
                  <a:solidFill>
                    <a:schemeClr val="tx1"/>
                  </a:solidFill>
                </a:endParaRPr>
              </a:p>
              <a:p>
                <a:pPr marL="0" indent="0">
                  <a:buNone/>
                </a:pPr>
                <a14:m>
                  <m:oMathPara xmlns:m="http://schemas.openxmlformats.org/officeDocument/2006/math">
                    <m:oMathParaPr>
                      <m:jc m:val="left"/>
                    </m:oMathParaPr>
                    <m:oMath xmlns:m="http://schemas.openxmlformats.org/officeDocument/2006/math">
                      <m:r>
                        <a:rPr lang="en-US" b="0" i="1" smtClean="0">
                          <a:solidFill>
                            <a:schemeClr val="tx1"/>
                          </a:solidFill>
                          <a:latin typeface="Cambria Math" panose="02040503050406030204" pitchFamily="18" charset="0"/>
                        </a:rPr>
                        <m:t>𝑃</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2 </m:t>
                          </m:r>
                          <m:r>
                            <a:rPr lang="en-US" b="0" i="1" smtClean="0">
                              <a:solidFill>
                                <a:schemeClr val="tx1"/>
                              </a:solidFill>
                              <a:latin typeface="Cambria Math" panose="02040503050406030204" pitchFamily="18" charset="0"/>
                            </a:rPr>
                            <m:t>𝑏𝑙𝑎𝑐𝑘</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𝑎𝑛𝑑</m:t>
                          </m:r>
                          <m:r>
                            <a:rPr lang="en-US" b="0" i="1" smtClean="0">
                              <a:solidFill>
                                <a:schemeClr val="tx1"/>
                              </a:solidFill>
                              <a:latin typeface="Cambria Math" panose="02040503050406030204" pitchFamily="18" charset="0"/>
                            </a:rPr>
                            <m:t> 2 </m:t>
                          </m:r>
                          <m:r>
                            <a:rPr lang="en-US" b="0" i="1" smtClean="0">
                              <a:solidFill>
                                <a:schemeClr val="tx1"/>
                              </a:solidFill>
                              <a:latin typeface="Cambria Math" panose="02040503050406030204" pitchFamily="18" charset="0"/>
                            </a:rPr>
                            <m:t>𝑟𝑒𝑑</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𝑐𝑎𝑟𝑑</m:t>
                          </m:r>
                        </m:e>
                      </m:d>
                      <m:r>
                        <a:rPr lang="en-US" b="0" i="1" smtClean="0">
                          <a:solidFill>
                            <a:schemeClr val="tx1"/>
                          </a:solidFill>
                          <a:latin typeface="Cambria Math" panose="02040503050406030204" pitchFamily="18" charset="0"/>
                        </a:rPr>
                        <m:t>=</m:t>
                      </m:r>
                      <m:f>
                        <m:fPr>
                          <m:ctrlPr>
                            <a:rPr lang="en-US" i="1" smtClean="0">
                              <a:solidFill>
                                <a:schemeClr val="tx1"/>
                              </a:solidFill>
                              <a:latin typeface="Cambria Math" panose="02040503050406030204" pitchFamily="18" charset="0"/>
                            </a:rPr>
                          </m:ctrlPr>
                        </m:fPr>
                        <m:num>
                          <m:sPre>
                            <m:sPrePr>
                              <m:ctrlPr>
                                <a:rPr lang="en-US" i="1" smtClean="0">
                                  <a:solidFill>
                                    <a:schemeClr val="tx1"/>
                                  </a:solidFill>
                                  <a:latin typeface="Cambria Math" panose="02040503050406030204" pitchFamily="18" charset="0"/>
                                </a:rPr>
                              </m:ctrlPr>
                            </m:sPrePr>
                            <m:sub>
                              <m:r>
                                <a:rPr lang="en-US" b="0" i="1" smtClean="0">
                                  <a:solidFill>
                                    <a:schemeClr val="tx1"/>
                                  </a:solidFill>
                                  <a:latin typeface="Cambria Math" panose="02040503050406030204" pitchFamily="18" charset="0"/>
                                </a:rPr>
                                <m:t>2</m:t>
                              </m:r>
                            </m:sub>
                            <m:sup>
                              <m:r>
                                <a:rPr lang="en-US" b="0" i="1" smtClean="0">
                                  <a:solidFill>
                                    <a:schemeClr val="tx1"/>
                                  </a:solidFill>
                                  <a:latin typeface="Cambria Math" panose="02040503050406030204" pitchFamily="18" charset="0"/>
                                </a:rPr>
                                <m:t>26</m:t>
                              </m:r>
                            </m:sup>
                            <m:e>
                              <m:r>
                                <a:rPr lang="en-US" b="0" i="1" smtClean="0">
                                  <a:latin typeface="Cambria Math" panose="02040503050406030204" pitchFamily="18" charset="0"/>
                                </a:rPr>
                                <m:t>𝐶</m:t>
                              </m:r>
                            </m:e>
                          </m:sPre>
                          <m:r>
                            <a:rPr lang="en-US" b="0" i="1" smtClean="0">
                              <a:latin typeface="Cambria Math" panose="02040503050406030204" pitchFamily="18" charset="0"/>
                            </a:rPr>
                            <m:t>.</m:t>
                          </m:r>
                          <m:sPre>
                            <m:sPrePr>
                              <m:ctrlPr>
                                <a:rPr lang="en-US" i="1" smtClean="0">
                                  <a:solidFill>
                                    <a:schemeClr val="tx1"/>
                                  </a:solidFill>
                                  <a:latin typeface="Cambria Math" panose="02040503050406030204" pitchFamily="18" charset="0"/>
                                </a:rPr>
                              </m:ctrlPr>
                            </m:sPrePr>
                            <m:sub>
                              <m:r>
                                <a:rPr lang="en-US" b="0" i="1" smtClean="0">
                                  <a:solidFill>
                                    <a:schemeClr val="tx1"/>
                                  </a:solidFill>
                                  <a:latin typeface="Cambria Math" panose="02040503050406030204" pitchFamily="18" charset="0"/>
                                </a:rPr>
                                <m:t>2</m:t>
                              </m:r>
                            </m:sub>
                            <m:sup>
                              <m:r>
                                <a:rPr lang="en-US" b="0" i="1" smtClean="0">
                                  <a:solidFill>
                                    <a:schemeClr val="tx1"/>
                                  </a:solidFill>
                                  <a:latin typeface="Cambria Math" panose="02040503050406030204" pitchFamily="18" charset="0"/>
                                </a:rPr>
                                <m:t>26</m:t>
                              </m:r>
                            </m:sup>
                            <m:e>
                              <m:r>
                                <a:rPr lang="en-US" b="0" i="1" smtClean="0">
                                  <a:latin typeface="Cambria Math" panose="02040503050406030204" pitchFamily="18" charset="0"/>
                                </a:rPr>
                                <m:t>𝐶</m:t>
                              </m:r>
                            </m:e>
                          </m:sPre>
                        </m:num>
                        <m:den>
                          <m:sPre>
                            <m:sPrePr>
                              <m:ctrlPr>
                                <a:rPr lang="en-US" i="1" smtClean="0">
                                  <a:solidFill>
                                    <a:schemeClr val="tx1"/>
                                  </a:solidFill>
                                  <a:latin typeface="Cambria Math" panose="02040503050406030204" pitchFamily="18" charset="0"/>
                                </a:rPr>
                              </m:ctrlPr>
                            </m:sPrePr>
                            <m:sub>
                              <m:r>
                                <a:rPr lang="en-US" b="0" i="1" smtClean="0">
                                  <a:solidFill>
                                    <a:schemeClr val="tx1"/>
                                  </a:solidFill>
                                  <a:latin typeface="Cambria Math" panose="02040503050406030204" pitchFamily="18" charset="0"/>
                                </a:rPr>
                                <m:t>4</m:t>
                              </m:r>
                            </m:sub>
                            <m:sup>
                              <m:r>
                                <a:rPr lang="en-US" b="0" i="1" smtClean="0">
                                  <a:solidFill>
                                    <a:schemeClr val="tx1"/>
                                  </a:solidFill>
                                  <a:latin typeface="Cambria Math" panose="02040503050406030204" pitchFamily="18" charset="0"/>
                                </a:rPr>
                                <m:t>52</m:t>
                              </m:r>
                            </m:sup>
                            <m:e>
                              <m:r>
                                <a:rPr lang="en-US" b="0" i="1" smtClean="0">
                                  <a:latin typeface="Cambria Math" panose="02040503050406030204" pitchFamily="18" charset="0"/>
                                </a:rPr>
                                <m:t>𝐶</m:t>
                              </m:r>
                            </m:e>
                          </m:sPre>
                        </m:den>
                      </m:f>
                    </m:oMath>
                  </m:oMathPara>
                </a14:m>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257577"/>
                <a:ext cx="10515600" cy="5919386"/>
              </a:xfrm>
              <a:blipFill rotWithShape="0">
                <a:blip r:embed="rId2"/>
                <a:stretch>
                  <a:fillRect l="-1217" t="-1648" r="-1159"/>
                </a:stretch>
              </a:blipFill>
            </p:spPr>
            <p:txBody>
              <a:bodyPr/>
              <a:lstStyle/>
              <a:p>
                <a:r>
                  <a:rPr lang="en-US">
                    <a:noFill/>
                  </a:rPr>
                  <a:t> </a:t>
                </a:r>
              </a:p>
            </p:txBody>
          </p:sp>
        </mc:Fallback>
      </mc:AlternateContent>
    </p:spTree>
    <p:extLst>
      <p:ext uri="{BB962C8B-B14F-4D97-AF65-F5344CB8AC3E}">
        <p14:creationId xmlns:p14="http://schemas.microsoft.com/office/powerpoint/2010/main" val="3396308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270456"/>
                <a:ext cx="10515600" cy="5906507"/>
              </a:xfrm>
            </p:spPr>
            <p:txBody>
              <a:bodyPr/>
              <a:lstStyle/>
              <a:p>
                <a:pPr marL="0" indent="0" algn="just">
                  <a:buNone/>
                </a:pPr>
                <a:r>
                  <a:rPr lang="en-US" dirty="0" smtClean="0">
                    <a:solidFill>
                      <a:srgbClr val="FF0000"/>
                    </a:solidFill>
                  </a:rPr>
                  <a:t>Solution (ii): </a:t>
                </a:r>
                <a:r>
                  <a:rPr lang="en-US" dirty="0"/>
                  <a:t>P</a:t>
                </a:r>
                <a:r>
                  <a:rPr lang="en-US" dirty="0" smtClean="0">
                    <a:solidFill>
                      <a:schemeClr val="tx1"/>
                    </a:solidFill>
                  </a:rPr>
                  <a:t>ossible ways to draw 4 cards from 52 cards= </a:t>
                </a:r>
                <a14:m>
                  <m:oMath xmlns:m="http://schemas.openxmlformats.org/officeDocument/2006/math">
                    <m:sPre>
                      <m:sPrePr>
                        <m:ctrlPr>
                          <a:rPr lang="en-US" i="1" smtClean="0">
                            <a:solidFill>
                              <a:schemeClr val="tx1"/>
                            </a:solidFill>
                            <a:latin typeface="Cambria Math" panose="02040503050406030204" pitchFamily="18" charset="0"/>
                          </a:rPr>
                        </m:ctrlPr>
                      </m:sPrePr>
                      <m:sub>
                        <m:r>
                          <a:rPr lang="en-US" b="0" i="1" smtClean="0">
                            <a:solidFill>
                              <a:schemeClr val="tx1"/>
                            </a:solidFill>
                            <a:latin typeface="Cambria Math" panose="02040503050406030204" pitchFamily="18" charset="0"/>
                          </a:rPr>
                          <m:t>4</m:t>
                        </m:r>
                      </m:sub>
                      <m:sup>
                        <m:r>
                          <a:rPr lang="en-US" b="0" i="1" smtClean="0">
                            <a:latin typeface="Cambria Math" panose="02040503050406030204" pitchFamily="18" charset="0"/>
                          </a:rPr>
                          <m:t>52</m:t>
                        </m:r>
                      </m:sup>
                      <m:e>
                        <m:r>
                          <a:rPr lang="en-US" b="0" i="1" smtClean="0">
                            <a:latin typeface="Cambria Math" panose="02040503050406030204" pitchFamily="18" charset="0"/>
                          </a:rPr>
                          <m:t>𝐶</m:t>
                        </m:r>
                      </m:e>
                    </m:sPre>
                  </m:oMath>
                </a14:m>
                <a:endParaRPr lang="en-US" dirty="0" smtClean="0">
                  <a:solidFill>
                    <a:schemeClr val="tx1"/>
                  </a:solidFill>
                </a:endParaRPr>
              </a:p>
              <a:p>
                <a:pPr marL="0" indent="0" algn="just">
                  <a:buNone/>
                </a:pPr>
                <a:r>
                  <a:rPr lang="en-US" dirty="0" smtClean="0">
                    <a:solidFill>
                      <a:schemeClr val="tx1"/>
                    </a:solidFill>
                  </a:rPr>
                  <a:t>Since, out of </a:t>
                </a:r>
                <a:r>
                  <a:rPr lang="en-US" dirty="0" smtClean="0"/>
                  <a:t>13</a:t>
                </a:r>
                <a:r>
                  <a:rPr lang="en-US" dirty="0" smtClean="0">
                    <a:solidFill>
                      <a:schemeClr val="tx1"/>
                    </a:solidFill>
                  </a:rPr>
                  <a:t> Heart cards 2 cards can be drawn </a:t>
                </a:r>
                <a:r>
                  <a:rPr lang="en-US" dirty="0" smtClean="0"/>
                  <a:t>= </a:t>
                </a:r>
                <a14:m>
                  <m:oMath xmlns:m="http://schemas.openxmlformats.org/officeDocument/2006/math">
                    <m:sPre>
                      <m:sPrePr>
                        <m:ctrlPr>
                          <a:rPr lang="en-US" i="1" smtClean="0">
                            <a:solidFill>
                              <a:schemeClr val="tx1"/>
                            </a:solidFill>
                            <a:latin typeface="Cambria Math" panose="02040503050406030204" pitchFamily="18" charset="0"/>
                          </a:rPr>
                        </m:ctrlPr>
                      </m:sPrePr>
                      <m:sub>
                        <m:r>
                          <a:rPr lang="en-US" b="0" i="1" smtClean="0">
                            <a:solidFill>
                              <a:schemeClr val="tx1"/>
                            </a:solidFill>
                            <a:latin typeface="Cambria Math" panose="02040503050406030204" pitchFamily="18" charset="0"/>
                          </a:rPr>
                          <m:t>2</m:t>
                        </m:r>
                      </m:sub>
                      <m:sup>
                        <m:r>
                          <a:rPr lang="en-US" b="0" i="1" smtClean="0">
                            <a:solidFill>
                              <a:schemeClr val="tx1"/>
                            </a:solidFill>
                            <a:latin typeface="Cambria Math" panose="02040503050406030204" pitchFamily="18" charset="0"/>
                          </a:rPr>
                          <m:t>13</m:t>
                        </m:r>
                      </m:sup>
                      <m:e>
                        <m:r>
                          <a:rPr lang="en-US" b="0" i="1" smtClean="0">
                            <a:latin typeface="Cambria Math" panose="02040503050406030204" pitchFamily="18" charset="0"/>
                          </a:rPr>
                          <m:t>𝐶</m:t>
                        </m:r>
                      </m:e>
                    </m:sPre>
                  </m:oMath>
                </a14:m>
                <a:r>
                  <a:rPr lang="en-US" dirty="0" smtClean="0">
                    <a:solidFill>
                      <a:schemeClr val="tx1"/>
                    </a:solidFill>
                  </a:rPr>
                  <a:t> </a:t>
                </a:r>
              </a:p>
              <a:p>
                <a:pPr marL="0" indent="0" algn="just">
                  <a:buNone/>
                </a:pPr>
                <a:r>
                  <a:rPr lang="en-US" dirty="0" smtClean="0">
                    <a:solidFill>
                      <a:schemeClr val="tx1"/>
                    </a:solidFill>
                  </a:rPr>
                  <a:t>Similarly, out of 13 diamond cards 2 cards can be drawn </a:t>
                </a:r>
                <a:r>
                  <a:rPr lang="en-US" dirty="0" smtClean="0"/>
                  <a:t>= </a:t>
                </a:r>
                <a14:m>
                  <m:oMath xmlns:m="http://schemas.openxmlformats.org/officeDocument/2006/math">
                    <m:sPre>
                      <m:sPrePr>
                        <m:ctrlPr>
                          <a:rPr lang="en-US" i="1" smtClean="0">
                            <a:solidFill>
                              <a:schemeClr val="tx1"/>
                            </a:solidFill>
                            <a:latin typeface="Cambria Math" panose="02040503050406030204" pitchFamily="18" charset="0"/>
                          </a:rPr>
                        </m:ctrlPr>
                      </m:sPrePr>
                      <m:sub>
                        <m:r>
                          <a:rPr lang="en-US" b="0" i="1" smtClean="0">
                            <a:solidFill>
                              <a:schemeClr val="tx1"/>
                            </a:solidFill>
                            <a:latin typeface="Cambria Math" panose="02040503050406030204" pitchFamily="18" charset="0"/>
                          </a:rPr>
                          <m:t>2</m:t>
                        </m:r>
                      </m:sub>
                      <m:sup>
                        <m:r>
                          <a:rPr lang="en-US" b="0" i="1" smtClean="0">
                            <a:solidFill>
                              <a:schemeClr val="tx1"/>
                            </a:solidFill>
                            <a:latin typeface="Cambria Math" panose="02040503050406030204" pitchFamily="18" charset="0"/>
                          </a:rPr>
                          <m:t>13</m:t>
                        </m:r>
                      </m:sup>
                      <m:e>
                        <m:r>
                          <a:rPr lang="en-US" b="0" i="1" smtClean="0">
                            <a:latin typeface="Cambria Math" panose="02040503050406030204" pitchFamily="18" charset="0"/>
                          </a:rPr>
                          <m:t>𝐶</m:t>
                        </m:r>
                      </m:e>
                    </m:sPre>
                  </m:oMath>
                </a14:m>
                <a:endParaRPr lang="en-US" dirty="0" smtClean="0">
                  <a:solidFill>
                    <a:schemeClr val="tx1"/>
                  </a:solidFill>
                </a:endParaRPr>
              </a:p>
              <a:p>
                <a:pPr marL="0" indent="0" algn="just">
                  <a:buNone/>
                </a:pPr>
                <a:r>
                  <a:rPr lang="en-US" dirty="0" smtClean="0">
                    <a:solidFill>
                      <a:schemeClr val="tx1"/>
                    </a:solidFill>
                  </a:rPr>
                  <a:t>Therefore total ways to draw 4 card= </a:t>
                </a:r>
                <a14:m>
                  <m:oMath xmlns:m="http://schemas.openxmlformats.org/officeDocument/2006/math">
                    <m:sPre>
                      <m:sPrePr>
                        <m:ctrlPr>
                          <a:rPr lang="en-US" i="1" smtClean="0">
                            <a:solidFill>
                              <a:schemeClr val="tx1"/>
                            </a:solidFill>
                            <a:latin typeface="Cambria Math" panose="02040503050406030204" pitchFamily="18" charset="0"/>
                          </a:rPr>
                        </m:ctrlPr>
                      </m:sPrePr>
                      <m:sub>
                        <m:r>
                          <a:rPr lang="en-US" b="0" i="1" smtClean="0">
                            <a:solidFill>
                              <a:schemeClr val="tx1"/>
                            </a:solidFill>
                            <a:latin typeface="Cambria Math" panose="02040503050406030204" pitchFamily="18" charset="0"/>
                          </a:rPr>
                          <m:t>2</m:t>
                        </m:r>
                      </m:sub>
                      <m:sup>
                        <m:r>
                          <a:rPr lang="en-US" b="0" i="1" smtClean="0">
                            <a:solidFill>
                              <a:schemeClr val="tx1"/>
                            </a:solidFill>
                            <a:latin typeface="Cambria Math" panose="02040503050406030204" pitchFamily="18" charset="0"/>
                          </a:rPr>
                          <m:t>13</m:t>
                        </m:r>
                      </m:sup>
                      <m:e>
                        <m:r>
                          <a:rPr lang="en-US" b="0" i="1" smtClean="0">
                            <a:latin typeface="Cambria Math" panose="02040503050406030204" pitchFamily="18" charset="0"/>
                          </a:rPr>
                          <m:t>𝐶</m:t>
                        </m:r>
                      </m:e>
                    </m:sPre>
                  </m:oMath>
                </a14:m>
                <a:r>
                  <a:rPr lang="en-US" dirty="0" smtClean="0">
                    <a:solidFill>
                      <a:schemeClr val="tx1"/>
                    </a:solidFill>
                  </a:rPr>
                  <a:t>. </a:t>
                </a:r>
                <a14:m>
                  <m:oMath xmlns:m="http://schemas.openxmlformats.org/officeDocument/2006/math">
                    <m:sPre>
                      <m:sPrePr>
                        <m:ctrlPr>
                          <a:rPr lang="en-US" i="1" smtClean="0">
                            <a:solidFill>
                              <a:schemeClr val="tx1"/>
                            </a:solidFill>
                            <a:latin typeface="Cambria Math" panose="02040503050406030204" pitchFamily="18" charset="0"/>
                          </a:rPr>
                        </m:ctrlPr>
                      </m:sPrePr>
                      <m:sub>
                        <m:r>
                          <a:rPr lang="en-US" b="0" i="1" smtClean="0">
                            <a:solidFill>
                              <a:schemeClr val="tx1"/>
                            </a:solidFill>
                            <a:latin typeface="Cambria Math" panose="02040503050406030204" pitchFamily="18" charset="0"/>
                          </a:rPr>
                          <m:t>2</m:t>
                        </m:r>
                      </m:sub>
                      <m:sup>
                        <m:r>
                          <a:rPr lang="en-US" b="0" i="1" smtClean="0">
                            <a:solidFill>
                              <a:schemeClr val="tx1"/>
                            </a:solidFill>
                            <a:latin typeface="Cambria Math" panose="02040503050406030204" pitchFamily="18" charset="0"/>
                          </a:rPr>
                          <m:t>13</m:t>
                        </m:r>
                      </m:sup>
                      <m:e>
                        <m:r>
                          <a:rPr lang="en-US" b="0" i="1" smtClean="0">
                            <a:latin typeface="Cambria Math" panose="02040503050406030204" pitchFamily="18" charset="0"/>
                          </a:rPr>
                          <m:t>𝐶</m:t>
                        </m:r>
                      </m:e>
                    </m:sPre>
                  </m:oMath>
                </a14:m>
                <a:endParaRPr lang="en-US" dirty="0" smtClean="0">
                  <a:solidFill>
                    <a:schemeClr val="tx1"/>
                  </a:solidFill>
                </a:endParaRPr>
              </a:p>
              <a:p>
                <a:pPr marL="0" indent="0" algn="just">
                  <a:buNone/>
                </a:pPr>
                <a:r>
                  <a:rPr lang="en-US" dirty="0" smtClean="0"/>
                  <a:t>Hence we get</a:t>
                </a:r>
                <a:endParaRPr lang="en-US" dirty="0" smtClean="0">
                  <a:solidFill>
                    <a:schemeClr val="tx1"/>
                  </a:solidFill>
                </a:endParaRPr>
              </a:p>
              <a:p>
                <a:pPr marL="0" indent="0" algn="just">
                  <a:buNone/>
                </a:pPr>
                <a14:m>
                  <m:oMathPara xmlns:m="http://schemas.openxmlformats.org/officeDocument/2006/math">
                    <m:oMathParaPr>
                      <m:jc m:val="left"/>
                    </m:oMathParaPr>
                    <m:oMath xmlns:m="http://schemas.openxmlformats.org/officeDocument/2006/math">
                      <m:r>
                        <a:rPr lang="en-US" b="0" i="1" smtClean="0">
                          <a:solidFill>
                            <a:schemeClr val="tx1"/>
                          </a:solidFill>
                          <a:latin typeface="Cambria Math" panose="02040503050406030204" pitchFamily="18" charset="0"/>
                        </a:rPr>
                        <m:t>𝑃</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2 </m:t>
                          </m:r>
                          <m:r>
                            <a:rPr lang="en-US" b="0" i="1" smtClean="0">
                              <a:solidFill>
                                <a:schemeClr val="tx1"/>
                              </a:solidFill>
                              <a:latin typeface="Cambria Math" panose="02040503050406030204" pitchFamily="18" charset="0"/>
                            </a:rPr>
                            <m:t>h𝑒𝑎𝑟𝑡</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𝑎𝑛𝑑</m:t>
                          </m:r>
                          <m:r>
                            <a:rPr lang="en-US" b="0" i="1" smtClean="0">
                              <a:solidFill>
                                <a:schemeClr val="tx1"/>
                              </a:solidFill>
                              <a:latin typeface="Cambria Math" panose="02040503050406030204" pitchFamily="18" charset="0"/>
                            </a:rPr>
                            <m:t> 2 </m:t>
                          </m:r>
                          <m:r>
                            <a:rPr lang="en-US" b="0" i="1" smtClean="0">
                              <a:solidFill>
                                <a:schemeClr val="tx1"/>
                              </a:solidFill>
                              <a:latin typeface="Cambria Math" panose="02040503050406030204" pitchFamily="18" charset="0"/>
                            </a:rPr>
                            <m:t>𝑑𝑖𝑎𝑚𝑜𝑛𝑑</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𝑐𝑎𝑟𝑑</m:t>
                          </m:r>
                        </m:e>
                      </m:d>
                      <m:r>
                        <a:rPr lang="en-US" b="0" i="1" smtClean="0">
                          <a:solidFill>
                            <a:schemeClr val="tx1"/>
                          </a:solidFill>
                          <a:latin typeface="Cambria Math" panose="02040503050406030204" pitchFamily="18" charset="0"/>
                        </a:rPr>
                        <m:t>=</m:t>
                      </m:r>
                      <m:f>
                        <m:fPr>
                          <m:ctrlPr>
                            <a:rPr lang="en-US" i="1" smtClean="0">
                              <a:solidFill>
                                <a:schemeClr val="tx1"/>
                              </a:solidFill>
                              <a:latin typeface="Cambria Math" panose="02040503050406030204" pitchFamily="18" charset="0"/>
                            </a:rPr>
                          </m:ctrlPr>
                        </m:fPr>
                        <m:num>
                          <m:sPre>
                            <m:sPrePr>
                              <m:ctrlPr>
                                <a:rPr lang="en-US" i="1" smtClean="0">
                                  <a:solidFill>
                                    <a:schemeClr val="tx1"/>
                                  </a:solidFill>
                                  <a:latin typeface="Cambria Math" panose="02040503050406030204" pitchFamily="18" charset="0"/>
                                </a:rPr>
                              </m:ctrlPr>
                            </m:sPrePr>
                            <m:sub>
                              <m:r>
                                <a:rPr lang="en-US" b="0" i="1" smtClean="0">
                                  <a:solidFill>
                                    <a:schemeClr val="tx1"/>
                                  </a:solidFill>
                                  <a:latin typeface="Cambria Math" panose="02040503050406030204" pitchFamily="18" charset="0"/>
                                </a:rPr>
                                <m:t>2</m:t>
                              </m:r>
                            </m:sub>
                            <m:sup>
                              <m:r>
                                <a:rPr lang="en-US" b="0" i="1" smtClean="0">
                                  <a:solidFill>
                                    <a:schemeClr val="tx1"/>
                                  </a:solidFill>
                                  <a:latin typeface="Cambria Math" panose="02040503050406030204" pitchFamily="18" charset="0"/>
                                </a:rPr>
                                <m:t>13</m:t>
                              </m:r>
                            </m:sup>
                            <m:e>
                              <m:r>
                                <a:rPr lang="en-US" b="0" i="1" smtClean="0">
                                  <a:latin typeface="Cambria Math" panose="02040503050406030204" pitchFamily="18" charset="0"/>
                                </a:rPr>
                                <m:t>𝐶</m:t>
                              </m:r>
                            </m:e>
                          </m:sPre>
                          <m:r>
                            <a:rPr lang="en-US" b="0" i="1" smtClean="0">
                              <a:latin typeface="Cambria Math" panose="02040503050406030204" pitchFamily="18" charset="0"/>
                            </a:rPr>
                            <m:t>.</m:t>
                          </m:r>
                          <m:sPre>
                            <m:sPrePr>
                              <m:ctrlPr>
                                <a:rPr lang="en-US" i="1" smtClean="0">
                                  <a:solidFill>
                                    <a:schemeClr val="tx1"/>
                                  </a:solidFill>
                                  <a:latin typeface="Cambria Math" panose="02040503050406030204" pitchFamily="18" charset="0"/>
                                </a:rPr>
                              </m:ctrlPr>
                            </m:sPrePr>
                            <m:sub>
                              <m:r>
                                <a:rPr lang="en-US" b="0" i="1" smtClean="0">
                                  <a:solidFill>
                                    <a:schemeClr val="tx1"/>
                                  </a:solidFill>
                                  <a:latin typeface="Cambria Math" panose="02040503050406030204" pitchFamily="18" charset="0"/>
                                </a:rPr>
                                <m:t>2</m:t>
                              </m:r>
                            </m:sub>
                            <m:sup>
                              <m:r>
                                <a:rPr lang="en-US" b="0" i="1" smtClean="0">
                                  <a:solidFill>
                                    <a:schemeClr val="tx1"/>
                                  </a:solidFill>
                                  <a:latin typeface="Cambria Math" panose="02040503050406030204" pitchFamily="18" charset="0"/>
                                </a:rPr>
                                <m:t>13</m:t>
                              </m:r>
                            </m:sup>
                            <m:e>
                              <m:r>
                                <a:rPr lang="en-US" b="0" i="1" smtClean="0">
                                  <a:latin typeface="Cambria Math" panose="02040503050406030204" pitchFamily="18" charset="0"/>
                                </a:rPr>
                                <m:t>𝐶</m:t>
                              </m:r>
                            </m:e>
                          </m:sPre>
                        </m:num>
                        <m:den>
                          <m:sPre>
                            <m:sPrePr>
                              <m:ctrlPr>
                                <a:rPr lang="en-US" i="1" smtClean="0">
                                  <a:solidFill>
                                    <a:schemeClr val="tx1"/>
                                  </a:solidFill>
                                  <a:latin typeface="Cambria Math" panose="02040503050406030204" pitchFamily="18" charset="0"/>
                                </a:rPr>
                              </m:ctrlPr>
                            </m:sPrePr>
                            <m:sub>
                              <m:r>
                                <a:rPr lang="en-US" b="0" i="1" smtClean="0">
                                  <a:solidFill>
                                    <a:schemeClr val="tx1"/>
                                  </a:solidFill>
                                  <a:latin typeface="Cambria Math" panose="02040503050406030204" pitchFamily="18" charset="0"/>
                                </a:rPr>
                                <m:t>4</m:t>
                              </m:r>
                            </m:sub>
                            <m:sup>
                              <m:r>
                                <a:rPr lang="en-US" b="0" i="1" smtClean="0">
                                  <a:solidFill>
                                    <a:schemeClr val="tx1"/>
                                  </a:solidFill>
                                  <a:latin typeface="Cambria Math" panose="02040503050406030204" pitchFamily="18" charset="0"/>
                                </a:rPr>
                                <m:t>52</m:t>
                              </m:r>
                            </m:sup>
                            <m:e>
                              <m:r>
                                <a:rPr lang="en-US" b="0" i="1" smtClean="0">
                                  <a:latin typeface="Cambria Math" panose="02040503050406030204" pitchFamily="18" charset="0"/>
                                </a:rPr>
                                <m:t>𝐶</m:t>
                              </m:r>
                            </m:e>
                          </m:sPre>
                        </m:den>
                      </m:f>
                    </m:oMath>
                  </m:oMathPara>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270456"/>
                <a:ext cx="10515600" cy="5906507"/>
              </a:xfrm>
              <a:blipFill rotWithShape="0">
                <a:blip r:embed="rId2"/>
                <a:stretch>
                  <a:fillRect l="-1217" t="-1445"/>
                </a:stretch>
              </a:blipFill>
            </p:spPr>
            <p:txBody>
              <a:bodyPr/>
              <a:lstStyle/>
              <a:p>
                <a:r>
                  <a:rPr lang="en-US">
                    <a:noFill/>
                  </a:rPr>
                  <a:t> </a:t>
                </a:r>
              </a:p>
            </p:txBody>
          </p:sp>
        </mc:Fallback>
      </mc:AlternateContent>
    </p:spTree>
    <p:extLst>
      <p:ext uri="{BB962C8B-B14F-4D97-AF65-F5344CB8AC3E}">
        <p14:creationId xmlns:p14="http://schemas.microsoft.com/office/powerpoint/2010/main" val="15349532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320</TotalTime>
  <Words>963</Words>
  <Application>Microsoft Office PowerPoint</Application>
  <PresentationFormat>Widescreen</PresentationFormat>
  <Paragraphs>96</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Cambria Math</vt:lpstr>
      <vt:lpstr>Office Theme</vt:lpstr>
      <vt:lpstr>Probability and Statistics MTH-302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Probability and Statistics MTH-302</dc:title>
  <dc:creator>hp</dc:creator>
  <cp:lastModifiedBy>hp</cp:lastModifiedBy>
  <cp:revision>60</cp:revision>
  <dcterms:created xsi:type="dcterms:W3CDTF">2021-01-07T09:29:14Z</dcterms:created>
  <dcterms:modified xsi:type="dcterms:W3CDTF">2021-01-08T06:29:55Z</dcterms:modified>
</cp:coreProperties>
</file>