
<file path=[Content_Types].xml><?xml version="1.0" encoding="utf-8"?>
<Types xmlns="http://schemas.openxmlformats.org/package/2006/content-types">
  <Override PartName="/ppt/notesSlides/notesSlide2.xml" ContentType="application/vnd.openxmlformats-officedocument.presentationml.notesSlide+xml"/>
  <Override PartName="/ppt/diagrams/drawing2.xml" ContentType="application/vnd.ms-office.drawingml.diagramDrawing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diagrams/colors11.xml" ContentType="application/vnd.openxmlformats-officedocument.drawingml.diagramColors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diagrams/layout9.xml" ContentType="application/vnd.openxmlformats-officedocument.drawingml.diagramLayout+xml"/>
  <Override PartName="/ppt/diagrams/data13.xml" ContentType="application/vnd.openxmlformats-officedocument.drawingml.diagramData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diagrams/colors8.xml" ContentType="application/vnd.openxmlformats-officedocument.drawingml.diagramColors+xml"/>
  <Override PartName="/ppt/diagrams/quickStyle13.xml" ContentType="application/vnd.openxmlformats-officedocument.drawingml.diagramStyle+xml"/>
  <Override PartName="/ppt/diagrams/drawing14.xml" ContentType="application/vnd.ms-office.drawingml.diagramDrawing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colors6.xml" ContentType="application/vnd.openxmlformats-officedocument.drawingml.diagramColors+xml"/>
  <Override PartName="/ppt/diagrams/quickStyle9.xml" ContentType="application/vnd.openxmlformats-officedocument.drawingml.diagramStyle+xml"/>
  <Override PartName="/ppt/diagrams/quickStyle11.xml" ContentType="application/vnd.openxmlformats-officedocument.drawingml.diagramStyle+xml"/>
  <Override PartName="/ppt/diagrams/layout13.xml" ContentType="application/vnd.openxmlformats-officedocument.drawingml.diagramLayout+xml"/>
  <Override PartName="/ppt/diagrams/drawing7.xml" ContentType="application/vnd.ms-office.drawingml.diagramDrawing+xml"/>
  <Override PartName="/ppt/diagrams/drawing12.xml" ContentType="application/vnd.ms-office.drawingml.diagramDrawing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colors4.xml" ContentType="application/vnd.openxmlformats-officedocument.drawingml.diagramColors+xml"/>
  <Override PartName="/ppt/diagrams/quickStyle7.xml" ContentType="application/vnd.openxmlformats-officedocument.drawingml.diagramStyle+xml"/>
  <Override PartName="/ppt/diagrams/layout11.xml" ContentType="application/vnd.openxmlformats-officedocument.drawingml.diagramLayout+xml"/>
  <Override PartName="/ppt/diagrams/colors14.xml" ContentType="application/vnd.openxmlformats-officedocument.drawingml.diagramColors+xml"/>
  <Override PartName="/ppt/diagrams/drawing5.xml" ContentType="application/vnd.ms-office.drawingml.diagramDrawing+xml"/>
  <Override PartName="/ppt/diagrams/drawing10.xml" ContentType="application/vnd.ms-office.drawingml.diagramDrawing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colors2.xml" ContentType="application/vnd.openxmlformats-officedocument.drawingml.diagramColors+xml"/>
  <Override PartName="/ppt/diagrams/quickStyle5.xml" ContentType="application/vnd.openxmlformats-officedocument.drawingml.diagramStyle+xml"/>
  <Override PartName="/ppt/diagrams/colors12.xml" ContentType="application/vnd.openxmlformats-officedocument.drawingml.diagramColors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rawing3.xml" ContentType="application/vnd.ms-office.drawingml.diagramDrawing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diagrams/colors10.xml" ContentType="application/vnd.openxmlformats-officedocument.drawingml.diagramColors+xml"/>
  <Override PartName="/ppt/diagrams/data14.xml" ContentType="application/vnd.openxmlformats-officedocument.drawingml.diagramData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Override PartName="/ppt/diagrams/layout8.xml" ContentType="application/vnd.openxmlformats-officedocument.drawingml.diagramLayout+xml"/>
  <Default Extension="jpeg" ContentType="image/jpeg"/>
  <Override PartName="/ppt/diagrams/data12.xml" ContentType="application/vnd.openxmlformats-officedocument.drawingml.diagramData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diagrams/layout6.xml" ContentType="application/vnd.openxmlformats-officedocument.drawingml.diagramLayout+xml"/>
  <Override PartName="/ppt/diagrams/data9.xml" ContentType="application/vnd.openxmlformats-officedocument.drawingml.diagramData+xml"/>
  <Override PartName="/ppt/diagrams/data10.xml" ContentType="application/vnd.openxmlformats-officedocument.drawingml.diagramData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diagrams/layout4.xml" ContentType="application/vnd.openxmlformats-officedocument.drawingml.diagramLayout+xml"/>
  <Override PartName="/ppt/diagrams/data7.xml" ContentType="application/vnd.openxmlformats-officedocument.drawingml.diagramData+xml"/>
  <Override PartName="/ppt/diagrams/colors9.xml" ContentType="application/vnd.openxmlformats-officedocument.drawingml.diagramColors+xml"/>
  <Override PartName="/ppt/diagrams/quickStyle14.xml" ContentType="application/vnd.openxmlformats-officedocument.drawingml.diagramStyle+xml"/>
  <Default Extension="wdp" ContentType="image/vnd.ms-photo"/>
  <Override PartName="/ppt/diagrams/drawing15.xml" ContentType="application/vnd.ms-office.drawingml.diagramDrawing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data5.xml" ContentType="application/vnd.openxmlformats-officedocument.drawingml.diagramData+xml"/>
  <Override PartName="/ppt/diagrams/colors7.xml" ContentType="application/vnd.openxmlformats-officedocument.drawingml.diagramColors+xml"/>
  <Override PartName="/ppt/diagrams/quickStyle12.xml" ContentType="application/vnd.openxmlformats-officedocument.drawingml.diagramStyle+xml"/>
  <Override PartName="/ppt/diagrams/drawing8.xml" ContentType="application/vnd.ms-office.drawingml.diagramDrawing+xml"/>
  <Override PartName="/ppt/diagrams/drawing13.xml" ContentType="application/vnd.ms-office.drawingml.diagramDrawing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quickStyle8.xml" ContentType="application/vnd.openxmlformats-officedocument.drawingml.diagramStyle+xml"/>
  <Override PartName="/ppt/diagrams/quickStyle10.xml" ContentType="application/vnd.openxmlformats-officedocument.drawingml.diagramStyle+xml"/>
  <Override PartName="/ppt/diagrams/layout14.xml" ContentType="application/vnd.openxmlformats-officedocument.drawingml.diagramLayout+xml"/>
  <Override PartName="/ppt/diagrams/drawing6.xml" ContentType="application/vnd.ms-office.drawingml.diagramDrawing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quickStyle6.xml" ContentType="application/vnd.openxmlformats-officedocument.drawingml.diagramStyle+xml"/>
  <Override PartName="/ppt/diagrams/layout12.xml" ContentType="application/vnd.openxmlformats-officedocument.drawingml.diagramLayout+xml"/>
  <Override PartName="/ppt/diagrams/colors15.xml" ContentType="application/vnd.openxmlformats-officedocument.drawingml.diagramColor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diagrams/drawing4.xml" ContentType="application/vnd.ms-office.drawingml.diagramDrawing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diagrams/layout10.xml" ContentType="application/vnd.openxmlformats-officedocument.drawingml.diagramLayout+xml"/>
  <Override PartName="/ppt/diagrams/colors13.xml" ContentType="application/vnd.openxmlformats-officedocument.drawingml.diagramColors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diagrams/data15.xml" ContentType="application/vnd.openxmlformats-officedocument.drawingml.diagramData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diagrams/data11.xml" ContentType="application/vnd.openxmlformats-officedocument.drawingml.diagramData+xml"/>
  <Default Extension="rels" ContentType="application/vnd.openxmlformats-package.relationships+xml"/>
  <Override PartName="/ppt/diagrams/layout7.xml" ContentType="application/vnd.openxmlformats-officedocument.drawingml.diagramLayout+xml"/>
  <Override PartName="/ppt/diagrams/data8.xml" ContentType="application/vnd.openxmlformats-officedocument.drawingml.diagramData+xml"/>
  <Override PartName="/ppt/slides/slide12.xml" ContentType="application/vnd.openxmlformats-officedocument.presentationml.slide+xml"/>
  <Override PartName="/ppt/slideLayouts/slideLayout11.xml" ContentType="application/vnd.openxmlformats-officedocument.presentationml.slideLayout+xml"/>
  <Override PartName="/ppt/diagrams/quickStyle15.xml" ContentType="application/vnd.openxmlformats-officedocument.drawingml.diagramStyle+xml"/>
  <Override PartName="/ppt/diagrams/drawing16.xml" ContentType="application/vnd.ms-office.drawingml.diagramDrawing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layout15.xml" ContentType="application/vnd.openxmlformats-officedocument.drawingml.diagramLayout+xml"/>
  <Override PartName="/ppt/diagrams/drawing9.xml" ContentType="application/vnd.ms-office.drawingml.diagramDrawing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22"/>
  </p:notesMasterIdLst>
  <p:handoutMasterIdLst>
    <p:handoutMasterId r:id="rId23"/>
  </p:handoutMasterIdLst>
  <p:sldIdLst>
    <p:sldId id="256" r:id="rId2"/>
    <p:sldId id="268" r:id="rId3"/>
    <p:sldId id="277" r:id="rId4"/>
    <p:sldId id="278" r:id="rId5"/>
    <p:sldId id="279" r:id="rId6"/>
    <p:sldId id="273" r:id="rId7"/>
    <p:sldId id="257" r:id="rId8"/>
    <p:sldId id="258" r:id="rId9"/>
    <p:sldId id="260" r:id="rId10"/>
    <p:sldId id="274" r:id="rId11"/>
    <p:sldId id="263" r:id="rId12"/>
    <p:sldId id="266" r:id="rId13"/>
    <p:sldId id="270" r:id="rId14"/>
    <p:sldId id="271" r:id="rId15"/>
    <p:sldId id="272" r:id="rId16"/>
    <p:sldId id="281" r:id="rId17"/>
    <p:sldId id="283" r:id="rId18"/>
    <p:sldId id="287" r:id="rId19"/>
    <p:sldId id="288" r:id="rId20"/>
    <p:sldId id="289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10"/>
    <p:restoredTop sz="63262" autoAdjust="0"/>
  </p:normalViewPr>
  <p:slideViewPr>
    <p:cSldViewPr>
      <p:cViewPr varScale="1">
        <p:scale>
          <a:sx n="45" d="100"/>
          <a:sy n="45" d="100"/>
        </p:scale>
        <p:origin x="-210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3" d="100"/>
          <a:sy n="53" d="100"/>
        </p:scale>
        <p:origin x="-2940" y="-90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2628D95-03F2-48D2-92C4-0AA9625304E1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9EF1B17-90ED-44CB-BA01-3422A327E7DC}" type="pres">
      <dgm:prSet presAssocID="{72628D95-03F2-48D2-92C4-0AA9625304E1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</dgm:ptLst>
  <dgm:cxnLst>
    <dgm:cxn modelId="{5546B40F-2595-4773-8805-D1646150144D}" type="presOf" srcId="{72628D95-03F2-48D2-92C4-0AA9625304E1}" destId="{29EF1B17-90ED-44CB-BA01-3422A327E7DC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72628D95-03F2-48D2-92C4-0AA9625304E1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9EF1B17-90ED-44CB-BA01-3422A327E7DC}" type="pres">
      <dgm:prSet presAssocID="{72628D95-03F2-48D2-92C4-0AA9625304E1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</dgm:ptLst>
  <dgm:cxnLst>
    <dgm:cxn modelId="{6C12E896-776B-45CF-BD0C-185739CF1C2B}" type="presOf" srcId="{72628D95-03F2-48D2-92C4-0AA9625304E1}" destId="{29EF1B17-90ED-44CB-BA01-3422A327E7DC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72628D95-03F2-48D2-92C4-0AA9625304E1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9EF1B17-90ED-44CB-BA01-3422A327E7DC}" type="pres">
      <dgm:prSet presAssocID="{72628D95-03F2-48D2-92C4-0AA9625304E1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</dgm:ptLst>
  <dgm:cxnLst>
    <dgm:cxn modelId="{2BDEBB17-463E-4F20-9824-C739781F6F2F}" type="presOf" srcId="{72628D95-03F2-48D2-92C4-0AA9625304E1}" destId="{29EF1B17-90ED-44CB-BA01-3422A327E7DC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72628D95-03F2-48D2-92C4-0AA9625304E1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9EF1B17-90ED-44CB-BA01-3422A327E7DC}" type="pres">
      <dgm:prSet presAssocID="{72628D95-03F2-48D2-92C4-0AA9625304E1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</dgm:ptLst>
  <dgm:cxnLst>
    <dgm:cxn modelId="{B1E32D7B-E025-42E4-B8E9-0B3B5B0FA363}" type="presOf" srcId="{72628D95-03F2-48D2-92C4-0AA9625304E1}" destId="{29EF1B17-90ED-44CB-BA01-3422A327E7DC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72628D95-03F2-48D2-92C4-0AA9625304E1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9EF1B17-90ED-44CB-BA01-3422A327E7DC}" type="pres">
      <dgm:prSet presAssocID="{72628D95-03F2-48D2-92C4-0AA9625304E1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</dgm:ptLst>
  <dgm:cxnLst>
    <dgm:cxn modelId="{16F62CD9-95D1-47C2-A411-23F89CD08EA0}" type="presOf" srcId="{72628D95-03F2-48D2-92C4-0AA9625304E1}" destId="{29EF1B17-90ED-44CB-BA01-3422A327E7DC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72628D95-03F2-48D2-92C4-0AA9625304E1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9EF1B17-90ED-44CB-BA01-3422A327E7DC}" type="pres">
      <dgm:prSet presAssocID="{72628D95-03F2-48D2-92C4-0AA9625304E1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</dgm:ptLst>
  <dgm:cxnLst>
    <dgm:cxn modelId="{F664F58A-8F35-4370-8D86-E377A9655BCE}" type="presOf" srcId="{72628D95-03F2-48D2-92C4-0AA9625304E1}" destId="{29EF1B17-90ED-44CB-BA01-3422A327E7DC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72628D95-03F2-48D2-92C4-0AA9625304E1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9EF1B17-90ED-44CB-BA01-3422A327E7DC}" type="pres">
      <dgm:prSet presAssocID="{72628D95-03F2-48D2-92C4-0AA9625304E1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</dgm:ptLst>
  <dgm:cxnLst>
    <dgm:cxn modelId="{F9872D96-C093-476B-A253-D1A7697C5DB9}" type="presOf" srcId="{72628D95-03F2-48D2-92C4-0AA9625304E1}" destId="{29EF1B17-90ED-44CB-BA01-3422A327E7DC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2628D95-03F2-48D2-92C4-0AA9625304E1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9EF1B17-90ED-44CB-BA01-3422A327E7DC}" type="pres">
      <dgm:prSet presAssocID="{72628D95-03F2-48D2-92C4-0AA9625304E1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</dgm:ptLst>
  <dgm:cxnLst>
    <dgm:cxn modelId="{53B21370-BEA7-4343-9CF2-F5B6F129F7E3}" type="presOf" srcId="{72628D95-03F2-48D2-92C4-0AA9625304E1}" destId="{29EF1B17-90ED-44CB-BA01-3422A327E7DC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xmlns="" relId="rId9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2628D95-03F2-48D2-92C4-0AA9625304E1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9EF1B17-90ED-44CB-BA01-3422A327E7DC}" type="pres">
      <dgm:prSet presAssocID="{72628D95-03F2-48D2-92C4-0AA9625304E1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</dgm:ptLst>
  <dgm:cxnLst>
    <dgm:cxn modelId="{6CB815CA-77E6-4617-B6F1-929EBF6EE768}" type="presOf" srcId="{72628D95-03F2-48D2-92C4-0AA9625304E1}" destId="{29EF1B17-90ED-44CB-BA01-3422A327E7DC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2628D95-03F2-48D2-92C4-0AA9625304E1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9EF1B17-90ED-44CB-BA01-3422A327E7DC}" type="pres">
      <dgm:prSet presAssocID="{72628D95-03F2-48D2-92C4-0AA9625304E1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</dgm:ptLst>
  <dgm:cxnLst>
    <dgm:cxn modelId="{1BEB0210-9561-4051-9A51-BEE625A0EF14}" type="presOf" srcId="{72628D95-03F2-48D2-92C4-0AA9625304E1}" destId="{29EF1B17-90ED-44CB-BA01-3422A327E7DC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2628D95-03F2-48D2-92C4-0AA9625304E1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9EF1B17-90ED-44CB-BA01-3422A327E7DC}" type="pres">
      <dgm:prSet presAssocID="{72628D95-03F2-48D2-92C4-0AA9625304E1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</dgm:ptLst>
  <dgm:cxnLst>
    <dgm:cxn modelId="{254CFF93-8C42-4454-A92A-01FC21D26E4A}" type="presOf" srcId="{72628D95-03F2-48D2-92C4-0AA9625304E1}" destId="{29EF1B17-90ED-44CB-BA01-3422A327E7DC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2628D95-03F2-48D2-92C4-0AA9625304E1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9EF1B17-90ED-44CB-BA01-3422A327E7DC}" type="pres">
      <dgm:prSet presAssocID="{72628D95-03F2-48D2-92C4-0AA9625304E1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</dgm:ptLst>
  <dgm:cxnLst>
    <dgm:cxn modelId="{59CB3C06-C37A-43E7-9E85-B27CC00D0E1E}" type="presOf" srcId="{72628D95-03F2-48D2-92C4-0AA9625304E1}" destId="{29EF1B17-90ED-44CB-BA01-3422A327E7DC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2628D95-03F2-48D2-92C4-0AA9625304E1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9EF1B17-90ED-44CB-BA01-3422A327E7DC}" type="pres">
      <dgm:prSet presAssocID="{72628D95-03F2-48D2-92C4-0AA9625304E1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</dgm:ptLst>
  <dgm:cxnLst>
    <dgm:cxn modelId="{490461C6-7A51-44CC-9970-B20789A8C6F8}" type="presOf" srcId="{72628D95-03F2-48D2-92C4-0AA9625304E1}" destId="{29EF1B17-90ED-44CB-BA01-3422A327E7DC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72628D95-03F2-48D2-92C4-0AA9625304E1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9EF1B17-90ED-44CB-BA01-3422A327E7DC}" type="pres">
      <dgm:prSet presAssocID="{72628D95-03F2-48D2-92C4-0AA9625304E1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</dgm:ptLst>
  <dgm:cxnLst>
    <dgm:cxn modelId="{270AF455-7357-451E-81F4-89525EBDDEA7}" type="presOf" srcId="{72628D95-03F2-48D2-92C4-0AA9625304E1}" destId="{29EF1B17-90ED-44CB-BA01-3422A327E7DC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72628D95-03F2-48D2-92C4-0AA9625304E1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9EF1B17-90ED-44CB-BA01-3422A327E7DC}" type="pres">
      <dgm:prSet presAssocID="{72628D95-03F2-48D2-92C4-0AA9625304E1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</dgm:ptLst>
  <dgm:cxnLst>
    <dgm:cxn modelId="{5EAEAC15-B0B4-495E-B3EB-E6DD6796B59A}" type="presOf" srcId="{72628D95-03F2-48D2-92C4-0AA9625304E1}" destId="{29EF1B17-90ED-44CB-BA01-3422A327E7DC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BC0382-253A-4B9F-B69F-587091D14C27}" type="datetimeFigureOut">
              <a:rPr lang="en-US" smtClean="0"/>
              <a:pPr/>
              <a:t>8/19/2021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766E05-1D22-4EA6-8F5F-1A001EC42DBD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C70AB3-003B-45DB-873E-B7B5FF9865B7}" type="datetimeFigureOut">
              <a:rPr lang="en-US" smtClean="0"/>
              <a:pPr/>
              <a:t>8/19/2021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F08A02-6411-40B9-A04E-E62E280CC4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234790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r>
              <a:rPr lang="en-US" sz="1200" dirty="0" smtClean="0"/>
              <a:t>SOL.B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1200" dirty="0" smtClean="0"/>
              <a:t>SOL. C</a:t>
            </a: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F08A02-6411-40B9-A04E-E62E280CC45E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r>
              <a:rPr lang="en-US" sz="1200" dirty="0" smtClean="0"/>
              <a:t>SOL.A</a:t>
            </a:r>
          </a:p>
          <a:p>
            <a:pPr marL="228600" indent="-228600">
              <a:buAutoNum type="arabicPeriod"/>
            </a:pPr>
            <a:r>
              <a:rPr lang="en-US" sz="1200" dirty="0" smtClean="0"/>
              <a:t>SOL.B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F08A02-6411-40B9-A04E-E62E280CC45E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6(1).</a:t>
            </a:r>
            <a:r>
              <a:rPr lang="en-US" baseline="0" dirty="0" smtClean="0"/>
              <a:t> </a:t>
            </a:r>
            <a:r>
              <a:rPr lang="en-US" sz="1200" dirty="0" smtClean="0"/>
              <a:t>SOL. B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Unit digit will be 1 or 9.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Since, 12</a:t>
            </a:r>
            <a:r>
              <a:rPr lang="en-US" sz="1200" b="0" i="0" kern="1200" baseline="30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&lt; 166 &lt; 13</a:t>
            </a:r>
            <a:r>
              <a:rPr lang="en-US" sz="1200" b="0" i="0" kern="1200" baseline="30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</a:t>
            </a:r>
            <a:endParaRPr lang="en-US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So, the square root will definitely be 121 or 129.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Now, consider 12 and 13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Since, 166 is greater the 156, we pick the larger of the options i.e. 129.</a:t>
            </a:r>
          </a:p>
          <a:p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6(2).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dirty="0" smtClean="0"/>
              <a:t>SOL. C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Unit digit will be 3 or 7.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Since, 18</a:t>
            </a:r>
            <a:r>
              <a:rPr lang="en-US" sz="1200" b="0" i="0" kern="1200" baseline="30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&lt; 334 &lt; 19</a:t>
            </a:r>
            <a:r>
              <a:rPr lang="en-US" sz="1200" b="0" i="0" kern="1200" baseline="30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</a:t>
            </a:r>
            <a:endParaRPr lang="en-US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So, square root will be 183 or 187.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Now consider 18 and 19.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Now, 334 is less than 342. So, the square root will be lesser of the two numbers i.e. 183.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F08A02-6411-40B9-A04E-E62E280CC45E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47367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7(1).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dirty="0" smtClean="0"/>
              <a:t>SOL. B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Unit digit of number is 9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∴ Unit digit of cube root will be 9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Now we will consider 970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Since, 9</a:t>
            </a:r>
            <a:r>
              <a:rPr lang="en-US" sz="1200" b="0" i="0" kern="1200" baseline="30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&lt; 970 &lt; 10</a:t>
            </a:r>
            <a:r>
              <a:rPr lang="en-US" sz="1200" b="0" i="0" kern="1200" baseline="30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</a:t>
            </a:r>
            <a:endParaRPr lang="en-US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So, we find cube root of the number to be 99.</a:t>
            </a:r>
          </a:p>
          <a:p>
            <a:endParaRPr lang="en-US" dirty="0" smtClean="0"/>
          </a:p>
          <a:p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7(2).</a:t>
            </a:r>
            <a:r>
              <a:rPr lang="en-US" sz="1200" dirty="0" smtClean="0"/>
              <a:t> SOL. </a:t>
            </a:r>
            <a:r>
              <a:rPr lang="en-US" sz="1200" smtClean="0"/>
              <a:t>C</a:t>
            </a:r>
          </a:p>
          <a:p>
            <a:r>
              <a:rPr lang="en-US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Unit digit of number is 8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∴ Unit digit of cube root will be 2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Now we will consider 140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Since, 5</a:t>
            </a:r>
            <a:r>
              <a:rPr lang="en-US" sz="1200" b="0" i="0" kern="1200" baseline="30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&lt; 140 &lt; 6</a:t>
            </a:r>
            <a:r>
              <a:rPr lang="en-US" sz="1200" b="0" i="0" kern="1200" baseline="30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</a:t>
            </a:r>
            <a:endParaRPr lang="en-US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So, we find cube root of the number to be 52.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F08A02-6411-40B9-A04E-E62E280CC45E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553130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2" y="2130426"/>
            <a:ext cx="7772400" cy="147002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1" y="3886201"/>
            <a:ext cx="6400802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183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367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551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2734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5918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9102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2286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546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B5DC5-CF0A-4C13-AAF8-BF575C7CFDC1}" type="datetimeFigureOut">
              <a:rPr lang="en-US" smtClean="0"/>
              <a:pPr/>
              <a:t>8/19/2021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669F9-40B8-45B3-BB2C-6734394DF1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01346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B5DC5-CF0A-4C13-AAF8-BF575C7CFDC1}" type="datetimeFigureOut">
              <a:rPr lang="en-US" smtClean="0"/>
              <a:pPr/>
              <a:t>8/19/2021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669F9-40B8-45B3-BB2C-6734394DF1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899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2" cy="585152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1" y="274638"/>
            <a:ext cx="6019800" cy="585152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B5DC5-CF0A-4C13-AAF8-BF575C7CFDC1}" type="datetimeFigureOut">
              <a:rPr lang="en-US" smtClean="0"/>
              <a:pPr/>
              <a:t>8/19/2021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669F9-40B8-45B3-BB2C-6734394DF1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6514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B5DC5-CF0A-4C13-AAF8-BF575C7CFDC1}" type="datetimeFigureOut">
              <a:rPr lang="en-US" smtClean="0"/>
              <a:pPr/>
              <a:t>8/19/2021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669F9-40B8-45B3-BB2C-6734394DF1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6788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5" y="4406901"/>
            <a:ext cx="7772400" cy="1362075"/>
          </a:xfrm>
        </p:spPr>
        <p:txBody>
          <a:bodyPr anchor="t"/>
          <a:lstStyle>
            <a:lvl1pPr algn="l">
              <a:defRPr sz="2775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5" y="2906715"/>
            <a:ext cx="7772400" cy="1500187"/>
          </a:xfrm>
        </p:spPr>
        <p:txBody>
          <a:bodyPr anchor="b"/>
          <a:lstStyle>
            <a:lvl1pPr marL="0" indent="0">
              <a:buNone/>
              <a:defRPr sz="1425">
                <a:solidFill>
                  <a:schemeClr val="tx1">
                    <a:tint val="75000"/>
                  </a:schemeClr>
                </a:solidFill>
              </a:defRPr>
            </a:lvl1pPr>
            <a:lvl2pPr marL="31837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636746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3pPr>
            <a:lvl4pPr marL="955118" indent="0">
              <a:buNone/>
              <a:defRPr sz="975">
                <a:solidFill>
                  <a:schemeClr val="tx1">
                    <a:tint val="75000"/>
                  </a:schemeClr>
                </a:solidFill>
              </a:defRPr>
            </a:lvl4pPr>
            <a:lvl5pPr marL="1273490" indent="0">
              <a:buNone/>
              <a:defRPr sz="975">
                <a:solidFill>
                  <a:schemeClr val="tx1">
                    <a:tint val="75000"/>
                  </a:schemeClr>
                </a:solidFill>
              </a:defRPr>
            </a:lvl5pPr>
            <a:lvl6pPr marL="1591865" indent="0">
              <a:buNone/>
              <a:defRPr sz="975">
                <a:solidFill>
                  <a:schemeClr val="tx1">
                    <a:tint val="75000"/>
                  </a:schemeClr>
                </a:solidFill>
              </a:defRPr>
            </a:lvl6pPr>
            <a:lvl7pPr marL="1910237" indent="0">
              <a:buNone/>
              <a:defRPr sz="975">
                <a:solidFill>
                  <a:schemeClr val="tx1">
                    <a:tint val="75000"/>
                  </a:schemeClr>
                </a:solidFill>
              </a:defRPr>
            </a:lvl7pPr>
            <a:lvl8pPr marL="2228609" indent="0">
              <a:buNone/>
              <a:defRPr sz="975">
                <a:solidFill>
                  <a:schemeClr val="tx1">
                    <a:tint val="75000"/>
                  </a:schemeClr>
                </a:solidFill>
              </a:defRPr>
            </a:lvl8pPr>
            <a:lvl9pPr marL="2546982" indent="0">
              <a:buNone/>
              <a:defRPr sz="97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B5DC5-CF0A-4C13-AAF8-BF575C7CFDC1}" type="datetimeFigureOut">
              <a:rPr lang="en-US" smtClean="0"/>
              <a:pPr/>
              <a:t>8/19/2021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669F9-40B8-45B3-BB2C-6734394DF1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5067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1600201"/>
            <a:ext cx="4038600" cy="4525963"/>
          </a:xfrm>
        </p:spPr>
        <p:txBody>
          <a:bodyPr/>
          <a:lstStyle>
            <a:lvl1pPr>
              <a:defRPr sz="2025"/>
            </a:lvl1pPr>
            <a:lvl2pPr>
              <a:defRPr sz="1650"/>
            </a:lvl2pPr>
            <a:lvl3pPr>
              <a:defRPr sz="1425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1" y="1600201"/>
            <a:ext cx="4038600" cy="4525963"/>
          </a:xfrm>
        </p:spPr>
        <p:txBody>
          <a:bodyPr/>
          <a:lstStyle>
            <a:lvl1pPr>
              <a:defRPr sz="2025"/>
            </a:lvl1pPr>
            <a:lvl2pPr>
              <a:defRPr sz="1650"/>
            </a:lvl2pPr>
            <a:lvl3pPr>
              <a:defRPr sz="1425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B5DC5-CF0A-4C13-AAF8-BF575C7CFDC1}" type="datetimeFigureOut">
              <a:rPr lang="en-US" smtClean="0"/>
              <a:pPr/>
              <a:t>8/19/2021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669F9-40B8-45B3-BB2C-6734394DF1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97778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7" cy="639763"/>
          </a:xfrm>
        </p:spPr>
        <p:txBody>
          <a:bodyPr anchor="b"/>
          <a:lstStyle>
            <a:lvl1pPr marL="0" indent="0">
              <a:buNone/>
              <a:defRPr sz="1650" b="1"/>
            </a:lvl1pPr>
            <a:lvl2pPr marL="318373" indent="0">
              <a:buNone/>
              <a:defRPr sz="1425" b="1"/>
            </a:lvl2pPr>
            <a:lvl3pPr marL="636746" indent="0">
              <a:buNone/>
              <a:defRPr sz="1200" b="1"/>
            </a:lvl3pPr>
            <a:lvl4pPr marL="955118" indent="0">
              <a:buNone/>
              <a:defRPr sz="1125" b="1"/>
            </a:lvl4pPr>
            <a:lvl5pPr marL="1273490" indent="0">
              <a:buNone/>
              <a:defRPr sz="1125" b="1"/>
            </a:lvl5pPr>
            <a:lvl6pPr marL="1591865" indent="0">
              <a:buNone/>
              <a:defRPr sz="1125" b="1"/>
            </a:lvl6pPr>
            <a:lvl7pPr marL="1910237" indent="0">
              <a:buNone/>
              <a:defRPr sz="1125" b="1"/>
            </a:lvl7pPr>
            <a:lvl8pPr marL="2228609" indent="0">
              <a:buNone/>
              <a:defRPr sz="1125" b="1"/>
            </a:lvl8pPr>
            <a:lvl9pPr marL="2546982" indent="0">
              <a:buNone/>
              <a:defRPr sz="1125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7" cy="3951288"/>
          </a:xfrm>
        </p:spPr>
        <p:txBody>
          <a:bodyPr/>
          <a:lstStyle>
            <a:lvl1pPr>
              <a:defRPr sz="1650"/>
            </a:lvl1pPr>
            <a:lvl2pPr>
              <a:defRPr sz="1425"/>
            </a:lvl2pPr>
            <a:lvl3pPr>
              <a:defRPr sz="120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4" cy="639763"/>
          </a:xfrm>
        </p:spPr>
        <p:txBody>
          <a:bodyPr anchor="b"/>
          <a:lstStyle>
            <a:lvl1pPr marL="0" indent="0">
              <a:buNone/>
              <a:defRPr sz="1650" b="1"/>
            </a:lvl1pPr>
            <a:lvl2pPr marL="318373" indent="0">
              <a:buNone/>
              <a:defRPr sz="1425" b="1"/>
            </a:lvl2pPr>
            <a:lvl3pPr marL="636746" indent="0">
              <a:buNone/>
              <a:defRPr sz="1200" b="1"/>
            </a:lvl3pPr>
            <a:lvl4pPr marL="955118" indent="0">
              <a:buNone/>
              <a:defRPr sz="1125" b="1"/>
            </a:lvl4pPr>
            <a:lvl5pPr marL="1273490" indent="0">
              <a:buNone/>
              <a:defRPr sz="1125" b="1"/>
            </a:lvl5pPr>
            <a:lvl6pPr marL="1591865" indent="0">
              <a:buNone/>
              <a:defRPr sz="1125" b="1"/>
            </a:lvl6pPr>
            <a:lvl7pPr marL="1910237" indent="0">
              <a:buNone/>
              <a:defRPr sz="1125" b="1"/>
            </a:lvl7pPr>
            <a:lvl8pPr marL="2228609" indent="0">
              <a:buNone/>
              <a:defRPr sz="1125" b="1"/>
            </a:lvl8pPr>
            <a:lvl9pPr marL="2546982" indent="0">
              <a:buNone/>
              <a:defRPr sz="1125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4" cy="3951288"/>
          </a:xfrm>
        </p:spPr>
        <p:txBody>
          <a:bodyPr/>
          <a:lstStyle>
            <a:lvl1pPr>
              <a:defRPr sz="1650"/>
            </a:lvl1pPr>
            <a:lvl2pPr>
              <a:defRPr sz="1425"/>
            </a:lvl2pPr>
            <a:lvl3pPr>
              <a:defRPr sz="120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B5DC5-CF0A-4C13-AAF8-BF575C7CFDC1}" type="datetimeFigureOut">
              <a:rPr lang="en-US" smtClean="0"/>
              <a:pPr/>
              <a:t>8/19/2021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669F9-40B8-45B3-BB2C-6734394DF1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8907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B5DC5-CF0A-4C13-AAF8-BF575C7CFDC1}" type="datetimeFigureOut">
              <a:rPr lang="en-US" smtClean="0"/>
              <a:pPr/>
              <a:t>8/19/2021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669F9-40B8-45B3-BB2C-6734394DF1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04942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B5DC5-CF0A-4C13-AAF8-BF575C7CFDC1}" type="datetimeFigureOut">
              <a:rPr lang="en-US" smtClean="0"/>
              <a:pPr/>
              <a:t>8/19/2021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669F9-40B8-45B3-BB2C-6734394DF1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98473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4" cy="1162050"/>
          </a:xfrm>
        </p:spPr>
        <p:txBody>
          <a:bodyPr anchor="b"/>
          <a:lstStyle>
            <a:lvl1pPr algn="l">
              <a:defRPr sz="1425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1"/>
            <a:ext cx="5111750" cy="5853113"/>
          </a:xfrm>
        </p:spPr>
        <p:txBody>
          <a:bodyPr/>
          <a:lstStyle>
            <a:lvl1pPr>
              <a:defRPr sz="2175"/>
            </a:lvl1pPr>
            <a:lvl2pPr>
              <a:defRPr sz="2025"/>
            </a:lvl2pPr>
            <a:lvl3pPr>
              <a:defRPr sz="1650"/>
            </a:lvl3pPr>
            <a:lvl4pPr>
              <a:defRPr sz="1425"/>
            </a:lvl4pPr>
            <a:lvl5pPr>
              <a:defRPr sz="1425"/>
            </a:lvl5pPr>
            <a:lvl6pPr>
              <a:defRPr sz="1425"/>
            </a:lvl6pPr>
            <a:lvl7pPr>
              <a:defRPr sz="1425"/>
            </a:lvl7pPr>
            <a:lvl8pPr>
              <a:defRPr sz="1425"/>
            </a:lvl8pPr>
            <a:lvl9pPr>
              <a:defRPr sz="142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314" cy="4691063"/>
          </a:xfrm>
        </p:spPr>
        <p:txBody>
          <a:bodyPr/>
          <a:lstStyle>
            <a:lvl1pPr marL="0" indent="0">
              <a:buNone/>
              <a:defRPr sz="975"/>
            </a:lvl1pPr>
            <a:lvl2pPr marL="318373" indent="0">
              <a:buNone/>
              <a:defRPr sz="900"/>
            </a:lvl2pPr>
            <a:lvl3pPr marL="636746" indent="0">
              <a:buNone/>
              <a:defRPr sz="675"/>
            </a:lvl3pPr>
            <a:lvl4pPr marL="955118" indent="0">
              <a:buNone/>
              <a:defRPr sz="675"/>
            </a:lvl4pPr>
            <a:lvl5pPr marL="1273490" indent="0">
              <a:buNone/>
              <a:defRPr sz="675"/>
            </a:lvl5pPr>
            <a:lvl6pPr marL="1591865" indent="0">
              <a:buNone/>
              <a:defRPr sz="675"/>
            </a:lvl6pPr>
            <a:lvl7pPr marL="1910237" indent="0">
              <a:buNone/>
              <a:defRPr sz="675"/>
            </a:lvl7pPr>
            <a:lvl8pPr marL="2228609" indent="0">
              <a:buNone/>
              <a:defRPr sz="675"/>
            </a:lvl8pPr>
            <a:lvl9pPr marL="2546982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B5DC5-CF0A-4C13-AAF8-BF575C7CFDC1}" type="datetimeFigureOut">
              <a:rPr lang="en-US" smtClean="0"/>
              <a:pPr/>
              <a:t>8/19/2021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669F9-40B8-45B3-BB2C-6734394DF1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92743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90" y="4800601"/>
            <a:ext cx="5486400" cy="566738"/>
          </a:xfrm>
        </p:spPr>
        <p:txBody>
          <a:bodyPr anchor="b"/>
          <a:lstStyle>
            <a:lvl1pPr algn="l">
              <a:defRPr sz="1425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90" y="612776"/>
            <a:ext cx="5486400" cy="4114800"/>
          </a:xfrm>
        </p:spPr>
        <p:txBody>
          <a:bodyPr/>
          <a:lstStyle>
            <a:lvl1pPr marL="0" indent="0">
              <a:buNone/>
              <a:defRPr sz="2175"/>
            </a:lvl1pPr>
            <a:lvl2pPr marL="318373" indent="0">
              <a:buNone/>
              <a:defRPr sz="2025"/>
            </a:lvl2pPr>
            <a:lvl3pPr marL="636746" indent="0">
              <a:buNone/>
              <a:defRPr sz="1650"/>
            </a:lvl3pPr>
            <a:lvl4pPr marL="955118" indent="0">
              <a:buNone/>
              <a:defRPr sz="1425"/>
            </a:lvl4pPr>
            <a:lvl5pPr marL="1273490" indent="0">
              <a:buNone/>
              <a:defRPr sz="1425"/>
            </a:lvl5pPr>
            <a:lvl6pPr marL="1591865" indent="0">
              <a:buNone/>
              <a:defRPr sz="1425"/>
            </a:lvl6pPr>
            <a:lvl7pPr marL="1910237" indent="0">
              <a:buNone/>
              <a:defRPr sz="1425"/>
            </a:lvl7pPr>
            <a:lvl8pPr marL="2228609" indent="0">
              <a:buNone/>
              <a:defRPr sz="1425"/>
            </a:lvl8pPr>
            <a:lvl9pPr marL="2546982" indent="0">
              <a:buNone/>
              <a:defRPr sz="1425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90" y="5367339"/>
            <a:ext cx="5486400" cy="804862"/>
          </a:xfrm>
        </p:spPr>
        <p:txBody>
          <a:bodyPr/>
          <a:lstStyle>
            <a:lvl1pPr marL="0" indent="0">
              <a:buNone/>
              <a:defRPr sz="975"/>
            </a:lvl1pPr>
            <a:lvl2pPr marL="318373" indent="0">
              <a:buNone/>
              <a:defRPr sz="900"/>
            </a:lvl2pPr>
            <a:lvl3pPr marL="636746" indent="0">
              <a:buNone/>
              <a:defRPr sz="675"/>
            </a:lvl3pPr>
            <a:lvl4pPr marL="955118" indent="0">
              <a:buNone/>
              <a:defRPr sz="675"/>
            </a:lvl4pPr>
            <a:lvl5pPr marL="1273490" indent="0">
              <a:buNone/>
              <a:defRPr sz="675"/>
            </a:lvl5pPr>
            <a:lvl6pPr marL="1591865" indent="0">
              <a:buNone/>
              <a:defRPr sz="675"/>
            </a:lvl6pPr>
            <a:lvl7pPr marL="1910237" indent="0">
              <a:buNone/>
              <a:defRPr sz="675"/>
            </a:lvl7pPr>
            <a:lvl8pPr marL="2228609" indent="0">
              <a:buNone/>
              <a:defRPr sz="675"/>
            </a:lvl8pPr>
            <a:lvl9pPr marL="2546982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B5DC5-CF0A-4C13-AAF8-BF575C7CFDC1}" type="datetimeFigureOut">
              <a:rPr lang="en-US" smtClean="0"/>
              <a:pPr/>
              <a:t>8/19/2021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669F9-40B8-45B3-BB2C-6734394DF1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1775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1" y="274638"/>
            <a:ext cx="8229602" cy="1143000"/>
          </a:xfrm>
          <a:prstGeom prst="rect">
            <a:avLst/>
          </a:prstGeom>
        </p:spPr>
        <p:txBody>
          <a:bodyPr vert="horz" lIns="84900" tIns="42449" rIns="84900" bIns="42449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600201"/>
            <a:ext cx="8229602" cy="4525963"/>
          </a:xfrm>
          <a:prstGeom prst="rect">
            <a:avLst/>
          </a:prstGeom>
        </p:spPr>
        <p:txBody>
          <a:bodyPr vert="horz" lIns="84900" tIns="42449" rIns="84900" bIns="4244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84900" tIns="42449" rIns="84900" bIns="42449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FB5DC5-CF0A-4C13-AAF8-BF575C7CFDC1}" type="datetimeFigureOut">
              <a:rPr lang="en-US" smtClean="0"/>
              <a:pPr/>
              <a:t>8/19/2021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1" y="6356351"/>
            <a:ext cx="2895602" cy="365125"/>
          </a:xfrm>
          <a:prstGeom prst="rect">
            <a:avLst/>
          </a:prstGeom>
        </p:spPr>
        <p:txBody>
          <a:bodyPr vert="horz" lIns="84900" tIns="42449" rIns="84900" bIns="42449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2" y="6356351"/>
            <a:ext cx="2133600" cy="365125"/>
          </a:xfrm>
          <a:prstGeom prst="rect">
            <a:avLst/>
          </a:prstGeom>
        </p:spPr>
        <p:txBody>
          <a:bodyPr vert="horz" lIns="84900" tIns="42449" rIns="84900" bIns="42449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B669F9-40B8-45B3-BB2C-6734394DF1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40980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ctr" defTabSz="318373" rtl="0" eaLnBrk="1" latinLnBrk="0" hangingPunct="1">
        <a:spcBef>
          <a:spcPct val="0"/>
        </a:spcBef>
        <a:buNone/>
        <a:defRPr sz="30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8780" indent="-238780" algn="l" defTabSz="318373" rtl="0" eaLnBrk="1" latinLnBrk="0" hangingPunct="1">
        <a:spcBef>
          <a:spcPct val="20000"/>
        </a:spcBef>
        <a:buFont typeface="Arial"/>
        <a:buChar char="•"/>
        <a:defRPr sz="2175" kern="1200">
          <a:solidFill>
            <a:schemeClr val="tx1"/>
          </a:solidFill>
          <a:latin typeface="+mn-lt"/>
          <a:ea typeface="+mn-ea"/>
          <a:cs typeface="+mn-cs"/>
        </a:defRPr>
      </a:lvl1pPr>
      <a:lvl2pPr marL="517355" indent="-198983" algn="l" defTabSz="318373" rtl="0" eaLnBrk="1" latinLnBrk="0" hangingPunct="1">
        <a:spcBef>
          <a:spcPct val="20000"/>
        </a:spcBef>
        <a:buFont typeface="Arial"/>
        <a:buChar char="–"/>
        <a:defRPr sz="2025" kern="1200">
          <a:solidFill>
            <a:schemeClr val="tx1"/>
          </a:solidFill>
          <a:latin typeface="+mn-lt"/>
          <a:ea typeface="+mn-ea"/>
          <a:cs typeface="+mn-cs"/>
        </a:defRPr>
      </a:lvl2pPr>
      <a:lvl3pPr marL="795932" indent="-159187" algn="l" defTabSz="318373" rtl="0" eaLnBrk="1" latinLnBrk="0" hangingPunct="1">
        <a:spcBef>
          <a:spcPct val="20000"/>
        </a:spcBef>
        <a:buFont typeface="Arial"/>
        <a:buChar char="•"/>
        <a:defRPr sz="1650" kern="1200">
          <a:solidFill>
            <a:schemeClr val="tx1"/>
          </a:solidFill>
          <a:latin typeface="+mn-lt"/>
          <a:ea typeface="+mn-ea"/>
          <a:cs typeface="+mn-cs"/>
        </a:defRPr>
      </a:lvl3pPr>
      <a:lvl4pPr marL="1114305" indent="-159187" algn="l" defTabSz="318373" rtl="0" eaLnBrk="1" latinLnBrk="0" hangingPunct="1">
        <a:spcBef>
          <a:spcPct val="20000"/>
        </a:spcBef>
        <a:buFont typeface="Arial"/>
        <a:buChar char="–"/>
        <a:defRPr sz="1425" kern="1200">
          <a:solidFill>
            <a:schemeClr val="tx1"/>
          </a:solidFill>
          <a:latin typeface="+mn-lt"/>
          <a:ea typeface="+mn-ea"/>
          <a:cs typeface="+mn-cs"/>
        </a:defRPr>
      </a:lvl4pPr>
      <a:lvl5pPr marL="1432677" indent="-159187" algn="l" defTabSz="318373" rtl="0" eaLnBrk="1" latinLnBrk="0" hangingPunct="1">
        <a:spcBef>
          <a:spcPct val="20000"/>
        </a:spcBef>
        <a:buFont typeface="Arial"/>
        <a:buChar char="»"/>
        <a:defRPr sz="1425" kern="1200">
          <a:solidFill>
            <a:schemeClr val="tx1"/>
          </a:solidFill>
          <a:latin typeface="+mn-lt"/>
          <a:ea typeface="+mn-ea"/>
          <a:cs typeface="+mn-cs"/>
        </a:defRPr>
      </a:lvl5pPr>
      <a:lvl6pPr marL="1751050" indent="-159187" algn="l" defTabSz="318373" rtl="0" eaLnBrk="1" latinLnBrk="0" hangingPunct="1">
        <a:spcBef>
          <a:spcPct val="20000"/>
        </a:spcBef>
        <a:buFont typeface="Arial"/>
        <a:buChar char="•"/>
        <a:defRPr sz="1425" kern="1200">
          <a:solidFill>
            <a:schemeClr val="tx1"/>
          </a:solidFill>
          <a:latin typeface="+mn-lt"/>
          <a:ea typeface="+mn-ea"/>
          <a:cs typeface="+mn-cs"/>
        </a:defRPr>
      </a:lvl6pPr>
      <a:lvl7pPr marL="2069423" indent="-159187" algn="l" defTabSz="318373" rtl="0" eaLnBrk="1" latinLnBrk="0" hangingPunct="1">
        <a:spcBef>
          <a:spcPct val="20000"/>
        </a:spcBef>
        <a:buFont typeface="Arial"/>
        <a:buChar char="•"/>
        <a:defRPr sz="1425" kern="1200">
          <a:solidFill>
            <a:schemeClr val="tx1"/>
          </a:solidFill>
          <a:latin typeface="+mn-lt"/>
          <a:ea typeface="+mn-ea"/>
          <a:cs typeface="+mn-cs"/>
        </a:defRPr>
      </a:lvl7pPr>
      <a:lvl8pPr marL="2387795" indent="-159187" algn="l" defTabSz="318373" rtl="0" eaLnBrk="1" latinLnBrk="0" hangingPunct="1">
        <a:spcBef>
          <a:spcPct val="20000"/>
        </a:spcBef>
        <a:buFont typeface="Arial"/>
        <a:buChar char="•"/>
        <a:defRPr sz="1425" kern="1200">
          <a:solidFill>
            <a:schemeClr val="tx1"/>
          </a:solidFill>
          <a:latin typeface="+mn-lt"/>
          <a:ea typeface="+mn-ea"/>
          <a:cs typeface="+mn-cs"/>
        </a:defRPr>
      </a:lvl8pPr>
      <a:lvl9pPr marL="2706169" indent="-159187" algn="l" defTabSz="318373" rtl="0" eaLnBrk="1" latinLnBrk="0" hangingPunct="1">
        <a:spcBef>
          <a:spcPct val="20000"/>
        </a:spcBef>
        <a:buFont typeface="Arial"/>
        <a:buChar char="•"/>
        <a:defRPr sz="14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18373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18373" algn="l" defTabSz="318373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36746" algn="l" defTabSz="318373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55118" algn="l" defTabSz="318373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73490" algn="l" defTabSz="318373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91865" algn="l" defTabSz="318373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910237" algn="l" defTabSz="318373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228609" algn="l" defTabSz="318373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546982" algn="l" defTabSz="318373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microsoft.com/office/2007/relationships/diagramDrawing" Target="../diagrams/drawing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9.xml"/><Relationship Id="rId3" Type="http://schemas.openxmlformats.org/officeDocument/2006/relationships/diagramData" Target="../diagrams/data9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0.xml"/><Relationship Id="rId3" Type="http://schemas.openxmlformats.org/officeDocument/2006/relationships/diagramData" Target="../diagrams/data10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diagramColors" Target="../diagrams/colors11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1.xml"/><Relationship Id="rId5" Type="http://schemas.openxmlformats.org/officeDocument/2006/relationships/diagramLayout" Target="../diagrams/layout11.xml"/><Relationship Id="rId4" Type="http://schemas.openxmlformats.org/officeDocument/2006/relationships/diagramData" Target="../diagrams/data11.xml"/><Relationship Id="rId9" Type="http://schemas.microsoft.com/office/2007/relationships/diagramDrawing" Target="../diagrams/drawing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7" Type="http://schemas.openxmlformats.org/officeDocument/2006/relationships/diagramColors" Target="../diagrams/colors12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2.xml"/><Relationship Id="rId5" Type="http://schemas.openxmlformats.org/officeDocument/2006/relationships/diagramLayout" Target="../diagrams/layout12.xml"/><Relationship Id="rId4" Type="http://schemas.openxmlformats.org/officeDocument/2006/relationships/diagramData" Target="../diagrams/data12.xml"/><Relationship Id="rId9" Type="http://schemas.microsoft.com/office/2007/relationships/diagramDrawing" Target="../diagrams/drawing13.xml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4.xml"/><Relationship Id="rId3" Type="http://schemas.openxmlformats.org/officeDocument/2006/relationships/diagramData" Target="../diagrams/data13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3.xml"/><Relationship Id="rId5" Type="http://schemas.openxmlformats.org/officeDocument/2006/relationships/diagramQuickStyle" Target="../diagrams/quickStyle13.xml"/><Relationship Id="rId4" Type="http://schemas.openxmlformats.org/officeDocument/2006/relationships/diagramLayout" Target="../diagrams/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4.xml"/><Relationship Id="rId7" Type="http://schemas.microsoft.com/office/2007/relationships/diagramDrawing" Target="../diagrams/drawing15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4.xml"/><Relationship Id="rId5" Type="http://schemas.openxmlformats.org/officeDocument/2006/relationships/diagramQuickStyle" Target="../diagrams/quickStyle14.xml"/><Relationship Id="rId4" Type="http://schemas.openxmlformats.org/officeDocument/2006/relationships/diagramLayout" Target="../diagrams/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6.xml"/><Relationship Id="rId3" Type="http://schemas.openxmlformats.org/officeDocument/2006/relationships/diagramData" Target="../diagrams/data15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5.xml"/><Relationship Id="rId5" Type="http://schemas.openxmlformats.org/officeDocument/2006/relationships/diagramQuickStyle" Target="../diagrams/quickStyle15.xml"/><Relationship Id="rId4" Type="http://schemas.openxmlformats.org/officeDocument/2006/relationships/diagramLayout" Target="../diagrams/layout1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2.png"/><Relationship Id="rId7" Type="http://schemas.openxmlformats.org/officeDocument/2006/relationships/diagramQuickStyle" Target="../diagrams/quickStyl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10" Type="http://schemas.microsoft.com/office/2007/relationships/diagramDrawing" Target="../diagrams/drawing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diagramData" Target="../diagrams/data3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diagramColors" Target="../diagrams/colors4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Relationship Id="rId9" Type="http://schemas.microsoft.com/office/2007/relationships/diagramDrawing" Target="../diagrams/drawing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diagramColors" Target="../diagrams/colors5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Relationship Id="rId9" Type="http://schemas.microsoft.com/office/2007/relationships/diagramDrawing" Target="../diagrams/drawing5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diagramData" Target="../diagrams/data6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diagramColors" Target="../diagrams/colors7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6" Type="http://schemas.openxmlformats.org/officeDocument/2006/relationships/diagramQuickStyle" Target="../diagrams/quickStyle7.xml"/><Relationship Id="rId5" Type="http://schemas.openxmlformats.org/officeDocument/2006/relationships/diagramLayout" Target="../diagrams/layout7.xml"/><Relationship Id="rId4" Type="http://schemas.openxmlformats.org/officeDocument/2006/relationships/diagramData" Target="../diagrams/data7.xml"/><Relationship Id="rId9" Type="http://schemas.microsoft.com/office/2007/relationships/diagramDrawing" Target="../diagrams/drawing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diagramColors" Target="../diagrams/colors8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6" Type="http://schemas.openxmlformats.org/officeDocument/2006/relationships/diagramQuickStyle" Target="../diagrams/quickStyle8.xml"/><Relationship Id="rId5" Type="http://schemas.openxmlformats.org/officeDocument/2006/relationships/diagramLayout" Target="../diagrams/layout8.xml"/><Relationship Id="rId4" Type="http://schemas.openxmlformats.org/officeDocument/2006/relationships/diagramData" Target="../diagrams/data8.xml"/><Relationship Id="rId9" Type="http://schemas.microsoft.com/office/2007/relationships/diagramDrawing" Target="../diagrams/drawin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1"/>
            <a:ext cx="7772400" cy="1142999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 smtClean="0">
                <a:solidFill>
                  <a:srgbClr val="7030A0"/>
                </a:solidFill>
              </a:rPr>
              <a:t>VEDIC MATHS</a:t>
            </a:r>
            <a:endParaRPr lang="en-US" sz="5400" b="1" dirty="0">
              <a:solidFill>
                <a:srgbClr val="7030A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1846610"/>
            <a:ext cx="7543800" cy="3792190"/>
          </a:xfrm>
        </p:spPr>
        <p:txBody>
          <a:bodyPr>
            <a:noAutofit/>
          </a:bodyPr>
          <a:lstStyle/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SHORTCUTS TO BE COVERED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:</a:t>
            </a:r>
          </a:p>
          <a:p>
            <a:pPr algn="l"/>
            <a:endParaRPr lang="en-US" sz="28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l"/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1.MULTIPLICATION</a:t>
            </a:r>
          </a:p>
          <a:p>
            <a:pPr algn="l"/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2. DIVISION</a:t>
            </a:r>
          </a:p>
          <a:p>
            <a:pPr algn="l"/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3. SQUARE ROOT </a:t>
            </a:r>
          </a:p>
          <a:p>
            <a:pPr algn="l"/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4. CUBE ROOT</a:t>
            </a:r>
          </a:p>
          <a:p>
            <a:pPr algn="l"/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5. SQUARE OF A NUMBER</a:t>
            </a:r>
          </a:p>
          <a:p>
            <a:pPr algn="l"/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6. CUBE OF A NUMBER</a:t>
            </a:r>
            <a:endParaRPr lang="en-US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xmlns="" val="1150994068"/>
              </p:ext>
            </p:extLst>
          </p:nvPr>
        </p:nvGraphicFramePr>
        <p:xfrm>
          <a:off x="1562100" y="6324601"/>
          <a:ext cx="6629399" cy="30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2101" y="228600"/>
            <a:ext cx="6972300" cy="1676400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b="1" dirty="0" smtClean="0"/>
              <a:t>SQUARE OF A NUMBER BETWEEN 50 TO 60.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62101" y="1524000"/>
            <a:ext cx="6972300" cy="438722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/>
              <a:t>step 1: add 25 to digit in unit place and put it on left side. </a:t>
            </a:r>
          </a:p>
          <a:p>
            <a:pPr>
              <a:buNone/>
            </a:pPr>
            <a:r>
              <a:rPr lang="en-US" sz="2800" dirty="0" smtClean="0"/>
              <a:t>step 2: square the digits on unit place and put in right side.</a:t>
            </a:r>
            <a:endParaRPr lang="en-US" sz="2800" dirty="0"/>
          </a:p>
        </p:txBody>
      </p:sp>
      <p:pic>
        <p:nvPicPr>
          <p:cNvPr id="2050" name="Picture 2" descr="C:\Users\Yashica\Desktop\Untitled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76600" y="3557626"/>
            <a:ext cx="2590800" cy="2919375"/>
          </a:xfrm>
          <a:prstGeom prst="rect">
            <a:avLst/>
          </a:prstGeom>
          <a:noFill/>
        </p:spPr>
      </p:pic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1953478199"/>
              </p:ext>
            </p:extLst>
          </p:nvPr>
        </p:nvGraphicFramePr>
        <p:xfrm>
          <a:off x="1562100" y="6324601"/>
          <a:ext cx="6629399" cy="30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2100" y="228600"/>
            <a:ext cx="7277099" cy="2133600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en-US" sz="3200" b="1" dirty="0" smtClean="0"/>
              <a:t>SQUARE NUMBERS BETWEEN 10 AND 19,</a:t>
            </a:r>
            <a:br>
              <a:rPr lang="en-US" sz="3200" b="1" dirty="0" smtClean="0"/>
            </a:br>
            <a:r>
              <a:rPr lang="en-US" sz="3200" b="1" dirty="0" smtClean="0"/>
              <a:t>BASE VALUE WILL BE 10, ADD THE  DIFFERNECE WITH THE NUMBER TO OBTAIN RESULT.</a:t>
            </a:r>
            <a:br>
              <a:rPr lang="en-US" sz="3200" b="1" dirty="0" smtClean="0"/>
            </a:br>
            <a:r>
              <a:rPr lang="en-US" sz="3200" b="1" dirty="0" smtClean="0"/>
              <a:t/>
            </a:r>
            <a:br>
              <a:rPr lang="en-US" sz="3200" b="1" dirty="0" smtClean="0"/>
            </a:br>
            <a:endParaRPr lang="en-US" sz="3200" dirty="0"/>
          </a:p>
        </p:txBody>
      </p:sp>
      <p:pic>
        <p:nvPicPr>
          <p:cNvPr id="18435" name="Picture 3" descr="C:\Users\Yashica\Desktop\square of 14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2819400" y="3048000"/>
            <a:ext cx="4267200" cy="3276601"/>
          </a:xfrm>
          <a:prstGeom prst="rect">
            <a:avLst/>
          </a:prstGeom>
          <a:noFill/>
        </p:spPr>
      </p:pic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xmlns="" val="1462290591"/>
              </p:ext>
            </p:extLst>
          </p:nvPr>
        </p:nvGraphicFramePr>
        <p:xfrm>
          <a:off x="1562100" y="6324601"/>
          <a:ext cx="6629399" cy="30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38200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           SQUARE ROOT SHORTCUTS</a:t>
            </a:r>
            <a:endParaRPr lang="en-US" sz="3600" b="1" dirty="0"/>
          </a:p>
        </p:txBody>
      </p:sp>
      <p:pic>
        <p:nvPicPr>
          <p:cNvPr id="20482" name="Picture 2" descr="C:\Users\Yashica\Desktop\ex1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1000" y="2048026"/>
            <a:ext cx="4267200" cy="4276574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1295400" y="1143000"/>
            <a:ext cx="3124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/>
              <a:t>  #Division </a:t>
            </a:r>
          </a:p>
        </p:txBody>
      </p:sp>
      <p:pic>
        <p:nvPicPr>
          <p:cNvPr id="20483" name="Picture 3" descr="C:\Users\Yashica\Desktop\ex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00600" y="2286000"/>
            <a:ext cx="4038600" cy="3962400"/>
          </a:xfrm>
          <a:prstGeom prst="rect">
            <a:avLst/>
          </a:prstGeom>
          <a:noFill/>
        </p:spPr>
      </p:pic>
      <p:sp>
        <p:nvSpPr>
          <p:cNvPr id="7" name="Rectangle 6"/>
          <p:cNvSpPr/>
          <p:nvPr/>
        </p:nvSpPr>
        <p:spPr>
          <a:xfrm>
            <a:off x="4419600" y="1219200"/>
            <a:ext cx="449580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/>
              <a:t> </a:t>
            </a:r>
            <a:r>
              <a:rPr lang="en-US" sz="3200" b="1" dirty="0" smtClean="0"/>
              <a:t>      # </a:t>
            </a:r>
            <a:r>
              <a:rPr lang="en-US" sz="3200" b="1" dirty="0"/>
              <a:t>Prime </a:t>
            </a:r>
            <a:r>
              <a:rPr lang="en-US" sz="3200" b="1" dirty="0" smtClean="0"/>
              <a:t>Factor</a:t>
            </a:r>
            <a:endParaRPr lang="en-US" sz="3200" b="1" dirty="0"/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xmlns="" val="74557452"/>
              </p:ext>
            </p:extLst>
          </p:nvPr>
        </p:nvGraphicFramePr>
        <p:xfrm>
          <a:off x="1562100" y="6324601"/>
          <a:ext cx="6629399" cy="30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>
            <a:noAutofit/>
          </a:bodyPr>
          <a:lstStyle/>
          <a:p>
            <a:pPr algn="l"/>
            <a:r>
              <a:rPr lang="en-US" sz="2800" b="1" dirty="0"/>
              <a:t> </a:t>
            </a:r>
            <a:r>
              <a:rPr lang="en-US" sz="2800" b="1" dirty="0" smtClean="0"/>
              <a:t>         </a:t>
            </a:r>
            <a:r>
              <a:rPr lang="en-US" sz="4000" b="1" dirty="0" smtClean="0"/>
              <a:t>SQUARE ROOT SHORTCUTS</a:t>
            </a: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/>
              <a:t/>
            </a:r>
            <a:br>
              <a:rPr lang="en-US" sz="2800" b="1" dirty="0"/>
            </a:br>
            <a:r>
              <a:rPr lang="en-US" sz="2800" b="1" dirty="0" smtClean="0"/>
              <a:t>       </a:t>
            </a:r>
            <a:br>
              <a:rPr lang="en-US" sz="2800" b="1" dirty="0" smtClean="0"/>
            </a:b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	   </a:t>
            </a:r>
            <a:r>
              <a:rPr lang="en-US" sz="2400" dirty="0" smtClean="0"/>
              <a:t>step1: check unit digit of the no(in pair).</a:t>
            </a:r>
            <a:br>
              <a:rPr lang="en-US" sz="2400" dirty="0" smtClean="0"/>
            </a:br>
            <a:r>
              <a:rPr lang="en-US" sz="2400" dirty="0" smtClean="0"/>
              <a:t>        step2: select whose square less than remaining no </a:t>
            </a:r>
            <a:br>
              <a:rPr lang="en-US" sz="2400" dirty="0" smtClean="0"/>
            </a:br>
            <a:r>
              <a:rPr lang="en-US" sz="2400" dirty="0" smtClean="0"/>
              <a:t>        step3: multiply no with next no.</a:t>
            </a:r>
            <a:br>
              <a:rPr lang="en-US" sz="2400" dirty="0" smtClean="0"/>
            </a:br>
            <a:r>
              <a:rPr lang="en-US" sz="2400" dirty="0" smtClean="0"/>
              <a:t>        step4: compare &amp; select</a:t>
            </a:r>
            <a:endParaRPr lang="en-US" sz="2400" dirty="0"/>
          </a:p>
        </p:txBody>
      </p:sp>
      <p:pic>
        <p:nvPicPr>
          <p:cNvPr id="4" name="Picture 2" descr="C:\Users\Yashica\Desktop\t1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35749" y="2743200"/>
            <a:ext cx="3802851" cy="3886200"/>
          </a:xfrm>
          <a:prstGeom prst="rect">
            <a:avLst/>
          </a:prstGeom>
          <a:noFill/>
        </p:spPr>
      </p:pic>
      <p:pic>
        <p:nvPicPr>
          <p:cNvPr id="5" name="Picture 3" descr="C:\Users\Yashica\Desktop\square-root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19600" y="2743199"/>
            <a:ext cx="4495800" cy="3799623"/>
          </a:xfrm>
          <a:prstGeom prst="rect">
            <a:avLst/>
          </a:prstGeom>
          <a:noFill/>
        </p:spPr>
      </p:pic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xmlns="" val="464571832"/>
              </p:ext>
            </p:extLst>
          </p:nvPr>
        </p:nvGraphicFramePr>
        <p:xfrm>
          <a:off x="1562100" y="6324601"/>
          <a:ext cx="6629399" cy="30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algn="ctr"/>
            <a:r>
              <a:rPr lang="en-US" b="1" dirty="0" smtClean="0"/>
              <a:t>CUBE ROOT </a:t>
            </a:r>
            <a:endParaRPr lang="en-US" dirty="0"/>
          </a:p>
        </p:txBody>
      </p:sp>
      <p:pic>
        <p:nvPicPr>
          <p:cNvPr id="4" name="Picture 4" descr="C:\Users\Yashica\Desktop\ex5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2590800" y="2141275"/>
            <a:ext cx="4343399" cy="3762900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2438400" y="1371600"/>
            <a:ext cx="5715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# Prime Factor Method</a:t>
            </a: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981661591"/>
              </p:ext>
            </p:extLst>
          </p:nvPr>
        </p:nvGraphicFramePr>
        <p:xfrm>
          <a:off x="1562100" y="6324601"/>
          <a:ext cx="6629399" cy="30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8523" y="152400"/>
            <a:ext cx="6835877" cy="1752600"/>
          </a:xfrm>
        </p:spPr>
        <p:txBody>
          <a:bodyPr/>
          <a:lstStyle/>
          <a:p>
            <a:pPr algn="ctr"/>
            <a:r>
              <a:rPr lang="en-US" b="1" dirty="0" smtClean="0"/>
              <a:t>CUBE ROOT SHORTCUTS</a:t>
            </a:r>
            <a:endParaRPr lang="en-US" dirty="0"/>
          </a:p>
        </p:txBody>
      </p:sp>
      <p:pic>
        <p:nvPicPr>
          <p:cNvPr id="22530" name="Picture 2" descr="C:\Users\Yashica\Desktop\maxresdefault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3400" y="1447800"/>
            <a:ext cx="3200400" cy="4648200"/>
          </a:xfrm>
          <a:prstGeom prst="rect">
            <a:avLst/>
          </a:prstGeom>
          <a:noFill/>
        </p:spPr>
      </p:pic>
      <p:pic>
        <p:nvPicPr>
          <p:cNvPr id="22532" name="Picture 4" descr="C:\Users\Yashica\Desktop\cube-root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86200" y="1524000"/>
            <a:ext cx="5065427" cy="4495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QUESTIONS(?)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600200"/>
            <a:ext cx="75438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/>
              <a:t>1.Find the product of number:</a:t>
            </a:r>
          </a:p>
          <a:p>
            <a:pPr>
              <a:buNone/>
            </a:pPr>
            <a:r>
              <a:rPr lang="en-US" sz="2800" dirty="0" smtClean="0"/>
              <a:t>(1)45*45                                 (2)95*95</a:t>
            </a:r>
          </a:p>
          <a:p>
            <a:pPr marL="514350" indent="-514350">
              <a:buNone/>
            </a:pPr>
            <a:r>
              <a:rPr lang="en-US" sz="2800" dirty="0" smtClean="0"/>
              <a:t>A.  3035                                  A. 9125</a:t>
            </a:r>
          </a:p>
          <a:p>
            <a:pPr marL="0" indent="0">
              <a:buNone/>
            </a:pPr>
            <a:r>
              <a:rPr lang="en-US" sz="2800" dirty="0" smtClean="0"/>
              <a:t>B.   2025                                  B. 9115</a:t>
            </a:r>
          </a:p>
          <a:p>
            <a:pPr marL="0" indent="0">
              <a:buNone/>
            </a:pPr>
            <a:r>
              <a:rPr lang="en-US" sz="2800" dirty="0" smtClean="0"/>
              <a:t>C.  1025                                  C. 9025</a:t>
            </a:r>
          </a:p>
          <a:p>
            <a:pPr marL="0" indent="0">
              <a:buNone/>
            </a:pPr>
            <a:r>
              <a:rPr lang="en-US" sz="2800" dirty="0" smtClean="0"/>
              <a:t>D.   1005                                  D.9225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xmlns="" val="1161842034"/>
              </p:ext>
            </p:extLst>
          </p:nvPr>
        </p:nvGraphicFramePr>
        <p:xfrm>
          <a:off x="1562100" y="6324601"/>
          <a:ext cx="6629399" cy="30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71600" y="685800"/>
            <a:ext cx="73914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2.Find the product of :</a:t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(1)111*119                         (2) 107*103</a:t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A.13209                              A.11121</a:t>
            </a:r>
            <a:br>
              <a:rPr lang="en-US" sz="2800" dirty="0" smtClean="0"/>
            </a:br>
            <a:r>
              <a:rPr lang="en-US" sz="2800" dirty="0" smtClean="0"/>
              <a:t>B. 13109                              B. 11021</a:t>
            </a:r>
            <a:br>
              <a:rPr lang="en-US" sz="2800" dirty="0" smtClean="0"/>
            </a:br>
            <a:r>
              <a:rPr lang="en-US" sz="2800" dirty="0" smtClean="0"/>
              <a:t>C. 14009                             C. 11131</a:t>
            </a:r>
            <a:br>
              <a:rPr lang="en-US" sz="2800" dirty="0" smtClean="0"/>
            </a:br>
            <a:r>
              <a:rPr lang="en-US" sz="2800" dirty="0" smtClean="0"/>
              <a:t>D.13219   </a:t>
            </a:r>
            <a:r>
              <a:rPr lang="en-US" sz="2800" dirty="0"/>
              <a:t> </a:t>
            </a:r>
            <a:r>
              <a:rPr lang="en-US" sz="2800" dirty="0" smtClean="0"/>
              <a:t>                          D. 10021</a:t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990601" y="609600"/>
            <a:ext cx="70866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800" dirty="0" smtClean="0"/>
          </a:p>
          <a:p>
            <a:r>
              <a:rPr lang="en-US" sz="2800" dirty="0" smtClean="0"/>
              <a:t>6. Find the square root of the following numbers?</a:t>
            </a:r>
          </a:p>
          <a:p>
            <a:endParaRPr lang="en-US" sz="2800" dirty="0" smtClean="0"/>
          </a:p>
          <a:p>
            <a:pPr marL="342900" indent="-342900">
              <a:buAutoNum type="arabicParenBoth"/>
            </a:pPr>
            <a:r>
              <a:rPr lang="en-US" sz="2800" dirty="0" smtClean="0"/>
              <a:t>16641                                      (2)33489</a:t>
            </a:r>
          </a:p>
          <a:p>
            <a:pPr marL="342900" indent="-342900">
              <a:buAutoNum type="arabicParenBoth"/>
            </a:pPr>
            <a:endParaRPr lang="en-US" sz="2800" dirty="0" smtClean="0"/>
          </a:p>
          <a:p>
            <a:pPr marL="342900" indent="-342900">
              <a:buAutoNum type="alphaUcPeriod"/>
            </a:pPr>
            <a:r>
              <a:rPr lang="en-US" sz="2800" dirty="0" smtClean="0"/>
              <a:t>119                                            A. 173</a:t>
            </a:r>
          </a:p>
          <a:p>
            <a:pPr marL="342900" indent="-342900">
              <a:buAutoNum type="alphaUcPeriod"/>
            </a:pPr>
            <a:r>
              <a:rPr lang="en-US" sz="2800" dirty="0" smtClean="0"/>
              <a:t>129                                            B. 163</a:t>
            </a:r>
          </a:p>
          <a:p>
            <a:pPr marL="342900" indent="-342900">
              <a:buAutoNum type="alphaUcPeriod"/>
            </a:pPr>
            <a:r>
              <a:rPr lang="en-US" sz="2800" dirty="0" smtClean="0"/>
              <a:t>139                                            C.183</a:t>
            </a:r>
          </a:p>
          <a:p>
            <a:pPr marL="342900" indent="-342900">
              <a:buAutoNum type="alphaUcPeriod"/>
            </a:pPr>
            <a:r>
              <a:rPr lang="en-US" sz="2800" dirty="0" smtClean="0"/>
              <a:t>149                                            D.153</a:t>
            </a:r>
          </a:p>
          <a:p>
            <a:pPr marL="342900" indent="-342900">
              <a:buAutoNum type="alphaUcPeriod"/>
            </a:pPr>
            <a:endParaRPr lang="en-US" sz="2800" dirty="0" smtClean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xmlns="" val="82510162"/>
              </p:ext>
            </p:extLst>
          </p:nvPr>
        </p:nvGraphicFramePr>
        <p:xfrm>
          <a:off x="1562100" y="6324601"/>
          <a:ext cx="6629399" cy="30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43000" y="914400"/>
            <a:ext cx="77724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7. Find the cube root of the following numbers?</a:t>
            </a:r>
          </a:p>
          <a:p>
            <a:endParaRPr lang="en-US" sz="2800" dirty="0" smtClean="0"/>
          </a:p>
          <a:p>
            <a:pPr marL="342900" indent="-342900">
              <a:buAutoNum type="arabicParenBoth"/>
            </a:pPr>
            <a:r>
              <a:rPr lang="en-US" sz="2800" dirty="0" smtClean="0"/>
              <a:t>970299 = ?                              (2) 140608 = ?</a:t>
            </a:r>
          </a:p>
          <a:p>
            <a:pPr marL="342900" indent="-342900">
              <a:buAutoNum type="arabicParenBoth"/>
            </a:pPr>
            <a:endParaRPr lang="en-US" sz="2800" dirty="0" smtClean="0"/>
          </a:p>
          <a:p>
            <a:pPr marL="342900" indent="-342900">
              <a:buAutoNum type="alphaUcPeriod"/>
            </a:pPr>
            <a:r>
              <a:rPr lang="en-US" sz="2800" dirty="0" smtClean="0"/>
              <a:t>89                                              A. 42</a:t>
            </a:r>
          </a:p>
          <a:p>
            <a:pPr marL="342900" indent="-342900">
              <a:buAutoNum type="alphaUcPeriod"/>
            </a:pPr>
            <a:r>
              <a:rPr lang="en-US" sz="2800" dirty="0" smtClean="0"/>
              <a:t>99                                              B.62</a:t>
            </a:r>
          </a:p>
          <a:p>
            <a:pPr marL="342900" indent="-342900">
              <a:buAutoNum type="alphaUcPeriod"/>
            </a:pPr>
            <a:r>
              <a:rPr lang="en-US" sz="2800" dirty="0" smtClean="0"/>
              <a:t>79                                              C.52</a:t>
            </a:r>
          </a:p>
          <a:p>
            <a:pPr marL="342900" indent="-342900">
              <a:buAutoNum type="alphaUcPeriod"/>
            </a:pPr>
            <a:r>
              <a:rPr lang="en-US" sz="2800" dirty="0" smtClean="0"/>
              <a:t>69                                              D.72</a:t>
            </a:r>
          </a:p>
          <a:p>
            <a:pPr marL="342900" indent="-342900">
              <a:buAutoNum type="alphaUcPeriod"/>
            </a:pP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MULTIPICATION &amp; DIVISION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58891" y="1600200"/>
            <a:ext cx="3746511" cy="720810"/>
          </a:xfrm>
        </p:spPr>
        <p:txBody>
          <a:bodyPr>
            <a:no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 smtClean="0"/>
              <a:t>MULTIPY B5 5, 25,125</a:t>
            </a:r>
            <a:endParaRPr lang="en-US" sz="28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2001" y="2209800"/>
            <a:ext cx="3886199" cy="4495800"/>
          </a:xfrm>
        </p:spPr>
        <p:txBody>
          <a:bodyPr>
            <a:noAutofit/>
          </a:bodyPr>
          <a:lstStyle/>
          <a:p>
            <a:pPr marL="457200" indent="-457200">
              <a:buAutoNum type="arabicPeriod"/>
            </a:pPr>
            <a:r>
              <a:rPr lang="en-US" sz="2800" dirty="0" smtClean="0"/>
              <a:t>for 5, multiply number by 10 and divide by 2</a:t>
            </a:r>
          </a:p>
          <a:p>
            <a:pPr marL="457200" indent="-457200">
              <a:buAutoNum type="arabicPeriod"/>
            </a:pPr>
            <a:r>
              <a:rPr lang="en-US" sz="2800" dirty="0" smtClean="0"/>
              <a:t>for 25, multiply number by 100 and divide by 4</a:t>
            </a:r>
          </a:p>
          <a:p>
            <a:pPr marL="457200" indent="-457200">
              <a:buAutoNum type="arabicPeriod"/>
            </a:pPr>
            <a:r>
              <a:rPr lang="en-US" sz="2800" dirty="0" smtClean="0"/>
              <a:t>for 125, multiply number by 1000 and divide by 8.</a:t>
            </a:r>
            <a:endParaRPr lang="en-US" sz="2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39947" y="1600200"/>
            <a:ext cx="3699253" cy="720810"/>
          </a:xfrm>
        </p:spPr>
        <p:txBody>
          <a:bodyPr>
            <a:no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 smtClean="0"/>
              <a:t>DIVISION BY 5,25,125</a:t>
            </a:r>
            <a:endParaRPr lang="en-US" sz="28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3000" y="2321010"/>
            <a:ext cx="3886200" cy="4308391"/>
          </a:xfrm>
        </p:spPr>
        <p:txBody>
          <a:bodyPr>
            <a:noAutofit/>
          </a:bodyPr>
          <a:lstStyle/>
          <a:p>
            <a:pPr marL="457200" indent="-457200">
              <a:buAutoNum type="arabicPeriod"/>
            </a:pPr>
            <a:r>
              <a:rPr lang="en-US" sz="2800" dirty="0" smtClean="0"/>
              <a:t>for 5, multiply number by 2 and divide by 10.</a:t>
            </a:r>
          </a:p>
          <a:p>
            <a:pPr marL="457200" indent="-457200">
              <a:buAutoNum type="arabicPeriod"/>
            </a:pPr>
            <a:r>
              <a:rPr lang="en-US" sz="2800" dirty="0" smtClean="0"/>
              <a:t>for 25, multiply number by 4 and divide by 100.</a:t>
            </a:r>
          </a:p>
          <a:p>
            <a:pPr marL="457200" indent="-457200">
              <a:buAutoNum type="arabicPeriod"/>
            </a:pPr>
            <a:r>
              <a:rPr lang="en-US" sz="2800" dirty="0" smtClean="0"/>
              <a:t>for 125, multiply number by 8 and divide by 1000.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colorTemperature colorTemp="9085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>
            <a:fillRect l="-12000" r="-2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66620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89038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smtClean="0"/>
              <a:t>      MULTIPLICATION OF NUMBER WITH SERIES OF 9’S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371600"/>
            <a:ext cx="4191000" cy="4754563"/>
          </a:xfrm>
        </p:spPr>
        <p:txBody>
          <a:bodyPr>
            <a:noAutofit/>
          </a:bodyPr>
          <a:lstStyle/>
          <a:p>
            <a:r>
              <a:rPr lang="en-US" sz="2400" dirty="0" smtClean="0"/>
              <a:t>step1: we subtract 1 from given number to obtain first half of answer.</a:t>
            </a:r>
          </a:p>
          <a:p>
            <a:r>
              <a:rPr lang="en-US" sz="2400" dirty="0" smtClean="0"/>
              <a:t>step 2: subtract each number(obtain from first step)  from 9 to get second half. </a:t>
            </a:r>
          </a:p>
          <a:p>
            <a:endParaRPr lang="en-US" sz="2400" dirty="0"/>
          </a:p>
        </p:txBody>
      </p:sp>
      <p:pic>
        <p:nvPicPr>
          <p:cNvPr id="4100" name="Picture 4" descr="C:\Users\Yashica\Desktop\Untitled.pn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791200" y="1444934"/>
            <a:ext cx="2667000" cy="2209800"/>
          </a:xfrm>
          <a:prstGeom prst="rect">
            <a:avLst/>
          </a:prstGeom>
          <a:noFill/>
        </p:spPr>
      </p:pic>
      <p:pic>
        <p:nvPicPr>
          <p:cNvPr id="5" name="Picture 2" descr="C:\Users\Yashica\Desktop\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33516" y="4744454"/>
            <a:ext cx="2057400" cy="1732547"/>
          </a:xfrm>
          <a:prstGeom prst="rect">
            <a:avLst/>
          </a:prstGeom>
          <a:noFill/>
        </p:spPr>
      </p:pic>
      <p:pic>
        <p:nvPicPr>
          <p:cNvPr id="4101" name="Picture 5" descr="C:\Users\Yashica\Desktop\2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943600" y="4800191"/>
            <a:ext cx="2514600" cy="1752600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5105400" y="3982998"/>
            <a:ext cx="37338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Font typeface="Wingdings" pitchFamily="2" charset="2"/>
              <a:buChar char="Ø"/>
            </a:pPr>
            <a:r>
              <a:rPr lang="en-US" sz="2800" b="1" dirty="0" smtClean="0"/>
              <a:t>ANOTHER            EXAMPLE:</a:t>
            </a:r>
            <a:endParaRPr lang="en-US" sz="2800" b="1" dirty="0"/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xmlns="" val="650865778"/>
              </p:ext>
            </p:extLst>
          </p:nvPr>
        </p:nvGraphicFramePr>
        <p:xfrm>
          <a:off x="1562100" y="6324601"/>
          <a:ext cx="6629399" cy="30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7086600" cy="1752600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/>
              <a:t>MULTIPLICATION OF NUMBER WITH SERIES OF 1’S</a:t>
            </a:r>
            <a:br>
              <a:rPr lang="en-US" b="1" dirty="0" smtClean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219200"/>
            <a:ext cx="3844547" cy="4684903"/>
          </a:xfrm>
        </p:spPr>
        <p:txBody>
          <a:bodyPr>
            <a:noAutofit/>
          </a:bodyPr>
          <a:lstStyle/>
          <a:p>
            <a:r>
              <a:rPr lang="en-US" sz="2400" dirty="0" smtClean="0"/>
              <a:t>step 1: write the right hand most digit as it is.</a:t>
            </a:r>
          </a:p>
          <a:p>
            <a:r>
              <a:rPr lang="en-US" sz="2400" dirty="0" smtClean="0"/>
              <a:t>step 2: we add 2 to the number in left 3 and writ 5.</a:t>
            </a:r>
          </a:p>
          <a:p>
            <a:r>
              <a:rPr lang="en-US" sz="2400" dirty="0" smtClean="0"/>
              <a:t>write left hand most digit as it is.</a:t>
            </a:r>
          </a:p>
          <a:p>
            <a:r>
              <a:rPr lang="en-US" sz="2400" dirty="0" smtClean="0"/>
              <a:t>note: number multiply by 11, 111,1111 accordingly number added in pair, triplets etc.</a:t>
            </a:r>
            <a:endParaRPr lang="en-US" sz="2400" dirty="0"/>
          </a:p>
        </p:txBody>
      </p:sp>
      <p:pic>
        <p:nvPicPr>
          <p:cNvPr id="5122" name="Picture 2" descr="C:\Users\Yashica\Desktop\3.pn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 bwMode="auto">
          <a:xfrm>
            <a:off x="5337175" y="2057401"/>
            <a:ext cx="3502025" cy="2825738"/>
          </a:xfrm>
          <a:prstGeom prst="rect">
            <a:avLst/>
          </a:prstGeom>
          <a:noFill/>
        </p:spPr>
      </p:pic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2027564846"/>
              </p:ext>
            </p:extLst>
          </p:nvPr>
        </p:nvGraphicFramePr>
        <p:xfrm>
          <a:off x="1562100" y="6324601"/>
          <a:ext cx="6629399" cy="30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1" y="228600"/>
            <a:ext cx="7086600" cy="1676400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/>
              <a:t>MULTIPLICATION OF NUMBER USING CRISS CROSS </a:t>
            </a:r>
            <a:endParaRPr lang="en-US" b="1" dirty="0"/>
          </a:p>
        </p:txBody>
      </p:sp>
      <p:pic>
        <p:nvPicPr>
          <p:cNvPr id="6149" name="Picture 5" descr="C:\Users\Yashica\Desktop\4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1000" y="2971800"/>
            <a:ext cx="3617153" cy="3124200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457200" y="1828800"/>
            <a:ext cx="39624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800" dirty="0" smtClean="0"/>
              <a:t>suppose we need to multiply 23 and 12</a:t>
            </a:r>
            <a:endParaRPr lang="en-US" sz="2800" dirty="0"/>
          </a:p>
        </p:txBody>
      </p:sp>
      <p:sp>
        <p:nvSpPr>
          <p:cNvPr id="9" name="Rectangle 8"/>
          <p:cNvSpPr/>
          <p:nvPr/>
        </p:nvSpPr>
        <p:spPr>
          <a:xfrm>
            <a:off x="4800600" y="1828800"/>
            <a:ext cx="411480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800" dirty="0" smtClean="0"/>
              <a:t>suppose we need to multiply 31 and 25</a:t>
            </a:r>
            <a:endParaRPr lang="en-US" sz="2800" dirty="0"/>
          </a:p>
        </p:txBody>
      </p:sp>
      <p:pic>
        <p:nvPicPr>
          <p:cNvPr id="6150" name="Picture 6" descr="C:\Users\Yashica\Desktop\5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38724" y="3048000"/>
            <a:ext cx="3876675" cy="3048000"/>
          </a:xfrm>
          <a:prstGeom prst="rect">
            <a:avLst/>
          </a:prstGeom>
          <a:noFill/>
        </p:spPr>
      </p:pic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xmlns="" val="217428720"/>
              </p:ext>
            </p:extLst>
          </p:nvPr>
        </p:nvGraphicFramePr>
        <p:xfrm>
          <a:off x="1562100" y="6324601"/>
          <a:ext cx="6629399" cy="30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2100" y="152400"/>
            <a:ext cx="6972300" cy="1752600"/>
          </a:xfrm>
        </p:spPr>
        <p:txBody>
          <a:bodyPr>
            <a:noAutofit/>
          </a:bodyPr>
          <a:lstStyle/>
          <a:p>
            <a:pPr algn="ctr"/>
            <a:r>
              <a:rPr lang="en-US" sz="3600" b="1" cap="small" dirty="0" smtClean="0"/>
              <a:t>SQUARE NUMBERS ENDING WITH 5</a:t>
            </a:r>
            <a:br>
              <a:rPr lang="en-US" sz="3600" b="1" cap="small" dirty="0" smtClean="0"/>
            </a:br>
            <a:endParaRPr lang="en-US" sz="36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990599"/>
            <a:ext cx="3390761" cy="3004869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step 1: last digits will be 5*5</a:t>
            </a:r>
          </a:p>
          <a:p>
            <a:r>
              <a:rPr lang="en-US" dirty="0" smtClean="0"/>
              <a:t>step 2: after 2, 3 comes , multiply 2*3=6</a:t>
            </a:r>
          </a:p>
          <a:p>
            <a:r>
              <a:rPr lang="en-US" dirty="0" smtClean="0"/>
              <a:t>note: in below case last digit sum is 10 and remaining is same.</a:t>
            </a:r>
            <a:endParaRPr lang="en-US" dirty="0"/>
          </a:p>
        </p:txBody>
      </p:sp>
      <p:pic>
        <p:nvPicPr>
          <p:cNvPr id="7" name="Picture 2" descr="C:\Users\Yashica\Desktop\25.pn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1000" y="4245853"/>
            <a:ext cx="3200400" cy="2307347"/>
          </a:xfrm>
          <a:prstGeom prst="rect">
            <a:avLst/>
          </a:prstGeom>
          <a:noFill/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4400" y="1143000"/>
            <a:ext cx="4038600" cy="27432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last digits of number is different but there sum is 10, same method can be used.</a:t>
            </a:r>
          </a:p>
          <a:p>
            <a:r>
              <a:rPr lang="en-US" dirty="0" smtClean="0"/>
              <a:t>note: first digit should be same in this case.</a:t>
            </a:r>
            <a:endParaRPr lang="en-US" dirty="0"/>
          </a:p>
        </p:txBody>
      </p:sp>
      <p:pic>
        <p:nvPicPr>
          <p:cNvPr id="1026" name="Picture 2" descr="C:\Users\Yashica\Desktop\Untitled.png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4771599" y="3966231"/>
            <a:ext cx="3581523" cy="2387607"/>
          </a:xfrm>
          <a:prstGeom prst="rect">
            <a:avLst/>
          </a:prstGeom>
          <a:noFill/>
        </p:spPr>
      </p:pic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xmlns="" val="240403743"/>
              </p:ext>
            </p:extLst>
          </p:nvPr>
        </p:nvGraphicFramePr>
        <p:xfrm>
          <a:off x="1562100" y="6324601"/>
          <a:ext cx="6629399" cy="30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66801" y="152400"/>
            <a:ext cx="708659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Font typeface="Wingdings" pitchFamily="2" charset="2"/>
              <a:buChar char="Ø"/>
            </a:pPr>
            <a:r>
              <a:rPr lang="en-US" sz="3600" b="1" dirty="0" smtClean="0"/>
              <a:t>SQUARE NUMBERS ENDING IN 25:</a:t>
            </a:r>
          </a:p>
          <a:p>
            <a:endParaRPr lang="en-US" sz="3600" b="1" dirty="0" smtClean="0"/>
          </a:p>
          <a:p>
            <a:endParaRPr lang="en-US" b="1" dirty="0"/>
          </a:p>
          <a:p>
            <a:endParaRPr lang="en-US" b="1" dirty="0"/>
          </a:p>
        </p:txBody>
      </p:sp>
      <p:pic>
        <p:nvPicPr>
          <p:cNvPr id="1026" name="Picture 2" descr=" Square of 32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57800" y="1371600"/>
            <a:ext cx="3886200" cy="4876800"/>
          </a:xfrm>
          <a:prstGeom prst="rect">
            <a:avLst/>
          </a:prstGeom>
          <a:noFill/>
        </p:spPr>
      </p:pic>
      <p:sp>
        <p:nvSpPr>
          <p:cNvPr id="4" name="Rectangle 3"/>
          <p:cNvSpPr/>
          <p:nvPr/>
        </p:nvSpPr>
        <p:spPr>
          <a:xfrm>
            <a:off x="457200" y="1404669"/>
            <a:ext cx="48006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step 1.</a:t>
            </a:r>
            <a:r>
              <a:rPr lang="en-US" sz="2400" dirty="0" smtClean="0"/>
              <a:t> 325 = 3_25 =&gt; 3</a:t>
            </a:r>
          </a:p>
          <a:p>
            <a:r>
              <a:rPr lang="en-US" sz="2400" b="1" dirty="0" smtClean="0"/>
              <a:t>step 2.</a:t>
            </a:r>
            <a:r>
              <a:rPr lang="en-US" sz="2400" dirty="0" smtClean="0"/>
              <a:t> square the number from step 1: 3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 = 9</a:t>
            </a:r>
          </a:p>
          <a:p>
            <a:r>
              <a:rPr lang="en-US" sz="2400" b="1" dirty="0" smtClean="0"/>
              <a:t>step 3.</a:t>
            </a:r>
            <a:r>
              <a:rPr lang="en-US" sz="2400" dirty="0" smtClean="0"/>
              <a:t> divide the number from step 1 by 2: 3/2 =1.5</a:t>
            </a:r>
          </a:p>
          <a:p>
            <a:r>
              <a:rPr lang="en-US" sz="2400" b="1" dirty="0" smtClean="0"/>
              <a:t>step 4.</a:t>
            </a:r>
            <a:r>
              <a:rPr lang="en-US" sz="2400" dirty="0" smtClean="0"/>
              <a:t> add step 2 and step 3 : 9 + 1.5 = 10.5</a:t>
            </a:r>
          </a:p>
          <a:p>
            <a:r>
              <a:rPr lang="en-US" sz="2400" b="1" dirty="0" smtClean="0"/>
              <a:t>step 5.</a:t>
            </a:r>
            <a:r>
              <a:rPr lang="en-US" sz="2400" dirty="0" smtClean="0"/>
              <a:t> multiply the number from step 4 by 10: 10.5 * 10 =105</a:t>
            </a:r>
          </a:p>
          <a:p>
            <a:r>
              <a:rPr lang="en-US" sz="2400" b="1" dirty="0" smtClean="0"/>
              <a:t>step 6.</a:t>
            </a:r>
            <a:r>
              <a:rPr lang="en-US" sz="2400" dirty="0" smtClean="0"/>
              <a:t> write the number 625 next to the result from step 5: 105_625 = 105625</a:t>
            </a:r>
            <a:endParaRPr lang="en-US" sz="2400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948846318"/>
              </p:ext>
            </p:extLst>
          </p:nvPr>
        </p:nvGraphicFramePr>
        <p:xfrm>
          <a:off x="1562100" y="6324601"/>
          <a:ext cx="6629399" cy="30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52400"/>
            <a:ext cx="7162800" cy="1752600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 smtClean="0"/>
              <a:t>SQUARE NUMBERS BETWEEN 80 AND 130</a:t>
            </a:r>
            <a:br>
              <a:rPr lang="en-US" sz="2800" b="1" dirty="0" smtClean="0"/>
            </a:br>
            <a:r>
              <a:rPr lang="en-US" sz="2800" b="1" dirty="0" smtClean="0"/>
              <a:t>base value 100, if </a:t>
            </a:r>
            <a:r>
              <a:rPr lang="en-US" sz="2800" b="1" dirty="0" smtClean="0">
                <a:solidFill>
                  <a:srgbClr val="00B050"/>
                </a:solidFill>
              </a:rPr>
              <a:t>more than added </a:t>
            </a:r>
            <a:r>
              <a:rPr lang="en-US" sz="2800" b="1" dirty="0" smtClean="0"/>
              <a:t>and </a:t>
            </a:r>
            <a:r>
              <a:rPr lang="en-US" sz="2800" b="1" dirty="0" smtClean="0">
                <a:solidFill>
                  <a:srgbClr val="C00000"/>
                </a:solidFill>
              </a:rPr>
              <a:t>if less than subtracted </a:t>
            </a:r>
            <a:r>
              <a:rPr lang="en-US" sz="2800" b="1" dirty="0" smtClean="0"/>
              <a:t>to obtain result</a:t>
            </a:r>
            <a:br>
              <a:rPr lang="en-US" sz="2800" b="1" dirty="0" smtClean="0"/>
            </a:br>
            <a:endParaRPr lang="en-US" sz="2800" dirty="0"/>
          </a:p>
        </p:txBody>
      </p:sp>
      <p:pic>
        <p:nvPicPr>
          <p:cNvPr id="15362" name="Picture 2" descr="C:\Users\Yashica\Desktop\square of 106.png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3400" y="3112543"/>
            <a:ext cx="3505199" cy="3364458"/>
          </a:xfrm>
          <a:prstGeom prst="rect">
            <a:avLst/>
          </a:prstGeom>
          <a:noFill/>
        </p:spPr>
      </p:pic>
      <p:pic>
        <p:nvPicPr>
          <p:cNvPr id="15363" name="Picture 3" descr="C:\Users\Yashica\Desktop\square of 92.png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 bwMode="auto">
          <a:xfrm>
            <a:off x="5286380" y="2428868"/>
            <a:ext cx="2838450" cy="3019425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533400" y="2209801"/>
            <a:ext cx="3886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/>
              <a:t># </a:t>
            </a:r>
            <a:r>
              <a:rPr lang="en-US" sz="3600" dirty="0"/>
              <a:t>Above 100</a:t>
            </a:r>
          </a:p>
        </p:txBody>
      </p:sp>
      <p:sp>
        <p:nvSpPr>
          <p:cNvPr id="8" name="Rectangle 7"/>
          <p:cNvSpPr/>
          <p:nvPr/>
        </p:nvSpPr>
        <p:spPr>
          <a:xfrm>
            <a:off x="5357818" y="1857365"/>
            <a:ext cx="34813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/>
              <a:t># </a:t>
            </a:r>
            <a:r>
              <a:rPr lang="en-US" sz="3600" dirty="0"/>
              <a:t>Below 100</a:t>
            </a:r>
          </a:p>
        </p:txBody>
      </p:sp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xmlns="" val="1988095508"/>
              </p:ext>
            </p:extLst>
          </p:nvPr>
        </p:nvGraphicFramePr>
        <p:xfrm>
          <a:off x="1562100" y="6324601"/>
          <a:ext cx="6629399" cy="30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274638"/>
            <a:ext cx="7543800" cy="1325562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 smtClean="0"/>
              <a:t>SQUARE NUMBERS BETWEEN 30 AND 80</a:t>
            </a:r>
            <a:br>
              <a:rPr lang="en-US" sz="2800" b="1" dirty="0" smtClean="0"/>
            </a:br>
            <a:r>
              <a:rPr lang="en-US" sz="2800" b="1" dirty="0" smtClean="0"/>
              <a:t>BASE VALUE 50, FOR FIRST NO’S 25 WILL BE CONSIDERED.</a:t>
            </a:r>
            <a:br>
              <a:rPr lang="en-US" sz="2800" b="1" dirty="0" smtClean="0"/>
            </a:br>
            <a:endParaRPr lang="en-US" sz="2800" dirty="0"/>
          </a:p>
        </p:txBody>
      </p:sp>
      <p:pic>
        <p:nvPicPr>
          <p:cNvPr id="16386" name="Picture 2" descr="C:\Users\Yashica\Desktop\42.png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 bwMode="auto">
          <a:xfrm>
            <a:off x="533400" y="3071991"/>
            <a:ext cx="3352800" cy="2923223"/>
          </a:xfrm>
          <a:prstGeom prst="rect">
            <a:avLst/>
          </a:prstGeom>
          <a:noFill/>
        </p:spPr>
      </p:pic>
      <p:pic>
        <p:nvPicPr>
          <p:cNvPr id="16387" name="Picture 3" descr="C:\Users\Yashica\Desktop\58.png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 bwMode="auto">
          <a:xfrm>
            <a:off x="4864142" y="3200401"/>
            <a:ext cx="3822658" cy="2616132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381000" y="1600200"/>
            <a:ext cx="3733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/>
          </a:p>
          <a:p>
            <a:r>
              <a:rPr lang="en-US" sz="3600" b="1" dirty="0" smtClean="0">
                <a:solidFill>
                  <a:srgbClr val="C00000"/>
                </a:solidFill>
              </a:rPr>
              <a:t># </a:t>
            </a:r>
            <a:r>
              <a:rPr lang="en-US" sz="3600" b="1" dirty="0">
                <a:solidFill>
                  <a:srgbClr val="C00000"/>
                </a:solidFill>
              </a:rPr>
              <a:t>Below 50</a:t>
            </a:r>
          </a:p>
        </p:txBody>
      </p:sp>
      <p:sp>
        <p:nvSpPr>
          <p:cNvPr id="8" name="Rectangle 7"/>
          <p:cNvSpPr/>
          <p:nvPr/>
        </p:nvSpPr>
        <p:spPr>
          <a:xfrm>
            <a:off x="5029200" y="1676400"/>
            <a:ext cx="350519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/>
          </a:p>
          <a:p>
            <a:r>
              <a:rPr lang="en-US" sz="3600" b="1" dirty="0" smtClean="0">
                <a:solidFill>
                  <a:srgbClr val="7030A0"/>
                </a:solidFill>
              </a:rPr>
              <a:t># </a:t>
            </a:r>
            <a:r>
              <a:rPr lang="en-US" sz="3600" b="1" dirty="0">
                <a:solidFill>
                  <a:srgbClr val="7030A0"/>
                </a:solidFill>
              </a:rPr>
              <a:t>Above 50</a:t>
            </a:r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xmlns="" val="44274515"/>
              </p:ext>
            </p:extLst>
          </p:nvPr>
        </p:nvGraphicFramePr>
        <p:xfrm>
          <a:off x="1562100" y="6324601"/>
          <a:ext cx="6629399" cy="30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ebsi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website</Template>
  <TotalTime>687</TotalTime>
  <Words>539</Words>
  <Application>Microsoft Macintosh PowerPoint</Application>
  <PresentationFormat>On-screen Show (4:3)</PresentationFormat>
  <Paragraphs>123</Paragraphs>
  <Slides>20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website</vt:lpstr>
      <vt:lpstr>VEDIC MATHS</vt:lpstr>
      <vt:lpstr>MULTIPICATION &amp; DIVISION</vt:lpstr>
      <vt:lpstr>      MULTIPLICATION OF NUMBER WITH SERIES OF 9’S</vt:lpstr>
      <vt:lpstr>MULTIPLICATION OF NUMBER WITH SERIES OF 1’S </vt:lpstr>
      <vt:lpstr>MULTIPLICATION OF NUMBER USING CRISS CROSS </vt:lpstr>
      <vt:lpstr>SQUARE NUMBERS ENDING WITH 5 </vt:lpstr>
      <vt:lpstr>Slide 7</vt:lpstr>
      <vt:lpstr>SQUARE NUMBERS BETWEEN 80 AND 130 base value 100, if more than added and if less than subtracted to obtain result </vt:lpstr>
      <vt:lpstr>SQUARE NUMBERS BETWEEN 30 AND 80 BASE VALUE 50, FOR FIRST NO’S 25 WILL BE CONSIDERED. </vt:lpstr>
      <vt:lpstr>SQUARE OF A NUMBER BETWEEN 50 TO 60.</vt:lpstr>
      <vt:lpstr>  SQUARE NUMBERS BETWEEN 10 AND 19, BASE VALUE WILL BE 10, ADD THE  DIFFERNECE WITH THE NUMBER TO OBTAIN RESULT.  </vt:lpstr>
      <vt:lpstr>           SQUARE ROOT SHORTCUTS</vt:lpstr>
      <vt:lpstr>          SQUARE ROOT SHORTCUTS                step1: check unit digit of the no(in pair).         step2: select whose square less than remaining no          step3: multiply no with next no.         step4: compare &amp; select</vt:lpstr>
      <vt:lpstr>CUBE ROOT </vt:lpstr>
      <vt:lpstr>CUBE ROOT SHORTCUTS</vt:lpstr>
      <vt:lpstr>QUESTIONS(?)</vt:lpstr>
      <vt:lpstr>Slide 17</vt:lpstr>
      <vt:lpstr>Slide 18</vt:lpstr>
      <vt:lpstr>Slide 19</vt:lpstr>
      <vt:lpstr>Slide 20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VEDIC MATHS</dc:title>
  <dc:creator>Yashica</dc:creator>
  <cp:lastModifiedBy>HP</cp:lastModifiedBy>
  <cp:revision>131</cp:revision>
  <dcterms:created xsi:type="dcterms:W3CDTF">2017-07-18T07:16:53Z</dcterms:created>
  <dcterms:modified xsi:type="dcterms:W3CDTF">2021-08-19T18:32:05Z</dcterms:modified>
</cp:coreProperties>
</file>