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0"/>
  </p:notesMasterIdLst>
  <p:sldIdLst>
    <p:sldId id="256" r:id="rId2"/>
    <p:sldId id="257" r:id="rId3"/>
    <p:sldId id="341" r:id="rId4"/>
    <p:sldId id="261" r:id="rId5"/>
    <p:sldId id="342" r:id="rId6"/>
    <p:sldId id="265" r:id="rId7"/>
    <p:sldId id="264" r:id="rId8"/>
    <p:sldId id="343" r:id="rId9"/>
    <p:sldId id="344" r:id="rId10"/>
    <p:sldId id="345" r:id="rId11"/>
    <p:sldId id="346" r:id="rId12"/>
    <p:sldId id="347" r:id="rId13"/>
    <p:sldId id="350" r:id="rId14"/>
    <p:sldId id="349" r:id="rId15"/>
    <p:sldId id="268" r:id="rId16"/>
    <p:sldId id="270" r:id="rId17"/>
    <p:sldId id="351" r:id="rId18"/>
    <p:sldId id="352" r:id="rId19"/>
    <p:sldId id="279" r:id="rId20"/>
    <p:sldId id="269" r:id="rId21"/>
    <p:sldId id="280" r:id="rId22"/>
    <p:sldId id="266" r:id="rId23"/>
    <p:sldId id="278" r:id="rId24"/>
    <p:sldId id="281" r:id="rId25"/>
    <p:sldId id="284" r:id="rId26"/>
    <p:sldId id="282" r:id="rId27"/>
    <p:sldId id="283" r:id="rId28"/>
    <p:sldId id="287" r:id="rId29"/>
    <p:sldId id="285" r:id="rId30"/>
    <p:sldId id="353" r:id="rId31"/>
    <p:sldId id="288" r:id="rId32"/>
    <p:sldId id="289" r:id="rId33"/>
    <p:sldId id="293" r:id="rId34"/>
    <p:sldId id="290" r:id="rId35"/>
    <p:sldId id="291" r:id="rId36"/>
    <p:sldId id="294" r:id="rId37"/>
    <p:sldId id="295" r:id="rId38"/>
    <p:sldId id="296" r:id="rId39"/>
    <p:sldId id="364" r:id="rId40"/>
    <p:sldId id="354" r:id="rId41"/>
    <p:sldId id="363" r:id="rId42"/>
    <p:sldId id="297" r:id="rId43"/>
    <p:sldId id="298" r:id="rId44"/>
    <p:sldId id="299" r:id="rId45"/>
    <p:sldId id="355" r:id="rId46"/>
    <p:sldId id="300" r:id="rId47"/>
    <p:sldId id="356" r:id="rId48"/>
    <p:sldId id="301" r:id="rId49"/>
    <p:sldId id="302" r:id="rId50"/>
    <p:sldId id="357" r:id="rId51"/>
    <p:sldId id="358" r:id="rId52"/>
    <p:sldId id="359" r:id="rId53"/>
    <p:sldId id="303" r:id="rId54"/>
    <p:sldId id="304" r:id="rId55"/>
    <p:sldId id="305" r:id="rId56"/>
    <p:sldId id="361" r:id="rId57"/>
    <p:sldId id="306" r:id="rId58"/>
    <p:sldId id="308" r:id="rId59"/>
    <p:sldId id="309" r:id="rId60"/>
    <p:sldId id="310" r:id="rId61"/>
    <p:sldId id="311" r:id="rId62"/>
    <p:sldId id="312" r:id="rId63"/>
    <p:sldId id="313" r:id="rId64"/>
    <p:sldId id="362" r:id="rId65"/>
    <p:sldId id="317" r:id="rId66"/>
    <p:sldId id="318" r:id="rId67"/>
    <p:sldId id="319" r:id="rId68"/>
    <p:sldId id="320" r:id="rId69"/>
    <p:sldId id="322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B2608-44F2-4984-895F-060A3D75F532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49917-13DC-46CF-A0DB-CC1AC2522D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51167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49917-13DC-46CF-A0DB-CC1AC2522DB2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1243E9E-A024-4118-9717-015148960C05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9256435A-DD12-4B97-9A78-2C02169205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172200" y="57912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Created by :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Amanpreet Kaur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3E9E-A024-4118-9717-015148960C05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435A-DD12-4B97-9A78-2C02169205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3E9E-A024-4118-9717-015148960C05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435A-DD12-4B97-9A78-2C02169205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3E9E-A024-4118-9717-015148960C05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435A-DD12-4B97-9A78-2C02169205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1243E9E-A024-4118-9717-015148960C05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9256435A-DD12-4B97-9A78-2C02169205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3E9E-A024-4118-9717-015148960C05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435A-DD12-4B97-9A78-2C02169205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3E9E-A024-4118-9717-015148960C05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435A-DD12-4B97-9A78-2C02169205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3E9E-A024-4118-9717-015148960C05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435A-DD12-4B97-9A78-2C02169205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3E9E-A024-4118-9717-015148960C05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435A-DD12-4B97-9A78-2C02169205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3E9E-A024-4118-9717-015148960C05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435A-DD12-4B97-9A78-2C02169205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3E9E-A024-4118-9717-015148960C05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435A-DD12-4B97-9A78-2C02169205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1243E9E-A024-4118-9717-015148960C05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256435A-DD12-4B97-9A78-2C02169205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PL/SQL Introduction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PL/SQL Operators: Arithmetic operators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609600" y="1981199"/>
          <a:ext cx="7696200" cy="4437126"/>
        </p:xfrm>
        <a:graphic>
          <a:graphicData uri="http://schemas.openxmlformats.org/drawingml/2006/table">
            <a:tbl>
              <a:tblPr/>
              <a:tblGrid>
                <a:gridCol w="1066800"/>
                <a:gridCol w="3715838"/>
                <a:gridCol w="2913562"/>
              </a:tblGrid>
              <a:tr h="870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Helvetica"/>
                          <a:ea typeface="Times New Roman"/>
                          <a:cs typeface="Times New Roman"/>
                        </a:rPr>
                        <a:t>Operator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Helvetica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Helvetica"/>
                          <a:ea typeface="Times New Roman"/>
                          <a:cs typeface="Times New Roman"/>
                        </a:rPr>
                        <a:t>Example(A=10, B=5)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5362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Helvetica"/>
                          <a:ea typeface="Times New Roman"/>
                          <a:cs typeface="Times New Roman"/>
                        </a:rPr>
                        <a:t>+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Helvetica"/>
                          <a:ea typeface="Times New Roman"/>
                          <a:cs typeface="Times New Roman"/>
                        </a:rPr>
                        <a:t>Adds two operands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Helvetica"/>
                          <a:ea typeface="Times New Roman"/>
                          <a:cs typeface="Times New Roman"/>
                        </a:rPr>
                        <a:t>A + B will give 15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5362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Helvetica"/>
                          <a:ea typeface="Times New Roman"/>
                          <a:cs typeface="Times New Roman"/>
                        </a:rPr>
                        <a:t>-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Helvetica"/>
                          <a:ea typeface="Times New Roman"/>
                          <a:cs typeface="Times New Roman"/>
                        </a:rPr>
                        <a:t>Subtracts second operand from the first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Helvetica"/>
                          <a:ea typeface="Times New Roman"/>
                          <a:cs typeface="Times New Roman"/>
                        </a:rPr>
                        <a:t>A - B will give 5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5362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Helvetica"/>
                          <a:ea typeface="Times New Roman"/>
                          <a:cs typeface="Times New Roman"/>
                        </a:rPr>
                        <a:t>*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Helvetica"/>
                          <a:ea typeface="Times New Roman"/>
                          <a:cs typeface="Times New Roman"/>
                        </a:rPr>
                        <a:t>Multiply both operands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Helvetica"/>
                          <a:ea typeface="Times New Roman"/>
                          <a:cs typeface="Times New Roman"/>
                        </a:rPr>
                        <a:t>A * B will give 50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5362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Helvetica"/>
                          <a:ea typeface="Times New Roman"/>
                          <a:cs typeface="Times New Roman"/>
                        </a:rPr>
                        <a:t>/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Helvetica"/>
                          <a:ea typeface="Times New Roman"/>
                          <a:cs typeface="Times New Roman"/>
                        </a:rPr>
                        <a:t>Divide numerator by de-numerator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Helvetica"/>
                          <a:ea typeface="Times New Roman"/>
                          <a:cs typeface="Times New Roman"/>
                        </a:rPr>
                        <a:t>A / B will give 2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870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Helvetica"/>
                          <a:ea typeface="Times New Roman"/>
                          <a:cs typeface="Times New Roman"/>
                        </a:rPr>
                        <a:t>**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Helvetica"/>
                          <a:ea typeface="Times New Roman"/>
                          <a:cs typeface="Times New Roman"/>
                        </a:rPr>
                        <a:t>Exponentiation operator, raises one operand to the power of other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Helvetica"/>
                          <a:ea typeface="Times New Roman"/>
                          <a:cs typeface="Times New Roman"/>
                        </a:rPr>
                        <a:t>A ** B will give 100000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524000"/>
          <a:ext cx="8077200" cy="4786338"/>
        </p:xfrm>
        <a:graphic>
          <a:graphicData uri="http://schemas.openxmlformats.org/drawingml/2006/table">
            <a:tbl>
              <a:tblPr/>
              <a:tblGrid>
                <a:gridCol w="914400"/>
                <a:gridCol w="5257800"/>
                <a:gridCol w="1905000"/>
              </a:tblGrid>
              <a:tr h="504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latin typeface="Helvetica"/>
                          <a:ea typeface="Times New Roman"/>
                          <a:cs typeface="Times New Roman"/>
                        </a:rPr>
                        <a:t>Operator</a:t>
                      </a:r>
                      <a:endParaRPr lang="en-US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latin typeface="Helvetica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Helvetica"/>
                          <a:ea typeface="Times New Roman"/>
                          <a:cs typeface="Times New Roman"/>
                        </a:rPr>
                        <a:t>Example</a:t>
                      </a:r>
                      <a:endParaRPr lang="en-US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504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latin typeface="Helvetica"/>
                          <a:ea typeface="Times New Roman"/>
                          <a:cs typeface="Times New Roman"/>
                        </a:rPr>
                        <a:t>=</a:t>
                      </a:r>
                      <a:endParaRPr lang="en-US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latin typeface="Helvetica"/>
                          <a:ea typeface="Times New Roman"/>
                          <a:cs typeface="Times New Roman"/>
                        </a:rPr>
                        <a:t>Checks if the value of two operands is equal or not, if yes then condition becomes true.</a:t>
                      </a:r>
                      <a:endParaRPr lang="en-US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Helvetica"/>
                          <a:ea typeface="Times New Roman"/>
                          <a:cs typeface="Times New Roman"/>
                        </a:rPr>
                        <a:t>(A = B) is not true.</a:t>
                      </a:r>
                      <a:endParaRPr lang="en-US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97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Helvetica"/>
                          <a:ea typeface="Times New Roman"/>
                          <a:cs typeface="Times New Roman"/>
                        </a:rPr>
                        <a:t>!=</a:t>
                      </a:r>
                      <a:br>
                        <a:rPr lang="en-US" sz="1300">
                          <a:latin typeface="Helvetica"/>
                          <a:ea typeface="Times New Roman"/>
                          <a:cs typeface="Times New Roman"/>
                        </a:rPr>
                      </a:br>
                      <a:r>
                        <a:rPr lang="en-US" sz="1300">
                          <a:latin typeface="Helvetica"/>
                          <a:ea typeface="Times New Roman"/>
                          <a:cs typeface="Times New Roman"/>
                        </a:rPr>
                        <a:t>&lt;&gt;</a:t>
                      </a:r>
                      <a:br>
                        <a:rPr lang="en-US" sz="1300">
                          <a:latin typeface="Helvetica"/>
                          <a:ea typeface="Times New Roman"/>
                          <a:cs typeface="Times New Roman"/>
                        </a:rPr>
                      </a:br>
                      <a:r>
                        <a:rPr lang="en-US" sz="1300">
                          <a:latin typeface="Helvetica"/>
                          <a:ea typeface="Times New Roman"/>
                          <a:cs typeface="Times New Roman"/>
                        </a:rPr>
                        <a:t>~=</a:t>
                      </a:r>
                      <a:endParaRPr lang="en-US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latin typeface="Helvetica"/>
                          <a:ea typeface="Times New Roman"/>
                          <a:cs typeface="Times New Roman"/>
                        </a:rPr>
                        <a:t>Checks if the value of two operands is equal or not, if values are not equal then condition becomes true.</a:t>
                      </a:r>
                      <a:endParaRPr lang="en-US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Helvetica"/>
                          <a:ea typeface="Times New Roman"/>
                          <a:cs typeface="Times New Roman"/>
                        </a:rPr>
                        <a:t>(A != B) is true.</a:t>
                      </a:r>
                      <a:endParaRPr lang="en-US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97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Helvetica"/>
                          <a:ea typeface="Times New Roman"/>
                          <a:cs typeface="Times New Roman"/>
                        </a:rPr>
                        <a:t>&gt;</a:t>
                      </a:r>
                      <a:endParaRPr lang="en-US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latin typeface="Helvetica"/>
                          <a:ea typeface="Times New Roman"/>
                          <a:cs typeface="Times New Roman"/>
                        </a:rPr>
                        <a:t>Checks if the value of left operand is greater than the value of right operand, if yes then condition becomes true.</a:t>
                      </a:r>
                      <a:endParaRPr lang="en-US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Helvetica"/>
                          <a:ea typeface="Times New Roman"/>
                          <a:cs typeface="Times New Roman"/>
                        </a:rPr>
                        <a:t>(A &gt; B) is not true.</a:t>
                      </a:r>
                      <a:endParaRPr lang="en-US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97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Helvetica"/>
                          <a:ea typeface="Times New Roman"/>
                          <a:cs typeface="Times New Roman"/>
                        </a:rPr>
                        <a:t>&lt;</a:t>
                      </a:r>
                      <a:endParaRPr lang="en-US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latin typeface="Helvetica"/>
                          <a:ea typeface="Times New Roman"/>
                          <a:cs typeface="Times New Roman"/>
                        </a:rPr>
                        <a:t>Checks if the value of left operand is less than the value of right operand, if yes then condition becomes true.</a:t>
                      </a:r>
                      <a:endParaRPr lang="en-US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Helvetica"/>
                          <a:ea typeface="Times New Roman"/>
                          <a:cs typeface="Times New Roman"/>
                        </a:rPr>
                        <a:t>(A &lt; B) is true.</a:t>
                      </a:r>
                      <a:endParaRPr lang="en-US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97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Helvetica"/>
                          <a:ea typeface="Times New Roman"/>
                          <a:cs typeface="Times New Roman"/>
                        </a:rPr>
                        <a:t>&gt;=</a:t>
                      </a:r>
                      <a:endParaRPr lang="en-US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latin typeface="Helvetica"/>
                          <a:ea typeface="Times New Roman"/>
                          <a:cs typeface="Times New Roman"/>
                        </a:rPr>
                        <a:t>Checks if the value of left operand is greater than or equal to the value of right operand, if yes then condition becomes true.</a:t>
                      </a:r>
                      <a:endParaRPr lang="en-US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Helvetica"/>
                          <a:ea typeface="Times New Roman"/>
                          <a:cs typeface="Times New Roman"/>
                        </a:rPr>
                        <a:t>(A &gt;= B) is not true.</a:t>
                      </a:r>
                      <a:endParaRPr lang="en-US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97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Helvetica"/>
                          <a:ea typeface="Times New Roman"/>
                          <a:cs typeface="Times New Roman"/>
                        </a:rPr>
                        <a:t>&lt;=</a:t>
                      </a:r>
                      <a:endParaRPr lang="en-US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latin typeface="Helvetica"/>
                          <a:ea typeface="Times New Roman"/>
                          <a:cs typeface="Times New Roman"/>
                        </a:rPr>
                        <a:t>Checks if the value of left operand is less than or equal to the value of right operand, if yes then condition becomes true.</a:t>
                      </a:r>
                      <a:endParaRPr lang="en-US" sz="13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latin typeface="Helvetica"/>
                          <a:ea typeface="Times New Roman"/>
                          <a:cs typeface="Times New Roman"/>
                        </a:rPr>
                        <a:t>(A &lt;= B) is true.</a:t>
                      </a:r>
                      <a:endParaRPr lang="en-US" sz="13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Comparison Operators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04801" y="1752600"/>
          <a:ext cx="8382000" cy="4950622"/>
        </p:xfrm>
        <a:graphic>
          <a:graphicData uri="http://schemas.openxmlformats.org/drawingml/2006/table">
            <a:tbl>
              <a:tblPr/>
              <a:tblGrid>
                <a:gridCol w="951276"/>
                <a:gridCol w="4405040"/>
                <a:gridCol w="3025684"/>
              </a:tblGrid>
              <a:tr h="6144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Helvetica"/>
                          <a:ea typeface="Times New Roman"/>
                          <a:cs typeface="Times New Roman"/>
                        </a:rPr>
                        <a:t>Operator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Helvetica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Helvetica"/>
                          <a:ea typeface="Times New Roman"/>
                          <a:cs typeface="Times New Roman"/>
                        </a:rPr>
                        <a:t>Example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10864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Helvetica"/>
                          <a:ea typeface="Times New Roman"/>
                          <a:cs typeface="Times New Roman"/>
                        </a:rPr>
                        <a:t>LIKE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Helvetica"/>
                          <a:ea typeface="Times New Roman"/>
                          <a:cs typeface="Times New Roman"/>
                        </a:rPr>
                        <a:t>The LIKE operator compares a character, string, or CLOB value to a pattern and returns TRUE if the value matches the pattern and FALSE if it does not.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Helvetica"/>
                          <a:ea typeface="Times New Roman"/>
                          <a:cs typeface="Times New Roman"/>
                        </a:rPr>
                        <a:t>If 'Zara Ali' like 'Z% A_i' returns a Boolean true, whereas, 'Nuha Ali' like 'Z% A_i' returns a Boolean false.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10864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Helvetica"/>
                          <a:ea typeface="Times New Roman"/>
                          <a:cs typeface="Times New Roman"/>
                        </a:rPr>
                        <a:t>BETWEEN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Helvetica"/>
                          <a:ea typeface="Times New Roman"/>
                          <a:cs typeface="Times New Roman"/>
                        </a:rPr>
                        <a:t>The BETWEEN operator tests whether a value lies in a specified range. x BETWEEN a AND b means that x &gt;= a and x &lt;= b.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Helvetica"/>
                          <a:ea typeface="Times New Roman"/>
                          <a:cs typeface="Times New Roman"/>
                        </a:rPr>
                        <a:t>If x = 10 then, x between 5 and 20 returns true, x between 5 and 10 returns true, but x between 11 and 20 returns false.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8504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Helvetica"/>
                          <a:ea typeface="Times New Roman"/>
                          <a:cs typeface="Times New Roman"/>
                        </a:rPr>
                        <a:t>IN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Helvetica"/>
                          <a:ea typeface="Times New Roman"/>
                          <a:cs typeface="Times New Roman"/>
                        </a:rPr>
                        <a:t>The IN operator tests set membership. x IN (set) means that x is equal to any member of set.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Helvetica"/>
                          <a:ea typeface="Times New Roman"/>
                          <a:cs typeface="Times New Roman"/>
                        </a:rPr>
                        <a:t>If x = 'm' then, x in ('a', 'b', 'c') returns boolean false but x in ('m', 'n', 'o') returns Boolean true.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10864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Helvetica"/>
                          <a:ea typeface="Times New Roman"/>
                          <a:cs typeface="Times New Roman"/>
                        </a:rPr>
                        <a:t>IS NULL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Helvetica"/>
                          <a:ea typeface="Times New Roman"/>
                          <a:cs typeface="Times New Roman"/>
                        </a:rPr>
                        <a:t>The IS NULL operator returns the BOOLEAN value TRUE if its operand is NULL or FALSE if it is not NULL. Comparisons involving NULL values always yield NULL.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Helvetica"/>
                          <a:ea typeface="Times New Roman"/>
                          <a:cs typeface="Times New Roman"/>
                        </a:rPr>
                        <a:t>If x = 'm', then 'x is null' returns Boolean false.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Logical Operators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533399" y="1600199"/>
          <a:ext cx="8458201" cy="5029200"/>
        </p:xfrm>
        <a:graphic>
          <a:graphicData uri="http://schemas.openxmlformats.org/drawingml/2006/table">
            <a:tbl>
              <a:tblPr/>
              <a:tblGrid>
                <a:gridCol w="770301"/>
                <a:gridCol w="4485867"/>
                <a:gridCol w="3202033"/>
              </a:tblGrid>
              <a:tr h="11471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latin typeface="Helvetica"/>
                          <a:ea typeface="Times New Roman"/>
                          <a:cs typeface="Times New Roman"/>
                        </a:rPr>
                        <a:t>Operator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latin typeface="Helvetica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latin typeface="Helvetica"/>
                          <a:ea typeface="Times New Roman"/>
                          <a:cs typeface="Times New Roman"/>
                        </a:rPr>
                        <a:t>Example</a:t>
                      </a:r>
                      <a:endParaRPr lang="en-US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11471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Helvetica"/>
                          <a:ea typeface="Times New Roman"/>
                          <a:cs typeface="Times New Roman"/>
                        </a:rPr>
                        <a:t>and</a:t>
                      </a:r>
                      <a:endParaRPr lang="en-US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Helvetica"/>
                          <a:ea typeface="Times New Roman"/>
                          <a:cs typeface="Times New Roman"/>
                        </a:rPr>
                        <a:t>Called logical AND operator. If both the operands are true then condition becomes true.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Helvetica"/>
                          <a:ea typeface="Times New Roman"/>
                          <a:cs typeface="Times New Roman"/>
                        </a:rPr>
                        <a:t>(A and B) is false.</a:t>
                      </a:r>
                      <a:endParaRPr lang="en-US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11471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Helvetica"/>
                          <a:ea typeface="Times New Roman"/>
                          <a:cs typeface="Times New Roman"/>
                        </a:rPr>
                        <a:t>or</a:t>
                      </a:r>
                      <a:endParaRPr lang="en-US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Helvetica"/>
                          <a:ea typeface="Times New Roman"/>
                          <a:cs typeface="Times New Roman"/>
                        </a:rPr>
                        <a:t>Called logical OR Operator. If any of the two operands is true then condition becomes true.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Helvetica"/>
                          <a:ea typeface="Times New Roman"/>
                          <a:cs typeface="Times New Roman"/>
                        </a:rPr>
                        <a:t>(A or B) is true.</a:t>
                      </a:r>
                      <a:endParaRPr lang="en-US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15877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Helvetica"/>
                          <a:ea typeface="Times New Roman"/>
                          <a:cs typeface="Times New Roman"/>
                        </a:rPr>
                        <a:t>not</a:t>
                      </a:r>
                      <a:endParaRPr lang="en-US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Helvetica"/>
                          <a:ea typeface="Times New Roman"/>
                          <a:cs typeface="Times New Roman"/>
                        </a:rPr>
                        <a:t>Called logical NOT Operator. Used to reverse the logical state of its operand. If a condition is true then Logical NOT operator will make it false.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Helvetica"/>
                          <a:ea typeface="Times New Roman"/>
                          <a:cs typeface="Times New Roman"/>
                        </a:rPr>
                        <a:t>not (A and B) is true.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PL/SQL Literals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81000" y="1295400"/>
          <a:ext cx="8382000" cy="4881254"/>
        </p:xfrm>
        <a:graphic>
          <a:graphicData uri="http://schemas.openxmlformats.org/drawingml/2006/table">
            <a:tbl>
              <a:tblPr/>
              <a:tblGrid>
                <a:gridCol w="1686214"/>
                <a:gridCol w="6695786"/>
              </a:tblGrid>
              <a:tr h="5014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Helvetica"/>
                          <a:ea typeface="Times New Roman"/>
                          <a:cs typeface="Times New Roman"/>
                        </a:rPr>
                        <a:t>Literal Type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Helvetica"/>
                          <a:ea typeface="Times New Roman"/>
                          <a:cs typeface="Times New Roman"/>
                        </a:rPr>
                        <a:t>Example: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11267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Helvetica"/>
                          <a:ea typeface="Times New Roman"/>
                          <a:cs typeface="Times New Roman"/>
                        </a:rPr>
                        <a:t>Numeric Literals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Helvetica"/>
                          <a:ea typeface="Times New Roman"/>
                          <a:cs typeface="Times New Roman"/>
                        </a:rPr>
                        <a:t>050 78 -14 0 +32767</a:t>
                      </a:r>
                      <a:br>
                        <a:rPr lang="en-US" sz="1600" dirty="0">
                          <a:latin typeface="Helvetica"/>
                          <a:ea typeface="Times New Roman"/>
                          <a:cs typeface="Times New Roman"/>
                        </a:rPr>
                      </a:br>
                      <a:r>
                        <a:rPr lang="en-US" sz="1600" dirty="0">
                          <a:latin typeface="Helvetica"/>
                          <a:ea typeface="Times New Roman"/>
                          <a:cs typeface="Times New Roman"/>
                        </a:rPr>
                        <a:t>6.6667 0.0 -12.0 3.14159 +7800.00</a:t>
                      </a:r>
                      <a:br>
                        <a:rPr lang="en-US" sz="1600" dirty="0">
                          <a:latin typeface="Helvetica"/>
                          <a:ea typeface="Times New Roman"/>
                          <a:cs typeface="Times New Roman"/>
                        </a:rPr>
                      </a:br>
                      <a:r>
                        <a:rPr lang="en-US" sz="1600" dirty="0">
                          <a:latin typeface="Helvetica"/>
                          <a:ea typeface="Times New Roman"/>
                          <a:cs typeface="Times New Roman"/>
                        </a:rPr>
                        <a:t>6E5 1.0E-8 3.14159e0 -1E38 -9.5e-3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5014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Helvetica"/>
                          <a:ea typeface="Times New Roman"/>
                          <a:cs typeface="Times New Roman"/>
                        </a:rPr>
                        <a:t>Character Literals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Helvetica"/>
                          <a:ea typeface="Times New Roman"/>
                          <a:cs typeface="Times New Roman"/>
                        </a:rPr>
                        <a:t>'A' '%' '9' ' ' 'z' '('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11267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Helvetica"/>
                          <a:ea typeface="Times New Roman"/>
                          <a:cs typeface="Times New Roman"/>
                        </a:rPr>
                        <a:t>String Literals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Helvetica"/>
                          <a:ea typeface="Times New Roman"/>
                          <a:cs typeface="Times New Roman"/>
                        </a:rPr>
                        <a:t>'Hello, world!'</a:t>
                      </a:r>
                      <a:br>
                        <a:rPr lang="en-US" sz="1600" dirty="0">
                          <a:latin typeface="Helvetica"/>
                          <a:ea typeface="Times New Roman"/>
                          <a:cs typeface="Times New Roman"/>
                        </a:rPr>
                      </a:br>
                      <a:r>
                        <a:rPr lang="en-US" sz="1600" dirty="0">
                          <a:latin typeface="Helvetica"/>
                          <a:ea typeface="Times New Roman"/>
                          <a:cs typeface="Times New Roman"/>
                        </a:rPr>
                        <a:t>'Tutorials Point'</a:t>
                      </a:r>
                      <a:br>
                        <a:rPr lang="en-US" sz="1600" dirty="0">
                          <a:latin typeface="Helvetica"/>
                          <a:ea typeface="Times New Roman"/>
                          <a:cs typeface="Times New Roman"/>
                        </a:rPr>
                      </a:br>
                      <a:r>
                        <a:rPr lang="en-US" sz="1600" dirty="0">
                          <a:latin typeface="Helvetica"/>
                          <a:ea typeface="Times New Roman"/>
                          <a:cs typeface="Times New Roman"/>
                        </a:rPr>
                        <a:t>'19-NOV-12'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5014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Helvetica"/>
                          <a:ea typeface="Times New Roman"/>
                          <a:cs typeface="Times New Roman"/>
                        </a:rPr>
                        <a:t>BOOLEAN Literals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Helvetica"/>
                          <a:ea typeface="Times New Roman"/>
                          <a:cs typeface="Times New Roman"/>
                        </a:rPr>
                        <a:t>TRUE, FALSE, and NULL.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8141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Helvetica"/>
                          <a:ea typeface="Times New Roman"/>
                          <a:cs typeface="Times New Roman"/>
                        </a:rPr>
                        <a:t>Date and Time Literals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Helvetica"/>
                          <a:ea typeface="Times New Roman"/>
                          <a:cs typeface="Times New Roman"/>
                        </a:rPr>
                        <a:t>DATE '1978-12-25';</a:t>
                      </a:r>
                      <a:br>
                        <a:rPr lang="en-US" sz="1600" dirty="0">
                          <a:latin typeface="Helvetica"/>
                          <a:ea typeface="Times New Roman"/>
                          <a:cs typeface="Times New Roman"/>
                        </a:rPr>
                      </a:br>
                      <a:r>
                        <a:rPr lang="en-US" sz="1600" dirty="0">
                          <a:latin typeface="Helvetica"/>
                          <a:ea typeface="Times New Roman"/>
                          <a:cs typeface="Times New Roman"/>
                        </a:rPr>
                        <a:t>TIMESTAMP '2012-10-29 12:01:01';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PL/SQL Variable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v-SE" dirty="0" smtClean="0"/>
              <a:t>Its a named variable which is used to hold some data value.</a:t>
            </a:r>
          </a:p>
          <a:p>
            <a:r>
              <a:rPr lang="sv-SE" dirty="0" smtClean="0"/>
              <a:t>variable-name datatype(size);</a:t>
            </a:r>
          </a:p>
          <a:p>
            <a:endParaRPr lang="sv-SE" dirty="0" smtClean="0"/>
          </a:p>
          <a:p>
            <a:pPr>
              <a:buNone/>
            </a:pPr>
            <a:r>
              <a:rPr lang="sv-SE" dirty="0" smtClean="0"/>
              <a:t>DECLARE</a:t>
            </a:r>
          </a:p>
          <a:p>
            <a:pPr>
              <a:buNone/>
            </a:pPr>
            <a:r>
              <a:rPr lang="sv-SE" dirty="0" smtClean="0"/>
              <a:t>   a number := 10;</a:t>
            </a:r>
          </a:p>
          <a:p>
            <a:pPr>
              <a:buNone/>
            </a:pPr>
            <a:r>
              <a:rPr lang="sv-SE" dirty="0" smtClean="0"/>
              <a:t>   b number := 20;</a:t>
            </a:r>
          </a:p>
          <a:p>
            <a:pPr>
              <a:buNone/>
            </a:pPr>
            <a:r>
              <a:rPr lang="sv-SE" dirty="0" smtClean="0"/>
              <a:t>   c number;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Declaring a </a:t>
            </a:r>
            <a:r>
              <a:rPr lang="en-US" dirty="0" smtClean="0"/>
              <a:t>Constant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constant variable cannot be changed throughout the program.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DECLARE</a:t>
            </a:r>
          </a:p>
          <a:p>
            <a:pPr>
              <a:buNone/>
            </a:pPr>
            <a:r>
              <a:rPr lang="en-US" dirty="0" smtClean="0"/>
              <a:t>PI </a:t>
            </a:r>
            <a:r>
              <a:rPr lang="en-US" dirty="0" smtClean="0">
                <a:solidFill>
                  <a:srgbClr val="FF0000"/>
                </a:solidFill>
              </a:rPr>
              <a:t>CONSTANT</a:t>
            </a:r>
            <a:r>
              <a:rPr lang="en-US" dirty="0" smtClean="0"/>
              <a:t> NUMBER := 3.14   -- constant declaration</a:t>
            </a:r>
          </a:p>
          <a:p>
            <a:pPr>
              <a:buNone/>
            </a:pPr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Number- integers and floating point number.</a:t>
            </a:r>
          </a:p>
          <a:p>
            <a:r>
              <a:rPr lang="en-US" dirty="0" smtClean="0"/>
              <a:t>Char: alphanumeric up to 32767 bytes</a:t>
            </a:r>
          </a:p>
          <a:p>
            <a:r>
              <a:rPr lang="en-US" dirty="0" err="1" smtClean="0"/>
              <a:t>Varchar</a:t>
            </a:r>
            <a:r>
              <a:rPr lang="en-US" dirty="0" smtClean="0"/>
              <a:t>:  variable length alphanumeric </a:t>
            </a:r>
          </a:p>
          <a:p>
            <a:r>
              <a:rPr lang="en-US" dirty="0" smtClean="0"/>
              <a:t>Date: date and time</a:t>
            </a:r>
          </a:p>
          <a:p>
            <a:r>
              <a:rPr lang="en-US" dirty="0" smtClean="0"/>
              <a:t>Boolean: true, false or null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v-SE" dirty="0" smtClean="0"/>
              <a:t>Variable declaration</a:t>
            </a:r>
          </a:p>
          <a:p>
            <a:pPr lvl="1"/>
            <a:r>
              <a:rPr lang="sv-SE" dirty="0" smtClean="0"/>
              <a:t>variable-name </a:t>
            </a:r>
            <a:r>
              <a:rPr lang="sv-SE" dirty="0" smtClean="0">
                <a:solidFill>
                  <a:srgbClr val="FF0000"/>
                </a:solidFill>
              </a:rPr>
              <a:t>datatype</a:t>
            </a:r>
            <a:r>
              <a:rPr lang="sv-SE" dirty="0" smtClean="0"/>
              <a:t>(size);</a:t>
            </a:r>
          </a:p>
          <a:p>
            <a:r>
              <a:rPr lang="en-US" dirty="0" smtClean="0"/>
              <a:t>Constant declaration</a:t>
            </a:r>
          </a:p>
          <a:p>
            <a:pPr lvl="1"/>
            <a:r>
              <a:rPr lang="sv-SE" dirty="0" smtClean="0"/>
              <a:t>variable-name CONSTANT datatype(size) := value;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58200" cy="49377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Using assignment operator (:=)   </a:t>
            </a:r>
          </a:p>
          <a:p>
            <a:pPr lvl="3"/>
            <a:r>
              <a:rPr lang="en-US" sz="2400" dirty="0" smtClean="0"/>
              <a:t>A := 10;</a:t>
            </a:r>
          </a:p>
          <a:p>
            <a:pPr lvl="3"/>
            <a:r>
              <a:rPr lang="en-US" sz="2400" dirty="0" smtClean="0"/>
              <a:t>Sum := A+B+C;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 </a:t>
            </a:r>
            <a:r>
              <a:rPr lang="en-US" dirty="0" smtClean="0"/>
              <a:t>Get value from data base object. Using “SELECT INTO” clause</a:t>
            </a:r>
          </a:p>
          <a:p>
            <a:pPr lvl="3"/>
            <a:r>
              <a:rPr lang="en-US" sz="2400" dirty="0" smtClean="0"/>
              <a:t>Select salary into SAL from employee  where </a:t>
            </a:r>
            <a:r>
              <a:rPr lang="en-US" sz="2400" dirty="0" err="1" smtClean="0"/>
              <a:t>empid</a:t>
            </a:r>
            <a:r>
              <a:rPr lang="en-US" sz="2400" dirty="0" smtClean="0"/>
              <a:t>=12;</a:t>
            </a:r>
          </a:p>
          <a:p>
            <a:pPr lvl="3">
              <a:buNone/>
            </a:pPr>
            <a:endParaRPr lang="en-US" sz="2400" dirty="0" smtClean="0"/>
          </a:p>
          <a:p>
            <a:pPr lvl="3"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PL/SQL stands for Procedural Language/Structured Query language.</a:t>
            </a:r>
          </a:p>
          <a:p>
            <a:r>
              <a:rPr lang="en-US" dirty="0" smtClean="0"/>
              <a:t>The PL/SQL programming language was developed by Oracle Corporation in the late 1980s as procedural extension language for SQL.</a:t>
            </a:r>
          </a:p>
          <a:p>
            <a:r>
              <a:rPr lang="en-US" dirty="0" smtClean="0"/>
              <a:t>It is the superset of the SQL.</a:t>
            </a:r>
          </a:p>
          <a:p>
            <a:r>
              <a:rPr lang="en-US" dirty="0" smtClean="0"/>
              <a:t>Because it is procedural language it removes many restrictions of SQL language.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PL/SQL is strongly typed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All variables must be declared before their use.</a:t>
            </a:r>
          </a:p>
          <a:p>
            <a:r>
              <a:rPr lang="en-US" sz="2800" dirty="0" smtClean="0"/>
              <a:t>The assignment statement</a:t>
            </a:r>
          </a:p>
          <a:p>
            <a:pPr>
              <a:buNone/>
            </a:pPr>
            <a:r>
              <a:rPr lang="en-US" sz="2800" dirty="0" smtClean="0"/>
              <a:t>			: =</a:t>
            </a:r>
          </a:p>
          <a:p>
            <a:pPr>
              <a:buNone/>
            </a:pPr>
            <a:r>
              <a:rPr lang="en-US" sz="2800" dirty="0" smtClean="0"/>
              <a:t>    is not the same as the equality operator</a:t>
            </a:r>
          </a:p>
          <a:p>
            <a:pPr>
              <a:buNone/>
            </a:pPr>
            <a:r>
              <a:rPr lang="en-US" sz="2800" dirty="0" smtClean="0"/>
              <a:t>			  =</a:t>
            </a:r>
          </a:p>
          <a:p>
            <a:r>
              <a:rPr lang="en-US" sz="2800" dirty="0" smtClean="0"/>
              <a:t>All statements end with a 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PL/</a:t>
            </a:r>
            <a:r>
              <a:rPr lang="en-US" dirty="0" err="1" smtClean="0"/>
              <a:t>SQl</a:t>
            </a:r>
            <a:r>
              <a:rPr lang="en-US" dirty="0" smtClean="0"/>
              <a:t> Comments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Single line comment</a:t>
            </a:r>
          </a:p>
          <a:p>
            <a:pPr lvl="1"/>
            <a:r>
              <a:rPr lang="en-US" dirty="0" smtClean="0"/>
              <a:t>A:=5;  -- assign value 5 to variable A.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Multi-line comments</a:t>
            </a:r>
          </a:p>
          <a:p>
            <a:pPr lvl="1"/>
            <a:r>
              <a:rPr lang="en-US" dirty="0" smtClean="0"/>
              <a:t>A:=</a:t>
            </a:r>
            <a:r>
              <a:rPr lang="en-US" dirty="0" err="1" smtClean="0"/>
              <a:t>b+c</a:t>
            </a:r>
            <a:r>
              <a:rPr lang="en-US" dirty="0" smtClean="0"/>
              <a:t>;     /* the value of variable A and B are added and assign to variable A */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Important PL/SQL delimiters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36576" indent="0">
              <a:buNone/>
            </a:pPr>
            <a:r>
              <a:rPr lang="en-GB" b="1" dirty="0" smtClean="0">
                <a:solidFill>
                  <a:srgbClr val="FF0000"/>
                </a:solidFill>
              </a:rPr>
              <a:t>+</a:t>
            </a:r>
            <a:r>
              <a:rPr lang="en-GB" dirty="0" smtClean="0"/>
              <a:t>, </a:t>
            </a:r>
            <a:r>
              <a:rPr lang="en-GB" b="1" dirty="0" smtClean="0">
                <a:solidFill>
                  <a:srgbClr val="FF0000"/>
                </a:solidFill>
              </a:rPr>
              <a:t>-</a:t>
            </a:r>
            <a:r>
              <a:rPr lang="en-GB" dirty="0" smtClean="0"/>
              <a:t>, </a:t>
            </a:r>
            <a:r>
              <a:rPr lang="en-GB" b="1" dirty="0" smtClean="0">
                <a:solidFill>
                  <a:srgbClr val="FF0000"/>
                </a:solidFill>
              </a:rPr>
              <a:t>*</a:t>
            </a:r>
            <a:r>
              <a:rPr lang="en-GB" dirty="0" smtClean="0"/>
              <a:t>, </a:t>
            </a:r>
            <a:r>
              <a:rPr lang="en-GB" b="1" dirty="0" smtClean="0">
                <a:solidFill>
                  <a:srgbClr val="FF0000"/>
                </a:solidFill>
              </a:rPr>
              <a:t>/</a:t>
            </a:r>
            <a:r>
              <a:rPr lang="en-GB" dirty="0" smtClean="0"/>
              <a:t> arithmetic operators</a:t>
            </a:r>
          </a:p>
          <a:p>
            <a:pPr marL="36576" indent="0">
              <a:buNone/>
            </a:pPr>
            <a:r>
              <a:rPr lang="en-GB" b="1" dirty="0" smtClean="0">
                <a:solidFill>
                  <a:srgbClr val="FF0000"/>
                </a:solidFill>
              </a:rPr>
              <a:t>;</a:t>
            </a:r>
            <a:r>
              <a:rPr lang="en-GB" dirty="0" smtClean="0"/>
              <a:t>          statement terminator</a:t>
            </a:r>
          </a:p>
          <a:p>
            <a:pPr marL="36576" indent="0">
              <a:buNone/>
            </a:pPr>
            <a:r>
              <a:rPr lang="en-GB" b="1" dirty="0" smtClean="0">
                <a:solidFill>
                  <a:srgbClr val="FF0000"/>
                </a:solidFill>
              </a:rPr>
              <a:t>:=</a:t>
            </a:r>
            <a:r>
              <a:rPr lang="en-GB" dirty="0" smtClean="0"/>
              <a:t>   	assignment operator</a:t>
            </a:r>
          </a:p>
          <a:p>
            <a:pPr marL="36576" indent="0">
              <a:buNone/>
            </a:pPr>
            <a:r>
              <a:rPr lang="en-GB" b="1" dirty="0" smtClean="0">
                <a:solidFill>
                  <a:srgbClr val="FF0000"/>
                </a:solidFill>
              </a:rPr>
              <a:t>=&gt;</a:t>
            </a:r>
            <a:r>
              <a:rPr lang="en-GB" dirty="0" smtClean="0"/>
              <a:t>  	association operator</a:t>
            </a:r>
          </a:p>
          <a:p>
            <a:pPr marL="36576" indent="0">
              <a:buNone/>
            </a:pPr>
            <a:r>
              <a:rPr lang="en-GB" b="1" dirty="0" smtClean="0">
                <a:solidFill>
                  <a:srgbClr val="FF0000"/>
                </a:solidFill>
              </a:rPr>
              <a:t>||   </a:t>
            </a:r>
            <a:r>
              <a:rPr lang="en-GB" dirty="0" smtClean="0"/>
              <a:t> 	strings concatenation operator</a:t>
            </a:r>
          </a:p>
          <a:p>
            <a:pPr marL="36576" indent="0">
              <a:buNone/>
            </a:pPr>
            <a:r>
              <a:rPr lang="en-GB" b="1" dirty="0" smtClean="0">
                <a:solidFill>
                  <a:srgbClr val="FF0000"/>
                </a:solidFill>
              </a:rPr>
              <a:t>.</a:t>
            </a:r>
            <a:r>
              <a:rPr lang="en-GB" dirty="0" smtClean="0"/>
              <a:t>     	component indicator</a:t>
            </a:r>
          </a:p>
          <a:p>
            <a:pPr marL="36576" indent="0">
              <a:buNone/>
            </a:pPr>
            <a:r>
              <a:rPr lang="en-GB" b="1" dirty="0" smtClean="0">
                <a:solidFill>
                  <a:srgbClr val="FF0000"/>
                </a:solidFill>
              </a:rPr>
              <a:t>%</a:t>
            </a:r>
            <a:r>
              <a:rPr lang="en-GB" dirty="0" smtClean="0"/>
              <a:t>   	attribute operator</a:t>
            </a:r>
          </a:p>
          <a:p>
            <a:pPr marL="36576" indent="0">
              <a:buNone/>
            </a:pPr>
            <a:r>
              <a:rPr lang="en-GB" b="1" dirty="0" smtClean="0">
                <a:solidFill>
                  <a:srgbClr val="FF0000"/>
                </a:solidFill>
              </a:rPr>
              <a:t>‘</a:t>
            </a:r>
            <a:r>
              <a:rPr lang="en-GB" dirty="0" smtClean="0"/>
              <a:t>     	character string delimiter </a:t>
            </a:r>
          </a:p>
          <a:p>
            <a:pPr marL="36576" indent="0">
              <a:buNone/>
            </a:pPr>
            <a:r>
              <a:rPr lang="en-GB" b="1" dirty="0" smtClean="0">
                <a:solidFill>
                  <a:srgbClr val="FF0000"/>
                </a:solidFill>
              </a:rPr>
              <a:t>--</a:t>
            </a:r>
            <a:r>
              <a:rPr lang="en-GB" dirty="0" smtClean="0"/>
              <a:t>    	single line comment</a:t>
            </a:r>
          </a:p>
          <a:p>
            <a:pPr marL="36576" indent="0">
              <a:buNone/>
            </a:pPr>
            <a:r>
              <a:rPr lang="en-GB" b="1" dirty="0" smtClean="0">
                <a:solidFill>
                  <a:srgbClr val="FF0000"/>
                </a:solidFill>
              </a:rPr>
              <a:t>/*</a:t>
            </a:r>
            <a:r>
              <a:rPr lang="en-GB" dirty="0" smtClean="0"/>
              <a:t>, </a:t>
            </a:r>
            <a:r>
              <a:rPr lang="en-GB" b="1" dirty="0" smtClean="0">
                <a:solidFill>
                  <a:srgbClr val="FF0000"/>
                </a:solidFill>
              </a:rPr>
              <a:t>*/</a:t>
            </a:r>
            <a:r>
              <a:rPr lang="en-GB" dirty="0" smtClean="0"/>
              <a:t> 	multi line comment delimiters</a:t>
            </a:r>
          </a:p>
          <a:p>
            <a:pPr marL="36576" indent="0">
              <a:buNone/>
            </a:pPr>
            <a:r>
              <a:rPr lang="en-GB" b="1" dirty="0" smtClean="0">
                <a:solidFill>
                  <a:srgbClr val="FF0000"/>
                </a:solidFill>
              </a:rPr>
              <a:t>..</a:t>
            </a:r>
            <a:r>
              <a:rPr lang="en-GB" dirty="0" smtClean="0"/>
              <a:t>    	range operator</a:t>
            </a:r>
          </a:p>
          <a:p>
            <a:pPr marL="36576" indent="0">
              <a:buNone/>
            </a:pPr>
            <a:r>
              <a:rPr lang="en-GB" b="1" dirty="0" smtClean="0">
                <a:solidFill>
                  <a:srgbClr val="FF0000"/>
                </a:solidFill>
              </a:rPr>
              <a:t>=</a:t>
            </a:r>
            <a:r>
              <a:rPr lang="en-GB" dirty="0" smtClean="0"/>
              <a:t>, </a:t>
            </a:r>
            <a:r>
              <a:rPr lang="en-GB" b="1" dirty="0" smtClean="0">
                <a:solidFill>
                  <a:srgbClr val="FF0000"/>
                </a:solidFill>
              </a:rPr>
              <a:t>&gt;</a:t>
            </a:r>
            <a:r>
              <a:rPr lang="en-GB" dirty="0" smtClean="0"/>
              <a:t>, </a:t>
            </a:r>
            <a:r>
              <a:rPr lang="en-GB" b="1" dirty="0" smtClean="0">
                <a:solidFill>
                  <a:srgbClr val="FF0000"/>
                </a:solidFill>
              </a:rPr>
              <a:t>&gt;=</a:t>
            </a:r>
            <a:r>
              <a:rPr lang="en-GB" dirty="0" smtClean="0"/>
              <a:t>, </a:t>
            </a:r>
            <a:r>
              <a:rPr lang="en-GB" b="1" dirty="0" smtClean="0">
                <a:solidFill>
                  <a:srgbClr val="FF0000"/>
                </a:solidFill>
              </a:rPr>
              <a:t>&lt;</a:t>
            </a:r>
            <a:r>
              <a:rPr lang="en-GB" dirty="0" smtClean="0"/>
              <a:t>,</a:t>
            </a:r>
            <a:r>
              <a:rPr lang="en-GB" b="1" dirty="0" smtClean="0">
                <a:solidFill>
                  <a:srgbClr val="FF0000"/>
                </a:solidFill>
              </a:rPr>
              <a:t> &lt;=  </a:t>
            </a:r>
            <a:r>
              <a:rPr lang="en-GB" dirty="0" smtClean="0"/>
              <a:t>relational operators</a:t>
            </a:r>
            <a:endParaRPr lang="en-GB" b="1" dirty="0" smtClean="0">
              <a:solidFill>
                <a:srgbClr val="FF0000"/>
              </a:solidFill>
            </a:endParaRPr>
          </a:p>
          <a:p>
            <a:pPr marL="36576" indent="0">
              <a:buNone/>
            </a:pPr>
            <a:r>
              <a:rPr lang="en-GB" b="1" dirty="0" smtClean="0">
                <a:solidFill>
                  <a:srgbClr val="FF0000"/>
                </a:solidFill>
              </a:rPr>
              <a:t>!=</a:t>
            </a:r>
            <a:r>
              <a:rPr lang="en-GB" dirty="0" smtClean="0"/>
              <a:t>, </a:t>
            </a:r>
            <a:r>
              <a:rPr lang="en-GB" b="1" dirty="0" smtClean="0">
                <a:solidFill>
                  <a:srgbClr val="FF0000"/>
                </a:solidFill>
              </a:rPr>
              <a:t>~=</a:t>
            </a:r>
            <a:r>
              <a:rPr lang="en-GB" dirty="0" smtClean="0"/>
              <a:t>, </a:t>
            </a:r>
            <a:r>
              <a:rPr lang="en-GB" b="1" dirty="0" smtClean="0">
                <a:solidFill>
                  <a:srgbClr val="FF0000"/>
                </a:solidFill>
              </a:rPr>
              <a:t>^=</a:t>
            </a:r>
            <a:r>
              <a:rPr lang="en-GB" dirty="0" smtClean="0"/>
              <a:t>, </a:t>
            </a:r>
            <a:r>
              <a:rPr lang="en-GB" b="1" dirty="0" smtClean="0">
                <a:solidFill>
                  <a:srgbClr val="FF0000"/>
                </a:solidFill>
              </a:rPr>
              <a:t>&lt;&gt;</a:t>
            </a:r>
            <a:r>
              <a:rPr lang="en-GB" dirty="0" smtClean="0"/>
              <a:t>    not equal relational operators</a:t>
            </a:r>
          </a:p>
          <a:p>
            <a:pPr marL="36576" indent="0">
              <a:buNone/>
            </a:pPr>
            <a:r>
              <a:rPr lang="en-GB" b="1" dirty="0" smtClean="0">
                <a:solidFill>
                  <a:srgbClr val="FF0000"/>
                </a:solidFill>
              </a:rPr>
              <a:t>is null, like, between   </a:t>
            </a:r>
            <a:r>
              <a:rPr lang="en-GB" dirty="0" smtClean="0"/>
              <a:t>PL/SQL relational operators</a:t>
            </a:r>
            <a:endParaRPr lang="en-GB" b="1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display user message on the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SQL&gt; Set </a:t>
            </a:r>
            <a:r>
              <a:rPr lang="en-US" dirty="0" err="1" smtClean="0"/>
              <a:t>Serveroutput</a:t>
            </a:r>
            <a:r>
              <a:rPr lang="en-US" dirty="0" smtClean="0"/>
              <a:t> ON;</a:t>
            </a:r>
          </a:p>
          <a:p>
            <a:endParaRPr lang="en-US" dirty="0" smtClean="0"/>
          </a:p>
          <a:p>
            <a:r>
              <a:rPr lang="en-US" dirty="0" err="1" smtClean="0"/>
              <a:t>dbms_output.put_line</a:t>
            </a:r>
            <a:r>
              <a:rPr lang="en-US" dirty="0" smtClean="0"/>
              <a:t>(A);</a:t>
            </a:r>
          </a:p>
          <a:p>
            <a:r>
              <a:rPr lang="en-US" dirty="0" smtClean="0"/>
              <a:t>dbms_output.put_line(‘Value of A is:’ || A);</a:t>
            </a:r>
          </a:p>
          <a:p>
            <a:pPr lvl="1"/>
            <a:r>
              <a:rPr lang="en-US" dirty="0" smtClean="0"/>
              <a:t>|| is concatenation operator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a value during runtime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Num:= &amp;num;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This will produce a message on screen</a:t>
            </a:r>
          </a:p>
          <a:p>
            <a:pPr lvl="2"/>
            <a:r>
              <a:rPr lang="en-US" dirty="0" smtClean="0"/>
              <a:t>Enter the value of NUM:</a:t>
            </a:r>
          </a:p>
          <a:p>
            <a:pPr lvl="2"/>
            <a:r>
              <a:rPr lang="en-US" dirty="0" smtClean="0"/>
              <a:t>User can enter any value at run time to NUM.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62400" y="2667000"/>
            <a:ext cx="2057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Program: to display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DECLARE</a:t>
            </a:r>
          </a:p>
          <a:p>
            <a:pPr>
              <a:buNone/>
            </a:pPr>
            <a:r>
              <a:rPr lang="en-US" dirty="0" smtClean="0"/>
              <a:t>BEGIN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dbms_output.put_line</a:t>
            </a:r>
            <a:r>
              <a:rPr lang="en-US" dirty="0" smtClean="0"/>
              <a:t>(‘Welcome to Programming world’);</a:t>
            </a:r>
          </a:p>
          <a:p>
            <a:pPr>
              <a:buNone/>
            </a:pPr>
            <a:r>
              <a:rPr lang="en-US" dirty="0" smtClean="0"/>
              <a:t>END;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add two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Declare </a:t>
            </a:r>
          </a:p>
          <a:p>
            <a:pPr>
              <a:buNone/>
            </a:pPr>
            <a:r>
              <a:rPr lang="en-US" dirty="0" smtClean="0"/>
              <a:t>               a number(2);</a:t>
            </a:r>
          </a:p>
          <a:p>
            <a:pPr>
              <a:buNone/>
            </a:pPr>
            <a:r>
              <a:rPr lang="en-US" dirty="0" smtClean="0"/>
              <a:t>                b number (2);</a:t>
            </a:r>
          </a:p>
          <a:p>
            <a:pPr>
              <a:buNone/>
            </a:pPr>
            <a:r>
              <a:rPr lang="en-US" dirty="0" smtClean="0"/>
              <a:t>                c number(2);</a:t>
            </a:r>
          </a:p>
          <a:p>
            <a:pPr>
              <a:buNone/>
            </a:pPr>
            <a:r>
              <a:rPr lang="en-US" dirty="0" smtClean="0"/>
              <a:t>Begin</a:t>
            </a:r>
          </a:p>
          <a:p>
            <a:pPr>
              <a:buNone/>
            </a:pPr>
            <a:r>
              <a:rPr lang="en-US" dirty="0" smtClean="0"/>
              <a:t>               a:=5;</a:t>
            </a:r>
          </a:p>
          <a:p>
            <a:pPr>
              <a:buNone/>
            </a:pPr>
            <a:r>
              <a:rPr lang="en-US" dirty="0" smtClean="0"/>
              <a:t>               b:=2;</a:t>
            </a:r>
          </a:p>
          <a:p>
            <a:pPr>
              <a:buNone/>
            </a:pPr>
            <a:r>
              <a:rPr lang="en-US" dirty="0" smtClean="0"/>
              <a:t>               c:=</a:t>
            </a:r>
            <a:r>
              <a:rPr lang="en-US" dirty="0" err="1" smtClean="0"/>
              <a:t>a+b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   dbms_output.put_line(‘sum=‘ || c);</a:t>
            </a:r>
          </a:p>
          <a:p>
            <a:pPr>
              <a:buNone/>
            </a:pPr>
            <a:r>
              <a:rPr lang="en-US" dirty="0" smtClean="0"/>
              <a:t>End;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 add two numbers (get values from user)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Declare </a:t>
            </a:r>
          </a:p>
          <a:p>
            <a:pPr>
              <a:buNone/>
            </a:pPr>
            <a:r>
              <a:rPr lang="en-US" dirty="0" smtClean="0"/>
              <a:t>               a number(2);</a:t>
            </a:r>
          </a:p>
          <a:p>
            <a:pPr>
              <a:buNone/>
            </a:pPr>
            <a:r>
              <a:rPr lang="en-US" dirty="0" smtClean="0"/>
              <a:t>                b number (2);</a:t>
            </a:r>
          </a:p>
          <a:p>
            <a:pPr>
              <a:buNone/>
            </a:pPr>
            <a:r>
              <a:rPr lang="en-US" dirty="0" smtClean="0"/>
              <a:t>                c number(2);</a:t>
            </a:r>
          </a:p>
          <a:p>
            <a:pPr>
              <a:buNone/>
            </a:pPr>
            <a:r>
              <a:rPr lang="en-US" dirty="0" smtClean="0"/>
              <a:t>Begin</a:t>
            </a:r>
          </a:p>
          <a:p>
            <a:pPr>
              <a:buNone/>
            </a:pPr>
            <a:r>
              <a:rPr lang="en-US" dirty="0" smtClean="0"/>
              <a:t>               a:=:a;</a:t>
            </a:r>
          </a:p>
          <a:p>
            <a:pPr>
              <a:buNone/>
            </a:pPr>
            <a:r>
              <a:rPr lang="en-US" dirty="0" smtClean="0"/>
              <a:t>               b:=:b;</a:t>
            </a:r>
          </a:p>
          <a:p>
            <a:pPr>
              <a:buNone/>
            </a:pPr>
            <a:r>
              <a:rPr lang="en-US" dirty="0" smtClean="0"/>
              <a:t>                c:=</a:t>
            </a:r>
            <a:r>
              <a:rPr lang="en-US" dirty="0" err="1" smtClean="0"/>
              <a:t>a+b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   dbms_output.put_line(‘sum=‘ || c);</a:t>
            </a:r>
          </a:p>
          <a:p>
            <a:pPr>
              <a:buNone/>
            </a:pPr>
            <a:r>
              <a:rPr lang="en-US" dirty="0" smtClean="0"/>
              <a:t>End;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emp</a:t>
            </a:r>
            <a:r>
              <a:rPr lang="en-US" dirty="0" smtClean="0"/>
              <a:t> table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31405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055"/>
                <a:gridCol w="1371600"/>
                <a:gridCol w="1371600"/>
                <a:gridCol w="1371600"/>
                <a:gridCol w="1066800"/>
                <a:gridCol w="167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Branch_City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Delhi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Mumbai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295400"/>
          </a:xfrm>
        </p:spPr>
        <p:txBody>
          <a:bodyPr>
            <a:normAutofit/>
          </a:bodyPr>
          <a:lstStyle/>
          <a:p>
            <a:r>
              <a:rPr lang="en-US" sz="2700" dirty="0" smtClean="0"/>
              <a:t>PL/SQL code to calculate total amount(</a:t>
            </a:r>
            <a:r>
              <a:rPr lang="en-US" sz="2700" dirty="0" err="1" smtClean="0"/>
              <a:t>ta+da</a:t>
            </a:r>
            <a:r>
              <a:rPr lang="en-US" sz="2700" dirty="0" smtClean="0"/>
              <a:t>) of an employee, also update the </a:t>
            </a:r>
            <a:r>
              <a:rPr lang="en-US" sz="2700" dirty="0" err="1" smtClean="0"/>
              <a:t>emp</a:t>
            </a:r>
            <a:r>
              <a:rPr lang="en-US" sz="2700" dirty="0" smtClean="0"/>
              <a:t> table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Declare</a:t>
            </a:r>
          </a:p>
          <a:p>
            <a:pPr>
              <a:buNone/>
            </a:pPr>
            <a:r>
              <a:rPr lang="en-US" sz="2800" dirty="0" smtClean="0"/>
              <a:t>    a number(5);</a:t>
            </a:r>
          </a:p>
          <a:p>
            <a:pPr>
              <a:buNone/>
            </a:pPr>
            <a:r>
              <a:rPr lang="en-US" sz="2800" dirty="0" smtClean="0"/>
              <a:t>    b number(5); </a:t>
            </a:r>
          </a:p>
          <a:p>
            <a:pPr>
              <a:buNone/>
            </a:pPr>
            <a:r>
              <a:rPr lang="en-US" sz="2800" dirty="0" smtClean="0"/>
              <a:t>    t number(5);</a:t>
            </a:r>
          </a:p>
          <a:p>
            <a:pPr>
              <a:buNone/>
            </a:pPr>
            <a:r>
              <a:rPr lang="en-US" sz="2800" dirty="0" smtClean="0"/>
              <a:t>Begin</a:t>
            </a:r>
          </a:p>
          <a:p>
            <a:pPr>
              <a:buNone/>
            </a:pPr>
            <a:r>
              <a:rPr lang="en-US" sz="2800" dirty="0" smtClean="0"/>
              <a:t> select </a:t>
            </a:r>
            <a:r>
              <a:rPr lang="en-US" sz="2800" dirty="0" err="1" smtClean="0"/>
              <a:t>ta</a:t>
            </a:r>
            <a:r>
              <a:rPr lang="en-US" sz="2800" dirty="0" smtClean="0"/>
              <a:t>, </a:t>
            </a:r>
            <a:r>
              <a:rPr lang="en-US" sz="2800" dirty="0" err="1" smtClean="0"/>
              <a:t>da</a:t>
            </a:r>
            <a:r>
              <a:rPr lang="en-US" sz="2800" dirty="0" smtClean="0"/>
              <a:t> into a, b from </a:t>
            </a:r>
            <a:r>
              <a:rPr lang="en-US" sz="2800" dirty="0" err="1" smtClean="0"/>
              <a:t>emp</a:t>
            </a:r>
            <a:r>
              <a:rPr lang="en-US" sz="2800" dirty="0" smtClean="0"/>
              <a:t> where </a:t>
            </a:r>
            <a:r>
              <a:rPr lang="en-US" sz="2800" dirty="0" err="1" smtClean="0"/>
              <a:t>empid</a:t>
            </a:r>
            <a:r>
              <a:rPr lang="en-US" sz="2800" dirty="0" smtClean="0"/>
              <a:t>=12;</a:t>
            </a:r>
          </a:p>
          <a:p>
            <a:pPr>
              <a:buNone/>
            </a:pPr>
            <a:r>
              <a:rPr lang="en-US" sz="2800" dirty="0" smtClean="0"/>
              <a:t>             t:=</a:t>
            </a:r>
            <a:r>
              <a:rPr lang="en-US" sz="2800" dirty="0" err="1" smtClean="0"/>
              <a:t>a+b</a:t>
            </a:r>
            <a:r>
              <a:rPr lang="en-US" sz="2800" dirty="0" smtClean="0"/>
              <a:t>;</a:t>
            </a:r>
          </a:p>
          <a:p>
            <a:pPr>
              <a:buNone/>
            </a:pPr>
            <a:r>
              <a:rPr lang="en-US" sz="2800" dirty="0" smtClean="0"/>
              <a:t>update </a:t>
            </a:r>
            <a:r>
              <a:rPr lang="en-US" sz="2800" dirty="0" err="1" smtClean="0"/>
              <a:t>emp</a:t>
            </a:r>
            <a:r>
              <a:rPr lang="en-US" sz="2800" dirty="0" smtClean="0"/>
              <a:t> set total =t where </a:t>
            </a:r>
            <a:r>
              <a:rPr lang="en-US" sz="2800" dirty="0" err="1" smtClean="0"/>
              <a:t>empid</a:t>
            </a:r>
            <a:r>
              <a:rPr lang="en-US" sz="2800" dirty="0" smtClean="0"/>
              <a:t>=12;</a:t>
            </a:r>
          </a:p>
          <a:p>
            <a:pPr>
              <a:buNone/>
            </a:pPr>
            <a:r>
              <a:rPr lang="en-US" sz="2800" dirty="0" smtClean="0"/>
              <a:t>end;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 of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SQL don’t have procedural capabilities like condition checking, looping, and branching.</a:t>
            </a:r>
          </a:p>
          <a:p>
            <a:r>
              <a:rPr lang="en-US" dirty="0" smtClean="0"/>
              <a:t>SQL  can only manipulate the information stored into database.</a:t>
            </a:r>
          </a:p>
          <a:p>
            <a:endParaRPr lang="en-US" dirty="0" smtClean="0"/>
          </a:p>
          <a:p>
            <a:r>
              <a:rPr lang="en-US" dirty="0" smtClean="0"/>
              <a:t>To overcome the disadvantage of SQL , PL/SQL came into existence.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%type</a:t>
            </a:r>
          </a:p>
          <a:p>
            <a:r>
              <a:rPr lang="en-US" dirty="0" smtClean="0"/>
              <a:t>%</a:t>
            </a:r>
            <a:r>
              <a:rPr lang="en-US" dirty="0" err="1" smtClean="0"/>
              <a:t>rowtype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%TYPE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Provide the data type of a variable or column.</a:t>
            </a:r>
          </a:p>
          <a:p>
            <a:endParaRPr lang="en-US" dirty="0" smtClean="0"/>
          </a:p>
          <a:p>
            <a:r>
              <a:rPr lang="en-US" dirty="0" smtClean="0"/>
              <a:t>Exp:</a:t>
            </a:r>
          </a:p>
          <a:p>
            <a:pPr lvl="1"/>
            <a:r>
              <a:rPr lang="en-US" dirty="0" err="1" smtClean="0"/>
              <a:t>sal</a:t>
            </a:r>
            <a:r>
              <a:rPr lang="en-US" dirty="0" smtClean="0"/>
              <a:t> </a:t>
            </a:r>
            <a:r>
              <a:rPr lang="en-US" dirty="0" err="1" smtClean="0"/>
              <a:t>employee.salary%TYPE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%ROWTYPE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provides a record type that represents a row in a table. One variable to access the complete row of the table.</a:t>
            </a:r>
          </a:p>
          <a:p>
            <a:endParaRPr lang="en-US" dirty="0" smtClean="0"/>
          </a:p>
          <a:p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r>
              <a:rPr lang="en-US" dirty="0" smtClean="0"/>
              <a:t> </a:t>
            </a:r>
            <a:r>
              <a:rPr lang="en-US" sz="2600" dirty="0" err="1" smtClean="0"/>
              <a:t>dept_rec</a:t>
            </a:r>
            <a:r>
              <a:rPr lang="en-US" sz="2600" dirty="0" smtClean="0"/>
              <a:t>  </a:t>
            </a:r>
            <a:r>
              <a:rPr lang="en-US" sz="2600" dirty="0" err="1" smtClean="0"/>
              <a:t>dept%ROWTYPE</a:t>
            </a:r>
            <a:r>
              <a:rPr lang="en-US" sz="2600" dirty="0" smtClean="0"/>
              <a:t>; -- declaring record variable.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detp_rec.deptno</a:t>
            </a:r>
            <a:r>
              <a:rPr lang="en-US" dirty="0" smtClean="0"/>
              <a:t>;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dept_rec.deptname</a:t>
            </a:r>
            <a:r>
              <a:rPr lang="en-US" dirty="0" smtClean="0"/>
              <a:t>; -- accessing columns 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i.e. </a:t>
            </a:r>
            <a:r>
              <a:rPr lang="en-US" dirty="0" err="1" smtClean="0">
                <a:solidFill>
                  <a:srgbClr val="FF0000"/>
                </a:solidFill>
              </a:rPr>
              <a:t>recordname.colname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pPr lvl="2"/>
            <a:r>
              <a:rPr lang="en-US" dirty="0" smtClean="0"/>
              <a:t>%ROWTYPE has all properties of %TYPE and one additional that we required only one variable to access any number of columns.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emp</a:t>
            </a:r>
            <a:r>
              <a:rPr lang="en-US" dirty="0" smtClean="0"/>
              <a:t> table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457200" y="1600200"/>
          <a:ext cx="82296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Branch_City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Delhi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Mumbai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dirty="0" smtClean="0"/>
              <a:t>Declare </a:t>
            </a:r>
          </a:p>
          <a:p>
            <a:pPr>
              <a:buNone/>
            </a:pPr>
            <a:r>
              <a:rPr lang="en-US" sz="2600" dirty="0" smtClean="0"/>
              <a:t>	a </a:t>
            </a:r>
            <a:r>
              <a:rPr lang="en-US" sz="2600" dirty="0" err="1" smtClean="0"/>
              <a:t>emp.ta%TYPE</a:t>
            </a:r>
            <a:r>
              <a:rPr lang="en-US" sz="2600" dirty="0" smtClean="0"/>
              <a:t>;</a:t>
            </a:r>
          </a:p>
          <a:p>
            <a:pPr>
              <a:buNone/>
            </a:pPr>
            <a:r>
              <a:rPr lang="en-US" sz="2600" dirty="0" smtClean="0"/>
              <a:t>	b </a:t>
            </a:r>
            <a:r>
              <a:rPr lang="en-US" sz="2600" dirty="0" err="1" smtClean="0"/>
              <a:t>emp.td%TYPE</a:t>
            </a:r>
            <a:r>
              <a:rPr lang="en-US" sz="2600" dirty="0" smtClean="0"/>
              <a:t>;</a:t>
            </a:r>
          </a:p>
          <a:p>
            <a:pPr>
              <a:buNone/>
            </a:pPr>
            <a:r>
              <a:rPr lang="en-US" sz="2600" dirty="0" smtClean="0"/>
              <a:t>	t </a:t>
            </a:r>
            <a:r>
              <a:rPr lang="en-US" sz="2600" dirty="0" err="1" smtClean="0"/>
              <a:t>emp.total%TYPE</a:t>
            </a:r>
            <a:r>
              <a:rPr lang="en-US" sz="2600" dirty="0" smtClean="0"/>
              <a:t>;</a:t>
            </a:r>
          </a:p>
          <a:p>
            <a:pPr>
              <a:buNone/>
            </a:pPr>
            <a:r>
              <a:rPr lang="en-US" sz="2600" dirty="0" smtClean="0"/>
              <a:t>Begin</a:t>
            </a:r>
          </a:p>
          <a:p>
            <a:pPr>
              <a:buNone/>
            </a:pPr>
            <a:r>
              <a:rPr lang="en-US" sz="2600" dirty="0" smtClean="0"/>
              <a:t>	Select </a:t>
            </a:r>
            <a:r>
              <a:rPr lang="en-US" sz="2600" dirty="0" err="1" smtClean="0"/>
              <a:t>ta</a:t>
            </a:r>
            <a:r>
              <a:rPr lang="en-US" sz="2600" dirty="0" smtClean="0"/>
              <a:t>, </a:t>
            </a:r>
            <a:r>
              <a:rPr lang="en-US" sz="2600" dirty="0" err="1" smtClean="0"/>
              <a:t>da</a:t>
            </a:r>
            <a:r>
              <a:rPr lang="en-US" sz="2600" dirty="0" smtClean="0"/>
              <a:t> into a, b from </a:t>
            </a:r>
            <a:r>
              <a:rPr lang="en-US" sz="2600" dirty="0" err="1" smtClean="0"/>
              <a:t>emp</a:t>
            </a:r>
            <a:r>
              <a:rPr lang="en-US" sz="2600" dirty="0" smtClean="0"/>
              <a:t> where </a:t>
            </a:r>
            <a:r>
              <a:rPr lang="en-US" sz="2600" dirty="0" err="1" smtClean="0"/>
              <a:t>emp_id</a:t>
            </a:r>
            <a:r>
              <a:rPr lang="en-US" sz="2600" dirty="0" smtClean="0"/>
              <a:t>=12;</a:t>
            </a:r>
          </a:p>
          <a:p>
            <a:pPr>
              <a:buNone/>
            </a:pPr>
            <a:r>
              <a:rPr lang="en-US" sz="2600" dirty="0" smtClean="0"/>
              <a:t>	t=</a:t>
            </a:r>
            <a:r>
              <a:rPr lang="en-US" sz="2600" dirty="0" err="1" smtClean="0"/>
              <a:t>a+d</a:t>
            </a:r>
            <a:r>
              <a:rPr lang="en-US" sz="2600" dirty="0" smtClean="0"/>
              <a:t>;</a:t>
            </a:r>
          </a:p>
          <a:p>
            <a:pPr>
              <a:buNone/>
            </a:pPr>
            <a:r>
              <a:rPr lang="en-US" sz="2600" dirty="0" smtClean="0"/>
              <a:t>	Update </a:t>
            </a:r>
            <a:r>
              <a:rPr lang="en-US" sz="2600" dirty="0" err="1" smtClean="0"/>
              <a:t>emp</a:t>
            </a:r>
            <a:r>
              <a:rPr lang="en-US" sz="2600" dirty="0" smtClean="0"/>
              <a:t> set total =t where </a:t>
            </a:r>
            <a:r>
              <a:rPr lang="en-US" sz="2600" dirty="0" err="1" smtClean="0"/>
              <a:t>empid</a:t>
            </a:r>
            <a:r>
              <a:rPr lang="en-US" sz="2600" dirty="0" smtClean="0"/>
              <a:t>=12;</a:t>
            </a:r>
          </a:p>
          <a:p>
            <a:pPr>
              <a:buNone/>
            </a:pPr>
            <a:r>
              <a:rPr lang="en-US" sz="2600" dirty="0" smtClean="0"/>
              <a:t>End;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Declare </a:t>
            </a:r>
          </a:p>
          <a:p>
            <a:pPr>
              <a:buNone/>
            </a:pPr>
            <a:r>
              <a:rPr lang="en-US" sz="2800" dirty="0" smtClean="0"/>
              <a:t>	record2  </a:t>
            </a:r>
            <a:r>
              <a:rPr lang="en-US" sz="2800" dirty="0" err="1" smtClean="0"/>
              <a:t>emp%ROWTYPE</a:t>
            </a:r>
            <a:r>
              <a:rPr lang="en-US" sz="2800" dirty="0" smtClean="0"/>
              <a:t>;</a:t>
            </a:r>
          </a:p>
          <a:p>
            <a:pPr>
              <a:buNone/>
            </a:pPr>
            <a:r>
              <a:rPr lang="en-US" sz="2800" dirty="0" smtClean="0"/>
              <a:t>Begin</a:t>
            </a:r>
          </a:p>
          <a:p>
            <a:pPr>
              <a:buNone/>
            </a:pPr>
            <a:r>
              <a:rPr lang="en-US" sz="2800" dirty="0" smtClean="0"/>
              <a:t>	Select * into record2 from </a:t>
            </a:r>
            <a:r>
              <a:rPr lang="en-US" sz="2800" dirty="0" err="1" smtClean="0"/>
              <a:t>emp</a:t>
            </a:r>
            <a:r>
              <a:rPr lang="en-US" sz="2800" dirty="0" smtClean="0"/>
              <a:t> where </a:t>
            </a:r>
            <a:r>
              <a:rPr lang="en-US" sz="2800" dirty="0" err="1" smtClean="0"/>
              <a:t>empid</a:t>
            </a:r>
            <a:r>
              <a:rPr lang="en-US" sz="2800" dirty="0" smtClean="0"/>
              <a:t>=12;</a:t>
            </a:r>
          </a:p>
          <a:p>
            <a:pPr>
              <a:buNone/>
            </a:pPr>
            <a:r>
              <a:rPr lang="en-US" sz="2800" dirty="0" smtClean="0"/>
              <a:t>	</a:t>
            </a:r>
          </a:p>
          <a:p>
            <a:pPr>
              <a:buNone/>
            </a:pPr>
            <a:r>
              <a:rPr lang="en-US" sz="2800" dirty="0" smtClean="0"/>
              <a:t>	record2.total=record2.ta+record2.da;</a:t>
            </a:r>
          </a:p>
          <a:p>
            <a:pPr>
              <a:buNone/>
            </a:pPr>
            <a:r>
              <a:rPr lang="en-US" sz="2800" dirty="0" smtClean="0"/>
              <a:t>	</a:t>
            </a:r>
          </a:p>
          <a:p>
            <a:pPr>
              <a:buNone/>
            </a:pPr>
            <a:r>
              <a:rPr lang="en-US" sz="2800" dirty="0" smtClean="0"/>
              <a:t>	Update </a:t>
            </a:r>
            <a:r>
              <a:rPr lang="en-US" sz="2800" dirty="0" err="1" smtClean="0"/>
              <a:t>emp</a:t>
            </a:r>
            <a:r>
              <a:rPr lang="en-US" sz="2800" dirty="0" smtClean="0"/>
              <a:t> set total=record2.total where </a:t>
            </a:r>
            <a:r>
              <a:rPr lang="en-US" sz="2800" dirty="0" err="1" smtClean="0"/>
              <a:t>empid</a:t>
            </a:r>
            <a:r>
              <a:rPr lang="en-US" sz="2800" dirty="0" smtClean="0"/>
              <a:t>=12;</a:t>
            </a:r>
          </a:p>
          <a:p>
            <a:pPr>
              <a:buNone/>
            </a:pPr>
            <a:r>
              <a:rPr lang="en-US" sz="2800" dirty="0" smtClean="0"/>
              <a:t>End;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statements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Conditional / selection control </a:t>
            </a:r>
          </a:p>
          <a:p>
            <a:r>
              <a:rPr lang="en-US" dirty="0" smtClean="0"/>
              <a:t>Iterative control</a:t>
            </a:r>
          </a:p>
          <a:p>
            <a:r>
              <a:rPr lang="en-US" dirty="0" smtClean="0"/>
              <a:t>Sequence control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Conditional / selection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IF condition Then</a:t>
            </a:r>
          </a:p>
          <a:p>
            <a:pPr>
              <a:buNone/>
            </a:pPr>
            <a:r>
              <a:rPr lang="en-US" dirty="0" smtClean="0"/>
              <a:t>   	 	Sequence of statements;</a:t>
            </a:r>
          </a:p>
          <a:p>
            <a:pPr>
              <a:buNone/>
            </a:pPr>
            <a:r>
              <a:rPr lang="en-US" dirty="0" smtClean="0"/>
              <a:t>	End if; </a:t>
            </a:r>
          </a:p>
          <a:p>
            <a:pPr lvl="2">
              <a:buNone/>
            </a:pPr>
            <a:endParaRPr lang="en-US" dirty="0" smtClean="0"/>
          </a:p>
          <a:p>
            <a:r>
              <a:rPr lang="en-US" dirty="0" smtClean="0"/>
              <a:t>IF condition then</a:t>
            </a:r>
          </a:p>
          <a:p>
            <a:pPr>
              <a:buNone/>
            </a:pPr>
            <a:r>
              <a:rPr lang="en-US" dirty="0" smtClean="0"/>
              <a:t>		Sequence of statements;</a:t>
            </a:r>
          </a:p>
          <a:p>
            <a:pPr>
              <a:buNone/>
            </a:pPr>
            <a:r>
              <a:rPr lang="en-US" dirty="0" smtClean="0"/>
              <a:t>	Else </a:t>
            </a:r>
          </a:p>
          <a:p>
            <a:pPr>
              <a:buNone/>
            </a:pPr>
            <a:r>
              <a:rPr lang="en-US" dirty="0" smtClean="0"/>
              <a:t>		Sequence of statements;</a:t>
            </a:r>
          </a:p>
          <a:p>
            <a:pPr>
              <a:buNone/>
            </a:pPr>
            <a:r>
              <a:rPr lang="en-US" dirty="0" smtClean="0"/>
              <a:t>	End if; </a:t>
            </a:r>
          </a:p>
          <a:p>
            <a:endParaRPr lang="en-US" dirty="0" smtClean="0"/>
          </a:p>
          <a:p>
            <a:r>
              <a:rPr lang="en-US" dirty="0" smtClean="0"/>
              <a:t>IF condition1 then</a:t>
            </a:r>
          </a:p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</a:rPr>
              <a:t>	Sequence of statements;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Elsif</a:t>
            </a:r>
            <a:r>
              <a:rPr lang="en-US" dirty="0" smtClean="0"/>
              <a:t>  condition2 then</a:t>
            </a:r>
          </a:p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</a:rPr>
              <a:t>	Sequence of statements;</a:t>
            </a:r>
          </a:p>
          <a:p>
            <a:pPr>
              <a:buNone/>
            </a:pPr>
            <a:r>
              <a:rPr lang="en-US" dirty="0" smtClean="0"/>
              <a:t>	Else </a:t>
            </a:r>
          </a:p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</a:rPr>
              <a:t>	Sequence of statements;</a:t>
            </a:r>
          </a:p>
          <a:p>
            <a:pPr>
              <a:buNone/>
            </a:pPr>
            <a:r>
              <a:rPr lang="en-US" dirty="0" smtClean="0"/>
              <a:t>	End if; </a:t>
            </a: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find largest of two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Declare </a:t>
            </a:r>
          </a:p>
          <a:p>
            <a:pPr>
              <a:buNone/>
            </a:pPr>
            <a:r>
              <a:rPr lang="en-US" dirty="0" smtClean="0"/>
              <a:t>	num1 number(2);</a:t>
            </a:r>
          </a:p>
          <a:p>
            <a:pPr>
              <a:buNone/>
            </a:pPr>
            <a:r>
              <a:rPr lang="en-US" dirty="0" smtClean="0"/>
              <a:t>	num2 number(2);</a:t>
            </a:r>
          </a:p>
          <a:p>
            <a:pPr>
              <a:buNone/>
            </a:pPr>
            <a:r>
              <a:rPr lang="en-US" dirty="0" smtClean="0"/>
              <a:t>Begin</a:t>
            </a:r>
          </a:p>
          <a:p>
            <a:pPr>
              <a:buNone/>
            </a:pPr>
            <a:r>
              <a:rPr lang="en-US" dirty="0" smtClean="0"/>
              <a:t>	num1 := &amp;num1;</a:t>
            </a:r>
          </a:p>
          <a:p>
            <a:pPr>
              <a:buNone/>
            </a:pPr>
            <a:r>
              <a:rPr lang="en-US" dirty="0" smtClean="0"/>
              <a:t>	num2 := &amp;num2;</a:t>
            </a:r>
          </a:p>
          <a:p>
            <a:pPr>
              <a:buNone/>
            </a:pPr>
            <a:r>
              <a:rPr lang="en-US" dirty="0" smtClean="0"/>
              <a:t>	If num1&gt;num2 then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dbms_output.put_line</a:t>
            </a:r>
            <a:r>
              <a:rPr lang="en-US" dirty="0" smtClean="0"/>
              <a:t>(‘greater number is =‘ || num1);</a:t>
            </a:r>
          </a:p>
          <a:p>
            <a:pPr>
              <a:buNone/>
            </a:pPr>
            <a:r>
              <a:rPr lang="en-US" dirty="0" smtClean="0"/>
              <a:t>	Else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dbms_output.put_line</a:t>
            </a:r>
            <a:r>
              <a:rPr lang="en-US" dirty="0" smtClean="0"/>
              <a:t>(‘greater number is =‘ || num2);</a:t>
            </a:r>
          </a:p>
          <a:p>
            <a:pPr>
              <a:buNone/>
            </a:pPr>
            <a:r>
              <a:rPr lang="en-US" dirty="0" smtClean="0"/>
              <a:t>	End if</a:t>
            </a:r>
          </a:p>
          <a:p>
            <a:pPr>
              <a:buNone/>
            </a:pPr>
            <a:r>
              <a:rPr lang="en-US" dirty="0" smtClean="0"/>
              <a:t>End;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or odd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b="1" dirty="0" smtClean="0"/>
              <a:t>declare</a:t>
            </a:r>
            <a:endParaRPr lang="en-US" dirty="0" smtClean="0"/>
          </a:p>
          <a:p>
            <a:pPr fontAlgn="base"/>
            <a:r>
              <a:rPr lang="en-US" dirty="0" smtClean="0"/>
              <a:t>n </a:t>
            </a:r>
            <a:r>
              <a:rPr lang="en-US" b="1" dirty="0" smtClean="0"/>
              <a:t>number</a:t>
            </a:r>
            <a:r>
              <a:rPr lang="en-US" dirty="0" smtClean="0"/>
              <a:t>:=&amp;n;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b="1" dirty="0" smtClean="0"/>
              <a:t>begin</a:t>
            </a:r>
            <a:endParaRPr lang="en-US" dirty="0" smtClean="0"/>
          </a:p>
          <a:p>
            <a:pPr fontAlgn="base"/>
            <a:r>
              <a:rPr lang="en-US" b="1" dirty="0" smtClean="0"/>
              <a:t>if</a:t>
            </a:r>
            <a:r>
              <a:rPr lang="en-US" dirty="0" smtClean="0"/>
              <a:t> mod(n,2)=0</a:t>
            </a:r>
          </a:p>
          <a:p>
            <a:pPr fontAlgn="base"/>
            <a:r>
              <a:rPr lang="en-US" b="1" dirty="0" smtClean="0"/>
              <a:t>then</a:t>
            </a:r>
            <a:endParaRPr lang="en-US" dirty="0" smtClean="0"/>
          </a:p>
          <a:p>
            <a:pPr fontAlgn="base"/>
            <a:r>
              <a:rPr lang="en-US" dirty="0" err="1" smtClean="0"/>
              <a:t>dbms_output.put_line</a:t>
            </a:r>
            <a:r>
              <a:rPr lang="en-US" dirty="0" smtClean="0"/>
              <a:t>('number is even');</a:t>
            </a:r>
          </a:p>
          <a:p>
            <a:pPr fontAlgn="base"/>
            <a:r>
              <a:rPr lang="en-US" b="1" dirty="0" smtClean="0"/>
              <a:t>else</a:t>
            </a:r>
            <a:endParaRPr lang="en-US" dirty="0" smtClean="0"/>
          </a:p>
          <a:p>
            <a:pPr fontAlgn="base"/>
            <a:r>
              <a:rPr lang="en-US" dirty="0" err="1" smtClean="0"/>
              <a:t>dbms_output.put_line</a:t>
            </a:r>
            <a:r>
              <a:rPr lang="en-US" dirty="0" smtClean="0"/>
              <a:t>('number is odd');</a:t>
            </a:r>
          </a:p>
          <a:p>
            <a:pPr fontAlgn="base"/>
            <a:r>
              <a:rPr lang="en-US" b="1" dirty="0" smtClean="0"/>
              <a:t>end</a:t>
            </a:r>
            <a:r>
              <a:rPr lang="en-US" dirty="0" smtClean="0"/>
              <a:t> </a:t>
            </a:r>
            <a:r>
              <a:rPr lang="en-US" b="1" dirty="0" smtClean="0"/>
              <a:t>if</a:t>
            </a:r>
            <a:r>
              <a:rPr lang="en-US" dirty="0" smtClean="0"/>
              <a:t>;</a:t>
            </a:r>
          </a:p>
          <a:p>
            <a:pPr fontAlgn="base"/>
            <a:r>
              <a:rPr lang="en-US" b="1" dirty="0" smtClean="0"/>
              <a:t>end</a:t>
            </a:r>
            <a:r>
              <a:rPr lang="en-US" dirty="0" smtClean="0"/>
              <a:t>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PL/SQL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PL/SQL allows sending an entire block of statements to the database at one time. </a:t>
            </a:r>
          </a:p>
          <a:p>
            <a:pPr lvl="1"/>
            <a:r>
              <a:rPr lang="en-US" dirty="0" smtClean="0"/>
              <a:t>This reduces network traffic and provides high performance for the applications.</a:t>
            </a:r>
          </a:p>
          <a:p>
            <a:r>
              <a:rPr lang="en-US" dirty="0" smtClean="0"/>
              <a:t>PL/SQL give high productivity to programmers as it can query, transform, and update data in a database.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find largest of three numbers(nested if)</a:t>
            </a:r>
          </a:p>
          <a:p>
            <a:r>
              <a:rPr lang="en-US" dirty="0" smtClean="0"/>
              <a:t>To display the grade of students according to marks(</a:t>
            </a:r>
            <a:r>
              <a:rPr lang="en-US" dirty="0" err="1" smtClean="0"/>
              <a:t>elsif</a:t>
            </a:r>
            <a:r>
              <a:rPr lang="en-US" dirty="0" smtClean="0"/>
              <a:t>).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8600"/>
            <a:ext cx="8229600" cy="6172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To find </a:t>
            </a:r>
            <a:r>
              <a:rPr lang="en-US" dirty="0" smtClean="0"/>
              <a:t>larg</a:t>
            </a:r>
            <a:r>
              <a:rPr lang="en-US" dirty="0" smtClean="0"/>
              <a:t>e</a:t>
            </a:r>
            <a:r>
              <a:rPr lang="en-US" dirty="0" smtClean="0"/>
              <a:t>st </a:t>
            </a:r>
            <a:r>
              <a:rPr lang="en-US" dirty="0" smtClean="0"/>
              <a:t>of three numbers(nested if</a:t>
            </a:r>
            <a:r>
              <a:rPr lang="en-US" dirty="0" smtClean="0"/>
              <a:t>)</a:t>
            </a:r>
          </a:p>
          <a:p>
            <a:pPr fontAlgn="base"/>
            <a:r>
              <a:rPr lang="en-US" b="1" dirty="0" smtClean="0"/>
              <a:t>declare</a:t>
            </a:r>
            <a:endParaRPr lang="en-US" dirty="0" smtClean="0"/>
          </a:p>
          <a:p>
            <a:pPr fontAlgn="base"/>
            <a:r>
              <a:rPr lang="en-US" dirty="0" smtClean="0"/>
              <a:t>a </a:t>
            </a:r>
            <a:r>
              <a:rPr lang="en-US" b="1" dirty="0" smtClean="0"/>
              <a:t>number</a:t>
            </a:r>
            <a:r>
              <a:rPr lang="en-US" dirty="0" smtClean="0"/>
              <a:t>:=10;</a:t>
            </a:r>
          </a:p>
          <a:p>
            <a:pPr fontAlgn="base"/>
            <a:r>
              <a:rPr lang="en-US" dirty="0" smtClean="0"/>
              <a:t>b </a:t>
            </a:r>
            <a:r>
              <a:rPr lang="en-US" b="1" dirty="0" smtClean="0"/>
              <a:t>number</a:t>
            </a:r>
            <a:r>
              <a:rPr lang="en-US" dirty="0" smtClean="0"/>
              <a:t>:=12;</a:t>
            </a:r>
          </a:p>
          <a:p>
            <a:pPr fontAlgn="base"/>
            <a:r>
              <a:rPr lang="en-US" dirty="0" smtClean="0"/>
              <a:t>c </a:t>
            </a:r>
            <a:r>
              <a:rPr lang="en-US" b="1" dirty="0" smtClean="0"/>
              <a:t>number</a:t>
            </a:r>
            <a:r>
              <a:rPr lang="en-US" dirty="0" smtClean="0"/>
              <a:t>:=5;</a:t>
            </a:r>
          </a:p>
          <a:p>
            <a:pPr fontAlgn="base"/>
            <a:r>
              <a:rPr lang="en-US" b="1" dirty="0" smtClean="0"/>
              <a:t>begin</a:t>
            </a:r>
            <a:endParaRPr lang="en-US" dirty="0" smtClean="0"/>
          </a:p>
          <a:p>
            <a:pPr fontAlgn="base"/>
            <a:r>
              <a:rPr lang="en-US" dirty="0" err="1" smtClean="0"/>
              <a:t>dbms_output.put_line</a:t>
            </a:r>
            <a:r>
              <a:rPr lang="en-US" dirty="0" smtClean="0"/>
              <a:t>('a='||a||' b='||b||' c='||c);</a:t>
            </a:r>
          </a:p>
          <a:p>
            <a:pPr fontAlgn="base"/>
            <a:r>
              <a:rPr lang="en-US" b="1" dirty="0" smtClean="0"/>
              <a:t>if</a:t>
            </a:r>
            <a:r>
              <a:rPr lang="en-US" dirty="0" smtClean="0"/>
              <a:t> a&gt;b </a:t>
            </a:r>
            <a:r>
              <a:rPr lang="en-US" b="1" dirty="0" smtClean="0"/>
              <a:t>AND</a:t>
            </a:r>
            <a:r>
              <a:rPr lang="en-US" dirty="0" smtClean="0"/>
              <a:t> a&gt;c</a:t>
            </a:r>
          </a:p>
          <a:p>
            <a:pPr fontAlgn="base"/>
            <a:r>
              <a:rPr lang="en-US" b="1" dirty="0" smtClean="0"/>
              <a:t>then</a:t>
            </a:r>
            <a:endParaRPr lang="en-US" dirty="0" smtClean="0"/>
          </a:p>
          <a:p>
            <a:pPr fontAlgn="base"/>
            <a:r>
              <a:rPr lang="en-US" dirty="0" err="1" smtClean="0"/>
              <a:t>dbms_output.put_line</a:t>
            </a:r>
            <a:r>
              <a:rPr lang="en-US" dirty="0" smtClean="0"/>
              <a:t>('a is greatest');</a:t>
            </a:r>
          </a:p>
          <a:p>
            <a:pPr fontAlgn="base"/>
            <a:r>
              <a:rPr lang="en-US" b="1" dirty="0" smtClean="0"/>
              <a:t>else</a:t>
            </a:r>
            <a:endParaRPr lang="en-US" dirty="0" smtClean="0"/>
          </a:p>
          <a:p>
            <a:pPr fontAlgn="base"/>
            <a:r>
              <a:rPr lang="en-US" b="1" dirty="0" smtClean="0"/>
              <a:t>if</a:t>
            </a:r>
            <a:r>
              <a:rPr lang="en-US" dirty="0" smtClean="0"/>
              <a:t> b&gt;a </a:t>
            </a:r>
            <a:r>
              <a:rPr lang="en-US" b="1" dirty="0" smtClean="0"/>
              <a:t>AND</a:t>
            </a:r>
            <a:r>
              <a:rPr lang="en-US" dirty="0" smtClean="0"/>
              <a:t> b&gt;c</a:t>
            </a:r>
          </a:p>
          <a:p>
            <a:pPr fontAlgn="base"/>
            <a:r>
              <a:rPr lang="en-US" b="1" dirty="0" smtClean="0"/>
              <a:t>then</a:t>
            </a:r>
            <a:endParaRPr lang="en-US" dirty="0" smtClean="0"/>
          </a:p>
          <a:p>
            <a:pPr fontAlgn="base"/>
            <a:r>
              <a:rPr lang="en-US" dirty="0" err="1" smtClean="0"/>
              <a:t>dbms_output.put_line</a:t>
            </a:r>
            <a:r>
              <a:rPr lang="en-US" dirty="0" smtClean="0"/>
              <a:t>('b is greatest'); </a:t>
            </a:r>
          </a:p>
          <a:p>
            <a:pPr fontAlgn="base"/>
            <a:r>
              <a:rPr lang="en-US" b="1" dirty="0" smtClean="0"/>
              <a:t>else</a:t>
            </a:r>
            <a:endParaRPr lang="en-US" dirty="0" smtClean="0"/>
          </a:p>
          <a:p>
            <a:pPr fontAlgn="base"/>
            <a:r>
              <a:rPr lang="en-US" dirty="0" err="1" smtClean="0"/>
              <a:t>dbms_output.put_line</a:t>
            </a:r>
            <a:r>
              <a:rPr lang="en-US" dirty="0" smtClean="0"/>
              <a:t>('c is greatest');</a:t>
            </a:r>
          </a:p>
          <a:p>
            <a:pPr fontAlgn="base"/>
            <a:r>
              <a:rPr lang="en-US" b="1" dirty="0" smtClean="0"/>
              <a:t>end</a:t>
            </a:r>
            <a:r>
              <a:rPr lang="en-US" dirty="0" smtClean="0"/>
              <a:t> </a:t>
            </a:r>
            <a:r>
              <a:rPr lang="en-US" b="1" dirty="0" smtClean="0"/>
              <a:t>if</a:t>
            </a:r>
            <a:r>
              <a:rPr lang="en-US" dirty="0" smtClean="0"/>
              <a:t>;</a:t>
            </a:r>
          </a:p>
          <a:p>
            <a:pPr fontAlgn="base"/>
            <a:r>
              <a:rPr lang="en-US" b="1" dirty="0" smtClean="0"/>
              <a:t>end</a:t>
            </a:r>
            <a:r>
              <a:rPr lang="en-US" dirty="0" smtClean="0"/>
              <a:t> </a:t>
            </a:r>
            <a:r>
              <a:rPr lang="en-US" b="1" dirty="0" smtClean="0"/>
              <a:t>if</a:t>
            </a:r>
            <a:r>
              <a:rPr lang="en-US" dirty="0" smtClean="0"/>
              <a:t>;</a:t>
            </a:r>
          </a:p>
          <a:p>
            <a:pPr fontAlgn="base"/>
            <a:r>
              <a:rPr lang="en-US" b="1" dirty="0" smtClean="0"/>
              <a:t>end</a:t>
            </a:r>
            <a:r>
              <a:rPr lang="en-US" dirty="0" smtClean="0"/>
              <a:t>;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Sequence of statements can be executed number of times</a:t>
            </a:r>
          </a:p>
          <a:p>
            <a:r>
              <a:rPr lang="en-US" dirty="0" smtClean="0"/>
              <a:t>Loop</a:t>
            </a:r>
          </a:p>
          <a:p>
            <a:r>
              <a:rPr lang="en-US" dirty="0" smtClean="0"/>
              <a:t>While – loop </a:t>
            </a:r>
          </a:p>
          <a:p>
            <a:r>
              <a:rPr lang="en-US" dirty="0" smtClean="0"/>
              <a:t>For-loop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Simple loop (Infinite loop)</a:t>
            </a:r>
          </a:p>
          <a:p>
            <a:pPr>
              <a:buNone/>
            </a:pPr>
            <a:r>
              <a:rPr lang="en-US" dirty="0" smtClean="0"/>
              <a:t>Loop</a:t>
            </a:r>
          </a:p>
          <a:p>
            <a:pPr>
              <a:buNone/>
            </a:pPr>
            <a:r>
              <a:rPr lang="en-US" dirty="0" smtClean="0"/>
              <a:t>	Sequence of statements; </a:t>
            </a:r>
          </a:p>
          <a:p>
            <a:pPr>
              <a:buNone/>
            </a:pPr>
            <a:r>
              <a:rPr lang="en-US" dirty="0" smtClean="0"/>
              <a:t>	Exit when condition; </a:t>
            </a:r>
          </a:p>
          <a:p>
            <a:pPr>
              <a:buNone/>
            </a:pPr>
            <a:r>
              <a:rPr lang="en-US" dirty="0" smtClean="0"/>
              <a:t>End loop;</a:t>
            </a:r>
          </a:p>
          <a:p>
            <a:endParaRPr lang="en-US" dirty="0" smtClean="0"/>
          </a:p>
          <a:p>
            <a:r>
              <a:rPr lang="en-US" dirty="0" smtClean="0"/>
              <a:t>Two forms of exit</a:t>
            </a:r>
          </a:p>
          <a:p>
            <a:r>
              <a:rPr lang="en-US" dirty="0" smtClean="0"/>
              <a:t>exit</a:t>
            </a:r>
          </a:p>
          <a:p>
            <a:pPr lvl="1"/>
            <a:r>
              <a:rPr lang="en-US" dirty="0" smtClean="0"/>
              <a:t>Exit to exit immediately</a:t>
            </a:r>
          </a:p>
          <a:p>
            <a:r>
              <a:rPr lang="en-US" dirty="0" smtClean="0"/>
              <a:t>Exit when</a:t>
            </a:r>
          </a:p>
          <a:p>
            <a:pPr lvl="1"/>
            <a:r>
              <a:rPr lang="en-US" dirty="0" smtClean="0"/>
              <a:t>To exit on condition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print numbers 1 to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Declare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 number(2);</a:t>
            </a:r>
          </a:p>
          <a:p>
            <a:pPr>
              <a:buNone/>
            </a:pPr>
            <a:r>
              <a:rPr lang="en-US" dirty="0" smtClean="0"/>
              <a:t>Begin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:=1;</a:t>
            </a:r>
          </a:p>
          <a:p>
            <a:pPr>
              <a:buNone/>
            </a:pPr>
            <a:r>
              <a:rPr lang="en-US" dirty="0" smtClean="0"/>
              <a:t>Loop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dbms_output.put_line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 := i+1;</a:t>
            </a:r>
          </a:p>
          <a:p>
            <a:pPr>
              <a:buNone/>
            </a:pPr>
            <a:r>
              <a:rPr lang="en-US" dirty="0" smtClean="0"/>
              <a:t>	Exit when </a:t>
            </a:r>
            <a:r>
              <a:rPr lang="en-US" dirty="0" err="1" smtClean="0"/>
              <a:t>i</a:t>
            </a:r>
            <a:r>
              <a:rPr lang="en-US" dirty="0" smtClean="0"/>
              <a:t>&gt;10;</a:t>
            </a:r>
          </a:p>
          <a:p>
            <a:pPr>
              <a:buNone/>
            </a:pPr>
            <a:r>
              <a:rPr lang="en-US" dirty="0" smtClean="0"/>
              <a:t>End loop;</a:t>
            </a:r>
          </a:p>
          <a:p>
            <a:pPr>
              <a:buNone/>
            </a:pPr>
            <a:r>
              <a:rPr lang="en-US" dirty="0" smtClean="0"/>
              <a:t>End;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Statements are executed when condition is true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While condition </a:t>
            </a:r>
          </a:p>
          <a:p>
            <a:pPr>
              <a:buNone/>
            </a:pPr>
            <a:r>
              <a:rPr lang="en-US" dirty="0" smtClean="0"/>
              <a:t>Loop</a:t>
            </a:r>
          </a:p>
          <a:p>
            <a:pPr>
              <a:buNone/>
            </a:pPr>
            <a:r>
              <a:rPr lang="en-US" dirty="0" smtClean="0"/>
              <a:t>	Sequence of statements;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updation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End loop;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print Square of number from 1 to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Declare</a:t>
            </a:r>
          </a:p>
          <a:p>
            <a:pPr>
              <a:buNone/>
            </a:pPr>
            <a:r>
              <a:rPr lang="en-US" dirty="0" smtClean="0"/>
              <a:t>	a number(2);</a:t>
            </a:r>
          </a:p>
          <a:p>
            <a:pPr>
              <a:buNone/>
            </a:pPr>
            <a:r>
              <a:rPr lang="en-US" dirty="0" smtClean="0"/>
              <a:t>Begin</a:t>
            </a:r>
          </a:p>
          <a:p>
            <a:pPr>
              <a:buNone/>
            </a:pPr>
            <a:r>
              <a:rPr lang="en-US" dirty="0" smtClean="0"/>
              <a:t>	a:=1;</a:t>
            </a:r>
          </a:p>
          <a:p>
            <a:pPr>
              <a:buNone/>
            </a:pPr>
            <a:r>
              <a:rPr lang="en-US" dirty="0" smtClean="0"/>
              <a:t>While a&lt;=10;</a:t>
            </a:r>
          </a:p>
          <a:p>
            <a:pPr>
              <a:buNone/>
            </a:pPr>
            <a:r>
              <a:rPr lang="en-US" dirty="0" smtClean="0"/>
              <a:t>Loop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Dbms_output.put_line</a:t>
            </a:r>
            <a:r>
              <a:rPr lang="en-US" dirty="0" smtClean="0"/>
              <a:t>(a*a);</a:t>
            </a:r>
          </a:p>
          <a:p>
            <a:pPr>
              <a:buNone/>
            </a:pPr>
            <a:r>
              <a:rPr lang="en-US" dirty="0" smtClean="0"/>
              <a:t>	a:=a+1;</a:t>
            </a:r>
          </a:p>
          <a:p>
            <a:pPr>
              <a:buNone/>
            </a:pPr>
            <a:r>
              <a:rPr lang="en-US" dirty="0" smtClean="0"/>
              <a:t>End loop;</a:t>
            </a:r>
          </a:p>
          <a:p>
            <a:pPr>
              <a:buNone/>
            </a:pPr>
            <a:r>
              <a:rPr lang="en-US" dirty="0" smtClean="0"/>
              <a:t>End;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print multiplication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Declare</a:t>
            </a:r>
          </a:p>
          <a:p>
            <a:pPr>
              <a:buNone/>
            </a:pPr>
            <a:r>
              <a:rPr lang="en-US" dirty="0" smtClean="0"/>
              <a:t>	table number := &amp;table;</a:t>
            </a:r>
          </a:p>
          <a:p>
            <a:pPr>
              <a:buNone/>
            </a:pPr>
            <a:r>
              <a:rPr lang="en-US" dirty="0" smtClean="0"/>
              <a:t>	count number:=1;</a:t>
            </a:r>
          </a:p>
          <a:p>
            <a:pPr>
              <a:buNone/>
            </a:pPr>
            <a:r>
              <a:rPr lang="en-US" dirty="0" smtClean="0"/>
              <a:t>	result number;</a:t>
            </a:r>
          </a:p>
          <a:p>
            <a:pPr>
              <a:buNone/>
            </a:pPr>
            <a:r>
              <a:rPr lang="en-US" dirty="0" smtClean="0"/>
              <a:t>Begin</a:t>
            </a:r>
          </a:p>
          <a:p>
            <a:pPr>
              <a:buNone/>
            </a:pPr>
            <a:r>
              <a:rPr lang="en-US" dirty="0" smtClean="0"/>
              <a:t>While count&lt;=10</a:t>
            </a:r>
          </a:p>
          <a:p>
            <a:pPr>
              <a:buNone/>
            </a:pPr>
            <a:r>
              <a:rPr lang="en-US" dirty="0" smtClean="0"/>
              <a:t>Loop</a:t>
            </a:r>
          </a:p>
          <a:p>
            <a:pPr>
              <a:buNone/>
            </a:pPr>
            <a:r>
              <a:rPr lang="en-US" dirty="0" smtClean="0"/>
              <a:t>	result := table*count;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Dbms_output.put_line</a:t>
            </a:r>
            <a:r>
              <a:rPr lang="en-US" dirty="0" smtClean="0"/>
              <a:t> (table|| ‘*’ || count ||‘=’|| result);</a:t>
            </a:r>
          </a:p>
          <a:p>
            <a:pPr>
              <a:buNone/>
            </a:pPr>
            <a:r>
              <a:rPr lang="en-US" dirty="0" smtClean="0"/>
              <a:t>	count:=count+1;</a:t>
            </a:r>
          </a:p>
          <a:p>
            <a:pPr>
              <a:buNone/>
            </a:pPr>
            <a:r>
              <a:rPr lang="en-US" dirty="0" smtClean="0"/>
              <a:t>End loop;</a:t>
            </a:r>
          </a:p>
          <a:p>
            <a:pPr>
              <a:buNone/>
            </a:pPr>
            <a:r>
              <a:rPr lang="en-US" dirty="0" smtClean="0"/>
              <a:t>End;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FOR counter IN [REVERSE] lower bound..higher bound</a:t>
            </a:r>
          </a:p>
          <a:p>
            <a:pPr>
              <a:buNone/>
            </a:pPr>
            <a:r>
              <a:rPr lang="en-US" dirty="0" smtClean="0"/>
              <a:t>Loop</a:t>
            </a:r>
          </a:p>
          <a:p>
            <a:pPr>
              <a:buNone/>
            </a:pPr>
            <a:r>
              <a:rPr lang="en-US" dirty="0" smtClean="0"/>
              <a:t>	Sequence of statements;</a:t>
            </a:r>
          </a:p>
          <a:p>
            <a:pPr>
              <a:buNone/>
            </a:pPr>
            <a:r>
              <a:rPr lang="en-US" dirty="0" smtClean="0"/>
              <a:t>End loop;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Declare</a:t>
            </a:r>
          </a:p>
          <a:p>
            <a:pPr>
              <a:buNone/>
            </a:pPr>
            <a:r>
              <a:rPr lang="en-US" dirty="0" smtClean="0"/>
              <a:t>	total number(4);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 number(2);</a:t>
            </a:r>
          </a:p>
          <a:p>
            <a:pPr>
              <a:buNone/>
            </a:pPr>
            <a:r>
              <a:rPr lang="en-US" dirty="0" smtClean="0"/>
              <a:t>Begin </a:t>
            </a:r>
          </a:p>
          <a:p>
            <a:pPr>
              <a:buNone/>
            </a:pPr>
            <a:r>
              <a:rPr lang="en-US" dirty="0" smtClean="0"/>
              <a:t>	For i in 1..10</a:t>
            </a:r>
          </a:p>
          <a:p>
            <a:pPr>
              <a:buNone/>
            </a:pPr>
            <a:r>
              <a:rPr lang="en-US" dirty="0" smtClean="0"/>
              <a:t>Loop</a:t>
            </a:r>
          </a:p>
          <a:p>
            <a:pPr>
              <a:buNone/>
            </a:pPr>
            <a:r>
              <a:rPr lang="en-US" dirty="0" smtClean="0"/>
              <a:t>	total := 2*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Dbms_output.put_line</a:t>
            </a:r>
            <a:r>
              <a:rPr lang="en-US" dirty="0" smtClean="0"/>
              <a:t>(‘2*’||</a:t>
            </a:r>
            <a:r>
              <a:rPr lang="en-US" dirty="0" err="1" smtClean="0"/>
              <a:t>i</a:t>
            </a:r>
            <a:r>
              <a:rPr lang="en-US" dirty="0" smtClean="0"/>
              <a:t>||’=‘||total);</a:t>
            </a:r>
          </a:p>
          <a:p>
            <a:pPr>
              <a:buNone/>
            </a:pPr>
            <a:r>
              <a:rPr lang="en-US" dirty="0" smtClean="0"/>
              <a:t>End loop;</a:t>
            </a:r>
          </a:p>
          <a:p>
            <a:pPr>
              <a:buNone/>
            </a:pPr>
            <a:r>
              <a:rPr lang="en-US" dirty="0" smtClean="0"/>
              <a:t>End;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between PL/SQL and SQL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algn="ctr">
              <a:buNone/>
            </a:pPr>
            <a:r>
              <a:rPr lang="en-US" b="1" dirty="0" smtClean="0"/>
              <a:t>SQL</a:t>
            </a:r>
            <a:r>
              <a:rPr lang="en-US" dirty="0" smtClean="0"/>
              <a:t>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SQL does not have procedural capabilities i.e.  There is no provision of conditional checking, looping and branching.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SQL statements are passed to oracle engine one at a time. Hence leads to slow processing.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There is no provision of handling errors and exception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 cannot store the immediate results of queries.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85000" lnSpcReduction="10000"/>
          </a:bodyPr>
          <a:lstStyle/>
          <a:p>
            <a:pPr algn="ctr">
              <a:buNone/>
            </a:pPr>
            <a:r>
              <a:rPr lang="en-US" b="1" dirty="0" smtClean="0"/>
              <a:t>PL/SQL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PL/SQL has all procedural capabilities.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 sends the block of SQL statements in one go, which results in increase of speed of processing.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 allows programmer to display user-friendly error messages.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 can store the immediate results of query in variables.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REVERSE 1..10</a:t>
            </a:r>
          </a:p>
          <a:p>
            <a:pPr>
              <a:buNone/>
            </a:pPr>
            <a:r>
              <a:rPr lang="en-US" dirty="0" smtClean="0"/>
              <a:t>Loop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Dbms_output.put_line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); -- prints 10 to 1</a:t>
            </a:r>
          </a:p>
          <a:p>
            <a:pPr>
              <a:buNone/>
            </a:pPr>
            <a:r>
              <a:rPr lang="en-US" dirty="0" smtClean="0"/>
              <a:t>End loop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 calculate the factorial of given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latin typeface="+mj-lt"/>
              </a:rPr>
              <a:t>Declare</a:t>
            </a:r>
          </a:p>
          <a:p>
            <a:pPr>
              <a:buNone/>
            </a:pPr>
            <a:r>
              <a:rPr lang="en-US" dirty="0" smtClean="0">
                <a:latin typeface="+mj-lt"/>
              </a:rPr>
              <a:t>	num number(2);</a:t>
            </a:r>
          </a:p>
          <a:p>
            <a:pPr>
              <a:buNone/>
            </a:pPr>
            <a:r>
              <a:rPr lang="en-US" dirty="0" smtClean="0">
                <a:latin typeface="+mj-lt"/>
              </a:rPr>
              <a:t>	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 number(2);</a:t>
            </a:r>
          </a:p>
          <a:p>
            <a:pPr>
              <a:buNone/>
            </a:pPr>
            <a:r>
              <a:rPr lang="en-US" dirty="0" smtClean="0">
                <a:latin typeface="+mj-lt"/>
              </a:rPr>
              <a:t>	fact number(4);</a:t>
            </a:r>
          </a:p>
          <a:p>
            <a:pPr>
              <a:buNone/>
            </a:pPr>
            <a:r>
              <a:rPr lang="en-US" dirty="0" smtClean="0">
                <a:latin typeface="+mj-lt"/>
              </a:rPr>
              <a:t>Begin </a:t>
            </a:r>
          </a:p>
          <a:p>
            <a:pPr>
              <a:buNone/>
            </a:pPr>
            <a:r>
              <a:rPr lang="en-US" dirty="0" smtClean="0">
                <a:latin typeface="+mj-lt"/>
              </a:rPr>
              <a:t>	fact := 1;</a:t>
            </a:r>
          </a:p>
          <a:p>
            <a:pPr>
              <a:buNone/>
            </a:pPr>
            <a:r>
              <a:rPr lang="en-US" dirty="0" smtClean="0">
                <a:latin typeface="+mj-lt"/>
              </a:rPr>
              <a:t>	num := &amp;num;</a:t>
            </a:r>
          </a:p>
          <a:p>
            <a:pPr>
              <a:buNone/>
            </a:pPr>
            <a:r>
              <a:rPr lang="en-US" dirty="0" smtClean="0">
                <a:latin typeface="+mj-lt"/>
              </a:rPr>
              <a:t>For 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 in 1..num</a:t>
            </a:r>
          </a:p>
          <a:p>
            <a:pPr>
              <a:buNone/>
            </a:pPr>
            <a:r>
              <a:rPr lang="en-US" dirty="0" smtClean="0">
                <a:latin typeface="+mj-lt"/>
              </a:rPr>
              <a:t>Loop</a:t>
            </a:r>
          </a:p>
          <a:p>
            <a:pPr>
              <a:buNone/>
            </a:pPr>
            <a:r>
              <a:rPr lang="en-US" dirty="0" smtClean="0">
                <a:latin typeface="+mj-lt"/>
              </a:rPr>
              <a:t>	fact := fact * 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+mj-lt"/>
              </a:rPr>
              <a:t>End loop;</a:t>
            </a:r>
          </a:p>
          <a:p>
            <a:pPr>
              <a:buNone/>
            </a:pPr>
            <a:r>
              <a:rPr lang="en-US" dirty="0" err="1" smtClean="0">
                <a:latin typeface="+mj-lt"/>
              </a:rPr>
              <a:t>Dbms_output.put_line</a:t>
            </a:r>
            <a:r>
              <a:rPr lang="en-US" dirty="0" smtClean="0">
                <a:latin typeface="+mj-lt"/>
              </a:rPr>
              <a:t>(fact);</a:t>
            </a:r>
          </a:p>
          <a:p>
            <a:pPr>
              <a:buNone/>
            </a:pPr>
            <a:r>
              <a:rPr lang="en-US" dirty="0" smtClean="0">
                <a:latin typeface="+mj-lt"/>
              </a:rPr>
              <a:t>End;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To transfer the flow using </a:t>
            </a:r>
            <a:r>
              <a:rPr lang="en-US" dirty="0" err="1" smtClean="0"/>
              <a:t>goto</a:t>
            </a:r>
            <a:r>
              <a:rPr lang="en-US" dirty="0" smtClean="0"/>
              <a:t> statement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Goto</a:t>
            </a:r>
            <a:r>
              <a:rPr lang="en-US" dirty="0" smtClean="0"/>
              <a:t> </a:t>
            </a:r>
            <a:r>
              <a:rPr lang="en-US" dirty="0" err="1" smtClean="0"/>
              <a:t>lablename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Label is marked using tag</a:t>
            </a:r>
          </a:p>
          <a:p>
            <a:pPr>
              <a:buNone/>
            </a:pPr>
            <a:r>
              <a:rPr lang="en-US" dirty="0" smtClean="0"/>
              <a:t>&lt;&lt;</a:t>
            </a:r>
            <a:r>
              <a:rPr lang="en-US" dirty="0" err="1" smtClean="0"/>
              <a:t>labelname</a:t>
            </a:r>
            <a:r>
              <a:rPr lang="en-US" dirty="0" smtClean="0"/>
              <a:t>&gt;&gt;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Declare </a:t>
            </a:r>
          </a:p>
          <a:p>
            <a:pPr>
              <a:buNone/>
            </a:pPr>
            <a:r>
              <a:rPr lang="en-US" dirty="0" smtClean="0"/>
              <a:t>	num1 number(2);</a:t>
            </a:r>
          </a:p>
          <a:p>
            <a:pPr>
              <a:buNone/>
            </a:pPr>
            <a:r>
              <a:rPr lang="en-US" dirty="0" smtClean="0"/>
              <a:t>	Num2 number(2);</a:t>
            </a:r>
          </a:p>
          <a:p>
            <a:pPr>
              <a:buNone/>
            </a:pPr>
            <a:r>
              <a:rPr lang="en-US" dirty="0" smtClean="0"/>
              <a:t>Begin </a:t>
            </a:r>
          </a:p>
          <a:p>
            <a:pPr>
              <a:buNone/>
            </a:pPr>
            <a:r>
              <a:rPr lang="en-US" dirty="0" smtClean="0"/>
              <a:t>	num1:=&amp;num1;</a:t>
            </a:r>
          </a:p>
          <a:p>
            <a:pPr>
              <a:buNone/>
            </a:pPr>
            <a:r>
              <a:rPr lang="en-US" dirty="0" smtClean="0"/>
              <a:t>	num2:=&amp;num2;</a:t>
            </a:r>
          </a:p>
          <a:p>
            <a:pPr>
              <a:buNone/>
            </a:pPr>
            <a:r>
              <a:rPr lang="en-US" dirty="0" smtClean="0"/>
              <a:t>If num1&gt; num2 then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Goto</a:t>
            </a:r>
            <a:r>
              <a:rPr lang="en-US" dirty="0" smtClean="0"/>
              <a:t> p1;</a:t>
            </a:r>
          </a:p>
          <a:p>
            <a:pPr>
              <a:buNone/>
            </a:pPr>
            <a:r>
              <a:rPr lang="en-US" dirty="0" smtClean="0"/>
              <a:t>Else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Goto</a:t>
            </a:r>
            <a:r>
              <a:rPr lang="en-US" dirty="0" smtClean="0"/>
              <a:t> p2;</a:t>
            </a:r>
          </a:p>
          <a:p>
            <a:pPr>
              <a:buNone/>
            </a:pPr>
            <a:r>
              <a:rPr lang="en-US" dirty="0" smtClean="0"/>
              <a:t>End if;</a:t>
            </a:r>
          </a:p>
          <a:p>
            <a:pPr>
              <a:buNone/>
            </a:pPr>
            <a:r>
              <a:rPr lang="en-US" dirty="0" smtClean="0"/>
              <a:t>&lt;&lt;p1&gt;&gt;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Dbms_output.put_line</a:t>
            </a:r>
            <a:r>
              <a:rPr lang="en-US" dirty="0" smtClean="0"/>
              <a:t>(‘num1 is bigger’);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goto</a:t>
            </a:r>
            <a:r>
              <a:rPr lang="en-US" dirty="0" smtClean="0"/>
              <a:t> p3;</a:t>
            </a:r>
          </a:p>
          <a:p>
            <a:pPr>
              <a:buNone/>
            </a:pPr>
            <a:r>
              <a:rPr lang="en-US" dirty="0" smtClean="0"/>
              <a:t>&lt;&lt;p2&gt;&gt;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Dbms_output.put_line</a:t>
            </a:r>
            <a:r>
              <a:rPr lang="en-US" dirty="0" smtClean="0"/>
              <a:t>(‘num2 is bigger’);</a:t>
            </a:r>
          </a:p>
          <a:p>
            <a:pPr>
              <a:buNone/>
            </a:pPr>
            <a:r>
              <a:rPr lang="en-US" dirty="0" smtClean="0"/>
              <a:t>&lt;&lt;p3&gt;&gt;</a:t>
            </a:r>
          </a:p>
          <a:p>
            <a:pPr>
              <a:buNone/>
            </a:pPr>
            <a:r>
              <a:rPr lang="en-US" dirty="0" smtClean="0"/>
              <a:t>	null;</a:t>
            </a:r>
          </a:p>
          <a:p>
            <a:pPr>
              <a:buNone/>
            </a:pPr>
            <a:r>
              <a:rPr lang="en-US" dirty="0" smtClean="0"/>
              <a:t>End;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Stored procedures that automatically executed when some event occurs on a particular table in data base.</a:t>
            </a:r>
          </a:p>
          <a:p>
            <a:r>
              <a:rPr lang="en-US" dirty="0" smtClean="0"/>
              <a:t>Events can be</a:t>
            </a:r>
          </a:p>
          <a:p>
            <a:pPr lvl="1"/>
            <a:r>
              <a:rPr lang="en-US" dirty="0" smtClean="0"/>
              <a:t>Insert</a:t>
            </a:r>
          </a:p>
          <a:p>
            <a:pPr lvl="1"/>
            <a:r>
              <a:rPr lang="en-US" dirty="0" smtClean="0"/>
              <a:t>Delete </a:t>
            </a:r>
          </a:p>
          <a:p>
            <a:pPr lvl="1"/>
            <a:r>
              <a:rPr lang="en-US" dirty="0" smtClean="0"/>
              <a:t>Update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 </a:t>
            </a:r>
            <a:r>
              <a:rPr lang="en-US" dirty="0" err="1" smtClean="0"/>
              <a:t>vs</a:t>
            </a:r>
            <a:r>
              <a:rPr lang="en-US" dirty="0" smtClean="0"/>
              <a:t> 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Triggers do not accept parameters.</a:t>
            </a:r>
          </a:p>
          <a:p>
            <a:r>
              <a:rPr lang="en-US" dirty="0" smtClean="0"/>
              <a:t>Triggers are executed automatically with user calling.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and uses of 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Prevent changes</a:t>
            </a:r>
          </a:p>
          <a:p>
            <a:r>
              <a:rPr lang="en-US" dirty="0" smtClean="0"/>
              <a:t>Log changes</a:t>
            </a:r>
          </a:p>
          <a:p>
            <a:r>
              <a:rPr lang="en-US" dirty="0" smtClean="0"/>
              <a:t>Audit changes(log of users)</a:t>
            </a:r>
          </a:p>
          <a:p>
            <a:r>
              <a:rPr lang="en-US" dirty="0" smtClean="0"/>
              <a:t>Enhance changes</a:t>
            </a:r>
          </a:p>
          <a:p>
            <a:r>
              <a:rPr lang="en-US" dirty="0" smtClean="0"/>
              <a:t>Replicate data </a:t>
            </a:r>
          </a:p>
          <a:p>
            <a:r>
              <a:rPr lang="en-US" dirty="0" smtClean="0"/>
              <a:t>Enhance performance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trigger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Triggering event or statement</a:t>
            </a:r>
          </a:p>
          <a:p>
            <a:pPr lvl="1"/>
            <a:r>
              <a:rPr lang="en-US" dirty="0" smtClean="0"/>
              <a:t>insert, update or delete event</a:t>
            </a:r>
          </a:p>
          <a:p>
            <a:r>
              <a:rPr lang="en-US" dirty="0" smtClean="0"/>
              <a:t>Trigger restriction</a:t>
            </a:r>
          </a:p>
          <a:p>
            <a:pPr lvl="1"/>
            <a:r>
              <a:rPr lang="en-US" dirty="0" smtClean="0"/>
              <a:t>Is Boolean value true or false for trigger to fire.(when clause)</a:t>
            </a:r>
          </a:p>
          <a:p>
            <a:r>
              <a:rPr lang="en-US" dirty="0" smtClean="0"/>
              <a:t>Trigger action</a:t>
            </a:r>
          </a:p>
          <a:p>
            <a:pPr lvl="1"/>
            <a:r>
              <a:rPr lang="en-US" dirty="0" smtClean="0"/>
              <a:t>Code which is executed when event occurs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Row trigger </a:t>
            </a:r>
          </a:p>
          <a:p>
            <a:pPr lvl="1"/>
            <a:r>
              <a:rPr lang="en-US" dirty="0" smtClean="0"/>
              <a:t>Fired for each row effected by trigger statement.(once for each row)</a:t>
            </a:r>
          </a:p>
          <a:p>
            <a:r>
              <a:rPr lang="en-US" dirty="0" smtClean="0"/>
              <a:t>Statement trigger</a:t>
            </a:r>
          </a:p>
          <a:p>
            <a:pPr lvl="1"/>
            <a:r>
              <a:rPr lang="en-US" dirty="0" smtClean="0"/>
              <a:t>Fired once for triggering statements regardless of number of rows effected.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classification of 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BEFORE trigger</a:t>
            </a:r>
          </a:p>
          <a:p>
            <a:pPr lvl="1"/>
            <a:r>
              <a:rPr lang="en-US" dirty="0" smtClean="0"/>
              <a:t>Trigger executes its trigger action before the triggering statement </a:t>
            </a:r>
          </a:p>
          <a:p>
            <a:r>
              <a:rPr lang="en-US" dirty="0" smtClean="0"/>
              <a:t>AFTER trigger </a:t>
            </a:r>
          </a:p>
          <a:p>
            <a:pPr lvl="1"/>
            <a:r>
              <a:rPr lang="en-US" dirty="0" smtClean="0"/>
              <a:t>Trigger executes its trigger action after the triggering statement 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Architecture of PL/SQL execution</a:t>
            </a:r>
            <a:endParaRPr lang="en-US" dirty="0"/>
          </a:p>
        </p:txBody>
      </p:sp>
      <p:pic>
        <p:nvPicPr>
          <p:cNvPr id="4" name="Picture 2" descr="Description of Figure 1-1 follow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456" y="1828799"/>
            <a:ext cx="5830944" cy="45408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trigger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Create or  replace trigger </a:t>
            </a:r>
            <a:r>
              <a:rPr lang="en-US" u="sng" dirty="0" err="1" smtClean="0"/>
              <a:t>tiggername</a:t>
            </a:r>
            <a:endParaRPr lang="en-US" u="sng" dirty="0" smtClean="0"/>
          </a:p>
          <a:p>
            <a:pPr>
              <a:buNone/>
            </a:pPr>
            <a:r>
              <a:rPr lang="en-US" dirty="0" smtClean="0"/>
              <a:t>	BEFORE/AFTER</a:t>
            </a:r>
          </a:p>
          <a:p>
            <a:pPr>
              <a:buNone/>
            </a:pPr>
            <a:r>
              <a:rPr lang="en-US" dirty="0" smtClean="0"/>
              <a:t>	DELETE/INSERT/UPDATE of column-name</a:t>
            </a:r>
          </a:p>
          <a:p>
            <a:pPr>
              <a:buNone/>
            </a:pPr>
            <a:r>
              <a:rPr lang="en-US" dirty="0" smtClean="0"/>
              <a:t>On table</a:t>
            </a:r>
          </a:p>
          <a:p>
            <a:pPr>
              <a:buNone/>
            </a:pPr>
            <a:r>
              <a:rPr lang="en-US" dirty="0" smtClean="0"/>
              <a:t>	REFFERENCING OLD AS old, NEW AS new</a:t>
            </a:r>
          </a:p>
          <a:p>
            <a:pPr>
              <a:buNone/>
            </a:pPr>
            <a:r>
              <a:rPr lang="en-US" dirty="0" smtClean="0"/>
              <a:t>	For each row</a:t>
            </a:r>
          </a:p>
          <a:p>
            <a:pPr>
              <a:buNone/>
            </a:pPr>
            <a:r>
              <a:rPr lang="en-US" dirty="0" smtClean="0"/>
              <a:t>	When condition</a:t>
            </a:r>
          </a:p>
          <a:p>
            <a:pPr>
              <a:buNone/>
            </a:pPr>
            <a:r>
              <a:rPr lang="en-US" dirty="0" smtClean="0"/>
              <a:t>Declare </a:t>
            </a:r>
          </a:p>
          <a:p>
            <a:pPr>
              <a:buNone/>
            </a:pPr>
            <a:r>
              <a:rPr lang="en-US" dirty="0" smtClean="0"/>
              <a:t>	Variable declarations;</a:t>
            </a:r>
          </a:p>
          <a:p>
            <a:pPr>
              <a:buNone/>
            </a:pPr>
            <a:r>
              <a:rPr lang="en-US" dirty="0" smtClean="0"/>
              <a:t>Begin</a:t>
            </a:r>
          </a:p>
          <a:p>
            <a:pPr>
              <a:buNone/>
            </a:pPr>
            <a:r>
              <a:rPr lang="en-US" dirty="0" smtClean="0"/>
              <a:t>	Statements;</a:t>
            </a:r>
          </a:p>
          <a:p>
            <a:pPr>
              <a:buNone/>
            </a:pPr>
            <a:r>
              <a:rPr lang="en-US" dirty="0" smtClean="0"/>
              <a:t>Exception</a:t>
            </a:r>
          </a:p>
          <a:p>
            <a:pPr>
              <a:buNone/>
            </a:pPr>
            <a:r>
              <a:rPr lang="en-US" dirty="0" smtClean="0"/>
              <a:t>	Error handling statements</a:t>
            </a:r>
          </a:p>
          <a:p>
            <a:pPr>
              <a:buNone/>
            </a:pPr>
            <a:r>
              <a:rPr lang="en-US" dirty="0" smtClean="0"/>
              <a:t>End;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PL/SQL trigger which will tell about the operation performed on database.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Create or replace trigger t1</a:t>
            </a:r>
          </a:p>
          <a:p>
            <a:pPr>
              <a:buNone/>
            </a:pPr>
            <a:r>
              <a:rPr lang="en-US" dirty="0" smtClean="0"/>
              <a:t>	Before INSERT or UPDATE or DELETE</a:t>
            </a:r>
          </a:p>
          <a:p>
            <a:pPr>
              <a:buNone/>
            </a:pPr>
            <a:r>
              <a:rPr lang="en-US" dirty="0" smtClean="0"/>
              <a:t>ON Student</a:t>
            </a:r>
          </a:p>
          <a:p>
            <a:pPr>
              <a:buNone/>
            </a:pPr>
            <a:r>
              <a:rPr lang="en-US" dirty="0" smtClean="0"/>
              <a:t>Begin</a:t>
            </a:r>
          </a:p>
          <a:p>
            <a:pPr>
              <a:buNone/>
            </a:pPr>
            <a:r>
              <a:rPr lang="en-US" dirty="0" smtClean="0"/>
              <a:t>	IF INSERTING then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Dbms_output.put_line</a:t>
            </a:r>
            <a:r>
              <a:rPr lang="en-US" dirty="0" smtClean="0"/>
              <a:t>(‘operation performed inserting’);</a:t>
            </a:r>
          </a:p>
          <a:p>
            <a:pPr>
              <a:buNone/>
            </a:pPr>
            <a:r>
              <a:rPr lang="en-US" dirty="0" smtClean="0"/>
              <a:t>	ELSIF UPDATING  then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Dbms_output.put_line</a:t>
            </a:r>
            <a:r>
              <a:rPr lang="en-US" dirty="0" smtClean="0"/>
              <a:t>(‘operation performed Updating’);</a:t>
            </a:r>
          </a:p>
          <a:p>
            <a:pPr>
              <a:buNone/>
            </a:pPr>
            <a:r>
              <a:rPr lang="en-US" dirty="0" smtClean="0"/>
              <a:t>	ELSE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Dbms_output.put_line</a:t>
            </a:r>
            <a:r>
              <a:rPr lang="en-US" dirty="0" smtClean="0"/>
              <a:t>(‘operation performed Deletion’);</a:t>
            </a:r>
          </a:p>
          <a:p>
            <a:pPr>
              <a:buNone/>
            </a:pPr>
            <a:r>
              <a:rPr lang="en-US" dirty="0" smtClean="0"/>
              <a:t>	End if;</a:t>
            </a:r>
          </a:p>
          <a:p>
            <a:pPr>
              <a:buNone/>
            </a:pPr>
            <a:r>
              <a:rPr lang="en-US" dirty="0" smtClean="0"/>
              <a:t>End;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905000"/>
          </a:xfrm>
        </p:spPr>
        <p:txBody>
          <a:bodyPr>
            <a:noAutofit/>
          </a:bodyPr>
          <a:lstStyle/>
          <a:p>
            <a:r>
              <a:rPr lang="en-US" sz="2900" dirty="0" smtClean="0"/>
              <a:t>Create PL/SQL trigger which will convert the name of the student to uppercase before inserting or updating the name column of student database.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057400"/>
            <a:ext cx="8229600" cy="409956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Create or replace trigger t12</a:t>
            </a:r>
          </a:p>
          <a:p>
            <a:pPr>
              <a:buNone/>
            </a:pPr>
            <a:r>
              <a:rPr lang="en-US" dirty="0" smtClean="0"/>
              <a:t>	Before INSERT or UPDATE of NAME </a:t>
            </a:r>
          </a:p>
          <a:p>
            <a:pPr>
              <a:buNone/>
            </a:pPr>
            <a:r>
              <a:rPr lang="en-US" dirty="0" smtClean="0"/>
              <a:t>ON Student</a:t>
            </a:r>
          </a:p>
          <a:p>
            <a:pPr>
              <a:buNone/>
            </a:pPr>
            <a:r>
              <a:rPr lang="en-US" dirty="0" smtClean="0"/>
              <a:t>	For each row</a:t>
            </a:r>
          </a:p>
          <a:p>
            <a:pPr>
              <a:buNone/>
            </a:pPr>
            <a:r>
              <a:rPr lang="en-US" dirty="0" smtClean="0"/>
              <a:t>Begin </a:t>
            </a:r>
          </a:p>
          <a:p>
            <a:pPr>
              <a:buNone/>
            </a:pPr>
            <a:r>
              <a:rPr lang="en-US" dirty="0" smtClean="0"/>
              <a:t>	:NEW.NAME := UPPER(:NEW.NAME);</a:t>
            </a:r>
          </a:p>
          <a:p>
            <a:pPr>
              <a:buNone/>
            </a:pPr>
            <a:r>
              <a:rPr lang="en-US" dirty="0" smtClean="0"/>
              <a:t>End;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371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Create PL/SQL trigger which will delete the detail of the employee from employee table when particular branch is deleted from dept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057400"/>
            <a:ext cx="8686800" cy="40995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Create or replace trigger t22</a:t>
            </a:r>
          </a:p>
          <a:p>
            <a:pPr>
              <a:buNone/>
            </a:pPr>
            <a:r>
              <a:rPr lang="en-US" dirty="0" smtClean="0"/>
              <a:t>	Before delete </a:t>
            </a:r>
          </a:p>
          <a:p>
            <a:pPr>
              <a:buNone/>
            </a:pPr>
            <a:r>
              <a:rPr lang="en-US" dirty="0" smtClean="0"/>
              <a:t>On dept</a:t>
            </a:r>
          </a:p>
          <a:p>
            <a:pPr>
              <a:buNone/>
            </a:pPr>
            <a:r>
              <a:rPr lang="en-US" dirty="0" smtClean="0"/>
              <a:t>	For each row</a:t>
            </a:r>
          </a:p>
          <a:p>
            <a:pPr>
              <a:buNone/>
            </a:pPr>
            <a:r>
              <a:rPr lang="en-US" dirty="0" smtClean="0"/>
              <a:t>Begin</a:t>
            </a:r>
          </a:p>
          <a:p>
            <a:pPr>
              <a:buNone/>
            </a:pPr>
            <a:r>
              <a:rPr lang="en-US" sz="2800" dirty="0" smtClean="0"/>
              <a:t>	Delete from employee where </a:t>
            </a:r>
            <a:r>
              <a:rPr lang="en-US" sz="2800" dirty="0" err="1" smtClean="0"/>
              <a:t>branch_id</a:t>
            </a:r>
            <a:r>
              <a:rPr lang="en-US" sz="2800" dirty="0" smtClean="0"/>
              <a:t>= :</a:t>
            </a:r>
            <a:r>
              <a:rPr lang="en-US" sz="2800" dirty="0" err="1" smtClean="0"/>
              <a:t>OLD.branch_id</a:t>
            </a:r>
            <a:r>
              <a:rPr lang="en-US" sz="2800" dirty="0" smtClean="0"/>
              <a:t>;</a:t>
            </a:r>
          </a:p>
          <a:p>
            <a:pPr>
              <a:buNone/>
            </a:pPr>
            <a:r>
              <a:rPr lang="en-US" dirty="0" smtClean="0"/>
              <a:t>End;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Dropping a trigger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Drop trigger </a:t>
            </a:r>
            <a:r>
              <a:rPr lang="en-US" dirty="0" err="1" smtClean="0"/>
              <a:t>tiggername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err="1" smtClean="0"/>
              <a:t>Eg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		Drop trigger t11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cursor is a work area where the result of a SQL query is stored at server  side. </a:t>
            </a:r>
          </a:p>
          <a:p>
            <a:r>
              <a:rPr lang="en-US" dirty="0" smtClean="0"/>
              <a:t>A cursor is a PL/SQL construct that allows us to name these work area.</a:t>
            </a:r>
          </a:p>
          <a:p>
            <a:r>
              <a:rPr lang="en-US" dirty="0" smtClean="0"/>
              <a:t>The data stored in the cursor is known as </a:t>
            </a:r>
            <a:r>
              <a:rPr lang="en-US" dirty="0" smtClean="0">
                <a:solidFill>
                  <a:srgbClr val="FF0000"/>
                </a:solidFill>
              </a:rPr>
              <a:t>active data set</a:t>
            </a:r>
          </a:p>
          <a:p>
            <a:pPr lvl="1"/>
            <a:r>
              <a:rPr lang="en-US" dirty="0" smtClean="0"/>
              <a:t>Declare a cursor</a:t>
            </a:r>
          </a:p>
          <a:p>
            <a:pPr lvl="1"/>
            <a:r>
              <a:rPr lang="en-US" dirty="0" smtClean="0"/>
              <a:t>Open a cursor </a:t>
            </a:r>
          </a:p>
          <a:p>
            <a:pPr lvl="1"/>
            <a:r>
              <a:rPr lang="en-US" dirty="0" smtClean="0"/>
              <a:t>Fetch or Read from a cursor </a:t>
            </a:r>
          </a:p>
          <a:p>
            <a:pPr lvl="1"/>
            <a:r>
              <a:rPr lang="en-US" dirty="0" smtClean="0"/>
              <a:t>Close cursor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cursors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Implicit cursor </a:t>
            </a:r>
          </a:p>
          <a:p>
            <a:pPr lvl="1"/>
            <a:r>
              <a:rPr lang="en-US" dirty="0" smtClean="0"/>
              <a:t>It is a work area that is declared, opened and closed internally by the oracle engine. PL/SQL declared a cursor implicitly for all SQL data manipulation statements.</a:t>
            </a:r>
          </a:p>
          <a:p>
            <a:r>
              <a:rPr lang="en-US" dirty="0" smtClean="0"/>
              <a:t>Explicit cursor ( user defined)</a:t>
            </a:r>
          </a:p>
          <a:p>
            <a:pPr lvl="1"/>
            <a:r>
              <a:rPr lang="en-US" dirty="0" smtClean="0"/>
              <a:t>It is a work area that is declared, opened and closed externally by the user.</a:t>
            </a:r>
          </a:p>
          <a:p>
            <a:pPr lvl="1"/>
            <a:r>
              <a:rPr lang="en-US" dirty="0" smtClean="0"/>
              <a:t>Define in DECLARE  section of PL/SQL block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Cursor attributes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To keep status of a cursor: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%ISOPEN- returns true if cursor is open</a:t>
            </a:r>
          </a:p>
          <a:p>
            <a:r>
              <a:rPr lang="en-US" dirty="0" smtClean="0"/>
              <a:t>%FOUND- returns true if record was fetched successfully</a:t>
            </a:r>
          </a:p>
          <a:p>
            <a:r>
              <a:rPr lang="en-US" dirty="0" smtClean="0"/>
              <a:t>%NOTFOUND- returns true if record was  not fetched successfully </a:t>
            </a:r>
          </a:p>
          <a:p>
            <a:r>
              <a:rPr lang="en-US" dirty="0" smtClean="0"/>
              <a:t>%ROWCOUNT- returns number of records processed from cursor.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cursors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Implicit cursor attributes are used to access the information about the status of last </a:t>
            </a:r>
            <a:r>
              <a:rPr lang="en-US" i="1" dirty="0" smtClean="0"/>
              <a:t>insert, update, and delete</a:t>
            </a:r>
            <a:r>
              <a:rPr lang="en-US" dirty="0" smtClean="0"/>
              <a:t> or </a:t>
            </a:r>
            <a:r>
              <a:rPr lang="en-US" b="1" dirty="0" smtClean="0"/>
              <a:t>single row </a:t>
            </a:r>
            <a:r>
              <a:rPr lang="en-US" i="1" dirty="0" smtClean="0"/>
              <a:t>select</a:t>
            </a:r>
            <a:r>
              <a:rPr lang="en-US" dirty="0" smtClean="0"/>
              <a:t> statement. SQL is the default name for the implicit cursor.</a:t>
            </a:r>
          </a:p>
          <a:p>
            <a:r>
              <a:rPr lang="en-US" dirty="0" smtClean="0"/>
              <a:t>Implicit cursor attributes: </a:t>
            </a:r>
          </a:p>
          <a:p>
            <a:r>
              <a:rPr lang="en-US" dirty="0" smtClean="0"/>
              <a:t>SQL%ISOPEN- is always false because oracle engine closes the implicit cursor automatically after execution.</a:t>
            </a:r>
          </a:p>
          <a:p>
            <a:r>
              <a:rPr lang="en-US" dirty="0" smtClean="0"/>
              <a:t>SQL%FOUND</a:t>
            </a:r>
          </a:p>
          <a:p>
            <a:r>
              <a:rPr lang="en-US" dirty="0" smtClean="0"/>
              <a:t>SQL%NOTFOUND</a:t>
            </a:r>
          </a:p>
          <a:p>
            <a:r>
              <a:rPr lang="en-US" dirty="0" smtClean="0"/>
              <a:t>SQL%ROWCOUNT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Write a PL/SQL block to display a message that whether a record is updated or not.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Begin</a:t>
            </a:r>
          </a:p>
          <a:p>
            <a:pPr>
              <a:buNone/>
            </a:pPr>
            <a:r>
              <a:rPr lang="en-US" dirty="0" smtClean="0"/>
              <a:t>	Update student set city = ‘</a:t>
            </a:r>
            <a:r>
              <a:rPr lang="en-US" dirty="0" err="1" smtClean="0"/>
              <a:t>delhi</a:t>
            </a:r>
            <a:r>
              <a:rPr lang="en-US" dirty="0" smtClean="0"/>
              <a:t>’ where </a:t>
            </a:r>
            <a:r>
              <a:rPr lang="en-US" dirty="0" err="1" smtClean="0"/>
              <a:t>rollno</a:t>
            </a:r>
            <a:r>
              <a:rPr lang="en-US" dirty="0" smtClean="0"/>
              <a:t>=&amp;</a:t>
            </a:r>
            <a:r>
              <a:rPr lang="en-US" dirty="0" err="1" smtClean="0"/>
              <a:t>rollno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If SQL%FOUND  then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Dbms_output.put_line</a:t>
            </a:r>
            <a:r>
              <a:rPr lang="en-US" dirty="0" smtClean="0"/>
              <a:t>(‘record updated’);</a:t>
            </a:r>
          </a:p>
          <a:p>
            <a:pPr>
              <a:buNone/>
            </a:pPr>
            <a:r>
              <a:rPr lang="en-US" dirty="0" smtClean="0"/>
              <a:t>	End if;</a:t>
            </a:r>
          </a:p>
          <a:p>
            <a:pPr>
              <a:buNone/>
            </a:pPr>
            <a:r>
              <a:rPr lang="en-US" dirty="0" smtClean="0"/>
              <a:t>	If SQL%NOTFOUND  then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Dbms_output.put_line</a:t>
            </a:r>
            <a:r>
              <a:rPr lang="en-US" dirty="0" smtClean="0"/>
              <a:t>(‘record not updated’);</a:t>
            </a:r>
          </a:p>
          <a:p>
            <a:pPr>
              <a:buNone/>
            </a:pPr>
            <a:r>
              <a:rPr lang="en-US" dirty="0" smtClean="0"/>
              <a:t>	End if;</a:t>
            </a:r>
          </a:p>
          <a:p>
            <a:pPr>
              <a:buNone/>
            </a:pPr>
            <a:r>
              <a:rPr lang="en-US" dirty="0" smtClean="0"/>
              <a:t>End;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PL/SQL BLOCK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DECLARE (optional)</a:t>
            </a:r>
          </a:p>
          <a:p>
            <a:pPr>
              <a:buNone/>
            </a:pPr>
            <a:r>
              <a:rPr lang="en-US" dirty="0" smtClean="0"/>
              <a:t>	- variable declarations</a:t>
            </a:r>
          </a:p>
          <a:p>
            <a:pPr>
              <a:buNone/>
            </a:pPr>
            <a:r>
              <a:rPr lang="en-US" dirty="0" smtClean="0"/>
              <a:t>BEGIN (required)</a:t>
            </a:r>
          </a:p>
          <a:p>
            <a:pPr>
              <a:buNone/>
            </a:pPr>
            <a:r>
              <a:rPr lang="en-US" dirty="0" smtClean="0"/>
              <a:t>	- SQL statements</a:t>
            </a:r>
          </a:p>
          <a:p>
            <a:pPr>
              <a:buNone/>
            </a:pPr>
            <a:r>
              <a:rPr lang="en-US" dirty="0" smtClean="0"/>
              <a:t>   - PL/SQL statements or sub-blocks</a:t>
            </a:r>
          </a:p>
          <a:p>
            <a:pPr>
              <a:buNone/>
            </a:pPr>
            <a:r>
              <a:rPr lang="en-US" dirty="0" smtClean="0"/>
              <a:t>EXCEPTION (optional)</a:t>
            </a:r>
          </a:p>
          <a:p>
            <a:pPr>
              <a:buNone/>
            </a:pPr>
            <a:r>
              <a:rPr lang="en-US" dirty="0" smtClean="0"/>
              <a:t>	- actions to perform when errors occur</a:t>
            </a:r>
          </a:p>
          <a:p>
            <a:pPr>
              <a:buNone/>
            </a:pPr>
            <a:r>
              <a:rPr lang="en-US" dirty="0" smtClean="0"/>
              <a:t>END;  (required)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Write a PL/SQL block to count the number of rows affected by an update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Declare </a:t>
            </a:r>
          </a:p>
          <a:p>
            <a:pPr>
              <a:buNone/>
            </a:pPr>
            <a:r>
              <a:rPr lang="en-US" dirty="0" smtClean="0"/>
              <a:t>	Num number(2);</a:t>
            </a:r>
          </a:p>
          <a:p>
            <a:pPr>
              <a:buNone/>
            </a:pPr>
            <a:r>
              <a:rPr lang="en-US" dirty="0" smtClean="0"/>
              <a:t>Begin</a:t>
            </a:r>
          </a:p>
          <a:p>
            <a:pPr>
              <a:buNone/>
            </a:pPr>
            <a:r>
              <a:rPr lang="en-US" dirty="0" smtClean="0"/>
              <a:t>	Update student set grade =‘b’ where grade =‘c’;</a:t>
            </a:r>
          </a:p>
          <a:p>
            <a:pPr>
              <a:buNone/>
            </a:pPr>
            <a:r>
              <a:rPr lang="en-US" dirty="0" smtClean="0"/>
              <a:t>	Num := SQL%ROWCOUNT;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Dbms_output.put_line</a:t>
            </a:r>
            <a:r>
              <a:rPr lang="en-US" dirty="0" smtClean="0"/>
              <a:t>(‘total rows affected =’ || Num);</a:t>
            </a:r>
          </a:p>
          <a:p>
            <a:pPr>
              <a:buNone/>
            </a:pPr>
            <a:r>
              <a:rPr lang="en-US" dirty="0" smtClean="0"/>
              <a:t>End;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cursors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When a query returns multiple rows, user can explicitly declare a cursor to process the rows.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%ISOPEN</a:t>
            </a:r>
          </a:p>
          <a:p>
            <a:r>
              <a:rPr lang="en-US" dirty="0" smtClean="0"/>
              <a:t>%FOUND</a:t>
            </a:r>
          </a:p>
          <a:p>
            <a:r>
              <a:rPr lang="en-US" dirty="0" smtClean="0"/>
              <a:t>%NOTFOUND</a:t>
            </a:r>
          </a:p>
          <a:p>
            <a:r>
              <a:rPr lang="en-US" dirty="0" smtClean="0"/>
              <a:t>%ROWCOUNT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of execution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Declare the cursor </a:t>
            </a:r>
          </a:p>
          <a:p>
            <a:r>
              <a:rPr lang="en-US" dirty="0" smtClean="0"/>
              <a:t>Open the cursor</a:t>
            </a:r>
          </a:p>
          <a:p>
            <a:r>
              <a:rPr lang="en-US" dirty="0" smtClean="0"/>
              <a:t>Using loop, fetch the data from cursor one row at a time and store in memory variable</a:t>
            </a:r>
          </a:p>
          <a:p>
            <a:r>
              <a:rPr lang="en-US" dirty="0" smtClean="0"/>
              <a:t>Exit from the loop</a:t>
            </a:r>
          </a:p>
          <a:p>
            <a:r>
              <a:rPr lang="en-US" dirty="0" smtClean="0"/>
              <a:t>Close the cursor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 cursor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Cursor </a:t>
            </a:r>
            <a:r>
              <a:rPr lang="en-US" dirty="0" err="1" smtClean="0"/>
              <a:t>cursorname</a:t>
            </a:r>
            <a:r>
              <a:rPr lang="en-US" dirty="0" smtClean="0"/>
              <a:t> IS select statements.</a:t>
            </a:r>
          </a:p>
          <a:p>
            <a:endParaRPr lang="en-US" dirty="0" smtClean="0"/>
          </a:p>
          <a:p>
            <a:r>
              <a:rPr lang="en-US" dirty="0" smtClean="0"/>
              <a:t>Cursor C123 IS select </a:t>
            </a:r>
            <a:r>
              <a:rPr lang="en-US" dirty="0" err="1" smtClean="0"/>
              <a:t>rollno</a:t>
            </a:r>
            <a:r>
              <a:rPr lang="en-US" dirty="0" smtClean="0"/>
              <a:t>, name from student where branch=‘CSE’;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a cursor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Opening a cursor executes the query and identifies the result set.</a:t>
            </a:r>
          </a:p>
          <a:p>
            <a:r>
              <a:rPr lang="en-US" dirty="0" smtClean="0"/>
              <a:t>Open </a:t>
            </a:r>
            <a:r>
              <a:rPr lang="en-US" dirty="0" err="1" smtClean="0"/>
              <a:t>cursorname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	Open C123;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Fetching from cursor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Fetch is used to load the rows from result set into memory variable, but one row at a time.</a:t>
            </a:r>
          </a:p>
          <a:p>
            <a:endParaRPr lang="en-US" dirty="0" smtClean="0"/>
          </a:p>
          <a:p>
            <a:r>
              <a:rPr lang="en-US" dirty="0" smtClean="0"/>
              <a:t>FETCH </a:t>
            </a:r>
            <a:r>
              <a:rPr lang="en-US" dirty="0" err="1" smtClean="0"/>
              <a:t>cursorname</a:t>
            </a:r>
            <a:r>
              <a:rPr lang="en-US" dirty="0" smtClean="0"/>
              <a:t> INTO variable;</a:t>
            </a:r>
          </a:p>
          <a:p>
            <a:pPr>
              <a:buNone/>
            </a:pPr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r>
              <a:rPr lang="en-US" dirty="0" smtClean="0"/>
              <a:t>FETCH C123 INTO </a:t>
            </a:r>
            <a:r>
              <a:rPr lang="en-US" dirty="0" err="1" smtClean="0"/>
              <a:t>my_rollno</a:t>
            </a:r>
            <a:r>
              <a:rPr lang="en-US" dirty="0" smtClean="0"/>
              <a:t>, </a:t>
            </a:r>
            <a:r>
              <a:rPr lang="en-US" dirty="0" err="1" smtClean="0"/>
              <a:t>my_name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Typically fetch statement is used with loop: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Loop</a:t>
            </a:r>
          </a:p>
          <a:p>
            <a:pPr>
              <a:buNone/>
            </a:pPr>
            <a:r>
              <a:rPr lang="en-US" dirty="0" smtClean="0"/>
              <a:t>	FETCH C123 into </a:t>
            </a:r>
            <a:r>
              <a:rPr lang="en-US" dirty="0" err="1" smtClean="0"/>
              <a:t>my_record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Exit when C123%notfound;</a:t>
            </a:r>
          </a:p>
          <a:p>
            <a:pPr>
              <a:buNone/>
            </a:pPr>
            <a:r>
              <a:rPr lang="en-US" dirty="0" smtClean="0"/>
              <a:t>	--Other statements;</a:t>
            </a:r>
          </a:p>
          <a:p>
            <a:pPr>
              <a:buNone/>
            </a:pPr>
            <a:r>
              <a:rPr lang="en-US" dirty="0" smtClean="0"/>
              <a:t>End loop;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a cursor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CLOSE </a:t>
            </a:r>
            <a:r>
              <a:rPr lang="en-US" dirty="0" err="1" smtClean="0"/>
              <a:t>cursorname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CLOSE C123;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Write a PL/SQL cursor to display the name of the students belonging to CSE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Declare</a:t>
            </a:r>
          </a:p>
          <a:p>
            <a:pPr>
              <a:buNone/>
            </a:pPr>
            <a:r>
              <a:rPr lang="en-US" dirty="0" smtClean="0"/>
              <a:t>	Cursor C123 is select name from student where branch =‘CSE’;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my_name</a:t>
            </a:r>
            <a:r>
              <a:rPr lang="en-US" dirty="0" smtClean="0"/>
              <a:t> student.name%type;</a:t>
            </a:r>
          </a:p>
          <a:p>
            <a:pPr>
              <a:buNone/>
            </a:pPr>
            <a:r>
              <a:rPr lang="en-US" dirty="0" smtClean="0"/>
              <a:t>Begin</a:t>
            </a:r>
          </a:p>
          <a:p>
            <a:pPr>
              <a:buNone/>
            </a:pPr>
            <a:r>
              <a:rPr lang="en-US" dirty="0" smtClean="0"/>
              <a:t>	Open C123;</a:t>
            </a:r>
          </a:p>
          <a:p>
            <a:pPr>
              <a:buNone/>
            </a:pPr>
            <a:r>
              <a:rPr lang="en-US" dirty="0" smtClean="0"/>
              <a:t>	  Loop</a:t>
            </a:r>
          </a:p>
          <a:p>
            <a:pPr>
              <a:buNone/>
            </a:pPr>
            <a:r>
              <a:rPr lang="en-US" dirty="0" smtClean="0"/>
              <a:t>		Fetch C123 into my_name;</a:t>
            </a:r>
          </a:p>
          <a:p>
            <a:pPr>
              <a:buNone/>
            </a:pPr>
            <a:r>
              <a:rPr lang="en-US" dirty="0" smtClean="0"/>
              <a:t>		Exit when C123%NotFound;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dbms_output.put_line</a:t>
            </a:r>
            <a:r>
              <a:rPr lang="en-US" dirty="0" smtClean="0"/>
              <a:t>(</a:t>
            </a:r>
            <a:r>
              <a:rPr lang="en-US" dirty="0" err="1" smtClean="0"/>
              <a:t>my_name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	  End loop;</a:t>
            </a:r>
          </a:p>
          <a:p>
            <a:pPr>
              <a:buNone/>
            </a:pPr>
            <a:r>
              <a:rPr lang="en-US" dirty="0" smtClean="0"/>
              <a:t>	Close C123;</a:t>
            </a:r>
          </a:p>
          <a:p>
            <a:pPr>
              <a:buNone/>
            </a:pPr>
            <a:r>
              <a:rPr lang="en-US" dirty="0" smtClean="0"/>
              <a:t>End;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Fundamentals of PL/SQL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Character set</a:t>
            </a:r>
          </a:p>
          <a:p>
            <a:r>
              <a:rPr lang="en-US" dirty="0" smtClean="0"/>
              <a:t>Operators</a:t>
            </a:r>
          </a:p>
          <a:p>
            <a:r>
              <a:rPr lang="en-US" dirty="0" smtClean="0"/>
              <a:t>Literals</a:t>
            </a:r>
          </a:p>
          <a:p>
            <a:r>
              <a:rPr lang="en-US" dirty="0" smtClean="0"/>
              <a:t>Comments </a:t>
            </a:r>
          </a:p>
          <a:p>
            <a:r>
              <a:rPr lang="en-US" dirty="0" smtClean="0"/>
              <a:t>Variables and constants</a:t>
            </a:r>
          </a:p>
          <a:p>
            <a:r>
              <a:rPr lang="en-US" dirty="0" smtClean="0"/>
              <a:t>Data types</a:t>
            </a:r>
          </a:p>
          <a:p>
            <a:r>
              <a:rPr lang="en-US" dirty="0" smtClean="0"/>
              <a:t>Declarations</a:t>
            </a:r>
          </a:p>
          <a:p>
            <a:r>
              <a:rPr lang="en-US" dirty="0" smtClean="0"/>
              <a:t>Assignments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Upper and lower case letters: A-Z, a-z</a:t>
            </a:r>
          </a:p>
          <a:p>
            <a:r>
              <a:rPr lang="en-US" dirty="0" smtClean="0"/>
              <a:t>Numerals: 0-9</a:t>
            </a:r>
          </a:p>
          <a:p>
            <a:r>
              <a:rPr lang="en-US" dirty="0" smtClean="0"/>
              <a:t>Symbols: ( ) , . &lt; &gt; ? / : ;’ “ { } [ ] !@#$%^&amp;_+=- </a:t>
            </a:r>
          </a:p>
          <a:p>
            <a:r>
              <a:rPr lang="en-US" dirty="0" smtClean="0"/>
              <a:t>Tabs and space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1077</TotalTime>
  <Words>2388</Words>
  <Application>Microsoft Office PowerPoint</Application>
  <PresentationFormat>On-screen Show (4:3)</PresentationFormat>
  <Paragraphs>691</Paragraphs>
  <Slides>78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79" baseType="lpstr">
      <vt:lpstr>Origin</vt:lpstr>
      <vt:lpstr>PL/SQL Introduction  </vt:lpstr>
      <vt:lpstr>Introduction </vt:lpstr>
      <vt:lpstr>Disadvantage of SQL</vt:lpstr>
      <vt:lpstr>Features of PL/SQL</vt:lpstr>
      <vt:lpstr>Difference between PL/SQL and SQL</vt:lpstr>
      <vt:lpstr>Architecture of PL/SQL execution</vt:lpstr>
      <vt:lpstr>PL/SQL BLOCK STRUCTURE</vt:lpstr>
      <vt:lpstr>Fundamentals of PL/SQL</vt:lpstr>
      <vt:lpstr>Character set</vt:lpstr>
      <vt:lpstr>PL/SQL Operators: Arithmetic operators</vt:lpstr>
      <vt:lpstr>Comparison Operators</vt:lpstr>
      <vt:lpstr>Additional Comparison Operators</vt:lpstr>
      <vt:lpstr> Logical Operators</vt:lpstr>
      <vt:lpstr>The PL/SQL Literals</vt:lpstr>
      <vt:lpstr>PL/SQL Variable Types</vt:lpstr>
      <vt:lpstr>Declaring a Constant</vt:lpstr>
      <vt:lpstr>Data types</vt:lpstr>
      <vt:lpstr>Declaration</vt:lpstr>
      <vt:lpstr>Assignment </vt:lpstr>
      <vt:lpstr>PL/SQL is strongly typed</vt:lpstr>
      <vt:lpstr>PL/SQl Comments </vt:lpstr>
      <vt:lpstr>Important PL/SQL delimiters</vt:lpstr>
      <vt:lpstr>To display user message on the screen</vt:lpstr>
      <vt:lpstr>Read a value during runtime</vt:lpstr>
      <vt:lpstr>Example Program: to display message</vt:lpstr>
      <vt:lpstr>To add two numbers</vt:lpstr>
      <vt:lpstr>To add two numbers (get values from user)</vt:lpstr>
      <vt:lpstr>emp table </vt:lpstr>
      <vt:lpstr>PL/SQL code to calculate total amount(ta+da) of an employee, also update the emp table</vt:lpstr>
      <vt:lpstr>Variable attributes</vt:lpstr>
      <vt:lpstr>%TYPE</vt:lpstr>
      <vt:lpstr>%ROWTYPE</vt:lpstr>
      <vt:lpstr>emp table </vt:lpstr>
      <vt:lpstr>Slide 34</vt:lpstr>
      <vt:lpstr>Slide 35</vt:lpstr>
      <vt:lpstr>Control statements </vt:lpstr>
      <vt:lpstr>Conditional / selection </vt:lpstr>
      <vt:lpstr>To find largest of two numbers</vt:lpstr>
      <vt:lpstr>Even or odd number</vt:lpstr>
      <vt:lpstr>Slide 40</vt:lpstr>
      <vt:lpstr>Slide 41</vt:lpstr>
      <vt:lpstr>Iterative control</vt:lpstr>
      <vt:lpstr>Loop</vt:lpstr>
      <vt:lpstr>To print numbers 1 to 10</vt:lpstr>
      <vt:lpstr>while</vt:lpstr>
      <vt:lpstr>To print Square of number from 1 to 10</vt:lpstr>
      <vt:lpstr>To print multiplication table</vt:lpstr>
      <vt:lpstr>For loop</vt:lpstr>
      <vt:lpstr>Slide 49</vt:lpstr>
      <vt:lpstr>Reverse loop</vt:lpstr>
      <vt:lpstr>To calculate the factorial of given number</vt:lpstr>
      <vt:lpstr>Sequence control</vt:lpstr>
      <vt:lpstr>goto</vt:lpstr>
      <vt:lpstr>Triggers</vt:lpstr>
      <vt:lpstr>Trigger vs procedures</vt:lpstr>
      <vt:lpstr>Need and uses of triggers</vt:lpstr>
      <vt:lpstr>Parts of trigger</vt:lpstr>
      <vt:lpstr>Types of triggers</vt:lpstr>
      <vt:lpstr>Another classification of triggers</vt:lpstr>
      <vt:lpstr>Creating a trigger</vt:lpstr>
      <vt:lpstr>Create PL/SQL trigger which will tell about the operation performed on database.</vt:lpstr>
      <vt:lpstr>Create PL/SQL trigger which will convert the name of the student to uppercase before inserting or updating the name column of student database.</vt:lpstr>
      <vt:lpstr>Create PL/SQL trigger which will delete the detail of the employee from employee table when particular branch is deleted from dept</vt:lpstr>
      <vt:lpstr>Dropping a trigger</vt:lpstr>
      <vt:lpstr>Cursors</vt:lpstr>
      <vt:lpstr>Types of cursors</vt:lpstr>
      <vt:lpstr>General Cursor attributes </vt:lpstr>
      <vt:lpstr>Implicit cursors</vt:lpstr>
      <vt:lpstr>Write a PL/SQL block to display a message that whether a record is updated or not.</vt:lpstr>
      <vt:lpstr>Write a PL/SQL block to count the number of rows affected by an update statement</vt:lpstr>
      <vt:lpstr>Explicit cursors</vt:lpstr>
      <vt:lpstr>Steps of execution </vt:lpstr>
      <vt:lpstr>Declaring a cursor</vt:lpstr>
      <vt:lpstr>Opening a cursor</vt:lpstr>
      <vt:lpstr>Fetching from cursor</vt:lpstr>
      <vt:lpstr>Slide 76</vt:lpstr>
      <vt:lpstr>Closing a cursor</vt:lpstr>
      <vt:lpstr>Write a PL/SQL cursor to display the name of the students belonging to CSE branch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PL/SQL Introduction</dc:title>
  <dc:creator>Parul</dc:creator>
  <cp:lastModifiedBy>Kamal</cp:lastModifiedBy>
  <cp:revision>140</cp:revision>
  <dcterms:created xsi:type="dcterms:W3CDTF">2013-10-10T16:40:46Z</dcterms:created>
  <dcterms:modified xsi:type="dcterms:W3CDTF">2020-10-17T11:23:56Z</dcterms:modified>
</cp:coreProperties>
</file>