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8" r:id="rId4"/>
    <p:sldId id="258" r:id="rId5"/>
    <p:sldId id="277" r:id="rId6"/>
    <p:sldId id="259" r:id="rId7"/>
    <p:sldId id="272" r:id="rId8"/>
    <p:sldId id="280" r:id="rId9"/>
    <p:sldId id="281" r:id="rId10"/>
    <p:sldId id="282" r:id="rId11"/>
    <p:sldId id="273" r:id="rId12"/>
    <p:sldId id="276" r:id="rId13"/>
    <p:sldId id="274" r:id="rId14"/>
    <p:sldId id="275" r:id="rId15"/>
    <p:sldId id="279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92" r:id="rId36"/>
    <p:sldId id="293" r:id="rId37"/>
    <p:sldId id="294" r:id="rId38"/>
    <p:sldId id="295" r:id="rId39"/>
    <p:sldId id="296" r:id="rId40"/>
    <p:sldId id="270" r:id="rId41"/>
    <p:sldId id="27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F66-C4F1-412D-84F8-B776663C9DA3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4A15-B3EB-45A4-8B65-AA42F12EF0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F66-C4F1-412D-84F8-B776663C9DA3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4A15-B3EB-45A4-8B65-AA42F12EF0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F66-C4F1-412D-84F8-B776663C9DA3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4A15-B3EB-45A4-8B65-AA42F12EF0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F66-C4F1-412D-84F8-B776663C9DA3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4A15-B3EB-45A4-8B65-AA42F12EF0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F66-C4F1-412D-84F8-B776663C9DA3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4A15-B3EB-45A4-8B65-AA42F12EF0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F66-C4F1-412D-84F8-B776663C9DA3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4A15-B3EB-45A4-8B65-AA42F12EF0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F66-C4F1-412D-84F8-B776663C9DA3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4A15-B3EB-45A4-8B65-AA42F12EF0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F66-C4F1-412D-84F8-B776663C9DA3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4A15-B3EB-45A4-8B65-AA42F12EF0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F66-C4F1-412D-84F8-B776663C9DA3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4A15-B3EB-45A4-8B65-AA42F12EF0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F66-C4F1-412D-84F8-B776663C9DA3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4A15-B3EB-45A4-8B65-AA42F12EF0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F66-C4F1-412D-84F8-B776663C9DA3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2564A15-B3EB-45A4-8B65-AA42F12EF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DD2F66-C4F1-412D-84F8-B776663C9DA3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564A15-B3EB-45A4-8B65-AA42F12EF0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PL/SQL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-Ashu Mehta</a:t>
            </a:r>
          </a:p>
          <a:p>
            <a:r>
              <a:rPr lang="en-US" dirty="0" smtClean="0"/>
              <a:t>Database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36" t="19662" r="23648" b="8680"/>
          <a:stretch/>
        </p:blipFill>
        <p:spPr>
          <a:xfrm>
            <a:off x="685800" y="2133600"/>
            <a:ext cx="731520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6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DECLARE</a:t>
            </a:r>
          </a:p>
          <a:p>
            <a:pPr lvl="1"/>
            <a:r>
              <a:rPr lang="en-US" dirty="0"/>
              <a:t>a number := 10;</a:t>
            </a:r>
          </a:p>
          <a:p>
            <a:pPr lvl="1"/>
            <a:r>
              <a:rPr lang="en-US" dirty="0"/>
              <a:t>b number := 20;</a:t>
            </a:r>
          </a:p>
          <a:p>
            <a:pPr lvl="1"/>
            <a:r>
              <a:rPr lang="en-US" dirty="0"/>
              <a:t>c number</a:t>
            </a:r>
            <a:r>
              <a:rPr lang="en-US" dirty="0" smtClean="0"/>
              <a:t>;</a:t>
            </a:r>
          </a:p>
          <a:p>
            <a:r>
              <a:rPr lang="en-US" sz="2400" dirty="0"/>
              <a:t>Declaring a Constant</a:t>
            </a:r>
          </a:p>
          <a:p>
            <a:pPr marL="708660" lvl="1" indent="-342900"/>
            <a:r>
              <a:rPr lang="en-US" dirty="0"/>
              <a:t>PI CONSTANT NUMBER := 3.141592654;</a:t>
            </a:r>
          </a:p>
        </p:txBody>
      </p:sp>
    </p:spTree>
    <p:extLst>
      <p:ext uri="{BB962C8B-B14F-4D97-AF65-F5344CB8AC3E}">
        <p14:creationId xmlns:p14="http://schemas.microsoft.com/office/powerpoint/2010/main" val="58275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DECLARE</a:t>
            </a:r>
          </a:p>
          <a:p>
            <a:pPr marL="365760" lvl="1" indent="0">
              <a:buNone/>
            </a:pPr>
            <a:r>
              <a:rPr lang="en-US" dirty="0"/>
              <a:t>message varchar2(30):= ‘Hello World’;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365760" lvl="1" indent="0">
              <a:buNone/>
            </a:pPr>
            <a:r>
              <a:rPr lang="en-US" dirty="0"/>
              <a:t>dbms_output.put_line(message);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21484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value during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</a:t>
            </a:r>
            <a:r>
              <a:rPr lang="en-US" dirty="0"/>
              <a:t>:= </a:t>
            </a:r>
            <a:r>
              <a:rPr lang="en-US" dirty="0" smtClean="0"/>
              <a:t>:num</a:t>
            </a:r>
            <a:r>
              <a:rPr lang="en-US" dirty="0"/>
              <a:t>;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will produce a message on screen</a:t>
            </a:r>
          </a:p>
          <a:p>
            <a:r>
              <a:rPr lang="en-US" dirty="0" smtClean="0"/>
              <a:t>Enter </a:t>
            </a:r>
            <a:r>
              <a:rPr lang="en-US" dirty="0"/>
              <a:t>the value of NUM:</a:t>
            </a:r>
          </a:p>
          <a:p>
            <a:pPr lvl="1"/>
            <a:r>
              <a:rPr lang="en-US" dirty="0"/>
              <a:t>User can enter any value at run time to NUM.</a:t>
            </a:r>
          </a:p>
        </p:txBody>
      </p:sp>
    </p:spTree>
    <p:extLst>
      <p:ext uri="{BB962C8B-B14F-4D97-AF65-F5344CB8AC3E}">
        <p14:creationId xmlns:p14="http://schemas.microsoft.com/office/powerpoint/2010/main" val="394114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Declare</a:t>
            </a:r>
          </a:p>
          <a:p>
            <a:pPr marL="365760" lvl="1" indent="0">
              <a:buNone/>
            </a:pPr>
            <a:r>
              <a:rPr lang="en-US" dirty="0"/>
              <a:t>a number(2);</a:t>
            </a:r>
          </a:p>
          <a:p>
            <a:pPr marL="365760" lvl="1" indent="0">
              <a:buNone/>
            </a:pPr>
            <a:r>
              <a:rPr lang="en-US" dirty="0"/>
              <a:t>b number (2);</a:t>
            </a:r>
          </a:p>
          <a:p>
            <a:pPr marL="365760" lvl="1" indent="0">
              <a:buNone/>
            </a:pPr>
            <a:r>
              <a:rPr lang="en-US" dirty="0"/>
              <a:t>c number(2);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365760" lvl="1" indent="0">
              <a:buNone/>
            </a:pPr>
            <a:r>
              <a:rPr lang="en-US" dirty="0"/>
              <a:t>a</a:t>
            </a:r>
            <a:r>
              <a:rPr lang="en-US" dirty="0" smtClean="0"/>
              <a:t>:= :a</a:t>
            </a:r>
            <a:r>
              <a:rPr lang="en-US" dirty="0"/>
              <a:t>;</a:t>
            </a:r>
          </a:p>
          <a:p>
            <a:pPr marL="365760" lvl="1" indent="0">
              <a:buNone/>
            </a:pPr>
            <a:r>
              <a:rPr lang="en-US" dirty="0"/>
              <a:t>b</a:t>
            </a:r>
            <a:r>
              <a:rPr lang="en-US" dirty="0" smtClean="0"/>
              <a:t>:= :b</a:t>
            </a:r>
            <a:r>
              <a:rPr lang="en-US" dirty="0"/>
              <a:t>;</a:t>
            </a:r>
          </a:p>
          <a:p>
            <a:pPr marL="365760" lvl="1" indent="0">
              <a:buNone/>
            </a:pPr>
            <a:r>
              <a:rPr lang="en-US" dirty="0"/>
              <a:t>c</a:t>
            </a:r>
            <a:r>
              <a:rPr lang="en-US" dirty="0" smtClean="0"/>
              <a:t>:= a+b</a:t>
            </a:r>
            <a:r>
              <a:rPr lang="en-US" dirty="0"/>
              <a:t>;</a:t>
            </a:r>
          </a:p>
          <a:p>
            <a:pPr marL="365760" lvl="1" indent="0">
              <a:buNone/>
            </a:pPr>
            <a:r>
              <a:rPr lang="en-US" dirty="0"/>
              <a:t>dbms_output.put_line(‘sum=‘ || c);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254050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into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to fetch values from some existing tables.</a:t>
            </a:r>
          </a:p>
          <a:p>
            <a:r>
              <a:rPr lang="en-US" dirty="0" smtClean="0"/>
              <a:t>Syntax-</a:t>
            </a:r>
          </a:p>
          <a:p>
            <a:pPr lvl="1"/>
            <a:r>
              <a:rPr lang="en-US" dirty="0"/>
              <a:t>Select </a:t>
            </a:r>
            <a:r>
              <a:rPr lang="en-US" i="1" dirty="0" smtClean="0"/>
              <a:t>column_name</a:t>
            </a:r>
            <a:r>
              <a:rPr lang="en-US" dirty="0" smtClean="0"/>
              <a:t> into </a:t>
            </a:r>
            <a:r>
              <a:rPr lang="en-US" i="1" dirty="0" smtClean="0"/>
              <a:t>variable_name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i="1" dirty="0" smtClean="0"/>
              <a:t>table_name</a:t>
            </a:r>
            <a:r>
              <a:rPr lang="en-US" dirty="0" smtClean="0"/>
              <a:t> where condition;</a:t>
            </a:r>
          </a:p>
          <a:p>
            <a:r>
              <a:rPr lang="en-US" dirty="0" smtClean="0"/>
              <a:t>Example-</a:t>
            </a:r>
          </a:p>
          <a:p>
            <a:pPr marL="393192" lvl="1" indent="0">
              <a:buNone/>
            </a:pPr>
            <a:r>
              <a:rPr lang="en-US" dirty="0"/>
              <a:t>declare</a:t>
            </a:r>
          </a:p>
          <a:p>
            <a:pPr marL="393192" lvl="1" indent="0">
              <a:buNone/>
            </a:pPr>
            <a:r>
              <a:rPr lang="en-US" dirty="0"/>
              <a:t>name varchar(10);</a:t>
            </a:r>
          </a:p>
          <a:p>
            <a:pPr marL="393192" lvl="1" indent="0">
              <a:buNone/>
            </a:pPr>
            <a:r>
              <a:rPr lang="en-US" dirty="0"/>
              <a:t>begin</a:t>
            </a:r>
          </a:p>
          <a:p>
            <a:pPr marL="393192" lvl="1" indent="0">
              <a:buNone/>
            </a:pPr>
            <a:r>
              <a:rPr lang="en-US" dirty="0"/>
              <a:t>select first_name into name from student where r_no=1;</a:t>
            </a:r>
          </a:p>
          <a:p>
            <a:pPr marL="393192" lvl="1" indent="0">
              <a:buNone/>
            </a:pPr>
            <a:r>
              <a:rPr lang="en-US" dirty="0"/>
              <a:t>dbms_output.put_line(name);</a:t>
            </a:r>
          </a:p>
          <a:p>
            <a:pPr marL="393192" lvl="1" indent="0">
              <a:buNone/>
            </a:pP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80470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/ selection</a:t>
            </a:r>
          </a:p>
          <a:p>
            <a:r>
              <a:rPr lang="en-US" dirty="0" smtClean="0"/>
              <a:t>Iterative</a:t>
            </a:r>
            <a:endParaRPr lang="en-US" dirty="0"/>
          </a:p>
          <a:p>
            <a:r>
              <a:rPr lang="en-US" dirty="0" smtClean="0"/>
              <a:t>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22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/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condition then</a:t>
            </a:r>
          </a:p>
          <a:p>
            <a:pPr marL="365760" lvl="1" indent="0">
              <a:buNone/>
            </a:pPr>
            <a:r>
              <a:rPr lang="en-US" dirty="0"/>
              <a:t>Sequence of statements;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365760" lvl="1" indent="0">
              <a:buNone/>
            </a:pPr>
            <a:r>
              <a:rPr lang="en-US" dirty="0"/>
              <a:t>Sequence of statements;</a:t>
            </a:r>
          </a:p>
          <a:p>
            <a:pPr marL="0" indent="0">
              <a:buNone/>
            </a:pPr>
            <a:r>
              <a:rPr lang="en-US" dirty="0"/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1480407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Declare</a:t>
            </a:r>
          </a:p>
          <a:p>
            <a:pPr marL="365760" lvl="1" indent="0">
              <a:buNone/>
            </a:pPr>
            <a:r>
              <a:rPr lang="en-US" dirty="0"/>
              <a:t>Num1 number(2);</a:t>
            </a:r>
          </a:p>
          <a:p>
            <a:pPr marL="365760" lvl="1" indent="0">
              <a:buNone/>
            </a:pPr>
            <a:r>
              <a:rPr lang="en-US" dirty="0"/>
              <a:t>Num2 number(2);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365760" lvl="1" indent="0">
              <a:buNone/>
            </a:pPr>
            <a:r>
              <a:rPr lang="en-US" dirty="0"/>
              <a:t>Num1</a:t>
            </a:r>
            <a:r>
              <a:rPr lang="en-US" dirty="0" smtClean="0"/>
              <a:t>:= :num1</a:t>
            </a:r>
            <a:r>
              <a:rPr lang="en-US" dirty="0"/>
              <a:t>;</a:t>
            </a:r>
          </a:p>
          <a:p>
            <a:pPr marL="365760" lvl="1" indent="0">
              <a:buNone/>
            </a:pPr>
            <a:r>
              <a:rPr lang="en-US" dirty="0"/>
              <a:t>Num2</a:t>
            </a:r>
            <a:r>
              <a:rPr lang="en-US" dirty="0" smtClean="0"/>
              <a:t>:= :num2</a:t>
            </a:r>
            <a:r>
              <a:rPr lang="en-US" dirty="0"/>
              <a:t>;</a:t>
            </a:r>
          </a:p>
          <a:p>
            <a:pPr marL="365760" lvl="1" indent="0">
              <a:buNone/>
            </a:pPr>
            <a:r>
              <a:rPr lang="en-US" dirty="0"/>
              <a:t>If num1&gt;num2 then</a:t>
            </a:r>
          </a:p>
          <a:p>
            <a:pPr marL="640080" lvl="2" indent="0">
              <a:buNone/>
            </a:pPr>
            <a:r>
              <a:rPr lang="en-US" dirty="0" smtClean="0"/>
              <a:t>dbms_output.put_line(‘greater </a:t>
            </a:r>
            <a:r>
              <a:rPr lang="en-US" dirty="0"/>
              <a:t>number is</a:t>
            </a:r>
            <a:r>
              <a:rPr lang="en-US" dirty="0" smtClean="0"/>
              <a:t>:=‘ </a:t>
            </a:r>
            <a:r>
              <a:rPr lang="en-US" dirty="0"/>
              <a:t>|| num1);</a:t>
            </a:r>
          </a:p>
          <a:p>
            <a:pPr marL="365760" lvl="1" indent="0">
              <a:buNone/>
            </a:pPr>
            <a:r>
              <a:rPr lang="en-US" dirty="0"/>
              <a:t>Else</a:t>
            </a:r>
          </a:p>
          <a:p>
            <a:pPr marL="640080" lvl="2" indent="0">
              <a:buNone/>
            </a:pPr>
            <a:r>
              <a:rPr lang="en-US" dirty="0"/>
              <a:t>dbms_output.put_line(‘greater number is:=‘ || num2);</a:t>
            </a:r>
          </a:p>
          <a:p>
            <a:pPr marL="365760" lvl="1" indent="0">
              <a:buNone/>
            </a:pPr>
            <a:r>
              <a:rPr lang="en-US" dirty="0"/>
              <a:t>End if;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236531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  <a:p>
            <a:r>
              <a:rPr lang="en-US" dirty="0" smtClean="0"/>
              <a:t>While </a:t>
            </a:r>
            <a:r>
              <a:rPr lang="en-US" dirty="0"/>
              <a:t>– loop</a:t>
            </a:r>
          </a:p>
          <a:p>
            <a:r>
              <a:rPr lang="en-US" dirty="0" smtClean="0"/>
              <a:t>For-loop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9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PL/SQL stands for procedural language/structured query language</a:t>
            </a:r>
          </a:p>
          <a:p>
            <a:r>
              <a:rPr lang="en-US" dirty="0" smtClean="0"/>
              <a:t>It is an extension of the SQL language</a:t>
            </a:r>
          </a:p>
          <a:p>
            <a:r>
              <a:rPr lang="en-US" dirty="0" smtClean="0"/>
              <a:t>It is the superset of structured query language</a:t>
            </a:r>
          </a:p>
          <a:p>
            <a:r>
              <a:rPr lang="en-US" dirty="0" smtClean="0"/>
              <a:t>With the use of SQL user can only manipulate the information stored in the database</a:t>
            </a:r>
          </a:p>
          <a:p>
            <a:r>
              <a:rPr lang="en-US" dirty="0" smtClean="0"/>
              <a:t>PL/SQL extends SQL by adding control structures found in other procedural languages.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Loop</a:t>
            </a:r>
          </a:p>
          <a:p>
            <a:pPr marL="0" indent="0">
              <a:buNone/>
            </a:pPr>
            <a:r>
              <a:rPr lang="en-US" dirty="0"/>
              <a:t>Sequence of statements;</a:t>
            </a:r>
          </a:p>
          <a:p>
            <a:pPr marL="0" indent="0">
              <a:buNone/>
            </a:pPr>
            <a:r>
              <a:rPr lang="en-US" dirty="0"/>
              <a:t>Exit when condition;</a:t>
            </a:r>
          </a:p>
          <a:p>
            <a:pPr marL="0" indent="0">
              <a:buNone/>
            </a:pPr>
            <a:r>
              <a:rPr lang="en-US" dirty="0"/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3989338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Declare</a:t>
            </a:r>
          </a:p>
          <a:p>
            <a:pPr marL="365760" lvl="1" indent="0">
              <a:buNone/>
            </a:pPr>
            <a:r>
              <a:rPr lang="en-US" dirty="0"/>
              <a:t>i number(2);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365760" lvl="1" indent="0">
              <a:buNone/>
            </a:pPr>
            <a:r>
              <a:rPr lang="en-US" dirty="0"/>
              <a:t>i:=1;</a:t>
            </a:r>
          </a:p>
          <a:p>
            <a:pPr marL="365760" lvl="1" indent="0">
              <a:buNone/>
            </a:pPr>
            <a:r>
              <a:rPr lang="en-US" dirty="0"/>
              <a:t>Loop</a:t>
            </a:r>
          </a:p>
          <a:p>
            <a:pPr marL="365760" lvl="1" indent="0">
              <a:buNone/>
            </a:pPr>
            <a:r>
              <a:rPr lang="en-US" dirty="0"/>
              <a:t>Dbms_output.put_line(i);</a:t>
            </a:r>
          </a:p>
          <a:p>
            <a:pPr marL="365760" lvl="1" indent="0">
              <a:buNone/>
            </a:pPr>
            <a:r>
              <a:rPr lang="en-US" dirty="0"/>
              <a:t>i:=i+1;</a:t>
            </a:r>
          </a:p>
          <a:p>
            <a:pPr marL="365760" lvl="1" indent="0">
              <a:buNone/>
            </a:pPr>
            <a:r>
              <a:rPr lang="en-US" dirty="0"/>
              <a:t>Exit when i&gt;10;</a:t>
            </a:r>
          </a:p>
          <a:p>
            <a:pPr marL="365760" lvl="1" indent="0">
              <a:buNone/>
            </a:pPr>
            <a:r>
              <a:rPr lang="en-US" dirty="0"/>
              <a:t>End loop;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624522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Example-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Declare</a:t>
            </a:r>
          </a:p>
          <a:p>
            <a:pPr marL="365760" lvl="1" indent="0">
              <a:buNone/>
            </a:pPr>
            <a:r>
              <a:rPr lang="en-US" dirty="0"/>
              <a:t>A number(2);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365760" lvl="1" indent="0">
              <a:buNone/>
            </a:pPr>
            <a:r>
              <a:rPr lang="en-US" dirty="0"/>
              <a:t>A:=1;</a:t>
            </a:r>
          </a:p>
          <a:p>
            <a:pPr marL="365760" lvl="1" indent="0">
              <a:buNone/>
            </a:pPr>
            <a:r>
              <a:rPr lang="en-US" dirty="0"/>
              <a:t>While a&lt;=10</a:t>
            </a:r>
          </a:p>
          <a:p>
            <a:pPr marL="365760" lvl="1" indent="0">
              <a:buNone/>
            </a:pPr>
            <a:r>
              <a:rPr lang="en-US" dirty="0"/>
              <a:t>Loop</a:t>
            </a:r>
          </a:p>
          <a:p>
            <a:pPr marL="365760" lvl="1" indent="0">
              <a:buNone/>
            </a:pPr>
            <a:r>
              <a:rPr lang="en-US" dirty="0"/>
              <a:t>Dbms_output.put_line(a*a);</a:t>
            </a:r>
          </a:p>
          <a:p>
            <a:pPr marL="365760" lvl="1" indent="0">
              <a:buNone/>
            </a:pPr>
            <a:r>
              <a:rPr lang="en-US" dirty="0"/>
              <a:t>A:=a+1;</a:t>
            </a:r>
          </a:p>
          <a:p>
            <a:pPr marL="365760" lvl="1" indent="0">
              <a:buNone/>
            </a:pPr>
            <a:r>
              <a:rPr lang="en-US" dirty="0"/>
              <a:t>End loop;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22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loop Example-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Declare</a:t>
            </a:r>
          </a:p>
          <a:p>
            <a:pPr marL="365760" lvl="1" indent="0">
              <a:buNone/>
            </a:pPr>
            <a:r>
              <a:rPr lang="en-US" dirty="0"/>
              <a:t>Total number(4);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365760" lvl="1" indent="0">
              <a:buNone/>
            </a:pPr>
            <a:r>
              <a:rPr lang="nn-NO" dirty="0"/>
              <a:t>For i in 1..10</a:t>
            </a:r>
          </a:p>
          <a:p>
            <a:pPr marL="365760" lvl="1" indent="0">
              <a:buNone/>
            </a:pPr>
            <a:r>
              <a:rPr lang="en-US" dirty="0"/>
              <a:t>Loop</a:t>
            </a:r>
          </a:p>
          <a:p>
            <a:pPr marL="365760" lvl="1" indent="0">
              <a:buNone/>
            </a:pPr>
            <a:r>
              <a:rPr lang="en-US" dirty="0"/>
              <a:t>Total:=2*i;</a:t>
            </a:r>
          </a:p>
          <a:p>
            <a:pPr marL="365760" lvl="1" indent="0">
              <a:buNone/>
            </a:pPr>
            <a:r>
              <a:rPr lang="en-US" dirty="0"/>
              <a:t>Dbms_output.put_line(‘2*’||i||’=‘||total);</a:t>
            </a:r>
          </a:p>
          <a:p>
            <a:pPr marL="365760" lvl="1" indent="0">
              <a:buNone/>
            </a:pPr>
            <a:r>
              <a:rPr lang="en-US" dirty="0"/>
              <a:t>End loop;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419519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Go To Example-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Declare</a:t>
            </a:r>
          </a:p>
          <a:p>
            <a:pPr marL="365760" lvl="1" indent="0">
              <a:buNone/>
            </a:pPr>
            <a:r>
              <a:rPr lang="en-US" dirty="0" smtClean="0"/>
              <a:t>Num1 </a:t>
            </a:r>
            <a:r>
              <a:rPr lang="en-US" dirty="0"/>
              <a:t>number(2);</a:t>
            </a:r>
          </a:p>
          <a:p>
            <a:pPr marL="365760" lvl="1" indent="0">
              <a:buNone/>
            </a:pPr>
            <a:r>
              <a:rPr lang="en-US" dirty="0" smtClean="0"/>
              <a:t>Num2 </a:t>
            </a:r>
            <a:r>
              <a:rPr lang="en-US" dirty="0"/>
              <a:t>number(2);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  <a:endParaRPr lang="en-US" dirty="0"/>
          </a:p>
          <a:p>
            <a:pPr marL="365760" lvl="1" indent="0">
              <a:buNone/>
            </a:pPr>
            <a:r>
              <a:rPr lang="en-US" dirty="0" smtClean="0"/>
              <a:t>Num1</a:t>
            </a:r>
            <a:r>
              <a:rPr lang="en-US" dirty="0"/>
              <a:t>:=&amp;num1;</a:t>
            </a:r>
          </a:p>
          <a:p>
            <a:pPr marL="365760" lvl="1" indent="0">
              <a:buNone/>
            </a:pPr>
            <a:r>
              <a:rPr lang="en-US" dirty="0" smtClean="0"/>
              <a:t>Num2</a:t>
            </a:r>
            <a:r>
              <a:rPr lang="en-US" dirty="0"/>
              <a:t>:=&amp;num2;</a:t>
            </a:r>
          </a:p>
          <a:p>
            <a:pPr marL="365760" lvl="1" indent="0">
              <a:buNone/>
            </a:pPr>
            <a:r>
              <a:rPr lang="en-US" dirty="0" smtClean="0"/>
              <a:t>If </a:t>
            </a:r>
            <a:r>
              <a:rPr lang="en-US" dirty="0"/>
              <a:t>num1&gt; num2 then</a:t>
            </a:r>
          </a:p>
          <a:p>
            <a:pPr marL="365760" lvl="1" indent="0">
              <a:buNone/>
            </a:pPr>
            <a:r>
              <a:rPr lang="en-US" dirty="0" smtClean="0"/>
              <a:t>Goto </a:t>
            </a:r>
            <a:r>
              <a:rPr lang="en-US" dirty="0"/>
              <a:t>p1;</a:t>
            </a:r>
          </a:p>
          <a:p>
            <a:pPr marL="365760" lvl="1" indent="0">
              <a:buNone/>
            </a:pPr>
            <a:r>
              <a:rPr lang="en-US" dirty="0" smtClean="0"/>
              <a:t>Else</a:t>
            </a:r>
            <a:endParaRPr lang="en-US" dirty="0"/>
          </a:p>
          <a:p>
            <a:pPr marL="365760" lvl="1" indent="0">
              <a:buNone/>
            </a:pPr>
            <a:r>
              <a:rPr lang="en-US" dirty="0" smtClean="0"/>
              <a:t>Goto </a:t>
            </a:r>
            <a:r>
              <a:rPr lang="en-US" dirty="0"/>
              <a:t>p2;</a:t>
            </a:r>
          </a:p>
          <a:p>
            <a:pPr marL="365760" lvl="1" indent="0">
              <a:buNone/>
            </a:pPr>
            <a:r>
              <a:rPr lang="en-US" dirty="0" smtClean="0"/>
              <a:t>End </a:t>
            </a:r>
            <a:r>
              <a:rPr lang="en-US" dirty="0"/>
              <a:t>if;</a:t>
            </a:r>
          </a:p>
          <a:p>
            <a:pPr marL="365760" lvl="1" indent="0">
              <a:buNone/>
            </a:pPr>
            <a:r>
              <a:rPr lang="en-US" dirty="0" smtClean="0"/>
              <a:t>&lt;&lt;</a:t>
            </a:r>
            <a:r>
              <a:rPr lang="en-US" dirty="0"/>
              <a:t>p1&gt;&gt;</a:t>
            </a:r>
          </a:p>
          <a:p>
            <a:pPr marL="365760" lvl="1" indent="0">
              <a:buNone/>
            </a:pPr>
            <a:r>
              <a:rPr lang="en-US" dirty="0" smtClean="0"/>
              <a:t> </a:t>
            </a:r>
            <a:r>
              <a:rPr lang="en-US" dirty="0"/>
              <a:t>Dbms_output.put_line(‘num1 is bigger’);</a:t>
            </a:r>
          </a:p>
          <a:p>
            <a:pPr marL="365760" lvl="1" indent="0">
              <a:buNone/>
            </a:pPr>
            <a:r>
              <a:rPr lang="en-US" dirty="0" smtClean="0"/>
              <a:t>Goto </a:t>
            </a:r>
            <a:r>
              <a:rPr lang="en-US" dirty="0"/>
              <a:t>p3;</a:t>
            </a:r>
          </a:p>
          <a:p>
            <a:pPr marL="365760" lvl="1" indent="0">
              <a:buNone/>
            </a:pPr>
            <a:r>
              <a:rPr lang="en-US" dirty="0" smtClean="0"/>
              <a:t>&lt;&lt;</a:t>
            </a:r>
            <a:r>
              <a:rPr lang="en-US" dirty="0"/>
              <a:t>p2&gt;&gt;</a:t>
            </a:r>
          </a:p>
          <a:p>
            <a:pPr marL="365760" lvl="1" indent="0">
              <a:buNone/>
            </a:pPr>
            <a:r>
              <a:rPr lang="en-US" dirty="0" smtClean="0"/>
              <a:t>Dbms_output.put_line</a:t>
            </a:r>
            <a:r>
              <a:rPr lang="en-US" dirty="0"/>
              <a:t>(‘num2 is bigger’);</a:t>
            </a:r>
          </a:p>
          <a:p>
            <a:pPr marL="365760" lvl="1" indent="0">
              <a:buNone/>
            </a:pPr>
            <a:r>
              <a:rPr lang="en-US" dirty="0" smtClean="0"/>
              <a:t>&lt;&lt;</a:t>
            </a:r>
            <a:r>
              <a:rPr lang="en-US" dirty="0"/>
              <a:t>p3&gt;&gt;</a:t>
            </a:r>
          </a:p>
          <a:p>
            <a:pPr marL="365760" lvl="1" indent="0">
              <a:buNone/>
            </a:pPr>
            <a:r>
              <a:rPr lang="en-US" dirty="0" smtClean="0"/>
              <a:t>Dbms_output.put_line</a:t>
            </a:r>
            <a:r>
              <a:rPr lang="en-US" dirty="0"/>
              <a:t>(‘End of Program ‘);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50321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pl/</a:t>
            </a:r>
            <a:r>
              <a:rPr lang="en-US" dirty="0" err="1" smtClean="0"/>
              <a:t>sql</a:t>
            </a:r>
            <a:r>
              <a:rPr lang="en-US" dirty="0" smtClean="0"/>
              <a:t> blocks that can accept parameters and be invoked are called as subprograms.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Stored procedure: a procedure that has been compiled and stored in any of the oracle engine’s system table.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Vs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procedure or a function is a group of </a:t>
            </a:r>
            <a:r>
              <a:rPr lang="en-US" dirty="0" err="1" smtClean="0"/>
              <a:t>sql</a:t>
            </a:r>
            <a:r>
              <a:rPr lang="en-US" dirty="0" smtClean="0"/>
              <a:t> and pl/</a:t>
            </a:r>
            <a:r>
              <a:rPr lang="en-US" dirty="0" err="1" smtClean="0"/>
              <a:t>sql</a:t>
            </a:r>
            <a:r>
              <a:rPr lang="en-US" dirty="0" smtClean="0"/>
              <a:t> statements that is used to perform a specific task.</a:t>
            </a:r>
          </a:p>
          <a:p>
            <a:r>
              <a:rPr lang="en-US" dirty="0" smtClean="0"/>
              <a:t>A procedure is used to perform an action whereas a function is used to compute a value.</a:t>
            </a:r>
          </a:p>
          <a:p>
            <a:r>
              <a:rPr lang="en-US" dirty="0" smtClean="0"/>
              <a:t>A procedure may return no value whereas a function must return a value.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use subprograms?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Modularity</a:t>
            </a:r>
            <a:r>
              <a:rPr lang="en-US" dirty="0" smtClean="0"/>
              <a:t>: It allows a programmer to divide a program into more than one well defined units called modules.</a:t>
            </a:r>
          </a:p>
          <a:p>
            <a:endParaRPr lang="en-US" dirty="0" smtClean="0"/>
          </a:p>
          <a:p>
            <a:r>
              <a:rPr lang="en-US" b="1" dirty="0" smtClean="0"/>
              <a:t>Reusability</a:t>
            </a:r>
            <a:r>
              <a:rPr lang="en-US" dirty="0" smtClean="0"/>
              <a:t>: it enables a subprogram to be used in any number of applications.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Declare</a:t>
            </a:r>
          </a:p>
          <a:p>
            <a:pPr lvl="1">
              <a:buNone/>
            </a:pPr>
            <a:r>
              <a:rPr lang="en-US" dirty="0" smtClean="0"/>
              <a:t>Global variables declaration;</a:t>
            </a:r>
          </a:p>
          <a:p>
            <a:pPr lvl="1">
              <a:buNone/>
            </a:pPr>
            <a:r>
              <a:rPr lang="en-US" dirty="0" smtClean="0"/>
              <a:t>Procedure </a:t>
            </a:r>
            <a:r>
              <a:rPr lang="en-US" dirty="0" err="1" smtClean="0"/>
              <a:t>procedure</a:t>
            </a:r>
            <a:r>
              <a:rPr lang="en-US" dirty="0" smtClean="0"/>
              <a:t> name</a:t>
            </a:r>
          </a:p>
          <a:p>
            <a:pPr lvl="1">
              <a:buNone/>
            </a:pPr>
            <a:r>
              <a:rPr lang="en-US" dirty="0" smtClean="0"/>
              <a:t>(Arguments IN/OUT/IN OUT data types)</a:t>
            </a:r>
          </a:p>
          <a:p>
            <a:pPr lvl="1">
              <a:buNone/>
            </a:pPr>
            <a:r>
              <a:rPr lang="en-US" dirty="0" smtClean="0"/>
              <a:t>IS/AS</a:t>
            </a:r>
          </a:p>
          <a:p>
            <a:pPr lvl="1">
              <a:buNone/>
            </a:pPr>
            <a:r>
              <a:rPr lang="en-US" dirty="0" smtClean="0"/>
              <a:t>Variable and constant declaration;</a:t>
            </a:r>
          </a:p>
          <a:p>
            <a:pPr>
              <a:buNone/>
            </a:pPr>
            <a:r>
              <a:rPr lang="en-US" b="1" dirty="0" smtClean="0"/>
              <a:t>Begin</a:t>
            </a:r>
          </a:p>
          <a:p>
            <a:pPr lvl="1">
              <a:buNone/>
            </a:pPr>
            <a:r>
              <a:rPr lang="en-US" dirty="0" smtClean="0"/>
              <a:t>PL/SQL statements;</a:t>
            </a:r>
          </a:p>
          <a:p>
            <a:pPr lvl="1">
              <a:buNone/>
            </a:pPr>
            <a:r>
              <a:rPr lang="en-US" dirty="0" smtClean="0"/>
              <a:t>Exception</a:t>
            </a:r>
          </a:p>
          <a:p>
            <a:pPr lvl="1">
              <a:buNone/>
            </a:pPr>
            <a:r>
              <a:rPr lang="en-US" dirty="0" smtClean="0"/>
              <a:t>Statements;</a:t>
            </a:r>
          </a:p>
          <a:p>
            <a:pPr lvl="1">
              <a:buNone/>
            </a:pPr>
            <a:r>
              <a:rPr lang="en-US" dirty="0" smtClean="0"/>
              <a:t>End procedure name;</a:t>
            </a:r>
          </a:p>
          <a:p>
            <a:pPr>
              <a:buNone/>
            </a:pPr>
            <a:r>
              <a:rPr lang="en-US" b="1" dirty="0" smtClean="0"/>
              <a:t>Begin</a:t>
            </a:r>
          </a:p>
          <a:p>
            <a:pPr lvl="1">
              <a:buNone/>
            </a:pPr>
            <a:r>
              <a:rPr lang="en-US" dirty="0" smtClean="0"/>
              <a:t>Executable statements;</a:t>
            </a:r>
          </a:p>
          <a:p>
            <a:pPr lvl="1">
              <a:buNone/>
            </a:pPr>
            <a:r>
              <a:rPr lang="en-US" dirty="0" smtClean="0"/>
              <a:t>Procedure calling;</a:t>
            </a:r>
          </a:p>
          <a:p>
            <a:pPr>
              <a:buNone/>
            </a:pPr>
            <a:r>
              <a:rPr lang="en-US" b="1" dirty="0" smtClean="0"/>
              <a:t>End;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declare</a:t>
            </a:r>
          </a:p>
          <a:p>
            <a:pPr lvl="1">
              <a:buNone/>
            </a:pPr>
            <a:r>
              <a:rPr lang="en-US" dirty="0" smtClean="0"/>
              <a:t>num1 number(2);</a:t>
            </a:r>
          </a:p>
          <a:p>
            <a:pPr lvl="1">
              <a:buNone/>
            </a:pPr>
            <a:r>
              <a:rPr lang="en-US" dirty="0" smtClean="0"/>
              <a:t>num2 number(2);</a:t>
            </a:r>
          </a:p>
          <a:p>
            <a:pPr lvl="1">
              <a:buNone/>
            </a:pPr>
            <a:r>
              <a:rPr lang="en-US" dirty="0" err="1" smtClean="0"/>
              <a:t>mul</a:t>
            </a:r>
            <a:r>
              <a:rPr lang="en-US" dirty="0" smtClean="0"/>
              <a:t> number(4);</a:t>
            </a:r>
          </a:p>
          <a:p>
            <a:pPr lvl="1">
              <a:buNone/>
            </a:pPr>
            <a:r>
              <a:rPr lang="en-US" dirty="0" smtClean="0"/>
              <a:t>procedure multiplication (num1 in number, num2 in number, </a:t>
            </a:r>
            <a:r>
              <a:rPr lang="en-US" dirty="0" err="1" smtClean="0"/>
              <a:t>mul</a:t>
            </a:r>
            <a:r>
              <a:rPr lang="en-US" dirty="0" smtClean="0"/>
              <a:t> out number)is</a:t>
            </a:r>
          </a:p>
          <a:p>
            <a:pPr>
              <a:buNone/>
            </a:pPr>
            <a:r>
              <a:rPr lang="en-US" dirty="0" smtClean="0"/>
              <a:t>begin </a:t>
            </a:r>
          </a:p>
          <a:p>
            <a:pPr lvl="1">
              <a:buNone/>
            </a:pPr>
            <a:r>
              <a:rPr lang="en-US" dirty="0" err="1" smtClean="0"/>
              <a:t>mul</a:t>
            </a:r>
            <a:r>
              <a:rPr lang="en-US" dirty="0" smtClean="0"/>
              <a:t>:=num1*num2;</a:t>
            </a:r>
          </a:p>
          <a:p>
            <a:pPr lvl="1">
              <a:buNone/>
            </a:pPr>
            <a:r>
              <a:rPr lang="en-US" dirty="0" smtClean="0"/>
              <a:t>end multiplication;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 lvl="1">
              <a:buNone/>
            </a:pPr>
            <a:r>
              <a:rPr lang="en-US" dirty="0" smtClean="0"/>
              <a:t>num1:=:num1;</a:t>
            </a:r>
          </a:p>
          <a:p>
            <a:pPr lvl="1">
              <a:buNone/>
            </a:pPr>
            <a:r>
              <a:rPr lang="en-US" dirty="0" smtClean="0"/>
              <a:t>num2:=:num2;</a:t>
            </a:r>
          </a:p>
          <a:p>
            <a:pPr lvl="1">
              <a:buNone/>
            </a:pPr>
            <a:r>
              <a:rPr lang="en-US" dirty="0" smtClean="0"/>
              <a:t>multiplication(num1, num2, </a:t>
            </a:r>
            <a:r>
              <a:rPr lang="en-US" dirty="0" err="1" smtClean="0"/>
              <a:t>mul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  <a:r>
              <a:rPr lang="en-US" dirty="0" err="1" smtClean="0"/>
              <a:t>mul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end;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PL/SQL allows sending an entire block </a:t>
            </a:r>
            <a:r>
              <a:rPr lang="en-US" dirty="0" smtClean="0"/>
              <a:t>of statements </a:t>
            </a:r>
            <a:r>
              <a:rPr lang="en-US" dirty="0"/>
              <a:t>to the database at one time.</a:t>
            </a:r>
          </a:p>
          <a:p>
            <a:pPr marL="708660" lvl="1" indent="-342900" algn="just"/>
            <a:r>
              <a:rPr lang="en-US" dirty="0" smtClean="0"/>
              <a:t>This </a:t>
            </a:r>
            <a:r>
              <a:rPr lang="en-US" dirty="0"/>
              <a:t>reduces network traffic and provides </a:t>
            </a:r>
            <a:r>
              <a:rPr lang="en-US" dirty="0" smtClean="0"/>
              <a:t>high performance </a:t>
            </a:r>
            <a:r>
              <a:rPr lang="en-US" dirty="0"/>
              <a:t>for the applications</a:t>
            </a:r>
            <a:r>
              <a:rPr lang="en-US" dirty="0" smtClean="0"/>
              <a:t>.</a:t>
            </a:r>
          </a:p>
          <a:p>
            <a:pPr algn="just"/>
            <a:r>
              <a:rPr lang="en-US" sz="2800" dirty="0"/>
              <a:t>Applications written in PL/SQL are </a:t>
            </a:r>
            <a:r>
              <a:rPr lang="en-US" sz="2800" dirty="0" smtClean="0"/>
              <a:t>fully portable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smtClean="0"/>
              <a:t>PL/SQL </a:t>
            </a:r>
            <a:r>
              <a:rPr lang="en-US" sz="2800" dirty="0"/>
              <a:t>provides access to predefined </a:t>
            </a:r>
            <a:r>
              <a:rPr lang="en-US" sz="2800" dirty="0" smtClean="0"/>
              <a:t>SQL packages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smtClean="0"/>
              <a:t>PL/SQL </a:t>
            </a:r>
            <a:r>
              <a:rPr lang="en-US" sz="2800" dirty="0"/>
              <a:t>provides support for </a:t>
            </a:r>
            <a:r>
              <a:rPr lang="en-US" sz="2800" dirty="0" smtClean="0"/>
              <a:t>Object-Oriented Programming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smtClean="0"/>
              <a:t>PL/SQL </a:t>
            </a:r>
            <a:r>
              <a:rPr lang="en-US" sz="2800" dirty="0"/>
              <a:t>provides support for Developing </a:t>
            </a:r>
            <a:r>
              <a:rPr lang="en-US" sz="2800" dirty="0" smtClean="0"/>
              <a:t>Web Applications </a:t>
            </a:r>
            <a:r>
              <a:rPr lang="en-US" sz="2800" dirty="0"/>
              <a:t>and Server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02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create or replace procedure addition(num1 in number, num2 in number, sum1 out number)</a:t>
            </a:r>
          </a:p>
          <a:p>
            <a:pPr>
              <a:buNone/>
            </a:pPr>
            <a:r>
              <a:rPr lang="en-US" dirty="0" smtClean="0"/>
              <a:t>is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 lvl="1">
              <a:buNone/>
            </a:pPr>
            <a:r>
              <a:rPr lang="en-US" dirty="0" smtClean="0"/>
              <a:t>sum1:=num1+num2;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declare </a:t>
            </a:r>
          </a:p>
          <a:p>
            <a:pPr lvl="1">
              <a:buNone/>
            </a:pPr>
            <a:r>
              <a:rPr lang="pt-BR" dirty="0" smtClean="0"/>
              <a:t>num1 number(4);</a:t>
            </a:r>
          </a:p>
          <a:p>
            <a:pPr lvl="1">
              <a:buNone/>
            </a:pPr>
            <a:r>
              <a:rPr lang="pt-BR" dirty="0" smtClean="0"/>
              <a:t>num2 number(4);</a:t>
            </a:r>
          </a:p>
          <a:p>
            <a:pPr lvl="1">
              <a:buNone/>
            </a:pPr>
            <a:r>
              <a:rPr lang="pt-BR" dirty="0" smtClean="0"/>
              <a:t>sum1 number(4);</a:t>
            </a:r>
          </a:p>
          <a:p>
            <a:pPr>
              <a:buNone/>
            </a:pPr>
            <a:r>
              <a:rPr lang="pt-BR" dirty="0" smtClean="0"/>
              <a:t>begin</a:t>
            </a:r>
          </a:p>
          <a:p>
            <a:pPr lvl="1">
              <a:buNone/>
            </a:pPr>
            <a:r>
              <a:rPr lang="pt-BR" dirty="0" smtClean="0"/>
              <a:t>num1:=:num1;</a:t>
            </a:r>
          </a:p>
          <a:p>
            <a:pPr lvl="1">
              <a:buNone/>
            </a:pPr>
            <a:r>
              <a:rPr lang="pt-BR" dirty="0" smtClean="0"/>
              <a:t>num2:=:num2;</a:t>
            </a:r>
          </a:p>
          <a:p>
            <a:pPr lvl="1">
              <a:buNone/>
            </a:pPr>
            <a:r>
              <a:rPr lang="pt-BR" dirty="0" smtClean="0"/>
              <a:t>addition(num1, num2, sum1);</a:t>
            </a:r>
          </a:p>
          <a:p>
            <a:pPr lvl="1">
              <a:buNone/>
            </a:pPr>
            <a:r>
              <a:rPr lang="pt-BR" dirty="0" smtClean="0"/>
              <a:t>dbms_output.put_line(sum1);</a:t>
            </a:r>
          </a:p>
          <a:p>
            <a:pPr>
              <a:buNone/>
            </a:pPr>
            <a:r>
              <a:rPr lang="pt-BR" dirty="0" smtClean="0"/>
              <a:t>end;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Declare</a:t>
            </a:r>
          </a:p>
          <a:p>
            <a:pPr lvl="1">
              <a:buNone/>
            </a:pPr>
            <a:r>
              <a:rPr lang="en-US" dirty="0" smtClean="0"/>
              <a:t>Global variables declaration;</a:t>
            </a:r>
          </a:p>
          <a:p>
            <a:pPr lvl="1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Function</a:t>
            </a:r>
            <a:r>
              <a:rPr lang="en-US" dirty="0" smtClean="0"/>
              <a:t> name</a:t>
            </a:r>
          </a:p>
          <a:p>
            <a:pPr lvl="1">
              <a:buNone/>
            </a:pPr>
            <a:r>
              <a:rPr lang="en-US" dirty="0" smtClean="0"/>
              <a:t>(Arguments IN data types…….)</a:t>
            </a:r>
          </a:p>
          <a:p>
            <a:pPr lvl="1">
              <a:buNone/>
            </a:pPr>
            <a:r>
              <a:rPr lang="en-US" dirty="0" smtClean="0"/>
              <a:t>Return data type</a:t>
            </a:r>
          </a:p>
          <a:p>
            <a:pPr lvl="1">
              <a:buNone/>
            </a:pPr>
            <a:r>
              <a:rPr lang="en-US" dirty="0" smtClean="0"/>
              <a:t>IS/AS</a:t>
            </a:r>
          </a:p>
          <a:p>
            <a:pPr lvl="1">
              <a:buNone/>
            </a:pPr>
            <a:r>
              <a:rPr lang="en-US" dirty="0" smtClean="0"/>
              <a:t>Variable and constant declaration;</a:t>
            </a:r>
          </a:p>
          <a:p>
            <a:pPr>
              <a:buNone/>
            </a:pPr>
            <a:r>
              <a:rPr lang="en-US" b="1" dirty="0" smtClean="0"/>
              <a:t>Begin</a:t>
            </a:r>
          </a:p>
          <a:p>
            <a:pPr lvl="1">
              <a:buNone/>
            </a:pPr>
            <a:r>
              <a:rPr lang="en-US" dirty="0" smtClean="0"/>
              <a:t>PL/SQL statements;</a:t>
            </a:r>
          </a:p>
          <a:p>
            <a:pPr>
              <a:buNone/>
            </a:pPr>
            <a:r>
              <a:rPr lang="en-US" b="1" dirty="0" smtClean="0"/>
              <a:t>Exception</a:t>
            </a:r>
          </a:p>
          <a:p>
            <a:pPr lvl="1">
              <a:buNone/>
            </a:pPr>
            <a:r>
              <a:rPr lang="en-US" dirty="0" smtClean="0"/>
              <a:t>Statements;</a:t>
            </a:r>
          </a:p>
          <a:p>
            <a:pPr lvl="1">
              <a:buNone/>
            </a:pPr>
            <a:r>
              <a:rPr lang="en-US" dirty="0" smtClean="0"/>
              <a:t>End function name;</a:t>
            </a:r>
          </a:p>
          <a:p>
            <a:pPr>
              <a:buNone/>
            </a:pPr>
            <a:r>
              <a:rPr lang="en-US" b="1" dirty="0" smtClean="0"/>
              <a:t>Begin</a:t>
            </a:r>
          </a:p>
          <a:p>
            <a:pPr lvl="1">
              <a:buNone/>
            </a:pPr>
            <a:r>
              <a:rPr lang="en-US" dirty="0" smtClean="0"/>
              <a:t>Executable statements;</a:t>
            </a:r>
          </a:p>
          <a:p>
            <a:pPr lvl="1">
              <a:buNone/>
            </a:pPr>
            <a:r>
              <a:rPr lang="en-US" dirty="0" smtClean="0"/>
              <a:t>Function calling;</a:t>
            </a:r>
          </a:p>
          <a:p>
            <a:pPr>
              <a:buNone/>
            </a:pPr>
            <a:r>
              <a:rPr lang="en-US" b="1" dirty="0" smtClean="0"/>
              <a:t>End;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Declare</a:t>
            </a:r>
          </a:p>
          <a:p>
            <a:pPr lvl="1">
              <a:buNone/>
            </a:pPr>
            <a:r>
              <a:rPr lang="en-US" dirty="0" smtClean="0"/>
              <a:t>Num1 number(2);</a:t>
            </a:r>
          </a:p>
          <a:p>
            <a:pPr lvl="1">
              <a:buNone/>
            </a:pPr>
            <a:r>
              <a:rPr lang="en-US" dirty="0" smtClean="0"/>
              <a:t>Num2 number(2);</a:t>
            </a:r>
          </a:p>
          <a:p>
            <a:pPr lvl="1">
              <a:buNone/>
            </a:pPr>
            <a:r>
              <a:rPr lang="en-US" dirty="0" err="1" smtClean="0"/>
              <a:t>Mul</a:t>
            </a:r>
            <a:r>
              <a:rPr lang="en-US" dirty="0" smtClean="0"/>
              <a:t> number(4);</a:t>
            </a:r>
          </a:p>
          <a:p>
            <a:pPr>
              <a:buNone/>
            </a:pPr>
            <a:r>
              <a:rPr lang="en-US" dirty="0" smtClean="0"/>
              <a:t>Function multiplication(num1 in number, num2 in number)</a:t>
            </a:r>
          </a:p>
          <a:p>
            <a:pPr lvl="1">
              <a:buNone/>
            </a:pPr>
            <a:r>
              <a:rPr lang="en-US" dirty="0" smtClean="0"/>
              <a:t>Return number is </a:t>
            </a:r>
            <a:r>
              <a:rPr lang="en-US" dirty="0" err="1" smtClean="0"/>
              <a:t>mul</a:t>
            </a:r>
            <a:r>
              <a:rPr lang="en-US" dirty="0" smtClean="0"/>
              <a:t> number;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 lvl="1">
              <a:buNone/>
            </a:pPr>
            <a:r>
              <a:rPr lang="en-US" dirty="0" err="1" smtClean="0"/>
              <a:t>Mul</a:t>
            </a:r>
            <a:r>
              <a:rPr lang="en-US" dirty="0" smtClean="0"/>
              <a:t>:=num1 * num2;</a:t>
            </a:r>
          </a:p>
          <a:p>
            <a:pPr lvl="1">
              <a:buNone/>
            </a:pPr>
            <a:r>
              <a:rPr lang="en-US" dirty="0" smtClean="0"/>
              <a:t>Return(</a:t>
            </a:r>
            <a:r>
              <a:rPr lang="en-US" dirty="0" err="1" smtClean="0"/>
              <a:t>mul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End multiplication;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 lvl="1">
              <a:buNone/>
            </a:pPr>
            <a:r>
              <a:rPr lang="en-US" dirty="0" smtClean="0"/>
              <a:t>Num1:=:num1;</a:t>
            </a:r>
          </a:p>
          <a:p>
            <a:pPr lvl="1">
              <a:buNone/>
            </a:pPr>
            <a:r>
              <a:rPr lang="en-US" dirty="0" smtClean="0"/>
              <a:t>Num2:=num2;</a:t>
            </a:r>
          </a:p>
          <a:p>
            <a:pPr lvl="1">
              <a:buNone/>
            </a:pPr>
            <a:r>
              <a:rPr lang="en-US" dirty="0" err="1" smtClean="0"/>
              <a:t>Mul</a:t>
            </a:r>
            <a:r>
              <a:rPr lang="en-US" dirty="0" smtClean="0"/>
              <a:t>:=multiplication(num1, num2);</a:t>
            </a:r>
          </a:p>
          <a:p>
            <a:pPr lvl="1"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  <a:r>
              <a:rPr lang="en-US" dirty="0" err="1" smtClean="0"/>
              <a:t>mul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End;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Declare</a:t>
            </a:r>
          </a:p>
          <a:p>
            <a:pPr lvl="1">
              <a:buNone/>
            </a:pPr>
            <a:r>
              <a:rPr lang="en-US" dirty="0" smtClean="0"/>
              <a:t>Fact number(4);</a:t>
            </a:r>
          </a:p>
          <a:p>
            <a:pPr lvl="1">
              <a:buNone/>
            </a:pPr>
            <a:r>
              <a:rPr lang="en-US" dirty="0" smtClean="0"/>
              <a:t>N number(2);</a:t>
            </a:r>
          </a:p>
          <a:p>
            <a:pPr lvl="1">
              <a:buNone/>
            </a:pPr>
            <a:r>
              <a:rPr lang="en-US" dirty="0" smtClean="0"/>
              <a:t>Function factorial(n in number)</a:t>
            </a:r>
          </a:p>
          <a:p>
            <a:pPr lvl="1">
              <a:buNone/>
            </a:pPr>
            <a:r>
              <a:rPr lang="en-US" dirty="0" smtClean="0"/>
              <a:t>Return number is I number(2);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 lvl="1">
              <a:buNone/>
            </a:pPr>
            <a:r>
              <a:rPr lang="en-US" dirty="0" smtClean="0"/>
              <a:t>Fact:=1;</a:t>
            </a:r>
          </a:p>
          <a:p>
            <a:pPr lvl="1">
              <a:buNone/>
            </a:pPr>
            <a:r>
              <a:rPr lang="en-US" dirty="0" smtClean="0"/>
              <a:t>For I in 1..n loop </a:t>
            </a:r>
          </a:p>
          <a:p>
            <a:pPr lvl="1">
              <a:buNone/>
            </a:pPr>
            <a:r>
              <a:rPr lang="en-US" dirty="0" smtClean="0"/>
              <a:t>Fact:=fact*I;</a:t>
            </a:r>
          </a:p>
          <a:p>
            <a:pPr lvl="1">
              <a:buNone/>
            </a:pPr>
            <a:r>
              <a:rPr lang="en-US" dirty="0" smtClean="0"/>
              <a:t>End loop;</a:t>
            </a:r>
          </a:p>
          <a:p>
            <a:pPr lvl="1">
              <a:buNone/>
            </a:pPr>
            <a:r>
              <a:rPr lang="en-US" dirty="0" smtClean="0"/>
              <a:t>Return(fact);</a:t>
            </a:r>
          </a:p>
          <a:p>
            <a:pPr>
              <a:buNone/>
            </a:pPr>
            <a:r>
              <a:rPr lang="en-US" dirty="0" smtClean="0"/>
              <a:t>End factorial;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 lvl="1">
              <a:buNone/>
            </a:pPr>
            <a:r>
              <a:rPr lang="en-US" dirty="0" smtClean="0"/>
              <a:t>N:=:n;</a:t>
            </a:r>
          </a:p>
          <a:p>
            <a:pPr lvl="1">
              <a:buNone/>
            </a:pPr>
            <a:r>
              <a:rPr lang="en-US" dirty="0" smtClean="0"/>
              <a:t>Fact:=factorial(n);</a:t>
            </a:r>
          </a:p>
          <a:p>
            <a:pPr lvl="1"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(fact);</a:t>
            </a:r>
          </a:p>
          <a:p>
            <a:pPr>
              <a:buNone/>
            </a:pPr>
            <a:r>
              <a:rPr lang="en-US" dirty="0" smtClean="0"/>
              <a:t>End;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</a:t>
            </a:r>
            <a:r>
              <a:rPr lang="en-US" dirty="0"/>
              <a:t>the data type of a variable or column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Example-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sal employee.salary%TYPE;</a:t>
            </a:r>
          </a:p>
        </p:txBody>
      </p:sp>
    </p:spTree>
    <p:extLst>
      <p:ext uri="{BB962C8B-B14F-4D97-AF65-F5344CB8AC3E}">
        <p14:creationId xmlns:p14="http://schemas.microsoft.com/office/powerpoint/2010/main" val="3963928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80" t="16672" r="7054" b="34720"/>
          <a:stretch/>
        </p:blipFill>
        <p:spPr>
          <a:xfrm>
            <a:off x="228600" y="990600"/>
            <a:ext cx="8915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23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Declare</a:t>
            </a:r>
          </a:p>
          <a:p>
            <a:pPr marL="365760" lvl="1" indent="0">
              <a:buNone/>
            </a:pPr>
            <a:r>
              <a:rPr lang="en-US" dirty="0"/>
              <a:t>a emp.ta%TYPE;</a:t>
            </a:r>
          </a:p>
          <a:p>
            <a:pPr marL="365760" lvl="1" indent="0">
              <a:buNone/>
            </a:pPr>
            <a:r>
              <a:rPr lang="en-US" dirty="0"/>
              <a:t>b emp.da%TYPE;</a:t>
            </a:r>
          </a:p>
          <a:p>
            <a:pPr marL="365760" lvl="1" indent="0">
              <a:buNone/>
            </a:pPr>
            <a:r>
              <a:rPr lang="en-US" dirty="0"/>
              <a:t>t emp.total%TYPE;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365760" lvl="1" indent="0">
              <a:buNone/>
            </a:pPr>
            <a:r>
              <a:rPr lang="en-US" dirty="0"/>
              <a:t>Select ta,da into a,b from emp where emp_id=12;</a:t>
            </a:r>
          </a:p>
          <a:p>
            <a:pPr marL="365760" lvl="1" indent="0">
              <a:buNone/>
            </a:pPr>
            <a:r>
              <a:rPr lang="en-US" dirty="0"/>
              <a:t>t:=a+d;</a:t>
            </a:r>
          </a:p>
          <a:p>
            <a:pPr marL="365760" lvl="1" indent="0">
              <a:buNone/>
            </a:pPr>
            <a:r>
              <a:rPr lang="en-US" dirty="0"/>
              <a:t>Update emp set total =t where empid=12;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745168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%</a:t>
            </a:r>
            <a:r>
              <a:rPr lang="en-US" dirty="0" smtClean="0"/>
              <a:t>ROWTYPE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1207"/>
            <a:ext cx="8229600" cy="4389120"/>
          </a:xfrm>
        </p:spPr>
        <p:txBody>
          <a:bodyPr/>
          <a:lstStyle/>
          <a:p>
            <a:r>
              <a:rPr lang="en-US" dirty="0"/>
              <a:t>%ROWTYPE has all properties of %TYPE and one</a:t>
            </a:r>
          </a:p>
          <a:p>
            <a:pPr marL="0" indent="0">
              <a:buNone/>
            </a:pPr>
            <a:r>
              <a:rPr lang="en-US" dirty="0"/>
              <a:t>additional that we required only one variable to access</a:t>
            </a:r>
          </a:p>
          <a:p>
            <a:pPr marL="0" indent="0">
              <a:buNone/>
            </a:pPr>
            <a:r>
              <a:rPr lang="en-US" dirty="0"/>
              <a:t>any number of columns.</a:t>
            </a:r>
            <a:endParaRPr lang="en-US" dirty="0" smtClean="0"/>
          </a:p>
          <a:p>
            <a:r>
              <a:rPr lang="en-US" dirty="0" smtClean="0"/>
              <a:t>Example-</a:t>
            </a:r>
          </a:p>
          <a:p>
            <a:pPr marL="365760" lvl="1" indent="0">
              <a:buNone/>
            </a:pPr>
            <a:r>
              <a:rPr lang="en-US" dirty="0" smtClean="0"/>
              <a:t>dept_rec </a:t>
            </a:r>
            <a:r>
              <a:rPr lang="en-US" dirty="0"/>
              <a:t>dept%ROWTYPE; -- declaring record variable.</a:t>
            </a:r>
          </a:p>
          <a:p>
            <a:pPr marL="365760" lvl="1" indent="0">
              <a:buNone/>
            </a:pPr>
            <a:r>
              <a:rPr lang="en-US" dirty="0"/>
              <a:t>detp_rec.deptno;</a:t>
            </a:r>
          </a:p>
          <a:p>
            <a:pPr marL="365760" lvl="1" indent="0">
              <a:buNone/>
            </a:pPr>
            <a:r>
              <a:rPr lang="en-US" dirty="0"/>
              <a:t>dept_rec.deptname; -- accessing coloums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55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Declare</a:t>
            </a:r>
          </a:p>
          <a:p>
            <a:pPr marL="365760" lvl="1" indent="0">
              <a:buNone/>
            </a:pPr>
            <a:r>
              <a:rPr lang="en-US" dirty="0"/>
              <a:t>Record1 emp%ROWTYPE;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365760" lvl="1" indent="0">
              <a:buNone/>
            </a:pPr>
            <a:r>
              <a:rPr lang="en-US" dirty="0"/>
              <a:t>Select * into record1 from emp where empid=12;</a:t>
            </a:r>
          </a:p>
          <a:p>
            <a:pPr marL="365760" lvl="1" indent="0">
              <a:buNone/>
            </a:pPr>
            <a:r>
              <a:rPr lang="en-US" dirty="0"/>
              <a:t>Record1.total:=record1.ta+record1.da;</a:t>
            </a:r>
          </a:p>
          <a:p>
            <a:pPr marL="365760" lvl="1" indent="0">
              <a:buNone/>
            </a:pPr>
            <a:r>
              <a:rPr lang="en-US" dirty="0"/>
              <a:t>Update emp set total=record1.total where empid=12;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97239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pl/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3058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Pl/</a:t>
            </a:r>
            <a:r>
              <a:rPr lang="en-US" dirty="0" err="1" smtClean="0"/>
              <a:t>sql</a:t>
            </a:r>
            <a:r>
              <a:rPr lang="en-US" dirty="0" smtClean="0"/>
              <a:t> engine executes pl/</a:t>
            </a:r>
            <a:r>
              <a:rPr lang="en-US" dirty="0" err="1" smtClean="0"/>
              <a:t>sql</a:t>
            </a:r>
            <a:r>
              <a:rPr lang="en-US" dirty="0" smtClean="0"/>
              <a:t> blocks.</a:t>
            </a:r>
          </a:p>
          <a:p>
            <a:r>
              <a:rPr lang="en-US" dirty="0" smtClean="0"/>
              <a:t>Pl/</a:t>
            </a:r>
            <a:r>
              <a:rPr lang="en-US" dirty="0" err="1" smtClean="0"/>
              <a:t>sql</a:t>
            </a:r>
            <a:r>
              <a:rPr lang="en-US" dirty="0" smtClean="0"/>
              <a:t> engine executes only the procedural statements and send the </a:t>
            </a:r>
            <a:r>
              <a:rPr lang="en-US" dirty="0" err="1" smtClean="0"/>
              <a:t>sql</a:t>
            </a:r>
            <a:r>
              <a:rPr lang="en-US" dirty="0" smtClean="0"/>
              <a:t> statements to </a:t>
            </a:r>
            <a:r>
              <a:rPr lang="en-US" dirty="0" err="1" smtClean="0"/>
              <a:t>sql</a:t>
            </a:r>
            <a:r>
              <a:rPr lang="en-US" dirty="0" smtClean="0"/>
              <a:t> statement executor in the oracle server</a:t>
            </a:r>
          </a:p>
          <a:p>
            <a:r>
              <a:rPr lang="en-US" dirty="0" smtClean="0"/>
              <a:t>Pl/</a:t>
            </a:r>
            <a:r>
              <a:rPr lang="en-US" dirty="0" err="1" smtClean="0"/>
              <a:t>sql</a:t>
            </a:r>
            <a:r>
              <a:rPr lang="en-US" dirty="0" smtClean="0"/>
              <a:t> engine resides in the oracle server </a:t>
            </a:r>
          </a:p>
          <a:p>
            <a:r>
              <a:rPr lang="en-US" dirty="0" smtClean="0"/>
              <a:t>The call to the oracle engine needs to be made only once to execute any number of </a:t>
            </a:r>
            <a:r>
              <a:rPr lang="en-US" dirty="0" err="1" smtClean="0"/>
              <a:t>sql</a:t>
            </a:r>
            <a:r>
              <a:rPr lang="en-US" dirty="0" smtClean="0"/>
              <a:t> statements </a:t>
            </a:r>
          </a:p>
          <a:p>
            <a:r>
              <a:rPr lang="en-US" dirty="0" smtClean="0"/>
              <a:t>Since the oracle engine is called only one for each block, resulting increased speed of processing as compared to call for each </a:t>
            </a:r>
            <a:r>
              <a:rPr lang="en-US" dirty="0" err="1" smtClean="0"/>
              <a:t>sql</a:t>
            </a:r>
            <a:r>
              <a:rPr lang="en-US" dirty="0" smtClean="0"/>
              <a:t> sentence.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emp</a:t>
            </a:r>
            <a:r>
              <a:rPr lang="en-US" dirty="0" smtClean="0"/>
              <a:t>(id </a:t>
            </a:r>
            <a:r>
              <a:rPr lang="en-US" dirty="0" err="1" smtClean="0"/>
              <a:t>int</a:t>
            </a:r>
            <a:r>
              <a:rPr lang="en-US" dirty="0" smtClean="0"/>
              <a:t>, name </a:t>
            </a:r>
            <a:r>
              <a:rPr lang="en-US" dirty="0" err="1" smtClean="0"/>
              <a:t>varchar</a:t>
            </a:r>
            <a:r>
              <a:rPr lang="en-US" dirty="0" smtClean="0"/>
              <a:t>(10));</a:t>
            </a:r>
          </a:p>
          <a:p>
            <a:pPr>
              <a:buNone/>
            </a:pPr>
            <a:r>
              <a:rPr lang="en-US" dirty="0" smtClean="0"/>
              <a:t>insert into </a:t>
            </a:r>
            <a:r>
              <a:rPr lang="en-US" dirty="0" err="1" smtClean="0"/>
              <a:t>emp</a:t>
            </a:r>
            <a:r>
              <a:rPr lang="en-US" dirty="0" smtClean="0"/>
              <a:t> values(502, 'a');</a:t>
            </a:r>
          </a:p>
          <a:p>
            <a:pPr>
              <a:buNone/>
            </a:pPr>
            <a:r>
              <a:rPr lang="en-US" dirty="0" smtClean="0"/>
              <a:t>insert into </a:t>
            </a:r>
            <a:r>
              <a:rPr lang="en-US" dirty="0" err="1" smtClean="0"/>
              <a:t>emp</a:t>
            </a:r>
            <a:r>
              <a:rPr lang="en-US" dirty="0" smtClean="0"/>
              <a:t> values(502, 'a');</a:t>
            </a:r>
          </a:p>
          <a:p>
            <a:pPr>
              <a:buNone/>
            </a:pPr>
            <a:r>
              <a:rPr lang="en-US" dirty="0" smtClean="0"/>
              <a:t>insert into </a:t>
            </a:r>
            <a:r>
              <a:rPr lang="en-US" dirty="0" err="1" smtClean="0"/>
              <a:t>emp</a:t>
            </a:r>
            <a:r>
              <a:rPr lang="en-US" dirty="0" smtClean="0"/>
              <a:t> values(502, 'a');</a:t>
            </a:r>
          </a:p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n </a:t>
            </a:r>
            <a:r>
              <a:rPr lang="en-US" dirty="0" err="1" smtClean="0"/>
              <a:t>emp.name%type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 select name into n from </a:t>
            </a:r>
            <a:r>
              <a:rPr lang="en-US" dirty="0" err="1" smtClean="0"/>
              <a:t>emp</a:t>
            </a:r>
            <a:r>
              <a:rPr lang="en-US" dirty="0" smtClean="0"/>
              <a:t> where id=502;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dbms_output.put_line</a:t>
            </a:r>
            <a:r>
              <a:rPr lang="en-US" dirty="0" smtClean="0"/>
              <a:t>('</a:t>
            </a:r>
            <a:r>
              <a:rPr lang="en-US" dirty="0" err="1" smtClean="0"/>
              <a:t>empname</a:t>
            </a:r>
            <a:r>
              <a:rPr lang="en-US" dirty="0" smtClean="0"/>
              <a:t> :='||n);</a:t>
            </a:r>
          </a:p>
          <a:p>
            <a:pPr>
              <a:buNone/>
            </a:pPr>
            <a:r>
              <a:rPr lang="en-US" dirty="0" smtClean="0"/>
              <a:t> exception</a:t>
            </a:r>
          </a:p>
          <a:p>
            <a:pPr>
              <a:buNone/>
            </a:pPr>
            <a:r>
              <a:rPr lang="en-US" dirty="0" smtClean="0"/>
              <a:t> when </a:t>
            </a:r>
            <a:r>
              <a:rPr lang="en-US" dirty="0" err="1" smtClean="0"/>
              <a:t>too_many_rows</a:t>
            </a:r>
            <a:r>
              <a:rPr lang="en-US" dirty="0" smtClean="0"/>
              <a:t> then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dbms_output.put_line</a:t>
            </a:r>
            <a:r>
              <a:rPr lang="en-US" dirty="0" smtClean="0"/>
              <a:t>('more than one row returned');</a:t>
            </a:r>
          </a:p>
          <a:p>
            <a:pPr>
              <a:buNone/>
            </a:pPr>
            <a:r>
              <a:rPr lang="en-US" dirty="0" smtClean="0"/>
              <a:t> end;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Exception handling-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a number;</a:t>
            </a:r>
          </a:p>
          <a:p>
            <a:pPr>
              <a:buNone/>
            </a:pPr>
            <a:r>
              <a:rPr lang="en-US" dirty="0" smtClean="0"/>
              <a:t> b number;</a:t>
            </a:r>
          </a:p>
          <a:p>
            <a:pPr>
              <a:buNone/>
            </a:pPr>
            <a:r>
              <a:rPr lang="en-US" dirty="0" smtClean="0"/>
              <a:t> c number;</a:t>
            </a:r>
          </a:p>
          <a:p>
            <a:pPr>
              <a:buNone/>
            </a:pPr>
            <a:r>
              <a:rPr lang="en-US" dirty="0" smtClean="0"/>
              <a:t> e exception;</a:t>
            </a:r>
          </a:p>
          <a:p>
            <a:pPr>
              <a:buNone/>
            </a:pPr>
            <a:r>
              <a:rPr lang="en-US" dirty="0" smtClean="0"/>
              <a:t> begin</a:t>
            </a:r>
          </a:p>
          <a:p>
            <a:pPr>
              <a:buNone/>
            </a:pPr>
            <a:r>
              <a:rPr lang="en-US" dirty="0" smtClean="0"/>
              <a:t>a:=:a;</a:t>
            </a:r>
          </a:p>
          <a:p>
            <a:pPr>
              <a:buNone/>
            </a:pPr>
            <a:r>
              <a:rPr lang="en-US" dirty="0" smtClean="0"/>
              <a:t>b:=:b;</a:t>
            </a:r>
          </a:p>
          <a:p>
            <a:pPr>
              <a:buNone/>
            </a:pPr>
            <a:r>
              <a:rPr lang="en-US" dirty="0" smtClean="0"/>
              <a:t> if b=0 then</a:t>
            </a:r>
          </a:p>
          <a:p>
            <a:pPr>
              <a:buNone/>
            </a:pPr>
            <a:r>
              <a:rPr lang="en-US" dirty="0" smtClean="0"/>
              <a:t> raise e;</a:t>
            </a:r>
          </a:p>
          <a:p>
            <a:pPr>
              <a:buNone/>
            </a:pPr>
            <a:r>
              <a:rPr lang="en-US" dirty="0" smtClean="0"/>
              <a:t> end if;</a:t>
            </a:r>
          </a:p>
          <a:p>
            <a:pPr>
              <a:buNone/>
            </a:pPr>
            <a:r>
              <a:rPr lang="en-US" dirty="0" smtClean="0"/>
              <a:t> c:=a/b;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dbms_output.put_line</a:t>
            </a:r>
            <a:r>
              <a:rPr lang="en-US" dirty="0" smtClean="0"/>
              <a:t>('result='||c);</a:t>
            </a:r>
          </a:p>
          <a:p>
            <a:pPr>
              <a:buNone/>
            </a:pPr>
            <a:r>
              <a:rPr lang="en-US" dirty="0" smtClean="0"/>
              <a:t> exception when e then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dbms_output.put_line</a:t>
            </a:r>
            <a:r>
              <a:rPr lang="en-US" dirty="0" smtClean="0"/>
              <a:t>('error!- your divisor is zero');</a:t>
            </a:r>
          </a:p>
          <a:p>
            <a:pPr>
              <a:buNone/>
            </a:pPr>
            <a:r>
              <a:rPr lang="en-US" dirty="0" smtClean="0"/>
              <a:t> end;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ASHU\Desktop\Architecture+of+PL%2FSQL.jpg"/>
          <p:cNvPicPr>
            <a:picLocks noChangeAspect="1" noChangeArrowheads="1"/>
          </p:cNvPicPr>
          <p:nvPr/>
        </p:nvPicPr>
        <p:blipFill>
          <a:blip r:embed="rId2"/>
          <a:srcRect t="17391"/>
          <a:stretch>
            <a:fillRect/>
          </a:stretch>
        </p:blipFill>
        <p:spPr bwMode="auto">
          <a:xfrm>
            <a:off x="990600" y="704088"/>
            <a:ext cx="7162800" cy="55573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064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PL/SQL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Consist of following sections</a:t>
            </a:r>
          </a:p>
          <a:p>
            <a:pPr lvl="1"/>
            <a:r>
              <a:rPr lang="en-US" dirty="0" smtClean="0"/>
              <a:t>Declare(optional)</a:t>
            </a:r>
          </a:p>
          <a:p>
            <a:pPr lvl="2"/>
            <a:r>
              <a:rPr lang="en-US" dirty="0" smtClean="0"/>
              <a:t>Used to declare variables and constants</a:t>
            </a:r>
          </a:p>
          <a:p>
            <a:pPr lvl="2"/>
            <a:r>
              <a:rPr lang="en-US" dirty="0" smtClean="0"/>
              <a:t>Is an optional section</a:t>
            </a:r>
          </a:p>
          <a:p>
            <a:pPr lvl="1"/>
            <a:r>
              <a:rPr lang="en-US" dirty="0" smtClean="0"/>
              <a:t>Begin(required)</a:t>
            </a:r>
          </a:p>
          <a:p>
            <a:pPr lvl="2"/>
            <a:r>
              <a:rPr lang="en-US" dirty="0" smtClean="0"/>
              <a:t>It is the executable section containing the code which is executed when block is run</a:t>
            </a:r>
          </a:p>
          <a:p>
            <a:pPr lvl="1"/>
            <a:r>
              <a:rPr lang="en-US" dirty="0" smtClean="0"/>
              <a:t>Exception(optional)</a:t>
            </a:r>
          </a:p>
          <a:p>
            <a:pPr lvl="2"/>
            <a:r>
              <a:rPr lang="en-US" dirty="0" smtClean="0"/>
              <a:t>Handles exceptions occurring during processing</a:t>
            </a:r>
          </a:p>
          <a:p>
            <a:pPr lvl="2"/>
            <a:r>
              <a:rPr lang="en-US" dirty="0" smtClean="0"/>
              <a:t>Is an optional section.</a:t>
            </a:r>
          </a:p>
          <a:p>
            <a:pPr lvl="1"/>
            <a:r>
              <a:rPr lang="en-US" dirty="0" smtClean="0"/>
              <a:t>End;(required)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block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31" t="21881" r="23648" b="12152"/>
          <a:stretch/>
        </p:blipFill>
        <p:spPr>
          <a:xfrm>
            <a:off x="685800" y="2133600"/>
            <a:ext cx="7283116" cy="3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9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104" t="26042" r="29502" b="16667"/>
          <a:stretch/>
        </p:blipFill>
        <p:spPr>
          <a:xfrm>
            <a:off x="478808" y="1935480"/>
            <a:ext cx="7674591" cy="43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6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31" t="18409" r="28529" b="12152"/>
          <a:stretch/>
        </p:blipFill>
        <p:spPr>
          <a:xfrm>
            <a:off x="483358" y="1951631"/>
            <a:ext cx="7898642" cy="460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1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555</TotalTime>
  <Words>1370</Words>
  <Application>Microsoft Office PowerPoint</Application>
  <PresentationFormat>On-screen Show (4:3)</PresentationFormat>
  <Paragraphs>334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Calibri</vt:lpstr>
      <vt:lpstr>Constantia</vt:lpstr>
      <vt:lpstr>Wingdings 2</vt:lpstr>
      <vt:lpstr>Flow</vt:lpstr>
      <vt:lpstr>PL/SQL</vt:lpstr>
      <vt:lpstr>INTRODUCTION</vt:lpstr>
      <vt:lpstr>Features of PL/SQL</vt:lpstr>
      <vt:lpstr>Architecture of pl/sql</vt:lpstr>
      <vt:lpstr>PowerPoint Presentation</vt:lpstr>
      <vt:lpstr>Structure of PL/SQL Language</vt:lpstr>
      <vt:lpstr>PL/SQL block types</vt:lpstr>
      <vt:lpstr>PL/SQL operators</vt:lpstr>
      <vt:lpstr>Relational operators</vt:lpstr>
      <vt:lpstr>Logical operators</vt:lpstr>
      <vt:lpstr>Variable Declaration</vt:lpstr>
      <vt:lpstr>Example Program</vt:lpstr>
      <vt:lpstr>Read a value during runtime</vt:lpstr>
      <vt:lpstr>Example-</vt:lpstr>
      <vt:lpstr>Select into</vt:lpstr>
      <vt:lpstr>Control statements</vt:lpstr>
      <vt:lpstr>Conditional / selection </vt:lpstr>
      <vt:lpstr>Example-</vt:lpstr>
      <vt:lpstr>Iterative </vt:lpstr>
      <vt:lpstr>PowerPoint Presentation</vt:lpstr>
      <vt:lpstr>Loop Example-</vt:lpstr>
      <vt:lpstr>While Loop Example-</vt:lpstr>
      <vt:lpstr>For loop Example-</vt:lpstr>
      <vt:lpstr>Go To Example-</vt:lpstr>
      <vt:lpstr>Subprograms</vt:lpstr>
      <vt:lpstr>Procedure Vs Function</vt:lpstr>
      <vt:lpstr>Why do we use subprograms?</vt:lpstr>
      <vt:lpstr>Procedure</vt:lpstr>
      <vt:lpstr>Procedure- example</vt:lpstr>
      <vt:lpstr>Stored procedure- Example</vt:lpstr>
      <vt:lpstr>PowerPoint Presentation</vt:lpstr>
      <vt:lpstr>Function</vt:lpstr>
      <vt:lpstr>Function-Example</vt:lpstr>
      <vt:lpstr>Function-Example</vt:lpstr>
      <vt:lpstr>%TYPE</vt:lpstr>
      <vt:lpstr>PowerPoint Presentation</vt:lpstr>
      <vt:lpstr>Example-</vt:lpstr>
      <vt:lpstr>%ROWTYPE</vt:lpstr>
      <vt:lpstr>PowerPoint Presentation</vt:lpstr>
      <vt:lpstr>Exception handling- example</vt:lpstr>
      <vt:lpstr>Exception handling-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</dc:title>
  <dc:creator>ASHU</dc:creator>
  <cp:lastModifiedBy>ASHU</cp:lastModifiedBy>
  <cp:revision>69</cp:revision>
  <dcterms:created xsi:type="dcterms:W3CDTF">2018-10-11T08:25:50Z</dcterms:created>
  <dcterms:modified xsi:type="dcterms:W3CDTF">2020-10-21T10:05:28Z</dcterms:modified>
</cp:coreProperties>
</file>