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1" r:id="rId3"/>
    <p:sldId id="257" r:id="rId4"/>
    <p:sldId id="283" r:id="rId5"/>
    <p:sldId id="281" r:id="rId6"/>
    <p:sldId id="265" r:id="rId7"/>
    <p:sldId id="264" r:id="rId8"/>
    <p:sldId id="302" r:id="rId9"/>
    <p:sldId id="293" r:id="rId10"/>
    <p:sldId id="303" r:id="rId11"/>
    <p:sldId id="294" r:id="rId12"/>
    <p:sldId id="305" r:id="rId13"/>
    <p:sldId id="295" r:id="rId14"/>
    <p:sldId id="296" r:id="rId15"/>
    <p:sldId id="297" r:id="rId16"/>
    <p:sldId id="300" r:id="rId17"/>
    <p:sldId id="301" r:id="rId18"/>
    <p:sldId id="304" r:id="rId19"/>
    <p:sldId id="288" r:id="rId20"/>
    <p:sldId id="286" r:id="rId21"/>
    <p:sldId id="287" r:id="rId22"/>
    <p:sldId id="282"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94660"/>
  </p:normalViewPr>
  <p:slideViewPr>
    <p:cSldViewPr>
      <p:cViewPr varScale="1">
        <p:scale>
          <a:sx n="82" d="100"/>
          <a:sy n="82" d="100"/>
        </p:scale>
        <p:origin x="686" y="58"/>
      </p:cViewPr>
      <p:guideLst>
        <p:guide orient="horz" pos="2160"/>
        <p:guide pos="3840"/>
      </p:guideLst>
    </p:cSldViewPr>
  </p:slideViewPr>
  <p:notesTextViewPr>
    <p:cViewPr>
      <p:scale>
        <a:sx n="75" d="100"/>
        <a:sy n="75" d="100"/>
      </p:scale>
      <p:origin x="0" y="0"/>
    </p:cViewPr>
  </p:notesTextViewPr>
  <p:sorterViewPr>
    <p:cViewPr>
      <p:scale>
        <a:sx n="100" d="100"/>
        <a:sy n="100" d="100"/>
      </p:scale>
      <p:origin x="0" y="0"/>
    </p:cViewPr>
  </p:sorter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6723EA-FB95-4AC8-A4BD-58E4669E0B1F}" type="datetimeFigureOut">
              <a:rPr lang="en-US" smtClean="0"/>
              <a:t>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t>
            </a:r>
          </a:p>
        </p:txBody>
      </p:sp>
      <p:sp>
        <p:nvSpPr>
          <p:cNvPr id="6"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8353E84-709F-48AD-B377-36E23602935D}" type="slidenum">
              <a:rPr lang="en-US" smtClean="0"/>
              <a:t>‹#›</a:t>
            </a:fld>
            <a:endParaRPr lang="en-US"/>
          </a:p>
        </p:txBody>
      </p:sp>
    </p:spTree>
    <p:extLst>
      <p:ext uri="{BB962C8B-B14F-4D97-AF65-F5344CB8AC3E}">
        <p14:creationId xmlns:p14="http://schemas.microsoft.com/office/powerpoint/2010/main" val="29772890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646754-D48D-4561-B55F-9FFCE584DA41}" type="datetimeFigureOut">
              <a:rPr lang="en-US" smtClean="0"/>
              <a:t>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09CBC-FADD-4676-B5C3-313D902CEF1C}" type="slidenum">
              <a:rPr lang="en-US" smtClean="0"/>
              <a:t>‹#›</a:t>
            </a:fld>
            <a:endParaRPr lang="en-US"/>
          </a:p>
        </p:txBody>
      </p:sp>
    </p:spTree>
    <p:extLst>
      <p:ext uri="{BB962C8B-B14F-4D97-AF65-F5344CB8AC3E}">
        <p14:creationId xmlns:p14="http://schemas.microsoft.com/office/powerpoint/2010/main" val="134214925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809CBC-FADD-4676-B5C3-313D902CEF1C}" type="slidenum">
              <a:rPr lang="en-US" smtClean="0"/>
              <a:t>1</a:t>
            </a:fld>
            <a:endParaRPr lang="en-US" dirty="0"/>
          </a:p>
        </p:txBody>
      </p:sp>
      <p:sp>
        <p:nvSpPr>
          <p:cNvPr id="5" name="Header Placeholder 4"/>
          <p:cNvSpPr>
            <a:spLocks noGrp="1"/>
          </p:cNvSpPr>
          <p:nvPr>
            <p:ph type="hdr" sz="quarter" idx="11"/>
          </p:nvPr>
        </p:nvSpPr>
        <p:spPr/>
        <p:txBody>
          <a:bodyPr/>
          <a:lstStyle/>
          <a:p>
            <a:endParaRPr lang="en-US" dirty="0"/>
          </a:p>
        </p:txBody>
      </p:sp>
    </p:spTree>
    <p:extLst>
      <p:ext uri="{BB962C8B-B14F-4D97-AF65-F5344CB8AC3E}">
        <p14:creationId xmlns:p14="http://schemas.microsoft.com/office/powerpoint/2010/main" val="378928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C3809CBC-FADD-4676-B5C3-313D902CEF1C}" type="slidenum">
              <a:rPr lang="en-US" smtClean="0"/>
              <a:t>3</a:t>
            </a:fld>
            <a:endParaRPr lang="en-US" dirty="0"/>
          </a:p>
        </p:txBody>
      </p:sp>
    </p:spTree>
    <p:extLst>
      <p:ext uri="{BB962C8B-B14F-4D97-AF65-F5344CB8AC3E}">
        <p14:creationId xmlns:p14="http://schemas.microsoft.com/office/powerpoint/2010/main" val="152359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C3809CBC-FADD-4676-B5C3-313D902CEF1C}" type="slidenum">
              <a:rPr lang="en-US" smtClean="0"/>
              <a:t>6</a:t>
            </a:fld>
            <a:endParaRPr lang="en-US" dirty="0"/>
          </a:p>
        </p:txBody>
      </p:sp>
    </p:spTree>
    <p:extLst>
      <p:ext uri="{BB962C8B-B14F-4D97-AF65-F5344CB8AC3E}">
        <p14:creationId xmlns:p14="http://schemas.microsoft.com/office/powerpoint/2010/main" val="160843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C3809CBC-FADD-4676-B5C3-313D902CEF1C}" type="slidenum">
              <a:rPr lang="en-US" smtClean="0"/>
              <a:t>9</a:t>
            </a:fld>
            <a:endParaRPr lang="en-US"/>
          </a:p>
        </p:txBody>
      </p:sp>
    </p:spTree>
    <p:extLst>
      <p:ext uri="{BB962C8B-B14F-4D97-AF65-F5344CB8AC3E}">
        <p14:creationId xmlns:p14="http://schemas.microsoft.com/office/powerpoint/2010/main" val="266580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C3809CBC-FADD-4676-B5C3-313D902CEF1C}" type="slidenum">
              <a:rPr lang="en-US" smtClean="0"/>
              <a:t>21</a:t>
            </a:fld>
            <a:endParaRPr lang="en-US"/>
          </a:p>
        </p:txBody>
      </p:sp>
    </p:spTree>
    <p:extLst>
      <p:ext uri="{BB962C8B-B14F-4D97-AF65-F5344CB8AC3E}">
        <p14:creationId xmlns:p14="http://schemas.microsoft.com/office/powerpoint/2010/main" val="428862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86CAF49-65C5-4079-8211-C2C336248627}" type="datetime1">
              <a:rPr lang="en-US" smtClean="0"/>
              <a:t>1/6/2023</a:t>
            </a:fld>
            <a:endParaRPr lang="en-US" dirty="0"/>
          </a:p>
        </p:txBody>
      </p:sp>
      <p:sp>
        <p:nvSpPr>
          <p:cNvPr id="5" name="Footer Placeholder 4"/>
          <p:cNvSpPr>
            <a:spLocks noGrp="1"/>
          </p:cNvSpPr>
          <p:nvPr>
            <p:ph type="ftr" sz="quarter" idx="11"/>
          </p:nvPr>
        </p:nvSpPr>
        <p:spPr>
          <a:xfrm>
            <a:off x="3454400" y="6324601"/>
            <a:ext cx="5384800" cy="365125"/>
          </a:xfrm>
        </p:spPr>
        <p:txBody>
          <a:bodyPr/>
          <a:lstStyle/>
          <a:p>
            <a:r>
              <a:rPr lang="en-US" dirty="0"/>
              <a:t>Department of Computer Science </a:t>
            </a:r>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87735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2134502B-A5B8-4C9C-9496-E4BC2519CBE5}" type="datetime1">
              <a:rPr lang="en-US" smtClean="0"/>
              <a:t>1/6/2023</a:t>
            </a:fld>
            <a:endParaRPr lang="en-US"/>
          </a:p>
        </p:txBody>
      </p:sp>
      <p:sp>
        <p:nvSpPr>
          <p:cNvPr id="5" name="Footer Placeholder 4"/>
          <p:cNvSpPr>
            <a:spLocks noGrp="1"/>
          </p:cNvSpPr>
          <p:nvPr>
            <p:ph type="ftr" sz="quarter" idx="11"/>
          </p:nvPr>
        </p:nvSpPr>
        <p:spPr/>
        <p:txBody>
          <a:bodyPr/>
          <a:lstStyle/>
          <a:p>
            <a:r>
              <a:rPr lang="en-US"/>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271002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8E1B723-7CA0-47A5-B864-E1D2576AFFEC}" type="datetime1">
              <a:rPr lang="en-US" smtClean="0"/>
              <a:t>1/6/2023</a:t>
            </a:fld>
            <a:endParaRPr lang="en-US"/>
          </a:p>
        </p:txBody>
      </p:sp>
      <p:sp>
        <p:nvSpPr>
          <p:cNvPr id="5" name="Footer Placeholder 4"/>
          <p:cNvSpPr>
            <a:spLocks noGrp="1"/>
          </p:cNvSpPr>
          <p:nvPr>
            <p:ph type="ftr" sz="quarter" idx="11"/>
          </p:nvPr>
        </p:nvSpPr>
        <p:spPr/>
        <p:txBody>
          <a:bodyPr/>
          <a:lstStyle/>
          <a:p>
            <a:r>
              <a:rPr lang="en-US"/>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65584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E7823A9-133F-442E-9BE6-B55F55A35407}" type="datetime1">
              <a:rPr lang="en-US" smtClean="0"/>
              <a:t>1/6/2023</a:t>
            </a:fld>
            <a:endParaRPr lang="en-US"/>
          </a:p>
        </p:txBody>
      </p:sp>
      <p:sp>
        <p:nvSpPr>
          <p:cNvPr id="5" name="Footer Placeholder 4"/>
          <p:cNvSpPr>
            <a:spLocks noGrp="1"/>
          </p:cNvSpPr>
          <p:nvPr>
            <p:ph type="ftr" sz="quarter" idx="11"/>
          </p:nvPr>
        </p:nvSpPr>
        <p:spPr>
          <a:xfrm>
            <a:off x="3454400" y="6324601"/>
            <a:ext cx="5384800" cy="365125"/>
          </a:xfrm>
        </p:spPr>
        <p:txBody>
          <a:bodyPr/>
          <a:lstStyle/>
          <a:p>
            <a:r>
              <a:rPr lang="en-US" dirty="0"/>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0" y="152401"/>
            <a:ext cx="1117600" cy="79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31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F09A8F3-C458-4A7F-8381-F162D0A5FB24}" type="datetime1">
              <a:rPr lang="en-US" smtClean="0"/>
              <a:t>1/6/2023</a:t>
            </a:fld>
            <a:endParaRPr lang="en-US"/>
          </a:p>
        </p:txBody>
      </p:sp>
      <p:sp>
        <p:nvSpPr>
          <p:cNvPr id="5" name="Footer Placeholder 4"/>
          <p:cNvSpPr>
            <a:spLocks noGrp="1"/>
          </p:cNvSpPr>
          <p:nvPr>
            <p:ph type="ftr" sz="quarter" idx="11"/>
          </p:nvPr>
        </p:nvSpPr>
        <p:spPr/>
        <p:txBody>
          <a:bodyPr/>
          <a:lstStyle/>
          <a:p>
            <a:r>
              <a:rPr lang="en-US"/>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374605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4B6A959C-253A-4732-A364-3F7972572838}" type="datetime1">
              <a:rPr lang="en-US" smtClean="0"/>
              <a:t>1/6/2023</a:t>
            </a:fld>
            <a:endParaRPr lang="en-US"/>
          </a:p>
        </p:txBody>
      </p:sp>
      <p:sp>
        <p:nvSpPr>
          <p:cNvPr id="6" name="Footer Placeholder 5"/>
          <p:cNvSpPr>
            <a:spLocks noGrp="1"/>
          </p:cNvSpPr>
          <p:nvPr>
            <p:ph type="ftr" sz="quarter" idx="11"/>
          </p:nvPr>
        </p:nvSpPr>
        <p:spPr/>
        <p:txBody>
          <a:bodyPr/>
          <a:lstStyle/>
          <a:p>
            <a:r>
              <a:rPr lang="en-US"/>
              <a:t>Department of Computer Science </a:t>
            </a:r>
          </a:p>
        </p:txBody>
      </p:sp>
      <p:sp>
        <p:nvSpPr>
          <p:cNvPr id="7" name="Slide Number Placeholder 6"/>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351411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205CDA54-F9C2-4AE0-A35F-BBB320900C40}" type="datetime1">
              <a:rPr lang="en-US" smtClean="0"/>
              <a:t>1/6/2023</a:t>
            </a:fld>
            <a:endParaRPr lang="en-US"/>
          </a:p>
        </p:txBody>
      </p:sp>
      <p:sp>
        <p:nvSpPr>
          <p:cNvPr id="8" name="Footer Placeholder 7"/>
          <p:cNvSpPr>
            <a:spLocks noGrp="1"/>
          </p:cNvSpPr>
          <p:nvPr>
            <p:ph type="ftr" sz="quarter" idx="11"/>
          </p:nvPr>
        </p:nvSpPr>
        <p:spPr/>
        <p:txBody>
          <a:bodyPr/>
          <a:lstStyle/>
          <a:p>
            <a:r>
              <a:rPr lang="en-US"/>
              <a:t>Department of Computer Science </a:t>
            </a:r>
          </a:p>
        </p:txBody>
      </p:sp>
      <p:sp>
        <p:nvSpPr>
          <p:cNvPr id="9" name="Slide Number Placeholder 8"/>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46918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5770F2D0-8E3D-4806-88B7-A35EEEE634CB}" type="datetime1">
              <a:rPr lang="en-US" smtClean="0"/>
              <a:t>1/6/2023</a:t>
            </a:fld>
            <a:endParaRPr lang="en-US"/>
          </a:p>
        </p:txBody>
      </p:sp>
      <p:sp>
        <p:nvSpPr>
          <p:cNvPr id="4" name="Footer Placeholder 3"/>
          <p:cNvSpPr>
            <a:spLocks noGrp="1"/>
          </p:cNvSpPr>
          <p:nvPr>
            <p:ph type="ftr" sz="quarter" idx="11"/>
          </p:nvPr>
        </p:nvSpPr>
        <p:spPr/>
        <p:txBody>
          <a:bodyPr/>
          <a:lstStyle/>
          <a:p>
            <a:r>
              <a:rPr lang="en-US"/>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28921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BA391245-9AD2-410B-81D5-23E049DAEA56}" type="datetime1">
              <a:rPr lang="en-US" smtClean="0"/>
              <a:t>1/6/2023</a:t>
            </a:fld>
            <a:endParaRPr lang="en-US"/>
          </a:p>
        </p:txBody>
      </p:sp>
      <p:sp>
        <p:nvSpPr>
          <p:cNvPr id="3" name="Footer Placeholder 2"/>
          <p:cNvSpPr>
            <a:spLocks noGrp="1"/>
          </p:cNvSpPr>
          <p:nvPr>
            <p:ph type="ftr" sz="quarter" idx="11"/>
          </p:nvPr>
        </p:nvSpPr>
        <p:spPr/>
        <p:txBody>
          <a:bodyPr/>
          <a:lstStyle/>
          <a:p>
            <a:r>
              <a:rPr lang="en-US"/>
              <a:t>Department of Computer Science </a:t>
            </a:r>
          </a:p>
        </p:txBody>
      </p:sp>
      <p:sp>
        <p:nvSpPr>
          <p:cNvPr id="4" name="Slide Number Placeholder 3"/>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14277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B5A9C23-7BD8-4329-A009-2B1B7DF4CDCA}" type="datetime1">
              <a:rPr lang="en-US" smtClean="0"/>
              <a:t>1/6/2023</a:t>
            </a:fld>
            <a:endParaRPr lang="en-US"/>
          </a:p>
        </p:txBody>
      </p:sp>
      <p:sp>
        <p:nvSpPr>
          <p:cNvPr id="6" name="Footer Placeholder 5"/>
          <p:cNvSpPr>
            <a:spLocks noGrp="1"/>
          </p:cNvSpPr>
          <p:nvPr>
            <p:ph type="ftr" sz="quarter" idx="11"/>
          </p:nvPr>
        </p:nvSpPr>
        <p:spPr/>
        <p:txBody>
          <a:bodyPr/>
          <a:lstStyle/>
          <a:p>
            <a:r>
              <a:rPr lang="en-US"/>
              <a:t>Department of Computer Science </a:t>
            </a:r>
          </a:p>
        </p:txBody>
      </p:sp>
      <p:sp>
        <p:nvSpPr>
          <p:cNvPr id="7" name="Slide Number Placeholder 6"/>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77722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273F3668-C2E4-47B0-9F4D-70A47AFDBCBE}" type="datetime1">
              <a:rPr lang="en-US" smtClean="0"/>
              <a:t>1/6/2023</a:t>
            </a:fld>
            <a:endParaRPr lang="en-US"/>
          </a:p>
        </p:txBody>
      </p:sp>
      <p:sp>
        <p:nvSpPr>
          <p:cNvPr id="6" name="Footer Placeholder 5"/>
          <p:cNvSpPr>
            <a:spLocks noGrp="1"/>
          </p:cNvSpPr>
          <p:nvPr>
            <p:ph type="ftr" sz="quarter" idx="11"/>
          </p:nvPr>
        </p:nvSpPr>
        <p:spPr/>
        <p:txBody>
          <a:bodyPr/>
          <a:lstStyle/>
          <a:p>
            <a:r>
              <a:rPr lang="en-US"/>
              <a:t>Department of Computer Science </a:t>
            </a:r>
          </a:p>
        </p:txBody>
      </p:sp>
      <p:sp>
        <p:nvSpPr>
          <p:cNvPr id="7" name="Slide Number Placeholder 6"/>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279848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251200" y="6400801"/>
            <a:ext cx="5384800" cy="365125"/>
          </a:xfrm>
          <a:prstGeom prst="rect">
            <a:avLst/>
          </a:prstGeom>
        </p:spPr>
        <p:txBody>
          <a:bodyPr vert="horz" lIns="91440" tIns="45720" rIns="91440" bIns="45720" rtlCol="0" anchor="ctr"/>
          <a:lstStyle>
            <a:lvl1pPr algn="ctr">
              <a:defRPr sz="2000" baseline="0">
                <a:solidFill>
                  <a:schemeClr val="tx1">
                    <a:tint val="75000"/>
                  </a:schemeClr>
                </a:solidFill>
              </a:defRPr>
            </a:lvl1pPr>
          </a:lstStyle>
          <a:p>
            <a:r>
              <a:rPr lang="en-US" dirty="0"/>
              <a:t>Department of Computer Science </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46D15-3898-4B85-9369-B7C77A63AF05}" type="slidenum">
              <a:rPr lang="en-US" smtClean="0"/>
              <a:t>‹#›</a:t>
            </a:fld>
            <a:endParaRPr lang="en-US"/>
          </a:p>
        </p:txBody>
      </p:sp>
      <p:sp>
        <p:nvSpPr>
          <p:cNvPr id="7" name="Title 1"/>
          <p:cNvSpPr txBox="1">
            <a:spLocks/>
          </p:cNvSpPr>
          <p:nvPr userDrawn="1"/>
        </p:nvSpPr>
        <p:spPr>
          <a:xfrm>
            <a:off x="2032000" y="1645579"/>
            <a:ext cx="7823200" cy="1755775"/>
          </a:xfrm>
          <a:prstGeom prst="rect">
            <a:avLst/>
          </a:prstGeom>
        </p:spPr>
        <p:txBody>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marL="101600">
              <a:spcBef>
                <a:spcPts val="0"/>
              </a:spcBef>
            </a:pPr>
            <a:br>
              <a:rPr lang="en-US" sz="2800" b="1" dirty="0">
                <a:solidFill>
                  <a:srgbClr val="366092"/>
                </a:solidFill>
              </a:rPr>
            </a:br>
            <a:endParaRPr lang="en-US" sz="2800" dirty="0"/>
          </a:p>
        </p:txBody>
      </p:sp>
    </p:spTree>
    <p:extLst>
      <p:ext uri="{BB962C8B-B14F-4D97-AF65-F5344CB8AC3E}">
        <p14:creationId xmlns:p14="http://schemas.microsoft.com/office/powerpoint/2010/main" val="3256576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dirty="0"/>
              <a:t>1</a:t>
            </a:r>
          </a:p>
        </p:txBody>
      </p:sp>
      <p:sp>
        <p:nvSpPr>
          <p:cNvPr id="8" name="Title 1"/>
          <p:cNvSpPr txBox="1">
            <a:spLocks/>
          </p:cNvSpPr>
          <p:nvPr/>
        </p:nvSpPr>
        <p:spPr>
          <a:xfrm>
            <a:off x="2494759" y="1915182"/>
            <a:ext cx="6629400" cy="3505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solidFill>
                  <a:schemeClr val="accent1"/>
                </a:solidFill>
              </a:rPr>
              <a:t>Department of Computer Science</a:t>
            </a:r>
            <a:br>
              <a:rPr lang="en-US" sz="2400" b="1" dirty="0">
                <a:solidFill>
                  <a:schemeClr val="accent1"/>
                </a:solidFill>
              </a:rPr>
            </a:br>
            <a:r>
              <a:rPr lang="en-US" sz="2400" b="1" dirty="0">
                <a:solidFill>
                  <a:schemeClr val="accent1"/>
                </a:solidFill>
              </a:rPr>
              <a:t>Gujarat University</a:t>
            </a:r>
          </a:p>
          <a:p>
            <a:pPr>
              <a:lnSpc>
                <a:spcPct val="107000"/>
              </a:lnSpc>
              <a:spcAft>
                <a:spcPts val="800"/>
              </a:spcAft>
            </a:pPr>
            <a:r>
              <a:rPr lang="en-IN" sz="2000" b="1" dirty="0">
                <a:solidFill>
                  <a:schemeClr val="accent1"/>
                </a:solidFill>
                <a:latin typeface="Arial" panose="020B0604020202020204" pitchFamily="34" charset="0"/>
                <a:ea typeface="Calibri" panose="020F0502020204030204" pitchFamily="34" charset="0"/>
                <a:cs typeface="Times New Roman" panose="02020603050405020304" pitchFamily="18" charset="0"/>
              </a:rPr>
              <a:t>M.Sc.(Artificial Intelligence &amp; Machine Learning) </a:t>
            </a:r>
            <a:r>
              <a:rPr lang="en-US" sz="2000"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000" b="1" dirty="0">
                <a:solidFill>
                  <a:schemeClr val="accent1"/>
                </a:solidFill>
                <a:latin typeface="Arial" panose="020B0604020202020204" pitchFamily="34" charset="0"/>
                <a:ea typeface="Calibri" panose="020F0502020204030204" pitchFamily="34" charset="0"/>
                <a:cs typeface="Arial" panose="020B0604020202020204" pitchFamily="34" charset="0"/>
              </a:rPr>
              <a:t>Defence Specific – III</a:t>
            </a:r>
          </a:p>
          <a:p>
            <a:pPr>
              <a:lnSpc>
                <a:spcPct val="107000"/>
              </a:lnSpc>
              <a:spcAft>
                <a:spcPts val="800"/>
              </a:spcAft>
            </a:pPr>
            <a:endParaRPr lang="en-IN" sz="2000" b="1" dirty="0">
              <a:solidFill>
                <a:schemeClr val="accent1"/>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b="1" dirty="0">
                <a:latin typeface="Arial" panose="020B0604020202020204" pitchFamily="34" charset="0"/>
                <a:cs typeface="Arial" panose="020B0604020202020204" pitchFamily="34" charset="0"/>
              </a:rPr>
              <a:t>Movie Recommendation Engine</a:t>
            </a:r>
          </a:p>
        </p:txBody>
      </p:sp>
      <p:sp>
        <p:nvSpPr>
          <p:cNvPr id="10" name="Rectangle 9">
            <a:extLst>
              <a:ext uri="{FF2B5EF4-FFF2-40B4-BE49-F238E27FC236}">
                <a16:creationId xmlns:a16="http://schemas.microsoft.com/office/drawing/2014/main" id="{ABD3516A-3A8E-4B27-9675-409D73DDA7C2}"/>
              </a:ext>
            </a:extLst>
          </p:cNvPr>
          <p:cNvSpPr/>
          <p:nvPr/>
        </p:nvSpPr>
        <p:spPr>
          <a:xfrm>
            <a:off x="323527" y="152400"/>
            <a:ext cx="11549817" cy="6480720"/>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Subtitle 2">
            <a:extLst>
              <a:ext uri="{FF2B5EF4-FFF2-40B4-BE49-F238E27FC236}">
                <a16:creationId xmlns:a16="http://schemas.microsoft.com/office/drawing/2014/main" id="{8182096D-A060-4AEF-AF82-E55B1F71DFBA}"/>
              </a:ext>
            </a:extLst>
          </p:cNvPr>
          <p:cNvSpPr>
            <a:spLocks noGrp="1"/>
          </p:cNvSpPr>
          <p:nvPr>
            <p:ph type="subTitle" idx="1"/>
          </p:nvPr>
        </p:nvSpPr>
        <p:spPr>
          <a:xfrm>
            <a:off x="457200" y="4778760"/>
            <a:ext cx="3810000" cy="1371600"/>
          </a:xfrm>
        </p:spPr>
        <p:txBody>
          <a:bodyPr>
            <a:normAutofit/>
          </a:bodyPr>
          <a:lstStyle/>
          <a:p>
            <a:r>
              <a:rPr lang="en-US" sz="2200" b="1" dirty="0">
                <a:solidFill>
                  <a:schemeClr val="tx1"/>
                </a:solidFill>
              </a:rPr>
              <a:t>Presented By: </a:t>
            </a:r>
          </a:p>
          <a:p>
            <a:r>
              <a:rPr lang="en-US" sz="1800" dirty="0">
                <a:solidFill>
                  <a:schemeClr val="tx1"/>
                </a:solidFill>
              </a:rPr>
              <a:t>Vickey Patel (10)</a:t>
            </a:r>
          </a:p>
          <a:p>
            <a:r>
              <a:rPr lang="en-US" sz="1800" dirty="0">
                <a:solidFill>
                  <a:schemeClr val="tx1"/>
                </a:solidFill>
              </a:rPr>
              <a:t>Priyank Shimpy(DS – 04)</a:t>
            </a:r>
          </a:p>
          <a:p>
            <a:endParaRPr lang="en-US" sz="2000" dirty="0"/>
          </a:p>
          <a:p>
            <a:pPr algn="l"/>
            <a:endParaRPr lang="en-US" sz="2200" dirty="0"/>
          </a:p>
        </p:txBody>
      </p:sp>
      <p:sp>
        <p:nvSpPr>
          <p:cNvPr id="12" name="Subtitle 2">
            <a:extLst>
              <a:ext uri="{FF2B5EF4-FFF2-40B4-BE49-F238E27FC236}">
                <a16:creationId xmlns:a16="http://schemas.microsoft.com/office/drawing/2014/main" id="{7FE9FB6F-063F-4F08-9F5E-FFF7928A3E92}"/>
              </a:ext>
            </a:extLst>
          </p:cNvPr>
          <p:cNvSpPr txBox="1">
            <a:spLocks/>
          </p:cNvSpPr>
          <p:nvPr/>
        </p:nvSpPr>
        <p:spPr>
          <a:xfrm>
            <a:off x="7924801" y="4745366"/>
            <a:ext cx="3418135" cy="96963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b="1" dirty="0">
                <a:solidFill>
                  <a:schemeClr val="tx1"/>
                </a:solidFill>
              </a:rPr>
              <a:t>Under the Guidance of :</a:t>
            </a:r>
            <a:endParaRPr lang="en-US" b="1" dirty="0">
              <a:solidFill>
                <a:schemeClr val="tx1"/>
              </a:solidFill>
            </a:endParaRPr>
          </a:p>
          <a:p>
            <a:endParaRPr lang="en-US" sz="2600" dirty="0">
              <a:solidFill>
                <a:schemeClr val="tx1"/>
              </a:solidFill>
            </a:endParaRPr>
          </a:p>
          <a:p>
            <a:r>
              <a:rPr lang="en-US" sz="2100" dirty="0">
                <a:solidFill>
                  <a:schemeClr val="tx1"/>
                </a:solidFill>
              </a:rPr>
              <a:t>Mr. </a:t>
            </a:r>
            <a:r>
              <a:rPr lang="en-US" sz="2100" dirty="0" err="1">
                <a:solidFill>
                  <a:schemeClr val="tx1"/>
                </a:solidFill>
              </a:rPr>
              <a:t>Ankan</a:t>
            </a:r>
            <a:r>
              <a:rPr lang="en-US" sz="2100" dirty="0">
                <a:solidFill>
                  <a:schemeClr val="tx1"/>
                </a:solidFill>
              </a:rPr>
              <a:t> Majumdar</a:t>
            </a:r>
          </a:p>
        </p:txBody>
      </p:sp>
      <p:pic>
        <p:nvPicPr>
          <p:cNvPr id="14" name="Picture 4" descr="Gujarat University Logo - 2022 2023 EduVark">
            <a:extLst>
              <a:ext uri="{FF2B5EF4-FFF2-40B4-BE49-F238E27FC236}">
                <a16:creationId xmlns:a16="http://schemas.microsoft.com/office/drawing/2014/main" id="{4F25C104-956F-4E0E-B384-63903CA377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247639"/>
            <a:ext cx="1560518" cy="150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15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B66E-8CA9-F335-0197-9FB042E87860}"/>
              </a:ext>
            </a:extLst>
          </p:cNvPr>
          <p:cNvSpPr>
            <a:spLocks noGrp="1"/>
          </p:cNvSpPr>
          <p:nvPr>
            <p:ph type="title"/>
          </p:nvPr>
        </p:nvSpPr>
        <p:spPr/>
        <p:txBody>
          <a:bodyPr>
            <a:normAutofit/>
          </a:bodyPr>
          <a:lstStyle/>
          <a:p>
            <a:r>
              <a:rPr lang="en-IN" sz="3200" b="1" dirty="0"/>
              <a:t>Dataset Usage</a:t>
            </a:r>
          </a:p>
        </p:txBody>
      </p:sp>
      <p:sp>
        <p:nvSpPr>
          <p:cNvPr id="3" name="Content Placeholder 2">
            <a:extLst>
              <a:ext uri="{FF2B5EF4-FFF2-40B4-BE49-F238E27FC236}">
                <a16:creationId xmlns:a16="http://schemas.microsoft.com/office/drawing/2014/main" id="{484B72E0-2C90-9864-9F88-F1490F587ED7}"/>
              </a:ext>
            </a:extLst>
          </p:cNvPr>
          <p:cNvSpPr>
            <a:spLocks noGrp="1"/>
          </p:cNvSpPr>
          <p:nvPr>
            <p:ph idx="1"/>
          </p:nvPr>
        </p:nvSpPr>
        <p:spPr>
          <a:xfrm>
            <a:off x="590939" y="1417638"/>
            <a:ext cx="10972800" cy="4525963"/>
          </a:xfrm>
        </p:spPr>
        <p:txBody>
          <a:bodyPr>
            <a:normAutofit/>
          </a:bodyPr>
          <a:lstStyle/>
          <a:p>
            <a:pPr algn="just">
              <a:lnSpc>
                <a:spcPct val="150000"/>
              </a:lnSpc>
            </a:pPr>
            <a:r>
              <a:rPr lang="en-US" sz="1400" dirty="0"/>
              <a:t>The Movie Database (TMDB). The dataset contains information on over 5,000 movies and 5000 credits including title, cast, crew, budget, revenue, and release date.</a:t>
            </a:r>
          </a:p>
          <a:p>
            <a:pPr algn="just">
              <a:lnSpc>
                <a:spcPct val="150000"/>
              </a:lnSpc>
            </a:pPr>
            <a:r>
              <a:rPr lang="en-IN" sz="1400" b="1" dirty="0"/>
              <a:t>Dataset consist: </a:t>
            </a:r>
            <a:r>
              <a:rPr lang="en-IN" sz="1400" dirty="0"/>
              <a:t>5000 Movies and 5000 credits are listed along with features include</a:t>
            </a:r>
          </a:p>
          <a:p>
            <a:pPr algn="just">
              <a:lnSpc>
                <a:spcPct val="150000"/>
              </a:lnSpc>
            </a:pPr>
            <a:r>
              <a:rPr lang="en-US" sz="1400" b="1" dirty="0"/>
              <a:t>Genres: </a:t>
            </a:r>
            <a:r>
              <a:rPr lang="en-US" sz="1400" dirty="0"/>
              <a:t>listed along with their ( Action, Adventure, Animation, Children‘s, Comedy, Crime, Documentary, Drama, Fantasy, Film-Noir, Horror, Musical, Mystery, Romance, Sci-Fi, Thriller, War, Western. )</a:t>
            </a:r>
            <a:r>
              <a:rPr lang="en-US" sz="1000" dirty="0"/>
              <a:t> </a:t>
            </a:r>
            <a:endParaRPr lang="en-IN" sz="1400" dirty="0"/>
          </a:p>
        </p:txBody>
      </p:sp>
      <p:sp>
        <p:nvSpPr>
          <p:cNvPr id="4" name="Footer Placeholder 3">
            <a:extLst>
              <a:ext uri="{FF2B5EF4-FFF2-40B4-BE49-F238E27FC236}">
                <a16:creationId xmlns:a16="http://schemas.microsoft.com/office/drawing/2014/main" id="{1DD43572-42F9-29D7-FDED-C1481895D109}"/>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C7E103FE-7FBE-C1CA-B039-82415C03C0F9}"/>
              </a:ext>
            </a:extLst>
          </p:cNvPr>
          <p:cNvSpPr>
            <a:spLocks noGrp="1"/>
          </p:cNvSpPr>
          <p:nvPr>
            <p:ph type="sldNum" sz="quarter" idx="12"/>
          </p:nvPr>
        </p:nvSpPr>
        <p:spPr/>
        <p:txBody>
          <a:bodyPr/>
          <a:lstStyle/>
          <a:p>
            <a:fld id="{4EE46D15-3898-4B85-9369-B7C77A63AF05}" type="slidenum">
              <a:rPr lang="en-US" smtClean="0"/>
              <a:t>10</a:t>
            </a:fld>
            <a:endParaRPr lang="en-US"/>
          </a:p>
        </p:txBody>
      </p:sp>
      <p:pic>
        <p:nvPicPr>
          <p:cNvPr id="7" name="Picture 6">
            <a:extLst>
              <a:ext uri="{FF2B5EF4-FFF2-40B4-BE49-F238E27FC236}">
                <a16:creationId xmlns:a16="http://schemas.microsoft.com/office/drawing/2014/main" id="{82B21F30-CEC3-ADC9-1CD4-F56E0FFE8DDE}"/>
              </a:ext>
            </a:extLst>
          </p:cNvPr>
          <p:cNvPicPr>
            <a:picLocks noChangeAspect="1"/>
          </p:cNvPicPr>
          <p:nvPr/>
        </p:nvPicPr>
        <p:blipFill>
          <a:blip r:embed="rId2"/>
          <a:stretch>
            <a:fillRect/>
          </a:stretch>
        </p:blipFill>
        <p:spPr>
          <a:xfrm>
            <a:off x="1905000" y="3227580"/>
            <a:ext cx="8558074" cy="3130326"/>
          </a:xfrm>
          <a:prstGeom prst="rect">
            <a:avLst/>
          </a:prstGeom>
        </p:spPr>
      </p:pic>
      <p:pic>
        <p:nvPicPr>
          <p:cNvPr id="8" name="Picture 7" descr="Gujarat University Logo - 2022 2023 EduVark">
            <a:extLst>
              <a:ext uri="{FF2B5EF4-FFF2-40B4-BE49-F238E27FC236}">
                <a16:creationId xmlns:a16="http://schemas.microsoft.com/office/drawing/2014/main" id="{3A835F43-9D03-E6BE-FF5C-1D80C2D813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997" y="111661"/>
            <a:ext cx="118872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48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9E84-B5C3-DD1B-23F8-717306B9DBAA}"/>
              </a:ext>
            </a:extLst>
          </p:cNvPr>
          <p:cNvSpPr>
            <a:spLocks noGrp="1"/>
          </p:cNvSpPr>
          <p:nvPr>
            <p:ph type="title"/>
          </p:nvPr>
        </p:nvSpPr>
        <p:spPr/>
        <p:txBody>
          <a:bodyPr>
            <a:normAutofit/>
          </a:bodyPr>
          <a:lstStyle/>
          <a:p>
            <a:r>
              <a:rPr lang="en-IN" sz="3200" b="1" dirty="0"/>
              <a:t>Data Flow </a:t>
            </a:r>
          </a:p>
        </p:txBody>
      </p:sp>
      <p:sp>
        <p:nvSpPr>
          <p:cNvPr id="3" name="Footer Placeholder 2">
            <a:extLst>
              <a:ext uri="{FF2B5EF4-FFF2-40B4-BE49-F238E27FC236}">
                <a16:creationId xmlns:a16="http://schemas.microsoft.com/office/drawing/2014/main" id="{A1639F5F-CBD2-0606-A084-2F666B5FD499}"/>
              </a:ext>
            </a:extLst>
          </p:cNvPr>
          <p:cNvSpPr>
            <a:spLocks noGrp="1"/>
          </p:cNvSpPr>
          <p:nvPr>
            <p:ph type="ftr" sz="quarter" idx="11"/>
          </p:nvPr>
        </p:nvSpPr>
        <p:spPr/>
        <p:txBody>
          <a:bodyPr/>
          <a:lstStyle/>
          <a:p>
            <a:r>
              <a:rPr lang="en-US"/>
              <a:t>Department of Computer Science </a:t>
            </a:r>
          </a:p>
        </p:txBody>
      </p:sp>
      <p:sp>
        <p:nvSpPr>
          <p:cNvPr id="4" name="Slide Number Placeholder 3">
            <a:extLst>
              <a:ext uri="{FF2B5EF4-FFF2-40B4-BE49-F238E27FC236}">
                <a16:creationId xmlns:a16="http://schemas.microsoft.com/office/drawing/2014/main" id="{D774D2BF-09F5-34E6-36E8-62821ADEB8F6}"/>
              </a:ext>
            </a:extLst>
          </p:cNvPr>
          <p:cNvSpPr>
            <a:spLocks noGrp="1"/>
          </p:cNvSpPr>
          <p:nvPr>
            <p:ph type="sldNum" sz="quarter" idx="12"/>
          </p:nvPr>
        </p:nvSpPr>
        <p:spPr/>
        <p:txBody>
          <a:bodyPr/>
          <a:lstStyle/>
          <a:p>
            <a:fld id="{4EE46D15-3898-4B85-9369-B7C77A63AF05}" type="slidenum">
              <a:rPr lang="en-US" smtClean="0"/>
              <a:t>11</a:t>
            </a:fld>
            <a:endParaRPr lang="en-US"/>
          </a:p>
        </p:txBody>
      </p:sp>
      <p:pic>
        <p:nvPicPr>
          <p:cNvPr id="6" name="Picture 5">
            <a:extLst>
              <a:ext uri="{FF2B5EF4-FFF2-40B4-BE49-F238E27FC236}">
                <a16:creationId xmlns:a16="http://schemas.microsoft.com/office/drawing/2014/main" id="{5225C338-A4EE-D031-DA66-C37300B2A9D5}"/>
              </a:ext>
            </a:extLst>
          </p:cNvPr>
          <p:cNvPicPr>
            <a:picLocks noChangeAspect="1"/>
          </p:cNvPicPr>
          <p:nvPr/>
        </p:nvPicPr>
        <p:blipFill>
          <a:blip r:embed="rId2"/>
          <a:stretch>
            <a:fillRect/>
          </a:stretch>
        </p:blipFill>
        <p:spPr>
          <a:xfrm>
            <a:off x="773178" y="1524000"/>
            <a:ext cx="10645643" cy="4118776"/>
          </a:xfrm>
          <a:prstGeom prst="rect">
            <a:avLst/>
          </a:prstGeom>
        </p:spPr>
      </p:pic>
      <p:pic>
        <p:nvPicPr>
          <p:cNvPr id="5" name="Picture 4" descr="Gujarat University Logo - 2022 2023 EduVark">
            <a:extLst>
              <a:ext uri="{FF2B5EF4-FFF2-40B4-BE49-F238E27FC236}">
                <a16:creationId xmlns:a16="http://schemas.microsoft.com/office/drawing/2014/main" id="{4CBE75BE-6A1F-9272-8F7B-6FAD5178AF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3846"/>
            <a:ext cx="1188720" cy="1143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B1B080-C762-988D-F043-EAF23ED28A32}"/>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9839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57C7-1908-90FF-6D69-A2040C43405F}"/>
              </a:ext>
            </a:extLst>
          </p:cNvPr>
          <p:cNvSpPr>
            <a:spLocks noGrp="1"/>
          </p:cNvSpPr>
          <p:nvPr>
            <p:ph type="title"/>
          </p:nvPr>
        </p:nvSpPr>
        <p:spPr/>
        <p:txBody>
          <a:bodyPr>
            <a:noAutofit/>
          </a:bodyPr>
          <a:lstStyle/>
          <a:p>
            <a:r>
              <a:rPr lang="en-US" sz="3200" b="1" i="0" dirty="0">
                <a:solidFill>
                  <a:srgbClr val="292929"/>
                </a:solidFill>
                <a:effectLst/>
              </a:rPr>
              <a:t>Weighted Average</a:t>
            </a:r>
            <a:endParaRPr lang="en-IN" sz="3200" dirty="0"/>
          </a:p>
        </p:txBody>
      </p:sp>
      <p:pic>
        <p:nvPicPr>
          <p:cNvPr id="7" name="Content Placeholder 6">
            <a:extLst>
              <a:ext uri="{FF2B5EF4-FFF2-40B4-BE49-F238E27FC236}">
                <a16:creationId xmlns:a16="http://schemas.microsoft.com/office/drawing/2014/main" id="{4B700579-A844-BC21-F827-5186696566C8}"/>
              </a:ext>
            </a:extLst>
          </p:cNvPr>
          <p:cNvPicPr>
            <a:picLocks noGrp="1" noChangeAspect="1"/>
          </p:cNvPicPr>
          <p:nvPr>
            <p:ph idx="1"/>
          </p:nvPr>
        </p:nvPicPr>
        <p:blipFill rotWithShape="1">
          <a:blip r:embed="rId2"/>
          <a:srcRect b="51780"/>
          <a:stretch/>
        </p:blipFill>
        <p:spPr>
          <a:xfrm>
            <a:off x="595604" y="2188026"/>
            <a:ext cx="3284505" cy="1440468"/>
          </a:xfrm>
        </p:spPr>
      </p:pic>
      <p:sp>
        <p:nvSpPr>
          <p:cNvPr id="4" name="Footer Placeholder 3">
            <a:extLst>
              <a:ext uri="{FF2B5EF4-FFF2-40B4-BE49-F238E27FC236}">
                <a16:creationId xmlns:a16="http://schemas.microsoft.com/office/drawing/2014/main" id="{9792174C-D1F3-D69F-AAF4-9BE8A878C7B2}"/>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01EC623C-3900-262A-1E28-695CC554807D}"/>
              </a:ext>
            </a:extLst>
          </p:cNvPr>
          <p:cNvSpPr>
            <a:spLocks noGrp="1"/>
          </p:cNvSpPr>
          <p:nvPr>
            <p:ph type="sldNum" sz="quarter" idx="12"/>
          </p:nvPr>
        </p:nvSpPr>
        <p:spPr/>
        <p:txBody>
          <a:bodyPr/>
          <a:lstStyle/>
          <a:p>
            <a:fld id="{4EE46D15-3898-4B85-9369-B7C77A63AF05}" type="slidenum">
              <a:rPr lang="en-US" smtClean="0"/>
              <a:t>12</a:t>
            </a:fld>
            <a:endParaRPr lang="en-US"/>
          </a:p>
        </p:txBody>
      </p:sp>
      <p:pic>
        <p:nvPicPr>
          <p:cNvPr id="8" name="Picture 7" descr="Gujarat University Logo - 2022 2023 EduVark">
            <a:extLst>
              <a:ext uri="{FF2B5EF4-FFF2-40B4-BE49-F238E27FC236}">
                <a16:creationId xmlns:a16="http://schemas.microsoft.com/office/drawing/2014/main" id="{BD9EA30D-A5F6-0AA8-866B-2AB9B2BA56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3846"/>
            <a:ext cx="11887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C888A06-16DA-B791-C344-A73BD4639507}"/>
              </a:ext>
            </a:extLst>
          </p:cNvPr>
          <p:cNvPicPr>
            <a:picLocks noChangeAspect="1"/>
          </p:cNvPicPr>
          <p:nvPr/>
        </p:nvPicPr>
        <p:blipFill rotWithShape="1">
          <a:blip r:embed="rId4"/>
          <a:srcRect t="9173"/>
          <a:stretch/>
        </p:blipFill>
        <p:spPr>
          <a:xfrm>
            <a:off x="998687" y="3648122"/>
            <a:ext cx="6064782" cy="1906091"/>
          </a:xfrm>
          <a:prstGeom prst="rect">
            <a:avLst/>
          </a:prstGeom>
        </p:spPr>
      </p:pic>
      <p:pic>
        <p:nvPicPr>
          <p:cNvPr id="14" name="Picture 13">
            <a:extLst>
              <a:ext uri="{FF2B5EF4-FFF2-40B4-BE49-F238E27FC236}">
                <a16:creationId xmlns:a16="http://schemas.microsoft.com/office/drawing/2014/main" id="{3B9B6BC4-5151-6917-85EC-FF0C53EC2C03}"/>
              </a:ext>
            </a:extLst>
          </p:cNvPr>
          <p:cNvPicPr>
            <a:picLocks noChangeAspect="1"/>
          </p:cNvPicPr>
          <p:nvPr/>
        </p:nvPicPr>
        <p:blipFill rotWithShape="1">
          <a:blip r:embed="rId5"/>
          <a:srcRect t="23039"/>
          <a:stretch/>
        </p:blipFill>
        <p:spPr>
          <a:xfrm>
            <a:off x="7315200" y="3500908"/>
            <a:ext cx="4663884" cy="1906091"/>
          </a:xfrm>
          <a:prstGeom prst="rect">
            <a:avLst/>
          </a:prstGeom>
        </p:spPr>
      </p:pic>
      <p:sp>
        <p:nvSpPr>
          <p:cNvPr id="16" name="TextBox 15">
            <a:extLst>
              <a:ext uri="{FF2B5EF4-FFF2-40B4-BE49-F238E27FC236}">
                <a16:creationId xmlns:a16="http://schemas.microsoft.com/office/drawing/2014/main" id="{C3A9FD64-8898-616F-1DBF-D9E7CF416D27}"/>
              </a:ext>
            </a:extLst>
          </p:cNvPr>
          <p:cNvSpPr txBox="1"/>
          <p:nvPr/>
        </p:nvSpPr>
        <p:spPr>
          <a:xfrm>
            <a:off x="1066800" y="1449388"/>
            <a:ext cx="10210800" cy="1028423"/>
          </a:xfrm>
          <a:prstGeom prst="rect">
            <a:avLst/>
          </a:prstGeom>
          <a:noFill/>
        </p:spPr>
        <p:txBody>
          <a:bodyPr wrap="square">
            <a:spAutoFit/>
          </a:bodyPr>
          <a:lstStyle/>
          <a:p>
            <a:pPr algn="just">
              <a:lnSpc>
                <a:spcPct val="150000"/>
              </a:lnSpc>
            </a:pPr>
            <a:r>
              <a:rPr lang="en-US" sz="1400" i="0" dirty="0">
                <a:effectLst/>
                <a:latin typeface="+mj-lt"/>
              </a:rPr>
              <a:t>If we see the dataset we had, there are tons of valuable information such as genre, overview, etc. Later, we are going to use this information to make our recommender system more robust. we extract those information inside bag of words then combined it with weighted average to get the final similarity for the movies</a:t>
            </a:r>
          </a:p>
        </p:txBody>
      </p:sp>
    </p:spTree>
    <p:extLst>
      <p:ext uri="{BB962C8B-B14F-4D97-AF65-F5344CB8AC3E}">
        <p14:creationId xmlns:p14="http://schemas.microsoft.com/office/powerpoint/2010/main" val="831107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34B3-5F31-D087-BD20-B29377919D4A}"/>
              </a:ext>
            </a:extLst>
          </p:cNvPr>
          <p:cNvSpPr>
            <a:spLocks noGrp="1"/>
          </p:cNvSpPr>
          <p:nvPr>
            <p:ph type="title"/>
          </p:nvPr>
        </p:nvSpPr>
        <p:spPr/>
        <p:txBody>
          <a:bodyPr>
            <a:normAutofit/>
          </a:bodyPr>
          <a:lstStyle/>
          <a:p>
            <a:r>
              <a:rPr lang="en-US" sz="3200" b="1" dirty="0"/>
              <a:t>Matrix Decomposition for Recommendations</a:t>
            </a:r>
            <a:endParaRPr lang="en-IN" sz="3200" b="1" dirty="0"/>
          </a:p>
        </p:txBody>
      </p:sp>
      <p:sp>
        <p:nvSpPr>
          <p:cNvPr id="3" name="Content Placeholder 2">
            <a:extLst>
              <a:ext uri="{FF2B5EF4-FFF2-40B4-BE49-F238E27FC236}">
                <a16:creationId xmlns:a16="http://schemas.microsoft.com/office/drawing/2014/main" id="{1750143F-FF75-EAAB-253E-7FB8482BF7CF}"/>
              </a:ext>
            </a:extLst>
          </p:cNvPr>
          <p:cNvSpPr>
            <a:spLocks noGrp="1"/>
          </p:cNvSpPr>
          <p:nvPr>
            <p:ph idx="1"/>
          </p:nvPr>
        </p:nvSpPr>
        <p:spPr/>
        <p:txBody>
          <a:bodyPr>
            <a:normAutofit/>
          </a:bodyPr>
          <a:lstStyle/>
          <a:p>
            <a:pPr algn="just">
              <a:lnSpc>
                <a:spcPct val="150000"/>
              </a:lnSpc>
            </a:pPr>
            <a:r>
              <a:rPr lang="en-US" sz="1400" dirty="0"/>
              <a:t>In this approach uses matrix decompositions. It‘s a very elegant recommendation algorithm because usually, when it comes to matrix decomposition, we don‘t give much thought to what items are going to stay in the columns and rows of the resulting matrices. But using this recommender engine, we see clearly that u is a vector of interests of the </a:t>
            </a:r>
            <a:r>
              <a:rPr lang="en-US" sz="1400" dirty="0" err="1"/>
              <a:t>ithe</a:t>
            </a:r>
            <a:r>
              <a:rPr lang="en-US" sz="1400"/>
              <a:t> user</a:t>
            </a:r>
            <a:r>
              <a:rPr lang="en-US" sz="1400" dirty="0"/>
              <a:t>, and v is a vector of parameters for j-</a:t>
            </a:r>
            <a:r>
              <a:rPr lang="en-US" sz="1400" dirty="0" err="1"/>
              <a:t>th</a:t>
            </a:r>
            <a:r>
              <a:rPr lang="en-US" sz="1400" dirty="0"/>
              <a:t> film.</a:t>
            </a:r>
          </a:p>
          <a:p>
            <a:pPr algn="just">
              <a:lnSpc>
                <a:spcPct val="150000"/>
              </a:lnSpc>
            </a:pPr>
            <a:endParaRPr lang="en-US" sz="1400" dirty="0"/>
          </a:p>
          <a:p>
            <a:endParaRPr lang="en-IN" sz="1600" dirty="0"/>
          </a:p>
        </p:txBody>
      </p:sp>
      <p:sp>
        <p:nvSpPr>
          <p:cNvPr id="4" name="Footer Placeholder 3">
            <a:extLst>
              <a:ext uri="{FF2B5EF4-FFF2-40B4-BE49-F238E27FC236}">
                <a16:creationId xmlns:a16="http://schemas.microsoft.com/office/drawing/2014/main" id="{1AAE94A5-B21F-1C30-D223-3B211A2BFC4F}"/>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FDDF56A2-3A21-A1BF-24B3-1097A09BAF54}"/>
              </a:ext>
            </a:extLst>
          </p:cNvPr>
          <p:cNvSpPr>
            <a:spLocks noGrp="1"/>
          </p:cNvSpPr>
          <p:nvPr>
            <p:ph type="sldNum" sz="quarter" idx="12"/>
          </p:nvPr>
        </p:nvSpPr>
        <p:spPr/>
        <p:txBody>
          <a:bodyPr/>
          <a:lstStyle/>
          <a:p>
            <a:fld id="{4EE46D15-3898-4B85-9369-B7C77A63AF05}" type="slidenum">
              <a:rPr lang="en-US" smtClean="0"/>
              <a:t>13</a:t>
            </a:fld>
            <a:endParaRPr lang="en-US"/>
          </a:p>
        </p:txBody>
      </p:sp>
      <p:pic>
        <p:nvPicPr>
          <p:cNvPr id="9" name="Picture 8">
            <a:extLst>
              <a:ext uri="{FF2B5EF4-FFF2-40B4-BE49-F238E27FC236}">
                <a16:creationId xmlns:a16="http://schemas.microsoft.com/office/drawing/2014/main" id="{89EF9404-909E-728A-3EF1-FF53A27724F7}"/>
              </a:ext>
            </a:extLst>
          </p:cNvPr>
          <p:cNvPicPr>
            <a:picLocks noChangeAspect="1"/>
          </p:cNvPicPr>
          <p:nvPr/>
        </p:nvPicPr>
        <p:blipFill>
          <a:blip r:embed="rId2"/>
          <a:stretch>
            <a:fillRect/>
          </a:stretch>
        </p:blipFill>
        <p:spPr>
          <a:xfrm>
            <a:off x="4267200" y="3352800"/>
            <a:ext cx="3444538" cy="2110923"/>
          </a:xfrm>
          <a:prstGeom prst="rect">
            <a:avLst/>
          </a:prstGeom>
        </p:spPr>
      </p:pic>
      <p:sp>
        <p:nvSpPr>
          <p:cNvPr id="6" name="Title 1">
            <a:extLst>
              <a:ext uri="{FF2B5EF4-FFF2-40B4-BE49-F238E27FC236}">
                <a16:creationId xmlns:a16="http://schemas.microsoft.com/office/drawing/2014/main" id="{FF0A33D2-57C5-114E-47B0-FB50BBFDDD41}"/>
              </a:ext>
            </a:extLst>
          </p:cNvPr>
          <p:cNvSpPr txBox="1">
            <a:spLocks/>
          </p:cNvSpPr>
          <p:nvPr/>
        </p:nvSpPr>
        <p:spPr>
          <a:xfrm>
            <a:off x="609600" y="251277"/>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3200" dirty="0"/>
          </a:p>
        </p:txBody>
      </p:sp>
      <p:pic>
        <p:nvPicPr>
          <p:cNvPr id="7" name="Picture 6" descr="Gujarat University Logo - 2022 2023 EduVark">
            <a:extLst>
              <a:ext uri="{FF2B5EF4-FFF2-40B4-BE49-F238E27FC236}">
                <a16:creationId xmlns:a16="http://schemas.microsoft.com/office/drawing/2014/main" id="{8AEE6D22-DEDB-AA7E-BB03-37DC4ACAF2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3846"/>
            <a:ext cx="1188720" cy="1143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B53A84A-0F08-933F-976A-0616B85F475A}"/>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23886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8D46D-17CD-BEFD-190C-99132EC6E728}"/>
              </a:ext>
            </a:extLst>
          </p:cNvPr>
          <p:cNvSpPr>
            <a:spLocks noGrp="1"/>
          </p:cNvSpPr>
          <p:nvPr>
            <p:ph idx="1"/>
          </p:nvPr>
        </p:nvSpPr>
        <p:spPr>
          <a:xfrm>
            <a:off x="762000" y="1294817"/>
            <a:ext cx="10820400" cy="4831347"/>
          </a:xfrm>
        </p:spPr>
        <p:txBody>
          <a:bodyPr>
            <a:normAutofit/>
          </a:bodyPr>
          <a:lstStyle/>
          <a:p>
            <a:pPr>
              <a:lnSpc>
                <a:spcPct val="150000"/>
              </a:lnSpc>
            </a:pPr>
            <a:r>
              <a:rPr lang="en-US" sz="1400" dirty="0">
                <a:latin typeface="Calibri (Body)"/>
              </a:rPr>
              <a:t>So we can approximate x (grade from </a:t>
            </a:r>
            <a:r>
              <a:rPr lang="en-US" sz="1400" dirty="0" err="1">
                <a:latin typeface="Calibri (Body)"/>
              </a:rPr>
              <a:t>i-th</a:t>
            </a:r>
            <a:r>
              <a:rPr lang="en-US" sz="1400" dirty="0">
                <a:latin typeface="Calibri (Body)"/>
              </a:rPr>
              <a:t> user to j-</a:t>
            </a:r>
            <a:r>
              <a:rPr lang="en-US" sz="1400" dirty="0" err="1">
                <a:latin typeface="Calibri (Body)"/>
              </a:rPr>
              <a:t>th</a:t>
            </a:r>
            <a:r>
              <a:rPr lang="en-US" sz="1400" dirty="0">
                <a:latin typeface="Calibri (Body)"/>
              </a:rPr>
              <a:t> film) with dot product of u and v. We build these vectors by the known scores and use them to predict unknown grades. For example, after matrix decomposition we have vector (1.4; .9) for Ted and vector (1.4; .8) for film A, now we can restore the grade for film A−Ted just by calculating the dot product of (1.4; .9) and (1.4; .8). As a result, we get 2.68 grade</a:t>
            </a:r>
            <a:endParaRPr lang="en-IN" sz="1400" dirty="0">
              <a:latin typeface="Calibri (Body)"/>
            </a:endParaRPr>
          </a:p>
        </p:txBody>
      </p:sp>
      <p:sp>
        <p:nvSpPr>
          <p:cNvPr id="4" name="Footer Placeholder 3">
            <a:extLst>
              <a:ext uri="{FF2B5EF4-FFF2-40B4-BE49-F238E27FC236}">
                <a16:creationId xmlns:a16="http://schemas.microsoft.com/office/drawing/2014/main" id="{95D7360B-1B35-0FBA-DBFA-E417750B975B}"/>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BA697EA8-A226-7B37-8D9D-D9D2D806923E}"/>
              </a:ext>
            </a:extLst>
          </p:cNvPr>
          <p:cNvSpPr>
            <a:spLocks noGrp="1"/>
          </p:cNvSpPr>
          <p:nvPr>
            <p:ph type="sldNum" sz="quarter" idx="12"/>
          </p:nvPr>
        </p:nvSpPr>
        <p:spPr/>
        <p:txBody>
          <a:bodyPr/>
          <a:lstStyle/>
          <a:p>
            <a:fld id="{4EE46D15-3898-4B85-9369-B7C77A63AF05}" type="slidenum">
              <a:rPr lang="en-US" smtClean="0"/>
              <a:t>14</a:t>
            </a:fld>
            <a:endParaRPr lang="en-US"/>
          </a:p>
        </p:txBody>
      </p:sp>
      <p:pic>
        <p:nvPicPr>
          <p:cNvPr id="6" name="Picture 5">
            <a:extLst>
              <a:ext uri="{FF2B5EF4-FFF2-40B4-BE49-F238E27FC236}">
                <a16:creationId xmlns:a16="http://schemas.microsoft.com/office/drawing/2014/main" id="{FD887C49-BADC-2CBD-6914-32D8F0EF9917}"/>
              </a:ext>
            </a:extLst>
          </p:cNvPr>
          <p:cNvPicPr>
            <a:picLocks noChangeAspect="1"/>
          </p:cNvPicPr>
          <p:nvPr/>
        </p:nvPicPr>
        <p:blipFill>
          <a:blip r:embed="rId2"/>
          <a:stretch>
            <a:fillRect/>
          </a:stretch>
        </p:blipFill>
        <p:spPr>
          <a:xfrm>
            <a:off x="1828800" y="2941362"/>
            <a:ext cx="7986452" cy="3200677"/>
          </a:xfrm>
          <a:prstGeom prst="rect">
            <a:avLst/>
          </a:prstGeom>
        </p:spPr>
      </p:pic>
      <p:pic>
        <p:nvPicPr>
          <p:cNvPr id="7" name="Picture 6" descr="Gujarat University Logo - 2022 2023 EduVark">
            <a:extLst>
              <a:ext uri="{FF2B5EF4-FFF2-40B4-BE49-F238E27FC236}">
                <a16:creationId xmlns:a16="http://schemas.microsoft.com/office/drawing/2014/main" id="{F88D400A-35FE-E82F-164D-A3C0A68EE6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997" y="111661"/>
            <a:ext cx="11887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4CF7527-8BC9-B7D2-D8CD-4860DFE2A76B}"/>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82581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AF06-366F-E455-B367-17ACA4471BA1}"/>
              </a:ext>
            </a:extLst>
          </p:cNvPr>
          <p:cNvSpPr>
            <a:spLocks noGrp="1"/>
          </p:cNvSpPr>
          <p:nvPr>
            <p:ph type="title"/>
          </p:nvPr>
        </p:nvSpPr>
        <p:spPr>
          <a:xfrm>
            <a:off x="609600" y="168274"/>
            <a:ext cx="10972800" cy="1249364"/>
          </a:xfrm>
        </p:spPr>
        <p:txBody>
          <a:bodyPr>
            <a:normAutofit/>
          </a:bodyPr>
          <a:lstStyle/>
          <a:p>
            <a:r>
              <a:rPr lang="en-IN" sz="3200" b="1" dirty="0"/>
              <a:t>Abstract Syntax Tree (AST) </a:t>
            </a:r>
          </a:p>
        </p:txBody>
      </p:sp>
      <p:pic>
        <p:nvPicPr>
          <p:cNvPr id="7" name="Content Placeholder 6">
            <a:extLst>
              <a:ext uri="{FF2B5EF4-FFF2-40B4-BE49-F238E27FC236}">
                <a16:creationId xmlns:a16="http://schemas.microsoft.com/office/drawing/2014/main" id="{860AD816-AC02-E0DD-9A5B-A9A1539648AC}"/>
              </a:ext>
            </a:extLst>
          </p:cNvPr>
          <p:cNvPicPr>
            <a:picLocks noGrp="1" noChangeAspect="1"/>
          </p:cNvPicPr>
          <p:nvPr>
            <p:ph idx="1"/>
          </p:nvPr>
        </p:nvPicPr>
        <p:blipFill>
          <a:blip r:embed="rId2"/>
          <a:stretch>
            <a:fillRect/>
          </a:stretch>
        </p:blipFill>
        <p:spPr>
          <a:xfrm>
            <a:off x="1371600" y="2119531"/>
            <a:ext cx="8743542" cy="2089733"/>
          </a:xfrm>
        </p:spPr>
      </p:pic>
      <p:sp>
        <p:nvSpPr>
          <p:cNvPr id="4" name="Footer Placeholder 3">
            <a:extLst>
              <a:ext uri="{FF2B5EF4-FFF2-40B4-BE49-F238E27FC236}">
                <a16:creationId xmlns:a16="http://schemas.microsoft.com/office/drawing/2014/main" id="{35B8B349-A4AB-8BDA-5E4A-B0EFA1BFB6EF}"/>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62F64C36-5341-82F1-0C6C-A189EA0BDD00}"/>
              </a:ext>
            </a:extLst>
          </p:cNvPr>
          <p:cNvSpPr>
            <a:spLocks noGrp="1"/>
          </p:cNvSpPr>
          <p:nvPr>
            <p:ph type="sldNum" sz="quarter" idx="12"/>
          </p:nvPr>
        </p:nvSpPr>
        <p:spPr/>
        <p:txBody>
          <a:bodyPr/>
          <a:lstStyle/>
          <a:p>
            <a:fld id="{4EE46D15-3898-4B85-9369-B7C77A63AF05}" type="slidenum">
              <a:rPr lang="en-US" smtClean="0"/>
              <a:t>15</a:t>
            </a:fld>
            <a:endParaRPr lang="en-US"/>
          </a:p>
        </p:txBody>
      </p:sp>
      <p:pic>
        <p:nvPicPr>
          <p:cNvPr id="3" name="Picture 2" descr="Gujarat University Logo - 2022 2023 EduVark">
            <a:extLst>
              <a:ext uri="{FF2B5EF4-FFF2-40B4-BE49-F238E27FC236}">
                <a16:creationId xmlns:a16="http://schemas.microsoft.com/office/drawing/2014/main" id="{633D85DF-B81D-F961-E9FF-FE55D4D812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68274"/>
            <a:ext cx="11887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CC81C9A-3EB4-667E-9281-9990C38E8BC3}"/>
              </a:ext>
            </a:extLst>
          </p:cNvPr>
          <p:cNvSpPr txBox="1"/>
          <p:nvPr/>
        </p:nvSpPr>
        <p:spPr>
          <a:xfrm>
            <a:off x="1568166" y="1449388"/>
            <a:ext cx="9368246" cy="523220"/>
          </a:xfrm>
          <a:prstGeom prst="rect">
            <a:avLst/>
          </a:prstGeom>
          <a:noFill/>
        </p:spPr>
        <p:txBody>
          <a:bodyPr wrap="square">
            <a:spAutoFit/>
          </a:bodyPr>
          <a:lstStyle/>
          <a:p>
            <a:pPr marL="285750" indent="-285750">
              <a:buFont typeface="Arial" panose="020B0604020202020204" pitchFamily="34" charset="0"/>
              <a:buChar char="•"/>
            </a:pPr>
            <a:r>
              <a:rPr lang="en-US" sz="1400" b="1" dirty="0" err="1">
                <a:latin typeface="+mj-lt"/>
              </a:rPr>
              <a:t>ast.literal_eval</a:t>
            </a:r>
            <a:r>
              <a:rPr lang="en-US" sz="1400" b="1" dirty="0">
                <a:latin typeface="+mj-lt"/>
              </a:rPr>
              <a:t>: </a:t>
            </a:r>
            <a:r>
              <a:rPr lang="en-US" sz="1400" dirty="0">
                <a:latin typeface="+mj-lt"/>
              </a:rPr>
              <a:t>A Python library function that can evaluate a string containing a Python expression. </a:t>
            </a:r>
          </a:p>
          <a:p>
            <a:r>
              <a:rPr lang="en-US" sz="1400" i="0" dirty="0">
                <a:solidFill>
                  <a:srgbClr val="202124"/>
                </a:solidFill>
                <a:effectLst/>
                <a:latin typeface="+mj-lt"/>
              </a:rPr>
              <a:t>        </a:t>
            </a:r>
            <a:r>
              <a:rPr lang="en-US" sz="1400" i="0" dirty="0" err="1">
                <a:solidFill>
                  <a:srgbClr val="202124"/>
                </a:solidFill>
                <a:effectLst/>
                <a:latin typeface="+mj-lt"/>
              </a:rPr>
              <a:t>literal_eval</a:t>
            </a:r>
            <a:r>
              <a:rPr lang="en-US" sz="1400" i="0" dirty="0">
                <a:solidFill>
                  <a:srgbClr val="202124"/>
                </a:solidFill>
                <a:effectLst/>
                <a:latin typeface="+mj-lt"/>
              </a:rPr>
              <a:t> method is one of the helper functions that helps traverse an abstract syntax tree.</a:t>
            </a:r>
            <a:endParaRPr lang="en-IN" sz="1400" dirty="0">
              <a:latin typeface="+mj-lt"/>
            </a:endParaRPr>
          </a:p>
        </p:txBody>
      </p:sp>
      <p:sp>
        <p:nvSpPr>
          <p:cNvPr id="9" name="Rectangle 8">
            <a:extLst>
              <a:ext uri="{FF2B5EF4-FFF2-40B4-BE49-F238E27FC236}">
                <a16:creationId xmlns:a16="http://schemas.microsoft.com/office/drawing/2014/main" id="{020E1B72-24D1-142F-A7AF-C66C8BE4AE55}"/>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9FEEF2F4-BAB3-355E-BFAD-9CE03FAC73BE}"/>
              </a:ext>
            </a:extLst>
          </p:cNvPr>
          <p:cNvPicPr>
            <a:picLocks noChangeAspect="1"/>
          </p:cNvPicPr>
          <p:nvPr/>
        </p:nvPicPr>
        <p:blipFill>
          <a:blip r:embed="rId4"/>
          <a:stretch>
            <a:fillRect/>
          </a:stretch>
        </p:blipFill>
        <p:spPr>
          <a:xfrm>
            <a:off x="3723430" y="4077059"/>
            <a:ext cx="2423370" cy="2072820"/>
          </a:xfrm>
          <a:prstGeom prst="rect">
            <a:avLst/>
          </a:prstGeom>
        </p:spPr>
      </p:pic>
    </p:spTree>
    <p:extLst>
      <p:ext uri="{BB962C8B-B14F-4D97-AF65-F5344CB8AC3E}">
        <p14:creationId xmlns:p14="http://schemas.microsoft.com/office/powerpoint/2010/main" val="258956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D491-7BF7-C4E2-5709-34F176278DD5}"/>
              </a:ext>
            </a:extLst>
          </p:cNvPr>
          <p:cNvSpPr>
            <a:spLocks noGrp="1"/>
          </p:cNvSpPr>
          <p:nvPr>
            <p:ph type="title"/>
          </p:nvPr>
        </p:nvSpPr>
        <p:spPr/>
        <p:txBody>
          <a:bodyPr>
            <a:normAutofit/>
          </a:bodyPr>
          <a:lstStyle/>
          <a:p>
            <a:r>
              <a:rPr lang="en-IN" sz="3200" b="1" dirty="0">
                <a:latin typeface="Calibri (Headings)"/>
              </a:rPr>
              <a:t>TF-IDF</a:t>
            </a:r>
          </a:p>
        </p:txBody>
      </p:sp>
      <p:sp>
        <p:nvSpPr>
          <p:cNvPr id="3" name="Content Placeholder 2">
            <a:extLst>
              <a:ext uri="{FF2B5EF4-FFF2-40B4-BE49-F238E27FC236}">
                <a16:creationId xmlns:a16="http://schemas.microsoft.com/office/drawing/2014/main" id="{41BB028B-C0C1-1B36-399C-FB5708A62D20}"/>
              </a:ext>
            </a:extLst>
          </p:cNvPr>
          <p:cNvSpPr>
            <a:spLocks noGrp="1"/>
          </p:cNvSpPr>
          <p:nvPr>
            <p:ph idx="1"/>
          </p:nvPr>
        </p:nvSpPr>
        <p:spPr>
          <a:xfrm>
            <a:off x="609600" y="1417637"/>
            <a:ext cx="11125200" cy="4708527"/>
          </a:xfrm>
        </p:spPr>
        <p:txBody>
          <a:bodyPr>
            <a:noAutofit/>
          </a:bodyPr>
          <a:lstStyle/>
          <a:p>
            <a:pPr algn="just">
              <a:lnSpc>
                <a:spcPct val="150000"/>
              </a:lnSpc>
            </a:pPr>
            <a:r>
              <a:rPr lang="en-US" sz="1400" b="0" i="0" dirty="0">
                <a:effectLst/>
                <a:latin typeface="+mj-lt"/>
              </a:rPr>
              <a:t>Term frequency — Inverse document frequency (TFIDF) is based on the Bag of Words (</a:t>
            </a:r>
            <a:r>
              <a:rPr lang="en-US" sz="1400" b="0" i="0" dirty="0" err="1">
                <a:effectLst/>
                <a:latin typeface="+mj-lt"/>
              </a:rPr>
              <a:t>BoW</a:t>
            </a:r>
            <a:r>
              <a:rPr lang="en-US" sz="1400" b="0" i="0" dirty="0">
                <a:effectLst/>
                <a:latin typeface="+mj-lt"/>
              </a:rPr>
              <a:t>) model, which contains insights about the less relevant and more relevant words in a document. The importance of a word in the text is of great significance in information retrieval.</a:t>
            </a:r>
          </a:p>
          <a:p>
            <a:pPr algn="just">
              <a:lnSpc>
                <a:spcPct val="150000"/>
              </a:lnSpc>
            </a:pPr>
            <a:r>
              <a:rPr lang="en-US" sz="1400" b="1" i="0" dirty="0">
                <a:effectLst/>
                <a:latin typeface="+mj-lt"/>
              </a:rPr>
              <a:t>Term Frequency: </a:t>
            </a:r>
            <a:r>
              <a:rPr lang="en-US" sz="1400" b="0" i="0" dirty="0">
                <a:effectLst/>
                <a:latin typeface="+mj-lt"/>
              </a:rPr>
              <a:t>This measures the frequency of a word in a document. This highly depends on the length of the document and the generality of the word.</a:t>
            </a:r>
            <a:endParaRPr lang="en-IN" sz="1400" b="0" i="0" dirty="0">
              <a:effectLst/>
              <a:latin typeface="+mj-lt"/>
            </a:endParaRPr>
          </a:p>
          <a:p>
            <a:pPr marL="0" indent="0" algn="just">
              <a:lnSpc>
                <a:spcPct val="150000"/>
              </a:lnSpc>
              <a:buNone/>
            </a:pPr>
            <a:r>
              <a:rPr lang="en-US" sz="1400" b="1" i="0" dirty="0">
                <a:effectLst/>
                <a:latin typeface="+mj-lt"/>
              </a:rPr>
              <a:t>                                                                          </a:t>
            </a:r>
            <a:r>
              <a:rPr lang="en-US" sz="1400" b="1" i="0" dirty="0" err="1">
                <a:effectLst/>
                <a:latin typeface="+mj-lt"/>
              </a:rPr>
              <a:t>tf</a:t>
            </a:r>
            <a:r>
              <a:rPr lang="en-US" sz="1400" b="1" i="0" dirty="0">
                <a:effectLst/>
                <a:latin typeface="+mj-lt"/>
              </a:rPr>
              <a:t>(</a:t>
            </a:r>
            <a:r>
              <a:rPr lang="en-US" sz="1400" b="1" i="0" dirty="0" err="1">
                <a:effectLst/>
                <a:latin typeface="+mj-lt"/>
              </a:rPr>
              <a:t>t,d</a:t>
            </a:r>
            <a:r>
              <a:rPr lang="en-US" sz="1400" b="1" i="0" dirty="0">
                <a:effectLst/>
                <a:latin typeface="+mj-lt"/>
              </a:rPr>
              <a:t>) = count of t in d / number of words in d</a:t>
            </a:r>
          </a:p>
          <a:p>
            <a:pPr algn="just">
              <a:lnSpc>
                <a:spcPct val="150000"/>
              </a:lnSpc>
            </a:pPr>
            <a:r>
              <a:rPr lang="en-US" sz="1400" b="1" i="0" dirty="0">
                <a:effectLst/>
                <a:latin typeface="+mj-lt"/>
              </a:rPr>
              <a:t>Document Frequency: </a:t>
            </a:r>
            <a:r>
              <a:rPr lang="en-US" sz="1400" b="0" i="0" dirty="0">
                <a:effectLst/>
                <a:latin typeface="+mj-lt"/>
              </a:rPr>
              <a:t>This</a:t>
            </a:r>
            <a:r>
              <a:rPr lang="en-US" sz="1400" b="1" i="0" dirty="0">
                <a:effectLst/>
                <a:latin typeface="+mj-lt"/>
              </a:rPr>
              <a:t> </a:t>
            </a:r>
            <a:r>
              <a:rPr lang="en-US" sz="1400" b="0" i="0" dirty="0">
                <a:effectLst/>
                <a:latin typeface="+mj-lt"/>
              </a:rPr>
              <a:t>measures the importance of documents in a whole set of the corpus. This is very similar to TF but the only difference is that TF is the frequency counter for a term t in document d, whereas DF is the count of </a:t>
            </a:r>
            <a:r>
              <a:rPr lang="en-US" sz="1400" b="1" i="0" dirty="0">
                <a:effectLst/>
                <a:latin typeface="+mj-lt"/>
              </a:rPr>
              <a:t>occurrences</a:t>
            </a:r>
            <a:r>
              <a:rPr lang="en-US" sz="1400" b="0" i="0" dirty="0">
                <a:effectLst/>
                <a:latin typeface="+mj-lt"/>
              </a:rPr>
              <a:t> of term t in the document set N. </a:t>
            </a:r>
          </a:p>
          <a:p>
            <a:pPr marL="0" indent="0" algn="just">
              <a:lnSpc>
                <a:spcPct val="150000"/>
              </a:lnSpc>
              <a:buNone/>
            </a:pPr>
            <a:r>
              <a:rPr lang="en-IN" sz="1400" b="0" i="0" dirty="0">
                <a:effectLst/>
                <a:latin typeface="+mj-lt"/>
              </a:rPr>
              <a:t>                                                                          </a:t>
            </a:r>
            <a:r>
              <a:rPr lang="en-IN" sz="1400" b="1" i="0" dirty="0" err="1">
                <a:effectLst/>
                <a:latin typeface="+mj-lt"/>
              </a:rPr>
              <a:t>df</a:t>
            </a:r>
            <a:r>
              <a:rPr lang="en-IN" sz="1400" b="1" i="0" dirty="0">
                <a:effectLst/>
                <a:latin typeface="+mj-lt"/>
              </a:rPr>
              <a:t>(t) = occurrence of t in N documents</a:t>
            </a:r>
          </a:p>
          <a:p>
            <a:pPr algn="just">
              <a:lnSpc>
                <a:spcPct val="150000"/>
              </a:lnSpc>
            </a:pPr>
            <a:r>
              <a:rPr lang="en-US" sz="1400" b="1" i="0" dirty="0">
                <a:effectLst/>
                <a:latin typeface="+mj-lt"/>
              </a:rPr>
              <a:t>Inverse Document Frequency: </a:t>
            </a:r>
            <a:r>
              <a:rPr lang="en-US" sz="1400" b="0" i="0" dirty="0">
                <a:effectLst/>
                <a:latin typeface="+mj-lt"/>
              </a:rPr>
              <a:t>IDF is the inverse of the document frequency which measures the informativeness of term t. </a:t>
            </a:r>
          </a:p>
          <a:p>
            <a:pPr marL="0" indent="0" algn="just">
              <a:lnSpc>
                <a:spcPct val="150000"/>
              </a:lnSpc>
              <a:buNone/>
            </a:pPr>
            <a:r>
              <a:rPr lang="en-IN" sz="1400" b="0" i="0" dirty="0">
                <a:effectLst/>
                <a:latin typeface="+mj-lt"/>
              </a:rPr>
              <a:t>                                                                          </a:t>
            </a:r>
            <a:r>
              <a:rPr lang="en-IN" sz="1400" b="1" i="0" dirty="0" err="1">
                <a:effectLst/>
                <a:latin typeface="+mj-lt"/>
              </a:rPr>
              <a:t>idf</a:t>
            </a:r>
            <a:r>
              <a:rPr lang="en-IN" sz="1400" b="1" i="0" dirty="0">
                <a:effectLst/>
                <a:latin typeface="+mj-lt"/>
              </a:rPr>
              <a:t>(t) = log(N/(</a:t>
            </a:r>
            <a:r>
              <a:rPr lang="en-IN" sz="1400" b="1" i="0" dirty="0" err="1">
                <a:effectLst/>
                <a:latin typeface="+mj-lt"/>
              </a:rPr>
              <a:t>df</a:t>
            </a:r>
            <a:r>
              <a:rPr lang="en-IN" sz="1400" b="1" i="0" dirty="0">
                <a:effectLst/>
                <a:latin typeface="+mj-lt"/>
              </a:rPr>
              <a:t> + 1))</a:t>
            </a:r>
            <a:endParaRPr lang="en-IN" sz="1400" b="1" dirty="0">
              <a:latin typeface="+mj-lt"/>
            </a:endParaRPr>
          </a:p>
          <a:p>
            <a:pPr marL="0" indent="0" algn="just">
              <a:lnSpc>
                <a:spcPct val="150000"/>
              </a:lnSpc>
              <a:buNone/>
            </a:pPr>
            <a:r>
              <a:rPr lang="de-DE" sz="1400" b="1" i="0" dirty="0">
                <a:effectLst/>
                <a:latin typeface="+mj-lt"/>
              </a:rPr>
              <a:t>                                                                          tf-idf(t, d) = tf(t, d) * log(N/(df + 1))</a:t>
            </a:r>
            <a:endParaRPr lang="en-US" sz="1400" b="1" i="0" dirty="0">
              <a:effectLst/>
              <a:latin typeface="+mj-lt"/>
            </a:endParaRPr>
          </a:p>
        </p:txBody>
      </p:sp>
      <p:sp>
        <p:nvSpPr>
          <p:cNvPr id="4" name="Footer Placeholder 3">
            <a:extLst>
              <a:ext uri="{FF2B5EF4-FFF2-40B4-BE49-F238E27FC236}">
                <a16:creationId xmlns:a16="http://schemas.microsoft.com/office/drawing/2014/main" id="{61B3F8DB-18FD-1EFF-F647-65A15433BB64}"/>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99893017-29AF-44B8-E6D2-FA03E6884D43}"/>
              </a:ext>
            </a:extLst>
          </p:cNvPr>
          <p:cNvSpPr>
            <a:spLocks noGrp="1"/>
          </p:cNvSpPr>
          <p:nvPr>
            <p:ph type="sldNum" sz="quarter" idx="12"/>
          </p:nvPr>
        </p:nvSpPr>
        <p:spPr/>
        <p:txBody>
          <a:bodyPr/>
          <a:lstStyle/>
          <a:p>
            <a:fld id="{4EE46D15-3898-4B85-9369-B7C77A63AF05}" type="slidenum">
              <a:rPr lang="en-US" smtClean="0"/>
              <a:t>16</a:t>
            </a:fld>
            <a:endParaRPr lang="en-US"/>
          </a:p>
        </p:txBody>
      </p:sp>
      <p:pic>
        <p:nvPicPr>
          <p:cNvPr id="7" name="Picture 6" descr="Gujarat University Logo - 2022 2023 EduVark">
            <a:extLst>
              <a:ext uri="{FF2B5EF4-FFF2-40B4-BE49-F238E27FC236}">
                <a16:creationId xmlns:a16="http://schemas.microsoft.com/office/drawing/2014/main" id="{F7492D29-A989-4951-68B2-A7509A0A55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43070"/>
            <a:ext cx="11887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952CDA0-5F5E-862C-500D-D3E23CE1B0AA}"/>
              </a:ext>
            </a:extLst>
          </p:cNvPr>
          <p:cNvSpPr/>
          <p:nvPr/>
        </p:nvSpPr>
        <p:spPr>
          <a:xfrm>
            <a:off x="151708" y="102330"/>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70735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66D5CE-C55F-7965-2259-37F708C23586}"/>
              </a:ext>
            </a:extLst>
          </p:cNvPr>
          <p:cNvSpPr>
            <a:spLocks noGrp="1"/>
          </p:cNvSpPr>
          <p:nvPr>
            <p:ph type="ftr" sz="quarter" idx="11"/>
          </p:nvPr>
        </p:nvSpPr>
        <p:spPr/>
        <p:txBody>
          <a:bodyPr/>
          <a:lstStyle/>
          <a:p>
            <a:r>
              <a:rPr lang="en-US"/>
              <a:t>Department of Computer Science </a:t>
            </a:r>
          </a:p>
        </p:txBody>
      </p:sp>
      <p:sp>
        <p:nvSpPr>
          <p:cNvPr id="4" name="Slide Number Placeholder 3">
            <a:extLst>
              <a:ext uri="{FF2B5EF4-FFF2-40B4-BE49-F238E27FC236}">
                <a16:creationId xmlns:a16="http://schemas.microsoft.com/office/drawing/2014/main" id="{E5455DC9-DB2E-06A2-5161-A97443DC3CFF}"/>
              </a:ext>
            </a:extLst>
          </p:cNvPr>
          <p:cNvSpPr>
            <a:spLocks noGrp="1"/>
          </p:cNvSpPr>
          <p:nvPr>
            <p:ph type="sldNum" sz="quarter" idx="12"/>
          </p:nvPr>
        </p:nvSpPr>
        <p:spPr/>
        <p:txBody>
          <a:bodyPr/>
          <a:lstStyle/>
          <a:p>
            <a:fld id="{4EE46D15-3898-4B85-9369-B7C77A63AF05}" type="slidenum">
              <a:rPr lang="en-US" smtClean="0"/>
              <a:t>17</a:t>
            </a:fld>
            <a:endParaRPr lang="en-US"/>
          </a:p>
        </p:txBody>
      </p:sp>
      <p:pic>
        <p:nvPicPr>
          <p:cNvPr id="6" name="Picture 5">
            <a:extLst>
              <a:ext uri="{FF2B5EF4-FFF2-40B4-BE49-F238E27FC236}">
                <a16:creationId xmlns:a16="http://schemas.microsoft.com/office/drawing/2014/main" id="{F2AD17FF-4755-DDFB-53F3-2BB70B1A9DA1}"/>
              </a:ext>
            </a:extLst>
          </p:cNvPr>
          <p:cNvPicPr>
            <a:picLocks noChangeAspect="1"/>
          </p:cNvPicPr>
          <p:nvPr/>
        </p:nvPicPr>
        <p:blipFill>
          <a:blip r:embed="rId2"/>
          <a:stretch>
            <a:fillRect/>
          </a:stretch>
        </p:blipFill>
        <p:spPr>
          <a:xfrm>
            <a:off x="1815259" y="1143000"/>
            <a:ext cx="8561482" cy="4991337"/>
          </a:xfrm>
          <a:prstGeom prst="rect">
            <a:avLst/>
          </a:prstGeom>
        </p:spPr>
      </p:pic>
      <p:sp>
        <p:nvSpPr>
          <p:cNvPr id="7" name="Rectangle 6">
            <a:extLst>
              <a:ext uri="{FF2B5EF4-FFF2-40B4-BE49-F238E27FC236}">
                <a16:creationId xmlns:a16="http://schemas.microsoft.com/office/drawing/2014/main" id="{2EBEFBFD-E6E2-6636-F99D-DF073F208CCA}"/>
              </a:ext>
            </a:extLst>
          </p:cNvPr>
          <p:cNvSpPr/>
          <p:nvPr/>
        </p:nvSpPr>
        <p:spPr>
          <a:xfrm>
            <a:off x="151708" y="102330"/>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descr="Gujarat University Logo - 2022 2023 EduVark">
            <a:extLst>
              <a:ext uri="{FF2B5EF4-FFF2-40B4-BE49-F238E27FC236}">
                <a16:creationId xmlns:a16="http://schemas.microsoft.com/office/drawing/2014/main" id="{4A3D4DAF-B608-2874-DB9D-C2806FCD52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48" y="152400"/>
            <a:ext cx="118872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63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28B7-50B4-ECF4-5E30-5755B57F34C2}"/>
              </a:ext>
            </a:extLst>
          </p:cNvPr>
          <p:cNvSpPr>
            <a:spLocks noGrp="1"/>
          </p:cNvSpPr>
          <p:nvPr>
            <p:ph type="title"/>
          </p:nvPr>
        </p:nvSpPr>
        <p:spPr/>
        <p:txBody>
          <a:bodyPr>
            <a:normAutofit/>
          </a:bodyPr>
          <a:lstStyle/>
          <a:p>
            <a:r>
              <a:rPr lang="en-IN" sz="3200" b="1" dirty="0"/>
              <a:t>Recommendation app flow</a:t>
            </a:r>
          </a:p>
        </p:txBody>
      </p:sp>
      <p:pic>
        <p:nvPicPr>
          <p:cNvPr id="7" name="Content Placeholder 6">
            <a:extLst>
              <a:ext uri="{FF2B5EF4-FFF2-40B4-BE49-F238E27FC236}">
                <a16:creationId xmlns:a16="http://schemas.microsoft.com/office/drawing/2014/main" id="{BB2AE686-4521-D723-5E83-8B1B2B404AC1}"/>
              </a:ext>
            </a:extLst>
          </p:cNvPr>
          <p:cNvPicPr>
            <a:picLocks noGrp="1" noChangeAspect="1"/>
          </p:cNvPicPr>
          <p:nvPr>
            <p:ph idx="1"/>
          </p:nvPr>
        </p:nvPicPr>
        <p:blipFill>
          <a:blip r:embed="rId2"/>
          <a:stretch>
            <a:fillRect/>
          </a:stretch>
        </p:blipFill>
        <p:spPr>
          <a:xfrm>
            <a:off x="3474616" y="1670680"/>
            <a:ext cx="6721422" cy="4397121"/>
          </a:xfrm>
        </p:spPr>
      </p:pic>
      <p:sp>
        <p:nvSpPr>
          <p:cNvPr id="4" name="Footer Placeholder 3">
            <a:extLst>
              <a:ext uri="{FF2B5EF4-FFF2-40B4-BE49-F238E27FC236}">
                <a16:creationId xmlns:a16="http://schemas.microsoft.com/office/drawing/2014/main" id="{9626BF45-1C59-7D14-BCF0-C3878379D64D}"/>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0E91379F-3757-2AB1-CF07-0A9F2EA635A8}"/>
              </a:ext>
            </a:extLst>
          </p:cNvPr>
          <p:cNvSpPr>
            <a:spLocks noGrp="1"/>
          </p:cNvSpPr>
          <p:nvPr>
            <p:ph type="sldNum" sz="quarter" idx="12"/>
          </p:nvPr>
        </p:nvSpPr>
        <p:spPr/>
        <p:txBody>
          <a:bodyPr/>
          <a:lstStyle/>
          <a:p>
            <a:fld id="{4EE46D15-3898-4B85-9369-B7C77A63AF05}" type="slidenum">
              <a:rPr lang="en-US" smtClean="0"/>
              <a:t>18</a:t>
            </a:fld>
            <a:endParaRPr lang="en-US"/>
          </a:p>
        </p:txBody>
      </p:sp>
      <p:pic>
        <p:nvPicPr>
          <p:cNvPr id="9" name="Picture 8">
            <a:extLst>
              <a:ext uri="{FF2B5EF4-FFF2-40B4-BE49-F238E27FC236}">
                <a16:creationId xmlns:a16="http://schemas.microsoft.com/office/drawing/2014/main" id="{2605129D-E597-3271-79F5-7E78EA38BCEA}"/>
              </a:ext>
            </a:extLst>
          </p:cNvPr>
          <p:cNvPicPr>
            <a:picLocks noChangeAspect="1"/>
          </p:cNvPicPr>
          <p:nvPr/>
        </p:nvPicPr>
        <p:blipFill>
          <a:blip r:embed="rId3"/>
          <a:stretch>
            <a:fillRect/>
          </a:stretch>
        </p:blipFill>
        <p:spPr>
          <a:xfrm>
            <a:off x="2326387" y="3415035"/>
            <a:ext cx="1120237" cy="845893"/>
          </a:xfrm>
          <a:prstGeom prst="rect">
            <a:avLst/>
          </a:prstGeom>
        </p:spPr>
      </p:pic>
    </p:spTree>
    <p:extLst>
      <p:ext uri="{BB962C8B-B14F-4D97-AF65-F5344CB8AC3E}">
        <p14:creationId xmlns:p14="http://schemas.microsoft.com/office/powerpoint/2010/main" val="3508495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7C09108-C8FA-0C50-8391-DD29815F3FF0}"/>
              </a:ext>
            </a:extLst>
          </p:cNvPr>
          <p:cNvSpPr>
            <a:spLocks noGrp="1"/>
          </p:cNvSpPr>
          <p:nvPr>
            <p:ph type="ftr" sz="quarter" idx="11"/>
          </p:nvPr>
        </p:nvSpPr>
        <p:spPr/>
        <p:txBody>
          <a:bodyPr/>
          <a:lstStyle/>
          <a:p>
            <a:r>
              <a:rPr lang="en-US"/>
              <a:t>Department of Computer Science </a:t>
            </a:r>
          </a:p>
        </p:txBody>
      </p:sp>
      <p:sp>
        <p:nvSpPr>
          <p:cNvPr id="4" name="Slide Number Placeholder 3">
            <a:extLst>
              <a:ext uri="{FF2B5EF4-FFF2-40B4-BE49-F238E27FC236}">
                <a16:creationId xmlns:a16="http://schemas.microsoft.com/office/drawing/2014/main" id="{17AE74F2-9405-556A-80AF-95712E3074C5}"/>
              </a:ext>
            </a:extLst>
          </p:cNvPr>
          <p:cNvSpPr>
            <a:spLocks noGrp="1"/>
          </p:cNvSpPr>
          <p:nvPr>
            <p:ph type="sldNum" sz="quarter" idx="12"/>
          </p:nvPr>
        </p:nvSpPr>
        <p:spPr/>
        <p:txBody>
          <a:bodyPr/>
          <a:lstStyle/>
          <a:p>
            <a:fld id="{4EE46D15-3898-4B85-9369-B7C77A63AF05}" type="slidenum">
              <a:rPr lang="en-US" smtClean="0"/>
              <a:t>19</a:t>
            </a:fld>
            <a:endParaRPr lang="en-US"/>
          </a:p>
        </p:txBody>
      </p:sp>
      <p:pic>
        <p:nvPicPr>
          <p:cNvPr id="5" name="Picture 4" descr="Gujarat University Logo - 2022 2023 EduVark">
            <a:extLst>
              <a:ext uri="{FF2B5EF4-FFF2-40B4-BE49-F238E27FC236}">
                <a16:creationId xmlns:a16="http://schemas.microsoft.com/office/drawing/2014/main" id="{BC8A7382-BAFB-986A-8881-4D21C3C8AD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28600"/>
            <a:ext cx="11887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83DC24E-9473-6C66-ECF7-19AF7647EF28}"/>
              </a:ext>
            </a:extLst>
          </p:cNvPr>
          <p:cNvPicPr>
            <a:picLocks noChangeAspect="1"/>
          </p:cNvPicPr>
          <p:nvPr/>
        </p:nvPicPr>
        <p:blipFill rotWithShape="1">
          <a:blip r:embed="rId3"/>
          <a:srcRect l="3250" t="2350" r="3248" b="5050"/>
          <a:stretch/>
        </p:blipFill>
        <p:spPr>
          <a:xfrm>
            <a:off x="2286000" y="2165350"/>
            <a:ext cx="7315200" cy="4191001"/>
          </a:xfrm>
          <a:prstGeom prst="rect">
            <a:avLst/>
          </a:prstGeom>
        </p:spPr>
      </p:pic>
      <p:sp>
        <p:nvSpPr>
          <p:cNvPr id="11" name="TextBox 10">
            <a:extLst>
              <a:ext uri="{FF2B5EF4-FFF2-40B4-BE49-F238E27FC236}">
                <a16:creationId xmlns:a16="http://schemas.microsoft.com/office/drawing/2014/main" id="{16E052B9-907E-51EF-532D-41BDF437EB41}"/>
              </a:ext>
            </a:extLst>
          </p:cNvPr>
          <p:cNvSpPr txBox="1"/>
          <p:nvPr/>
        </p:nvSpPr>
        <p:spPr>
          <a:xfrm>
            <a:off x="1981200" y="1287254"/>
            <a:ext cx="8915400" cy="705258"/>
          </a:xfrm>
          <a:prstGeom prst="rect">
            <a:avLst/>
          </a:prstGeom>
          <a:noFill/>
        </p:spPr>
        <p:txBody>
          <a:bodyPr wrap="square">
            <a:spAutoFit/>
          </a:bodyPr>
          <a:lstStyle/>
          <a:p>
            <a:pPr algn="just">
              <a:lnSpc>
                <a:spcPct val="150000"/>
              </a:lnSpc>
            </a:pPr>
            <a:r>
              <a:rPr lang="en-US" sz="1400" dirty="0">
                <a:latin typeface="+mj-lt"/>
              </a:rPr>
              <a:t>Flask </a:t>
            </a:r>
            <a:r>
              <a:rPr lang="en-US" sz="1400" i="0" dirty="0">
                <a:effectLst/>
                <a:latin typeface="+mj-lt"/>
              </a:rPr>
              <a:t>is a web application framework written in Python. Flask is based on the </a:t>
            </a:r>
            <a:r>
              <a:rPr lang="en-US" sz="1400" i="0" dirty="0" err="1">
                <a:effectLst/>
                <a:latin typeface="+mj-lt"/>
              </a:rPr>
              <a:t>Werkzeug</a:t>
            </a:r>
            <a:r>
              <a:rPr lang="en-US" sz="1400" i="0" dirty="0">
                <a:effectLst/>
                <a:latin typeface="+mj-lt"/>
              </a:rPr>
              <a:t> WSGI toolkit and Jinja2 template engine. </a:t>
            </a:r>
            <a:endParaRPr lang="en-IN" sz="1400" dirty="0">
              <a:latin typeface="+mj-lt"/>
            </a:endParaRPr>
          </a:p>
        </p:txBody>
      </p:sp>
      <p:sp>
        <p:nvSpPr>
          <p:cNvPr id="13" name="TextBox 12">
            <a:extLst>
              <a:ext uri="{FF2B5EF4-FFF2-40B4-BE49-F238E27FC236}">
                <a16:creationId xmlns:a16="http://schemas.microsoft.com/office/drawing/2014/main" id="{F678E9A6-BDDD-9AB2-E8D8-646A23B3EF8D}"/>
              </a:ext>
            </a:extLst>
          </p:cNvPr>
          <p:cNvSpPr txBox="1"/>
          <p:nvPr/>
        </p:nvSpPr>
        <p:spPr>
          <a:xfrm>
            <a:off x="2895601" y="529641"/>
            <a:ext cx="7162800" cy="584775"/>
          </a:xfrm>
          <a:prstGeom prst="rect">
            <a:avLst/>
          </a:prstGeom>
          <a:noFill/>
        </p:spPr>
        <p:txBody>
          <a:bodyPr wrap="square">
            <a:spAutoFit/>
          </a:bodyPr>
          <a:lstStyle/>
          <a:p>
            <a:pPr algn="ctr" fontAlgn="base"/>
            <a:r>
              <a:rPr lang="en-IN" sz="3200" b="1" i="0" dirty="0">
                <a:solidFill>
                  <a:srgbClr val="273239"/>
                </a:solidFill>
                <a:effectLst/>
                <a:latin typeface="+mj-lt"/>
              </a:rPr>
              <a:t>Flask Implementation</a:t>
            </a:r>
          </a:p>
        </p:txBody>
      </p:sp>
      <p:sp>
        <p:nvSpPr>
          <p:cNvPr id="14" name="Rectangle 13">
            <a:extLst>
              <a:ext uri="{FF2B5EF4-FFF2-40B4-BE49-F238E27FC236}">
                <a16:creationId xmlns:a16="http://schemas.microsoft.com/office/drawing/2014/main" id="{A0554C2C-0D19-C4AC-C2E7-2A3F7DA5ED32}"/>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7020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1D84-3B9E-14B1-598C-8A700E937DD3}"/>
              </a:ext>
            </a:extLst>
          </p:cNvPr>
          <p:cNvSpPr>
            <a:spLocks noGrp="1"/>
          </p:cNvSpPr>
          <p:nvPr>
            <p:ph type="title"/>
          </p:nvPr>
        </p:nvSpPr>
        <p:spPr>
          <a:xfrm>
            <a:off x="1466265" y="433897"/>
            <a:ext cx="9601200" cy="639762"/>
          </a:xfrm>
        </p:spPr>
        <p:txBody>
          <a:bodyPr>
            <a:normAutofit/>
          </a:bodyPr>
          <a:lstStyle/>
          <a:p>
            <a:r>
              <a:rPr lang="en-US" sz="3200" b="1" dirty="0">
                <a:cs typeface="Arial" panose="020B0604020202020204" pitchFamily="34" charset="0"/>
              </a:rPr>
              <a:t>What is Recommendation Engine?</a:t>
            </a:r>
            <a:endParaRPr lang="en-IN" sz="3200" b="1" dirty="0"/>
          </a:p>
        </p:txBody>
      </p:sp>
      <p:sp>
        <p:nvSpPr>
          <p:cNvPr id="3" name="Content Placeholder 2">
            <a:extLst>
              <a:ext uri="{FF2B5EF4-FFF2-40B4-BE49-F238E27FC236}">
                <a16:creationId xmlns:a16="http://schemas.microsoft.com/office/drawing/2014/main" id="{7048D83C-7B5C-85AF-9A29-3ABEF301D763}"/>
              </a:ext>
            </a:extLst>
          </p:cNvPr>
          <p:cNvSpPr>
            <a:spLocks noGrp="1"/>
          </p:cNvSpPr>
          <p:nvPr>
            <p:ph idx="1"/>
          </p:nvPr>
        </p:nvSpPr>
        <p:spPr>
          <a:xfrm>
            <a:off x="914400" y="864649"/>
            <a:ext cx="10184167" cy="5029200"/>
          </a:xfrm>
        </p:spPr>
        <p:txBody>
          <a:bodyPr>
            <a:normAutofit/>
          </a:bodyPr>
          <a:lstStyle/>
          <a:p>
            <a:pPr algn="just">
              <a:lnSpc>
                <a:spcPct val="200000"/>
              </a:lnSpc>
            </a:pPr>
            <a:endParaRPr lang="en-US" sz="1400" dirty="0"/>
          </a:p>
          <a:p>
            <a:pPr algn="just">
              <a:lnSpc>
                <a:spcPct val="200000"/>
              </a:lnSpc>
            </a:pPr>
            <a:r>
              <a:rPr lang="en-US" sz="1400" dirty="0"/>
              <a:t>Recommender Engine is techniques that provide suggestions for items that are most likely of interest to a particular user. The suggestions relate to various decision-making processes, such as what items to buy, what music to listen to, or what online news to read. </a:t>
            </a:r>
          </a:p>
          <a:p>
            <a:pPr algn="just">
              <a:lnSpc>
                <a:spcPct val="200000"/>
              </a:lnSpc>
            </a:pPr>
            <a:r>
              <a:rPr lang="en-US" sz="1400" dirty="0"/>
              <a:t>“Item” is the general term used to denote what the system recommends to users. An RE normally focuses on a specific type of item (e.g., CDs or news) and, accordingly its design, its graphical user interface, and the core recommendation technique used to generate the recommendations are all customized to provide useful and effective suggestions for that specific type of item.</a:t>
            </a:r>
          </a:p>
        </p:txBody>
      </p:sp>
      <p:sp>
        <p:nvSpPr>
          <p:cNvPr id="4" name="Footer Placeholder 3">
            <a:extLst>
              <a:ext uri="{FF2B5EF4-FFF2-40B4-BE49-F238E27FC236}">
                <a16:creationId xmlns:a16="http://schemas.microsoft.com/office/drawing/2014/main" id="{9C572998-44F7-D01D-35A6-5A4FD0B93C56}"/>
              </a:ext>
            </a:extLst>
          </p:cNvPr>
          <p:cNvSpPr>
            <a:spLocks noGrp="1"/>
          </p:cNvSpPr>
          <p:nvPr>
            <p:ph type="ftr" sz="quarter" idx="11"/>
          </p:nvPr>
        </p:nvSpPr>
        <p:spPr/>
        <p:txBody>
          <a:bodyPr/>
          <a:lstStyle/>
          <a:p>
            <a:r>
              <a:rPr lang="en-US" dirty="0"/>
              <a:t>Department of Computer Science </a:t>
            </a:r>
          </a:p>
        </p:txBody>
      </p:sp>
      <p:sp>
        <p:nvSpPr>
          <p:cNvPr id="5" name="Slide Number Placeholder 4">
            <a:extLst>
              <a:ext uri="{FF2B5EF4-FFF2-40B4-BE49-F238E27FC236}">
                <a16:creationId xmlns:a16="http://schemas.microsoft.com/office/drawing/2014/main" id="{A462F867-9A9F-D591-126C-734E96D9B3C1}"/>
              </a:ext>
            </a:extLst>
          </p:cNvPr>
          <p:cNvSpPr>
            <a:spLocks noGrp="1"/>
          </p:cNvSpPr>
          <p:nvPr>
            <p:ph type="sldNum" sz="quarter" idx="12"/>
          </p:nvPr>
        </p:nvSpPr>
        <p:spPr/>
        <p:txBody>
          <a:bodyPr/>
          <a:lstStyle/>
          <a:p>
            <a:fld id="{4EE46D15-3898-4B85-9369-B7C77A63AF05}" type="slidenum">
              <a:rPr lang="en-US" smtClean="0"/>
              <a:t>2</a:t>
            </a:fld>
            <a:endParaRPr lang="en-US" dirty="0"/>
          </a:p>
        </p:txBody>
      </p:sp>
      <p:pic>
        <p:nvPicPr>
          <p:cNvPr id="6" name="Picture 4" descr="Gujarat University Logo - 2022 2023 EduVark">
            <a:extLst>
              <a:ext uri="{FF2B5EF4-FFF2-40B4-BE49-F238E27FC236}">
                <a16:creationId xmlns:a16="http://schemas.microsoft.com/office/drawing/2014/main" id="{A7C464A7-797E-45CB-B1CC-3B33D91247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556" y="144606"/>
            <a:ext cx="1188720" cy="1143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CF66C9A-34ED-46E4-A74D-E11DFBF99B39}"/>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4647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CEF277-70E0-B894-EBCE-26F197F91B82}"/>
              </a:ext>
            </a:extLst>
          </p:cNvPr>
          <p:cNvSpPr>
            <a:spLocks noGrp="1"/>
          </p:cNvSpPr>
          <p:nvPr>
            <p:ph type="ftr" sz="quarter" idx="11"/>
          </p:nvPr>
        </p:nvSpPr>
        <p:spPr/>
        <p:txBody>
          <a:bodyPr/>
          <a:lstStyle/>
          <a:p>
            <a:r>
              <a:rPr lang="en-US"/>
              <a:t>Department of Computer Science </a:t>
            </a:r>
          </a:p>
        </p:txBody>
      </p:sp>
      <p:sp>
        <p:nvSpPr>
          <p:cNvPr id="3" name="Slide Number Placeholder 2">
            <a:extLst>
              <a:ext uri="{FF2B5EF4-FFF2-40B4-BE49-F238E27FC236}">
                <a16:creationId xmlns:a16="http://schemas.microsoft.com/office/drawing/2014/main" id="{D4880573-135E-41FB-C6CF-42000D00C379}"/>
              </a:ext>
            </a:extLst>
          </p:cNvPr>
          <p:cNvSpPr>
            <a:spLocks noGrp="1"/>
          </p:cNvSpPr>
          <p:nvPr>
            <p:ph type="sldNum" sz="quarter" idx="12"/>
          </p:nvPr>
        </p:nvSpPr>
        <p:spPr/>
        <p:txBody>
          <a:bodyPr/>
          <a:lstStyle/>
          <a:p>
            <a:fld id="{4EE46D15-3898-4B85-9369-B7C77A63AF05}" type="slidenum">
              <a:rPr lang="en-US" smtClean="0"/>
              <a:t>20</a:t>
            </a:fld>
            <a:endParaRPr lang="en-US"/>
          </a:p>
        </p:txBody>
      </p:sp>
      <p:pic>
        <p:nvPicPr>
          <p:cNvPr id="5" name="Picture 4">
            <a:extLst>
              <a:ext uri="{FF2B5EF4-FFF2-40B4-BE49-F238E27FC236}">
                <a16:creationId xmlns:a16="http://schemas.microsoft.com/office/drawing/2014/main" id="{F6EB47DF-A35D-6CEC-3F2E-A694ACEF7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57200"/>
            <a:ext cx="10972800" cy="5713502"/>
          </a:xfrm>
          <a:prstGeom prst="rect">
            <a:avLst/>
          </a:prstGeom>
        </p:spPr>
      </p:pic>
      <p:sp>
        <p:nvSpPr>
          <p:cNvPr id="4" name="Rectangle 3">
            <a:extLst>
              <a:ext uri="{FF2B5EF4-FFF2-40B4-BE49-F238E27FC236}">
                <a16:creationId xmlns:a16="http://schemas.microsoft.com/office/drawing/2014/main" id="{C4D9304D-549E-1E97-9468-F0F4DCADA543}"/>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88429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9B1A72-18C2-8BB7-DCE9-30EBE06E9571}"/>
              </a:ext>
            </a:extLst>
          </p:cNvPr>
          <p:cNvSpPr>
            <a:spLocks noGrp="1"/>
          </p:cNvSpPr>
          <p:nvPr>
            <p:ph type="ftr" sz="quarter" idx="11"/>
          </p:nvPr>
        </p:nvSpPr>
        <p:spPr/>
        <p:txBody>
          <a:bodyPr/>
          <a:lstStyle/>
          <a:p>
            <a:r>
              <a:rPr lang="en-US"/>
              <a:t>Department of Computer Science </a:t>
            </a:r>
          </a:p>
        </p:txBody>
      </p:sp>
      <p:sp>
        <p:nvSpPr>
          <p:cNvPr id="3" name="Slide Number Placeholder 2">
            <a:extLst>
              <a:ext uri="{FF2B5EF4-FFF2-40B4-BE49-F238E27FC236}">
                <a16:creationId xmlns:a16="http://schemas.microsoft.com/office/drawing/2014/main" id="{BADDF428-DF3D-4251-0E1D-18DD4B14595E}"/>
              </a:ext>
            </a:extLst>
          </p:cNvPr>
          <p:cNvSpPr>
            <a:spLocks noGrp="1"/>
          </p:cNvSpPr>
          <p:nvPr>
            <p:ph type="sldNum" sz="quarter" idx="12"/>
          </p:nvPr>
        </p:nvSpPr>
        <p:spPr/>
        <p:txBody>
          <a:bodyPr/>
          <a:lstStyle/>
          <a:p>
            <a:fld id="{4EE46D15-3898-4B85-9369-B7C77A63AF05}" type="slidenum">
              <a:rPr lang="en-US" smtClean="0"/>
              <a:t>21</a:t>
            </a:fld>
            <a:endParaRPr lang="en-US"/>
          </a:p>
        </p:txBody>
      </p:sp>
      <p:pic>
        <p:nvPicPr>
          <p:cNvPr id="4" name="Picture 3">
            <a:extLst>
              <a:ext uri="{FF2B5EF4-FFF2-40B4-BE49-F238E27FC236}">
                <a16:creationId xmlns:a16="http://schemas.microsoft.com/office/drawing/2014/main" id="{C20A8EDF-1624-E065-BEBF-18E7C230A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762000"/>
            <a:ext cx="11430000" cy="5164486"/>
          </a:xfrm>
          <a:prstGeom prst="rect">
            <a:avLst/>
          </a:prstGeom>
        </p:spPr>
      </p:pic>
      <p:sp>
        <p:nvSpPr>
          <p:cNvPr id="5" name="Rectangle 4">
            <a:extLst>
              <a:ext uri="{FF2B5EF4-FFF2-40B4-BE49-F238E27FC236}">
                <a16:creationId xmlns:a16="http://schemas.microsoft.com/office/drawing/2014/main" id="{73D6D9ED-81E3-39B8-D4B1-2390DD5F2AEF}"/>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17780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D7DF-6D17-2818-4825-7997D9F68C9A}"/>
              </a:ext>
            </a:extLst>
          </p:cNvPr>
          <p:cNvSpPr>
            <a:spLocks noGrp="1"/>
          </p:cNvSpPr>
          <p:nvPr>
            <p:ph type="title"/>
          </p:nvPr>
        </p:nvSpPr>
        <p:spPr/>
        <p:txBody>
          <a:bodyPr>
            <a:normAutofit/>
          </a:bodyPr>
          <a:lstStyle/>
          <a:p>
            <a:r>
              <a:rPr lang="en-US" sz="3200" b="1" dirty="0"/>
              <a:t>Conclusion</a:t>
            </a:r>
            <a:endParaRPr lang="en-IN" sz="3200" b="1" dirty="0"/>
          </a:p>
        </p:txBody>
      </p:sp>
      <p:sp>
        <p:nvSpPr>
          <p:cNvPr id="3" name="Content Placeholder 2">
            <a:extLst>
              <a:ext uri="{FF2B5EF4-FFF2-40B4-BE49-F238E27FC236}">
                <a16:creationId xmlns:a16="http://schemas.microsoft.com/office/drawing/2014/main" id="{7A1DCE62-A705-A3BE-D877-C83EDA5EA6EE}"/>
              </a:ext>
            </a:extLst>
          </p:cNvPr>
          <p:cNvSpPr>
            <a:spLocks noGrp="1"/>
          </p:cNvSpPr>
          <p:nvPr>
            <p:ph idx="1"/>
          </p:nvPr>
        </p:nvSpPr>
        <p:spPr/>
        <p:txBody>
          <a:bodyPr>
            <a:normAutofit/>
          </a:bodyPr>
          <a:lstStyle/>
          <a:p>
            <a:pPr marL="0" indent="0" algn="just">
              <a:lnSpc>
                <a:spcPct val="150000"/>
              </a:lnSpc>
              <a:buNone/>
            </a:pPr>
            <a:r>
              <a:rPr lang="en-US" sz="1600" dirty="0">
                <a:solidFill>
                  <a:srgbClr val="292929"/>
                </a:solidFill>
                <a:latin typeface="+mj-lt"/>
              </a:rPr>
              <a:t> </a:t>
            </a:r>
            <a:r>
              <a:rPr lang="en-US" sz="1600" dirty="0">
                <a:latin typeface="+mj-lt"/>
              </a:rPr>
              <a:t>We conclude that movie recommendation system that combines both content-based and collaborative filtering techniques to provide users with accurate, personalized recommendations. It is capable of providing more accurate and detailed results than either technique alone, making it an ideal choice for movie recommendation systems. The hybrid-based system also has the capability to take into account user preferences and contextual information to provide more tailored and relevant results. By taking into account both user preferences and content-based information, the hybrid-based system is able to generate more accurate and meaningful recommendations.</a:t>
            </a:r>
            <a:endParaRPr lang="en-IN" sz="1600" dirty="0">
              <a:latin typeface="+mj-lt"/>
            </a:endParaRPr>
          </a:p>
        </p:txBody>
      </p:sp>
      <p:sp>
        <p:nvSpPr>
          <p:cNvPr id="4" name="Footer Placeholder 3">
            <a:extLst>
              <a:ext uri="{FF2B5EF4-FFF2-40B4-BE49-F238E27FC236}">
                <a16:creationId xmlns:a16="http://schemas.microsoft.com/office/drawing/2014/main" id="{C8F175A1-7CCE-C388-2B21-B60D14C0C581}"/>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8278DBA5-E4CE-8182-5C92-FE5F3A0C0B00}"/>
              </a:ext>
            </a:extLst>
          </p:cNvPr>
          <p:cNvSpPr>
            <a:spLocks noGrp="1"/>
          </p:cNvSpPr>
          <p:nvPr>
            <p:ph type="sldNum" sz="quarter" idx="12"/>
          </p:nvPr>
        </p:nvSpPr>
        <p:spPr/>
        <p:txBody>
          <a:bodyPr/>
          <a:lstStyle/>
          <a:p>
            <a:fld id="{4EE46D15-3898-4B85-9369-B7C77A63AF05}" type="slidenum">
              <a:rPr lang="en-US" smtClean="0"/>
              <a:t>22</a:t>
            </a:fld>
            <a:endParaRPr lang="en-US"/>
          </a:p>
        </p:txBody>
      </p:sp>
      <p:sp>
        <p:nvSpPr>
          <p:cNvPr id="6" name="Rectangle 5">
            <a:extLst>
              <a:ext uri="{FF2B5EF4-FFF2-40B4-BE49-F238E27FC236}">
                <a16:creationId xmlns:a16="http://schemas.microsoft.com/office/drawing/2014/main" id="{35B88BE8-D603-86B5-C200-B1D634D20123}"/>
              </a:ext>
            </a:extLst>
          </p:cNvPr>
          <p:cNvSpPr/>
          <p:nvPr/>
        </p:nvSpPr>
        <p:spPr>
          <a:xfrm>
            <a:off x="197428" y="162045"/>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Gujarat University Logo - 2022 2023 EduVark">
            <a:extLst>
              <a:ext uri="{FF2B5EF4-FFF2-40B4-BE49-F238E27FC236}">
                <a16:creationId xmlns:a16="http://schemas.microsoft.com/office/drawing/2014/main" id="{82A86B52-A528-A51C-7140-AD87504577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828" y="162045"/>
            <a:ext cx="118872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2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9056-283C-109B-5156-A9F2CDF44128}"/>
              </a:ext>
            </a:extLst>
          </p:cNvPr>
          <p:cNvSpPr>
            <a:spLocks noGrp="1"/>
          </p:cNvSpPr>
          <p:nvPr>
            <p:ph type="title"/>
          </p:nvPr>
        </p:nvSpPr>
        <p:spPr>
          <a:xfrm>
            <a:off x="616857" y="2667000"/>
            <a:ext cx="10969690" cy="1281114"/>
          </a:xfrm>
        </p:spPr>
        <p:txBody>
          <a:bodyPr/>
          <a:lstStyle/>
          <a:p>
            <a:r>
              <a:rPr lang="en-US" dirty="0"/>
              <a:t>Thank you</a:t>
            </a:r>
            <a:endParaRPr lang="en-IN" dirty="0"/>
          </a:p>
        </p:txBody>
      </p:sp>
      <p:sp>
        <p:nvSpPr>
          <p:cNvPr id="3" name="Footer Placeholder 2">
            <a:extLst>
              <a:ext uri="{FF2B5EF4-FFF2-40B4-BE49-F238E27FC236}">
                <a16:creationId xmlns:a16="http://schemas.microsoft.com/office/drawing/2014/main" id="{613B1A7F-D90D-E162-0D85-44B40CFAA247}"/>
              </a:ext>
            </a:extLst>
          </p:cNvPr>
          <p:cNvSpPr>
            <a:spLocks noGrp="1"/>
          </p:cNvSpPr>
          <p:nvPr>
            <p:ph type="ftr" sz="quarter" idx="11"/>
          </p:nvPr>
        </p:nvSpPr>
        <p:spPr/>
        <p:txBody>
          <a:bodyPr/>
          <a:lstStyle/>
          <a:p>
            <a:r>
              <a:rPr lang="en-US"/>
              <a:t>Department of Computer Science </a:t>
            </a:r>
          </a:p>
        </p:txBody>
      </p:sp>
      <p:sp>
        <p:nvSpPr>
          <p:cNvPr id="4" name="Slide Number Placeholder 3">
            <a:extLst>
              <a:ext uri="{FF2B5EF4-FFF2-40B4-BE49-F238E27FC236}">
                <a16:creationId xmlns:a16="http://schemas.microsoft.com/office/drawing/2014/main" id="{224BA3D8-30DE-5C66-1747-61ACCFB85694}"/>
              </a:ext>
            </a:extLst>
          </p:cNvPr>
          <p:cNvSpPr>
            <a:spLocks noGrp="1"/>
          </p:cNvSpPr>
          <p:nvPr>
            <p:ph type="sldNum" sz="quarter" idx="12"/>
          </p:nvPr>
        </p:nvSpPr>
        <p:spPr/>
        <p:txBody>
          <a:bodyPr/>
          <a:lstStyle/>
          <a:p>
            <a:fld id="{4EE46D15-3898-4B85-9369-B7C77A63AF05}" type="slidenum">
              <a:rPr lang="en-US" smtClean="0"/>
              <a:t>23</a:t>
            </a:fld>
            <a:endParaRPr lang="en-US"/>
          </a:p>
        </p:txBody>
      </p:sp>
      <p:sp>
        <p:nvSpPr>
          <p:cNvPr id="5" name="Rectangle 4">
            <a:extLst>
              <a:ext uri="{FF2B5EF4-FFF2-40B4-BE49-F238E27FC236}">
                <a16:creationId xmlns:a16="http://schemas.microsoft.com/office/drawing/2014/main" id="{8E62CCDA-376B-FF73-4857-F6D3FC1A62E3}"/>
              </a:ext>
            </a:extLst>
          </p:cNvPr>
          <p:cNvSpPr/>
          <p:nvPr/>
        </p:nvSpPr>
        <p:spPr>
          <a:xfrm>
            <a:off x="197428" y="162045"/>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Gujarat University Logo - 2022 2023 EduVark">
            <a:extLst>
              <a:ext uri="{FF2B5EF4-FFF2-40B4-BE49-F238E27FC236}">
                <a16:creationId xmlns:a16="http://schemas.microsoft.com/office/drawing/2014/main" id="{A19D3892-5124-120F-59DB-4C8DFB2AEE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69631"/>
            <a:ext cx="1146048" cy="1101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77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429000" y="6248400"/>
            <a:ext cx="5384800" cy="365125"/>
          </a:xfrm>
        </p:spPr>
        <p:txBody>
          <a:bodyPr/>
          <a:lstStyle/>
          <a:p>
            <a:r>
              <a:rPr lang="en-US" dirty="0"/>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3</a:t>
            </a:fld>
            <a:endParaRPr lang="en-US" dirty="0"/>
          </a:p>
        </p:txBody>
      </p:sp>
      <p:sp>
        <p:nvSpPr>
          <p:cNvPr id="4" name="Title 3"/>
          <p:cNvSpPr>
            <a:spLocks noGrp="1"/>
          </p:cNvSpPr>
          <p:nvPr>
            <p:ph type="title"/>
          </p:nvPr>
        </p:nvSpPr>
        <p:spPr>
          <a:xfrm>
            <a:off x="1447800" y="284356"/>
            <a:ext cx="9052560" cy="755279"/>
          </a:xfrm>
        </p:spPr>
        <p:txBody>
          <a:bodyPr>
            <a:normAutofit/>
          </a:bodyPr>
          <a:lstStyle/>
          <a:p>
            <a:r>
              <a:rPr lang="en-US" sz="3200" b="1" dirty="0">
                <a:cs typeface="Arial" panose="020B0604020202020204" pitchFamily="34" charset="0"/>
              </a:rPr>
              <a:t>Recommendation System</a:t>
            </a:r>
          </a:p>
        </p:txBody>
      </p:sp>
      <p:pic>
        <p:nvPicPr>
          <p:cNvPr id="7" name="Picture 4" descr="Gujarat University Logo - 2022 2023 EduVark">
            <a:extLst>
              <a:ext uri="{FF2B5EF4-FFF2-40B4-BE49-F238E27FC236}">
                <a16:creationId xmlns:a16="http://schemas.microsoft.com/office/drawing/2014/main" id="{31E03789-BC0F-4E8C-AAAC-AAF4492956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893" y="177263"/>
            <a:ext cx="1188720" cy="1143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0CE8DCA-7FDB-4675-93C0-CB8A33817073}"/>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52" name="Picture 4" descr="See the source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1320263"/>
            <a:ext cx="7696200" cy="464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27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CC435C-4D72-B338-48EA-21CFF36184FD}"/>
              </a:ext>
            </a:extLst>
          </p:cNvPr>
          <p:cNvSpPr>
            <a:spLocks noGrp="1"/>
          </p:cNvSpPr>
          <p:nvPr>
            <p:ph type="title"/>
          </p:nvPr>
        </p:nvSpPr>
        <p:spPr>
          <a:xfrm>
            <a:off x="631371" y="213884"/>
            <a:ext cx="10972800" cy="1143000"/>
          </a:xfrm>
        </p:spPr>
        <p:txBody>
          <a:bodyPr>
            <a:normAutofit/>
          </a:bodyPr>
          <a:lstStyle/>
          <a:p>
            <a:r>
              <a:rPr lang="en-IN" sz="3200" b="1" dirty="0"/>
              <a:t>Recommendation Techniques</a:t>
            </a:r>
            <a:endParaRPr lang="en-IN" sz="3200" dirty="0"/>
          </a:p>
        </p:txBody>
      </p:sp>
      <p:sp>
        <p:nvSpPr>
          <p:cNvPr id="2" name="Footer Placeholder 1">
            <a:extLst>
              <a:ext uri="{FF2B5EF4-FFF2-40B4-BE49-F238E27FC236}">
                <a16:creationId xmlns:a16="http://schemas.microsoft.com/office/drawing/2014/main" id="{423A62C8-3CD3-0544-E122-EAE8E29BB87E}"/>
              </a:ext>
            </a:extLst>
          </p:cNvPr>
          <p:cNvSpPr>
            <a:spLocks noGrp="1"/>
          </p:cNvSpPr>
          <p:nvPr>
            <p:ph type="ftr" sz="quarter" idx="11"/>
          </p:nvPr>
        </p:nvSpPr>
        <p:spPr>
          <a:xfrm>
            <a:off x="3281680" y="6396306"/>
            <a:ext cx="5384800" cy="365125"/>
          </a:xfrm>
        </p:spPr>
        <p:txBody>
          <a:bodyPr/>
          <a:lstStyle/>
          <a:p>
            <a:r>
              <a:rPr lang="en-US" dirty="0"/>
              <a:t>Department of Computer Science </a:t>
            </a:r>
          </a:p>
        </p:txBody>
      </p:sp>
      <p:sp>
        <p:nvSpPr>
          <p:cNvPr id="3" name="Slide Number Placeholder 2">
            <a:extLst>
              <a:ext uri="{FF2B5EF4-FFF2-40B4-BE49-F238E27FC236}">
                <a16:creationId xmlns:a16="http://schemas.microsoft.com/office/drawing/2014/main" id="{1F0897C1-CD54-8800-E465-0BDC5BBD4A19}"/>
              </a:ext>
            </a:extLst>
          </p:cNvPr>
          <p:cNvSpPr>
            <a:spLocks noGrp="1"/>
          </p:cNvSpPr>
          <p:nvPr>
            <p:ph type="sldNum" sz="quarter" idx="12"/>
          </p:nvPr>
        </p:nvSpPr>
        <p:spPr/>
        <p:txBody>
          <a:bodyPr/>
          <a:lstStyle/>
          <a:p>
            <a:fld id="{4EE46D15-3898-4B85-9369-B7C77A63AF05}" type="slidenum">
              <a:rPr lang="en-US" smtClean="0"/>
              <a:t>4</a:t>
            </a:fld>
            <a:endParaRPr lang="en-US"/>
          </a:p>
        </p:txBody>
      </p:sp>
      <p:pic>
        <p:nvPicPr>
          <p:cNvPr id="5" name="Picture 4">
            <a:extLst>
              <a:ext uri="{FF2B5EF4-FFF2-40B4-BE49-F238E27FC236}">
                <a16:creationId xmlns:a16="http://schemas.microsoft.com/office/drawing/2014/main" id="{AA154D47-F3FC-6D92-C0B9-548828096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838" y="1066800"/>
            <a:ext cx="9181986" cy="5410200"/>
          </a:xfrm>
          <a:prstGeom prst="rect">
            <a:avLst/>
          </a:prstGeom>
        </p:spPr>
      </p:pic>
      <p:pic>
        <p:nvPicPr>
          <p:cNvPr id="6" name="Picture 4" descr="Gujarat University Logo - 2022 2023 EduVark">
            <a:extLst>
              <a:ext uri="{FF2B5EF4-FFF2-40B4-BE49-F238E27FC236}">
                <a16:creationId xmlns:a16="http://schemas.microsoft.com/office/drawing/2014/main" id="{6F447B1A-0DB6-BD34-60CF-E7393EC830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1289"/>
            <a:ext cx="11887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9989FF3-5445-8CA8-7D98-1072D796CD3B}"/>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3613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C0E8C4-59B3-1113-F061-A9E464BE9708}"/>
              </a:ext>
            </a:extLst>
          </p:cNvPr>
          <p:cNvSpPr>
            <a:spLocks noGrp="1"/>
          </p:cNvSpPr>
          <p:nvPr>
            <p:ph type="ftr" sz="quarter" idx="11"/>
          </p:nvPr>
        </p:nvSpPr>
        <p:spPr/>
        <p:txBody>
          <a:bodyPr/>
          <a:lstStyle/>
          <a:p>
            <a:r>
              <a:rPr lang="en-US"/>
              <a:t>Department of Computer Science </a:t>
            </a:r>
          </a:p>
        </p:txBody>
      </p:sp>
      <p:sp>
        <p:nvSpPr>
          <p:cNvPr id="4" name="Slide Number Placeholder 3">
            <a:extLst>
              <a:ext uri="{FF2B5EF4-FFF2-40B4-BE49-F238E27FC236}">
                <a16:creationId xmlns:a16="http://schemas.microsoft.com/office/drawing/2014/main" id="{2F2E5AA9-0203-3F57-1CB7-51C19460A964}"/>
              </a:ext>
            </a:extLst>
          </p:cNvPr>
          <p:cNvSpPr>
            <a:spLocks noGrp="1"/>
          </p:cNvSpPr>
          <p:nvPr>
            <p:ph type="sldNum" sz="quarter" idx="12"/>
          </p:nvPr>
        </p:nvSpPr>
        <p:spPr/>
        <p:txBody>
          <a:bodyPr/>
          <a:lstStyle/>
          <a:p>
            <a:fld id="{4EE46D15-3898-4B85-9369-B7C77A63AF05}" type="slidenum">
              <a:rPr lang="en-US" smtClean="0"/>
              <a:t>5</a:t>
            </a:fld>
            <a:endParaRPr lang="en-US"/>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43000"/>
            <a:ext cx="8534400" cy="474789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1D79BB9F-D534-A551-A382-CD2FA89DEF06}"/>
              </a:ext>
            </a:extLst>
          </p:cNvPr>
          <p:cNvSpPr>
            <a:spLocks noGrp="1"/>
          </p:cNvSpPr>
          <p:nvPr>
            <p:ph type="title"/>
          </p:nvPr>
        </p:nvSpPr>
        <p:spPr>
          <a:xfrm>
            <a:off x="381000" y="407827"/>
            <a:ext cx="10972800" cy="334962"/>
          </a:xfrm>
        </p:spPr>
        <p:txBody>
          <a:bodyPr>
            <a:noAutofit/>
          </a:bodyPr>
          <a:lstStyle/>
          <a:p>
            <a:r>
              <a:rPr lang="en-IN" sz="3200" b="1" dirty="0"/>
              <a:t>Recommendation Techniques</a:t>
            </a:r>
          </a:p>
        </p:txBody>
      </p:sp>
      <p:pic>
        <p:nvPicPr>
          <p:cNvPr id="2" name="Picture 4" descr="Gujarat University Logo - 2022 2023 EduVark">
            <a:extLst>
              <a:ext uri="{FF2B5EF4-FFF2-40B4-BE49-F238E27FC236}">
                <a16:creationId xmlns:a16="http://schemas.microsoft.com/office/drawing/2014/main" id="{DE739AEF-8BCC-761A-FCFE-53A0624488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1289"/>
            <a:ext cx="118872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A501039-6453-1924-D700-EABC3AD9F75E}"/>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3091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BB9F-D534-A551-A382-CD2FA89DEF06}"/>
              </a:ext>
            </a:extLst>
          </p:cNvPr>
          <p:cNvSpPr>
            <a:spLocks noGrp="1"/>
          </p:cNvSpPr>
          <p:nvPr>
            <p:ph type="title"/>
          </p:nvPr>
        </p:nvSpPr>
        <p:spPr>
          <a:xfrm>
            <a:off x="487680" y="404812"/>
            <a:ext cx="10972800" cy="334962"/>
          </a:xfrm>
        </p:spPr>
        <p:txBody>
          <a:bodyPr>
            <a:noAutofit/>
          </a:bodyPr>
          <a:lstStyle/>
          <a:p>
            <a:r>
              <a:rPr lang="en-IN" sz="3200" b="1" dirty="0"/>
              <a:t>Recommendation Techniques</a:t>
            </a:r>
          </a:p>
        </p:txBody>
      </p:sp>
      <p:sp>
        <p:nvSpPr>
          <p:cNvPr id="3" name="Content Placeholder 2">
            <a:extLst>
              <a:ext uri="{FF2B5EF4-FFF2-40B4-BE49-F238E27FC236}">
                <a16:creationId xmlns:a16="http://schemas.microsoft.com/office/drawing/2014/main" id="{DB9EECAC-4641-808F-9D6C-1777A0DC6728}"/>
              </a:ext>
            </a:extLst>
          </p:cNvPr>
          <p:cNvSpPr>
            <a:spLocks noGrp="1"/>
          </p:cNvSpPr>
          <p:nvPr>
            <p:ph idx="1"/>
          </p:nvPr>
        </p:nvSpPr>
        <p:spPr>
          <a:xfrm>
            <a:off x="853896" y="1303337"/>
            <a:ext cx="10585808" cy="4327527"/>
          </a:xfrm>
        </p:spPr>
        <p:txBody>
          <a:bodyPr>
            <a:noAutofit/>
          </a:bodyPr>
          <a:lstStyle/>
          <a:p>
            <a:pPr algn="just">
              <a:lnSpc>
                <a:spcPct val="150000"/>
              </a:lnSpc>
            </a:pPr>
            <a:r>
              <a:rPr lang="en-IN" sz="1300" b="1" i="0" dirty="0">
                <a:solidFill>
                  <a:srgbClr val="292929"/>
                </a:solidFill>
                <a:effectLst/>
                <a:latin typeface="Arial" panose="020B0604020202020204" pitchFamily="34" charset="0"/>
                <a:cs typeface="Arial" panose="020B0604020202020204" pitchFamily="34" charset="0"/>
              </a:rPr>
              <a:t>Hybrid Recommendation Systems </a:t>
            </a:r>
            <a:r>
              <a:rPr lang="en-IN" sz="1300" i="0" dirty="0">
                <a:solidFill>
                  <a:srgbClr val="292929"/>
                </a:solidFill>
                <a:effectLst/>
                <a:latin typeface="Arial" panose="020B0604020202020204" pitchFamily="34" charset="0"/>
                <a:cs typeface="Arial" panose="020B0604020202020204" pitchFamily="34" charset="0"/>
              </a:rPr>
              <a:t>- </a:t>
            </a:r>
            <a:r>
              <a:rPr lang="en-US" sz="1400" dirty="0"/>
              <a:t>Hybrid Recommender Systems These RS s are based on the combination of the above mentioned techniques. A hybrid system combining techniques A and B tries to use the advantages of A to fix the disadvantages of B. For instance, CF methods suffer from new-item problems, or, that they cannot recommend items that have no ratings. This does not limit content-based approaches since the prediction for new items is based on their description (features) that are typically easily available. Given two (or more) basic RSs techniques, several ways have been proposed for combining them to create a new hybrid.</a:t>
            </a:r>
            <a:endParaRPr lang="en-IN"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41CDA79-200D-71F4-4B35-66A36F1A65DF}"/>
              </a:ext>
            </a:extLst>
          </p:cNvPr>
          <p:cNvSpPr>
            <a:spLocks noGrp="1"/>
          </p:cNvSpPr>
          <p:nvPr>
            <p:ph type="ftr" sz="quarter" idx="11"/>
          </p:nvPr>
        </p:nvSpPr>
        <p:spPr/>
        <p:txBody>
          <a:bodyPr/>
          <a:lstStyle/>
          <a:p>
            <a:r>
              <a:rPr lang="en-US" dirty="0"/>
              <a:t>Department of Computer Science </a:t>
            </a:r>
          </a:p>
        </p:txBody>
      </p:sp>
      <p:sp>
        <p:nvSpPr>
          <p:cNvPr id="5" name="Slide Number Placeholder 4">
            <a:extLst>
              <a:ext uri="{FF2B5EF4-FFF2-40B4-BE49-F238E27FC236}">
                <a16:creationId xmlns:a16="http://schemas.microsoft.com/office/drawing/2014/main" id="{F4B9184D-8F11-52BD-0B02-14E9C684A65F}"/>
              </a:ext>
            </a:extLst>
          </p:cNvPr>
          <p:cNvSpPr>
            <a:spLocks noGrp="1"/>
          </p:cNvSpPr>
          <p:nvPr>
            <p:ph type="sldNum" sz="quarter" idx="12"/>
          </p:nvPr>
        </p:nvSpPr>
        <p:spPr/>
        <p:txBody>
          <a:bodyPr/>
          <a:lstStyle/>
          <a:p>
            <a:fld id="{4EE46D15-3898-4B85-9369-B7C77A63AF05}" type="slidenum">
              <a:rPr lang="en-US" smtClean="0"/>
              <a:t>6</a:t>
            </a:fld>
            <a:endParaRPr lang="en-US" dirty="0"/>
          </a:p>
        </p:txBody>
      </p:sp>
      <p:sp>
        <p:nvSpPr>
          <p:cNvPr id="7" name="Rectangle 6">
            <a:extLst>
              <a:ext uri="{FF2B5EF4-FFF2-40B4-BE49-F238E27FC236}">
                <a16:creationId xmlns:a16="http://schemas.microsoft.com/office/drawing/2014/main" id="{1BAF7AF2-539A-4762-BED4-BB9D7A739F0D}"/>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4" descr="Gujarat University Logo - 2022 2023 EduVark">
            <a:extLst>
              <a:ext uri="{FF2B5EF4-FFF2-40B4-BE49-F238E27FC236}">
                <a16:creationId xmlns:a16="http://schemas.microsoft.com/office/drawing/2014/main" id="{83E6B434-9F8E-4C13-A56A-B230D2357F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68274"/>
            <a:ext cx="11887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Guide to Building Hybrid Recommendation Systems for Beginners">
            <a:extLst>
              <a:ext uri="{FF2B5EF4-FFF2-40B4-BE49-F238E27FC236}">
                <a16:creationId xmlns:a16="http://schemas.microsoft.com/office/drawing/2014/main" id="{99917EAC-81F9-F0BF-5A12-4E812F65BE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7109" y="3230564"/>
            <a:ext cx="576262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77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C56A-5D49-E566-1E42-2B58EB3109BD}"/>
              </a:ext>
            </a:extLst>
          </p:cNvPr>
          <p:cNvSpPr>
            <a:spLocks noGrp="1"/>
          </p:cNvSpPr>
          <p:nvPr>
            <p:ph type="title"/>
          </p:nvPr>
        </p:nvSpPr>
        <p:spPr/>
        <p:txBody>
          <a:bodyPr>
            <a:normAutofit/>
          </a:bodyPr>
          <a:lstStyle/>
          <a:p>
            <a:r>
              <a:rPr lang="en-US" sz="3200" b="1" i="0" dirty="0">
                <a:effectLst/>
                <a:cs typeface="Arial" panose="020B0604020202020204" pitchFamily="34" charset="0"/>
              </a:rPr>
              <a:t>Examples of </a:t>
            </a:r>
            <a:r>
              <a:rPr lang="en-US" sz="3200" b="1" dirty="0">
                <a:cs typeface="Arial" panose="020B0604020202020204" pitchFamily="34" charset="0"/>
              </a:rPr>
              <a:t>R</a:t>
            </a:r>
            <a:r>
              <a:rPr lang="en-US" sz="3200" b="1" i="0" dirty="0">
                <a:effectLst/>
                <a:cs typeface="Arial" panose="020B0604020202020204" pitchFamily="34" charset="0"/>
              </a:rPr>
              <a:t>ecommender system.</a:t>
            </a:r>
            <a:endParaRPr lang="en-IN" sz="3200" b="1" dirty="0"/>
          </a:p>
        </p:txBody>
      </p:sp>
      <p:sp>
        <p:nvSpPr>
          <p:cNvPr id="3" name="Content Placeholder 2">
            <a:extLst>
              <a:ext uri="{FF2B5EF4-FFF2-40B4-BE49-F238E27FC236}">
                <a16:creationId xmlns:a16="http://schemas.microsoft.com/office/drawing/2014/main" id="{66A21FB0-DBE2-322E-C259-8F10DBB88712}"/>
              </a:ext>
            </a:extLst>
          </p:cNvPr>
          <p:cNvSpPr>
            <a:spLocks noGrp="1"/>
          </p:cNvSpPr>
          <p:nvPr>
            <p:ph idx="1"/>
          </p:nvPr>
        </p:nvSpPr>
        <p:spPr>
          <a:xfrm>
            <a:off x="762000" y="1351443"/>
            <a:ext cx="10844814" cy="5125557"/>
          </a:xfrm>
        </p:spPr>
        <p:txBody>
          <a:bodyPr>
            <a:noAutofit/>
          </a:bodyPr>
          <a:lstStyle/>
          <a:p>
            <a:pPr marL="0" indent="0">
              <a:lnSpc>
                <a:spcPct val="200000"/>
              </a:lnSpc>
              <a:buNone/>
            </a:pPr>
            <a:r>
              <a:rPr lang="en-US" sz="1400" dirty="0"/>
              <a:t>• Entertainment—recommendations for movies, music, games, and IPTV. </a:t>
            </a:r>
          </a:p>
          <a:p>
            <a:pPr marL="0" indent="0">
              <a:lnSpc>
                <a:spcPct val="200000"/>
              </a:lnSpc>
              <a:buNone/>
            </a:pPr>
            <a:r>
              <a:rPr lang="en-US" sz="1400" dirty="0"/>
              <a:t>• Content—personalized newspapers, recommendation for documents, recommendations of webpages, e-learning applications, and e-mail filters.</a:t>
            </a:r>
          </a:p>
          <a:p>
            <a:pPr marL="0" indent="0">
              <a:lnSpc>
                <a:spcPct val="200000"/>
              </a:lnSpc>
              <a:buNone/>
            </a:pPr>
            <a:r>
              <a:rPr lang="en-US" sz="1400" dirty="0"/>
              <a:t> • E-commerce—recommendations of products to buy such as books, cameras, PCs etc. for consumers.</a:t>
            </a:r>
          </a:p>
          <a:p>
            <a:pPr marL="0" indent="0">
              <a:lnSpc>
                <a:spcPct val="200000"/>
              </a:lnSpc>
              <a:buNone/>
            </a:pPr>
            <a:r>
              <a:rPr lang="en-US" sz="1400" dirty="0"/>
              <a:t> • Services—recommendations of travel services, recommendation of experts for consultation, recommendation of houses to rent, or matchmaking services. </a:t>
            </a:r>
          </a:p>
          <a:p>
            <a:pPr marL="0" indent="0">
              <a:lnSpc>
                <a:spcPct val="200000"/>
              </a:lnSpc>
              <a:buNone/>
            </a:pPr>
            <a:r>
              <a:rPr lang="en-US" sz="1400" dirty="0"/>
              <a:t>• Social—recommendation of people in social networks, and recommendations of content social media content such as tweets, Facebook feeds, LinkedIn updates, and others.</a:t>
            </a:r>
          </a:p>
          <a:p>
            <a:pPr marL="0" indent="0">
              <a:lnSpc>
                <a:spcPct val="200000"/>
              </a:lnSpc>
              <a:buNone/>
            </a:pPr>
            <a:r>
              <a:rPr lang="en-US" sz="1400" dirty="0"/>
              <a:t>• </a:t>
            </a:r>
            <a:r>
              <a:rPr lang="en-US" sz="1400" dirty="0" err="1"/>
              <a:t>Netfilx</a:t>
            </a:r>
            <a:r>
              <a:rPr lang="en-US" sz="1400" dirty="0"/>
              <a:t> </a:t>
            </a:r>
            <a:r>
              <a:rPr lang="en-US" sz="1400" b="0" i="0" dirty="0">
                <a:solidFill>
                  <a:srgbClr val="292929"/>
                </a:solidFill>
                <a:effectLst/>
                <a:latin typeface="+mj-lt"/>
              </a:rPr>
              <a:t>is a good example of hybrid systems.</a:t>
            </a:r>
            <a:r>
              <a:rPr lang="en-US" sz="1400" dirty="0"/>
              <a:t> </a:t>
            </a:r>
            <a:r>
              <a:rPr lang="en-US" sz="1400" dirty="0">
                <a:latin typeface="+mj-lt"/>
              </a:rPr>
              <a:t>T</a:t>
            </a:r>
            <a:r>
              <a:rPr lang="en-US" sz="1400" i="0" dirty="0">
                <a:solidFill>
                  <a:srgbClr val="292929"/>
                </a:solidFill>
                <a:effectLst/>
                <a:latin typeface="+mj-lt"/>
              </a:rPr>
              <a:t>hey make recommendations by comparing the watching and searching habits of similar users (collaborative filtering) as well as by offering movies that share characteristics with films that a user has rated highly (content-based filtering).</a:t>
            </a:r>
            <a:endParaRPr lang="en-US" sz="1400" dirty="0">
              <a:latin typeface="+mj-lt"/>
            </a:endParaRPr>
          </a:p>
          <a:p>
            <a:pPr marL="0" indent="0">
              <a:lnSpc>
                <a:spcPct val="200000"/>
              </a:lnSpc>
              <a:buNone/>
            </a:pPr>
            <a:endParaRPr lang="en-US" sz="1400" dirty="0"/>
          </a:p>
          <a:p>
            <a:pPr>
              <a:lnSpc>
                <a:spcPct val="200000"/>
              </a:lnSpc>
            </a:pPr>
            <a:endParaRPr lang="en-US" sz="1400" dirty="0"/>
          </a:p>
          <a:p>
            <a:pPr marL="0" indent="0">
              <a:lnSpc>
                <a:spcPct val="200000"/>
              </a:lnSpc>
              <a:buNone/>
            </a:pPr>
            <a:br>
              <a:rPr lang="en-US" sz="1400" dirty="0">
                <a:cs typeface="Arial" panose="020B0604020202020204" pitchFamily="34" charset="0"/>
              </a:rPr>
            </a:br>
            <a:endParaRPr lang="en-IN" sz="1400" dirty="0">
              <a:cs typeface="Arial" panose="020B0604020202020204" pitchFamily="34" charset="0"/>
            </a:endParaRPr>
          </a:p>
        </p:txBody>
      </p:sp>
      <p:sp>
        <p:nvSpPr>
          <p:cNvPr id="4" name="Footer Placeholder 3">
            <a:extLst>
              <a:ext uri="{FF2B5EF4-FFF2-40B4-BE49-F238E27FC236}">
                <a16:creationId xmlns:a16="http://schemas.microsoft.com/office/drawing/2014/main" id="{49C011C3-068C-24BF-B69F-95DD02130665}"/>
              </a:ext>
            </a:extLst>
          </p:cNvPr>
          <p:cNvSpPr>
            <a:spLocks noGrp="1"/>
          </p:cNvSpPr>
          <p:nvPr>
            <p:ph type="ftr" sz="quarter" idx="11"/>
          </p:nvPr>
        </p:nvSpPr>
        <p:spPr/>
        <p:txBody>
          <a:bodyPr/>
          <a:lstStyle/>
          <a:p>
            <a:r>
              <a:rPr lang="en-US" dirty="0"/>
              <a:t>Department of Computer Science </a:t>
            </a:r>
          </a:p>
        </p:txBody>
      </p:sp>
      <p:sp>
        <p:nvSpPr>
          <p:cNvPr id="5" name="Slide Number Placeholder 4">
            <a:extLst>
              <a:ext uri="{FF2B5EF4-FFF2-40B4-BE49-F238E27FC236}">
                <a16:creationId xmlns:a16="http://schemas.microsoft.com/office/drawing/2014/main" id="{FD82CA80-45D0-E44D-B483-D191BE8A3817}"/>
              </a:ext>
            </a:extLst>
          </p:cNvPr>
          <p:cNvSpPr>
            <a:spLocks noGrp="1"/>
          </p:cNvSpPr>
          <p:nvPr>
            <p:ph type="sldNum" sz="quarter" idx="12"/>
          </p:nvPr>
        </p:nvSpPr>
        <p:spPr/>
        <p:txBody>
          <a:bodyPr/>
          <a:lstStyle/>
          <a:p>
            <a:fld id="{4EE46D15-3898-4B85-9369-B7C77A63AF05}" type="slidenum">
              <a:rPr lang="en-US" smtClean="0"/>
              <a:t>7</a:t>
            </a:fld>
            <a:endParaRPr lang="en-US" dirty="0"/>
          </a:p>
        </p:txBody>
      </p:sp>
      <p:sp>
        <p:nvSpPr>
          <p:cNvPr id="7" name="Rectangle 6">
            <a:extLst>
              <a:ext uri="{FF2B5EF4-FFF2-40B4-BE49-F238E27FC236}">
                <a16:creationId xmlns:a16="http://schemas.microsoft.com/office/drawing/2014/main" id="{3C41ADCA-FC12-4DA7-81DF-72E8CF2AC90B}"/>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4" descr="Gujarat University Logo - 2022 2023 EduVark">
            <a:extLst>
              <a:ext uri="{FF2B5EF4-FFF2-40B4-BE49-F238E27FC236}">
                <a16:creationId xmlns:a16="http://schemas.microsoft.com/office/drawing/2014/main" id="{F03DEAAB-B4A2-445D-8E26-5AD0472C98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47841"/>
            <a:ext cx="118872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36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8CB4-C771-D8E8-EC4F-69D8FC0D6665}"/>
              </a:ext>
            </a:extLst>
          </p:cNvPr>
          <p:cNvSpPr>
            <a:spLocks noGrp="1"/>
          </p:cNvSpPr>
          <p:nvPr>
            <p:ph type="title"/>
          </p:nvPr>
        </p:nvSpPr>
        <p:spPr/>
        <p:txBody>
          <a:bodyPr>
            <a:normAutofit/>
          </a:bodyPr>
          <a:lstStyle/>
          <a:p>
            <a:r>
              <a:rPr lang="en-US" sz="3200" b="1" dirty="0"/>
              <a:t>Tools and </a:t>
            </a:r>
            <a:r>
              <a:rPr lang="en-IN" sz="3200" b="1" dirty="0"/>
              <a:t>Technologies</a:t>
            </a:r>
          </a:p>
        </p:txBody>
      </p:sp>
      <p:sp>
        <p:nvSpPr>
          <p:cNvPr id="3" name="Content Placeholder 2">
            <a:extLst>
              <a:ext uri="{FF2B5EF4-FFF2-40B4-BE49-F238E27FC236}">
                <a16:creationId xmlns:a16="http://schemas.microsoft.com/office/drawing/2014/main" id="{122F0F35-5E99-4DE1-4B02-85AE6D3FDDF6}"/>
              </a:ext>
            </a:extLst>
          </p:cNvPr>
          <p:cNvSpPr>
            <a:spLocks noGrp="1"/>
          </p:cNvSpPr>
          <p:nvPr>
            <p:ph idx="1"/>
          </p:nvPr>
        </p:nvSpPr>
        <p:spPr>
          <a:xfrm>
            <a:off x="609600" y="1295401"/>
            <a:ext cx="11430000" cy="4830764"/>
          </a:xfrm>
        </p:spPr>
        <p:txBody>
          <a:bodyPr>
            <a:normAutofit/>
          </a:bodyPr>
          <a:lstStyle/>
          <a:p>
            <a:pPr>
              <a:lnSpc>
                <a:spcPct val="200000"/>
              </a:lnSpc>
            </a:pPr>
            <a:r>
              <a:rPr lang="en-IN" sz="1400" b="1" dirty="0">
                <a:latin typeface="Times New Roman" panose="02020603050405020304" pitchFamily="18" charset="0"/>
                <a:cs typeface="Times New Roman" panose="02020603050405020304" pitchFamily="18" charset="0"/>
              </a:rPr>
              <a:t>Machine Learning</a:t>
            </a:r>
            <a:r>
              <a:rPr lang="en-IN" sz="1400" dirty="0">
                <a:latin typeface="Times New Roman" panose="02020603050405020304" pitchFamily="18" charset="0"/>
                <a:cs typeface="Times New Roman" panose="02020603050405020304" pitchFamily="18" charset="0"/>
              </a:rPr>
              <a:t>: Machine Learning algorithms such as collaborative filtering, content-based filtering, and hybrid approaches are used to build the movie recommendation system. Natural Language Processing: </a:t>
            </a:r>
          </a:p>
          <a:p>
            <a:pPr>
              <a:lnSpc>
                <a:spcPct val="200000"/>
              </a:lnSpc>
            </a:pPr>
            <a:r>
              <a:rPr lang="en-IN" sz="1400" b="1" dirty="0">
                <a:latin typeface="Times New Roman" panose="02020603050405020304" pitchFamily="18" charset="0"/>
                <a:cs typeface="Times New Roman" panose="02020603050405020304" pitchFamily="18" charset="0"/>
              </a:rPr>
              <a:t>NLP techniques,</a:t>
            </a:r>
            <a:r>
              <a:rPr lang="en-IN" sz="1400" dirty="0">
                <a:latin typeface="Times New Roman" panose="02020603050405020304" pitchFamily="18" charset="0"/>
                <a:cs typeface="Times New Roman" panose="02020603050405020304" pitchFamily="18" charset="0"/>
              </a:rPr>
              <a:t> such as sentiment analysis and text classification, can be used to </a:t>
            </a:r>
            <a:r>
              <a:rPr lang="en-IN" sz="1400" dirty="0" err="1">
                <a:latin typeface="Times New Roman" panose="02020603050405020304" pitchFamily="18" charset="0"/>
                <a:cs typeface="Times New Roman" panose="02020603050405020304" pitchFamily="18" charset="0"/>
              </a:rPr>
              <a:t>analyze</a:t>
            </a:r>
            <a:r>
              <a:rPr lang="en-IN" sz="1400" dirty="0">
                <a:latin typeface="Times New Roman" panose="02020603050405020304" pitchFamily="18" charset="0"/>
                <a:cs typeface="Times New Roman" panose="02020603050405020304" pitchFamily="18" charset="0"/>
              </a:rPr>
              <a:t> user feedback and reviews to determine user preferences. </a:t>
            </a:r>
            <a:endParaRPr lang="en-IN" sz="1400" b="1" dirty="0">
              <a:latin typeface="Times New Roman" panose="02020603050405020304" pitchFamily="18" charset="0"/>
              <a:cs typeface="Times New Roman" panose="02020603050405020304" pitchFamily="18" charset="0"/>
            </a:endParaRPr>
          </a:p>
          <a:p>
            <a:pPr>
              <a:lnSpc>
                <a:spcPct val="200000"/>
              </a:lnSpc>
            </a:pPr>
            <a:r>
              <a:rPr lang="en-IN" sz="1400" b="1" dirty="0">
                <a:latin typeface="Times New Roman" panose="02020603050405020304" pitchFamily="18" charset="0"/>
                <a:cs typeface="Times New Roman" panose="02020603050405020304" pitchFamily="18" charset="0"/>
              </a:rPr>
              <a:t> Technologies:</a:t>
            </a:r>
            <a:r>
              <a:rPr lang="en-IN" sz="1400" dirty="0">
                <a:latin typeface="Times New Roman" panose="02020603050405020304" pitchFamily="18" charset="0"/>
                <a:cs typeface="Times New Roman" panose="02020603050405020304" pitchFamily="18" charset="0"/>
              </a:rPr>
              <a:t> </a:t>
            </a:r>
          </a:p>
          <a:p>
            <a:pPr lvl="1">
              <a:lnSpc>
                <a:spcPct val="200000"/>
              </a:lnSpc>
            </a:pPr>
            <a:r>
              <a:rPr lang="en-IN" sz="1400" b="1" dirty="0">
                <a:latin typeface="Times New Roman" panose="02020603050405020304" pitchFamily="18" charset="0"/>
                <a:cs typeface="Times New Roman" panose="02020603050405020304" pitchFamily="18" charset="0"/>
              </a:rPr>
              <a:t>Web Technologies:</a:t>
            </a:r>
            <a:r>
              <a:rPr lang="en-IN" sz="1400" dirty="0">
                <a:latin typeface="Times New Roman" panose="02020603050405020304" pitchFamily="18" charset="0"/>
                <a:cs typeface="Times New Roman" panose="02020603050405020304" pitchFamily="18" charset="0"/>
              </a:rPr>
              <a:t> Python flask, HTML, CSS, JavaScript web technologies are used to build the user interface for the system </a:t>
            </a:r>
          </a:p>
          <a:p>
            <a:pPr lvl="1">
              <a:lnSpc>
                <a:spcPct val="200000"/>
              </a:lnSpc>
            </a:pPr>
            <a:r>
              <a:rPr lang="en-IN" sz="1400" b="1" dirty="0">
                <a:latin typeface="Times New Roman" panose="02020603050405020304" pitchFamily="18" charset="0"/>
                <a:cs typeface="Times New Roman" panose="02020603050405020304" pitchFamily="18" charset="0"/>
              </a:rPr>
              <a:t>Hardware Requirements:</a:t>
            </a:r>
            <a:r>
              <a:rPr lang="en-IN" sz="1400" dirty="0">
                <a:latin typeface="Times New Roman" panose="02020603050405020304" pitchFamily="18" charset="0"/>
                <a:cs typeface="Times New Roman" panose="02020603050405020304" pitchFamily="18" charset="0"/>
              </a:rPr>
              <a:t> A PC with Windows/Linux OS , Processor with 1.7-2.4gHz speed ,Minimum of 8gb RAM ,2gb Graphic card</a:t>
            </a:r>
          </a:p>
          <a:p>
            <a:pPr lvl="1">
              <a:lnSpc>
                <a:spcPct val="200000"/>
              </a:lnSpc>
            </a:pPr>
            <a:r>
              <a:rPr lang="en-IN" sz="1400" b="1" dirty="0">
                <a:latin typeface="Times New Roman" panose="02020603050405020304" pitchFamily="18" charset="0"/>
                <a:cs typeface="Times New Roman" panose="02020603050405020304" pitchFamily="18" charset="0"/>
              </a:rPr>
              <a:t>Software Specification: </a:t>
            </a:r>
            <a:r>
              <a:rPr lang="en-IN" sz="1400" dirty="0">
                <a:latin typeface="Times New Roman" panose="02020603050405020304" pitchFamily="18" charset="0"/>
                <a:cs typeface="Times New Roman" panose="02020603050405020304" pitchFamily="18" charset="0"/>
              </a:rPr>
              <a:t>VS-code , Anaconda distribution package (</a:t>
            </a:r>
            <a:r>
              <a:rPr lang="en-IN" sz="1400" dirty="0" err="1">
                <a:latin typeface="Times New Roman" panose="02020603050405020304" pitchFamily="18" charset="0"/>
                <a:cs typeface="Times New Roman" panose="02020603050405020304" pitchFamily="18" charset="0"/>
              </a:rPr>
              <a:t>Jupyter</a:t>
            </a:r>
            <a:r>
              <a:rPr lang="en-IN" sz="1400" dirty="0">
                <a:latin typeface="Times New Roman" panose="02020603050405020304" pitchFamily="18" charset="0"/>
                <a:cs typeface="Times New Roman" panose="02020603050405020304" pitchFamily="18" charset="0"/>
              </a:rPr>
              <a:t> notebook), Python libraries(Flask ,Jinja2, </a:t>
            </a:r>
            <a:r>
              <a:rPr lang="en-IN" sz="1400" dirty="0" err="1">
                <a:latin typeface="Times New Roman" panose="02020603050405020304" pitchFamily="18" charset="0"/>
                <a:cs typeface="Times New Roman" panose="02020603050405020304" pitchFamily="18" charset="0"/>
              </a:rPr>
              <a:t>numpy</a:t>
            </a:r>
            <a:r>
              <a:rPr lang="en-IN" sz="1400" dirty="0">
                <a:latin typeface="Times New Roman" panose="02020603050405020304" pitchFamily="18" charset="0"/>
                <a:cs typeface="Times New Roman" panose="02020603050405020304" pitchFamily="18" charset="0"/>
              </a:rPr>
              <a:t>, scipy,nltk,scikitlearn,pandas,beautifulsoup4,jsonschema.tmdbv3api.lxml,urllib3requests,pickleshare)</a:t>
            </a:r>
          </a:p>
        </p:txBody>
      </p:sp>
      <p:sp>
        <p:nvSpPr>
          <p:cNvPr id="4" name="Footer Placeholder 3">
            <a:extLst>
              <a:ext uri="{FF2B5EF4-FFF2-40B4-BE49-F238E27FC236}">
                <a16:creationId xmlns:a16="http://schemas.microsoft.com/office/drawing/2014/main" id="{AF849566-8C91-EA4B-02F4-3D5E7F7A4FCB}"/>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E9B70DE0-8F3F-AF3D-CCDC-7C5A5F7B4274}"/>
              </a:ext>
            </a:extLst>
          </p:cNvPr>
          <p:cNvSpPr>
            <a:spLocks noGrp="1"/>
          </p:cNvSpPr>
          <p:nvPr>
            <p:ph type="sldNum" sz="quarter" idx="12"/>
          </p:nvPr>
        </p:nvSpPr>
        <p:spPr/>
        <p:txBody>
          <a:bodyPr/>
          <a:lstStyle/>
          <a:p>
            <a:fld id="{4EE46D15-3898-4B85-9369-B7C77A63AF05}" type="slidenum">
              <a:rPr lang="en-US" smtClean="0"/>
              <a:t>8</a:t>
            </a:fld>
            <a:endParaRPr lang="en-US"/>
          </a:p>
        </p:txBody>
      </p:sp>
    </p:spTree>
    <p:extLst>
      <p:ext uri="{BB962C8B-B14F-4D97-AF65-F5344CB8AC3E}">
        <p14:creationId xmlns:p14="http://schemas.microsoft.com/office/powerpoint/2010/main" val="339914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E171A2-14FB-5553-7C38-2FBF61071A91}"/>
              </a:ext>
            </a:extLst>
          </p:cNvPr>
          <p:cNvSpPr>
            <a:spLocks noGrp="1"/>
          </p:cNvSpPr>
          <p:nvPr>
            <p:ph type="body" idx="1"/>
          </p:nvPr>
        </p:nvSpPr>
        <p:spPr/>
        <p:txBody>
          <a:bodyPr/>
          <a:lstStyle/>
          <a:p>
            <a:r>
              <a:rPr lang="en-IN" dirty="0"/>
              <a:t> </a:t>
            </a:r>
          </a:p>
        </p:txBody>
      </p:sp>
      <p:sp>
        <p:nvSpPr>
          <p:cNvPr id="7" name="Footer Placeholder 6">
            <a:extLst>
              <a:ext uri="{FF2B5EF4-FFF2-40B4-BE49-F238E27FC236}">
                <a16:creationId xmlns:a16="http://schemas.microsoft.com/office/drawing/2014/main" id="{7CBE6E38-FEFB-53C5-ACF4-EDD1975D08B6}"/>
              </a:ext>
            </a:extLst>
          </p:cNvPr>
          <p:cNvSpPr>
            <a:spLocks noGrp="1"/>
          </p:cNvSpPr>
          <p:nvPr>
            <p:ph type="ftr" sz="quarter" idx="11"/>
          </p:nvPr>
        </p:nvSpPr>
        <p:spPr/>
        <p:txBody>
          <a:bodyPr/>
          <a:lstStyle/>
          <a:p>
            <a:r>
              <a:rPr lang="en-US"/>
              <a:t>Department of Computer Science </a:t>
            </a:r>
          </a:p>
        </p:txBody>
      </p:sp>
      <p:sp>
        <p:nvSpPr>
          <p:cNvPr id="8" name="Slide Number Placeholder 7">
            <a:extLst>
              <a:ext uri="{FF2B5EF4-FFF2-40B4-BE49-F238E27FC236}">
                <a16:creationId xmlns:a16="http://schemas.microsoft.com/office/drawing/2014/main" id="{5AD3CDA0-1591-39C5-63ED-9DC9CDEEDC67}"/>
              </a:ext>
            </a:extLst>
          </p:cNvPr>
          <p:cNvSpPr>
            <a:spLocks noGrp="1"/>
          </p:cNvSpPr>
          <p:nvPr>
            <p:ph type="sldNum" sz="quarter" idx="12"/>
          </p:nvPr>
        </p:nvSpPr>
        <p:spPr/>
        <p:txBody>
          <a:bodyPr/>
          <a:lstStyle/>
          <a:p>
            <a:fld id="{4EE46D15-3898-4B85-9369-B7C77A63AF05}" type="slidenum">
              <a:rPr lang="en-US" smtClean="0"/>
              <a:t>9</a:t>
            </a:fld>
            <a:endParaRPr lang="en-US"/>
          </a:p>
        </p:txBody>
      </p:sp>
      <p:graphicFrame>
        <p:nvGraphicFramePr>
          <p:cNvPr id="12" name="Table 12">
            <a:extLst>
              <a:ext uri="{FF2B5EF4-FFF2-40B4-BE49-F238E27FC236}">
                <a16:creationId xmlns:a16="http://schemas.microsoft.com/office/drawing/2014/main" id="{6CC94C45-9708-90E7-2646-825EAECD7379}"/>
              </a:ext>
            </a:extLst>
          </p:cNvPr>
          <p:cNvGraphicFramePr>
            <a:graphicFrameLocks noGrp="1"/>
          </p:cNvGraphicFramePr>
          <p:nvPr>
            <p:extLst>
              <p:ext uri="{D42A27DB-BD31-4B8C-83A1-F6EECF244321}">
                <p14:modId xmlns:p14="http://schemas.microsoft.com/office/powerpoint/2010/main" val="4251988518"/>
              </p:ext>
            </p:extLst>
          </p:nvPr>
        </p:nvGraphicFramePr>
        <p:xfrm>
          <a:off x="609600" y="609601"/>
          <a:ext cx="10972800" cy="5612585"/>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3088461704"/>
                    </a:ext>
                  </a:extLst>
                </a:gridCol>
                <a:gridCol w="3733800">
                  <a:extLst>
                    <a:ext uri="{9D8B030D-6E8A-4147-A177-3AD203B41FA5}">
                      <a16:colId xmlns:a16="http://schemas.microsoft.com/office/drawing/2014/main" val="1675921175"/>
                    </a:ext>
                  </a:extLst>
                </a:gridCol>
                <a:gridCol w="4648200">
                  <a:extLst>
                    <a:ext uri="{9D8B030D-6E8A-4147-A177-3AD203B41FA5}">
                      <a16:colId xmlns:a16="http://schemas.microsoft.com/office/drawing/2014/main" val="3142712630"/>
                    </a:ext>
                  </a:extLst>
                </a:gridCol>
              </a:tblGrid>
              <a:tr h="1068463">
                <a:tc>
                  <a:txBody>
                    <a:bodyPr/>
                    <a:lstStyle/>
                    <a:p>
                      <a:endParaRPr lang="en-IN"/>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22286313"/>
                  </a:ext>
                </a:extLst>
              </a:tr>
              <a:tr h="1293736">
                <a:tc>
                  <a:txBody>
                    <a:bodyPr/>
                    <a:lstStyle/>
                    <a:p>
                      <a:r>
                        <a:rPr lang="en-IN" dirty="0"/>
                        <a:t>Content based </a:t>
                      </a:r>
                    </a:p>
                  </a:txBody>
                  <a:tcPr/>
                </a:tc>
                <a:tc>
                  <a:txBody>
                    <a:bodyPr/>
                    <a:lstStyle/>
                    <a:p>
                      <a:r>
                        <a:rPr lang="en-US" dirty="0"/>
                        <a:t>No need for users access history data. </a:t>
                      </a:r>
                    </a:p>
                    <a:p>
                      <a:r>
                        <a:rPr lang="en-US" dirty="0"/>
                        <a:t>No new item problem and no sparsity problem</a:t>
                      </a:r>
                      <a:endParaRPr lang="en-IN" dirty="0"/>
                    </a:p>
                  </a:txBody>
                  <a:tcPr/>
                </a:tc>
                <a:tc>
                  <a:txBody>
                    <a:bodyPr/>
                    <a:lstStyle/>
                    <a:p>
                      <a:r>
                        <a:rPr lang="en-US" dirty="0"/>
                        <a:t>Limited by the features extraction methods. </a:t>
                      </a:r>
                    </a:p>
                    <a:p>
                      <a:r>
                        <a:rPr lang="en-US" dirty="0"/>
                        <a:t>New user problem. </a:t>
                      </a:r>
                    </a:p>
                    <a:p>
                      <a:r>
                        <a:rPr lang="en-US" dirty="0"/>
                        <a:t>The training of classifier needs massive data.. </a:t>
                      </a:r>
                    </a:p>
                    <a:p>
                      <a:r>
                        <a:rPr lang="en-US" dirty="0"/>
                        <a:t>Need more data.</a:t>
                      </a:r>
                      <a:endParaRPr lang="en-IN" dirty="0"/>
                    </a:p>
                  </a:txBody>
                  <a:tcPr/>
                </a:tc>
                <a:extLst>
                  <a:ext uri="{0D108BD9-81ED-4DB2-BD59-A6C34878D82A}">
                    <a16:rowId xmlns:a16="http://schemas.microsoft.com/office/drawing/2014/main" val="2402476539"/>
                  </a:ext>
                </a:extLst>
              </a:tr>
              <a:tr h="1787346">
                <a:tc>
                  <a:txBody>
                    <a:bodyPr/>
                    <a:lstStyle/>
                    <a:p>
                      <a:r>
                        <a:rPr lang="en-IN" dirty="0"/>
                        <a:t>Collaboration filtering</a:t>
                      </a:r>
                    </a:p>
                  </a:txBody>
                  <a:tcPr/>
                </a:tc>
                <a:tc>
                  <a:txBody>
                    <a:bodyPr/>
                    <a:lstStyle/>
                    <a:p>
                      <a:r>
                        <a:rPr lang="en-US" dirty="0"/>
                        <a:t>No need for professional knowledge. Performance improving as the increasing of the user number Automatic. </a:t>
                      </a:r>
                    </a:p>
                    <a:p>
                      <a:r>
                        <a:rPr lang="en-US" dirty="0"/>
                        <a:t>Complex unstructured item can be processed. </a:t>
                      </a:r>
                      <a:r>
                        <a:rPr lang="en-US" dirty="0" err="1"/>
                        <a:t>eg.</a:t>
                      </a:r>
                      <a:r>
                        <a:rPr lang="en-US" dirty="0"/>
                        <a:t> Music, Video, </a:t>
                      </a:r>
                      <a:r>
                        <a:rPr lang="en-US" dirty="0" err="1"/>
                        <a:t>etc</a:t>
                      </a:r>
                      <a:endParaRPr lang="en-IN" dirty="0"/>
                    </a:p>
                  </a:txBody>
                  <a:tcPr/>
                </a:tc>
                <a:tc>
                  <a:txBody>
                    <a:bodyPr/>
                    <a:lstStyle/>
                    <a:p>
                      <a:r>
                        <a:rPr lang="en-US" dirty="0"/>
                        <a:t>Sparsity problem.</a:t>
                      </a:r>
                    </a:p>
                    <a:p>
                      <a:r>
                        <a:rPr lang="en-US" dirty="0"/>
                        <a:t>Poor scalability. </a:t>
                      </a:r>
                    </a:p>
                    <a:p>
                      <a:r>
                        <a:rPr lang="en-US" dirty="0"/>
                        <a:t>New user and new item problem. </a:t>
                      </a:r>
                    </a:p>
                    <a:p>
                      <a:r>
                        <a:rPr lang="en-US" dirty="0"/>
                        <a:t>The recommendation quality limited by the history data set. </a:t>
                      </a:r>
                      <a:endParaRPr lang="en-IN" dirty="0"/>
                    </a:p>
                  </a:txBody>
                  <a:tcPr/>
                </a:tc>
                <a:extLst>
                  <a:ext uri="{0D108BD9-81ED-4DB2-BD59-A6C34878D82A}">
                    <a16:rowId xmlns:a16="http://schemas.microsoft.com/office/drawing/2014/main" val="1007128478"/>
                  </a:ext>
                </a:extLst>
              </a:tr>
              <a:tr h="1211345">
                <a:tc>
                  <a:txBody>
                    <a:bodyPr/>
                    <a:lstStyle/>
                    <a:p>
                      <a:r>
                        <a:rPr lang="en-IN" dirty="0"/>
                        <a:t>Hybrid Recommendation system</a:t>
                      </a:r>
                    </a:p>
                  </a:txBody>
                  <a:tcPr/>
                </a:tc>
                <a:tc>
                  <a:txBody>
                    <a:bodyPr/>
                    <a:lstStyle/>
                    <a:p>
                      <a:r>
                        <a:rPr lang="en-US" dirty="0"/>
                        <a:t>The recommendation accuracy is usually higher in hybrid systems. Make system robust, improve performance. </a:t>
                      </a:r>
                    </a:p>
                    <a:p>
                      <a:r>
                        <a:rPr lang="en-US" dirty="0"/>
                        <a:t>Improve sparsity</a:t>
                      </a:r>
                      <a:endParaRPr lang="en-IN" dirty="0"/>
                    </a:p>
                  </a:txBody>
                  <a:tcPr/>
                </a:tc>
                <a:tc>
                  <a:txBody>
                    <a:bodyPr/>
                    <a:lstStyle/>
                    <a:p>
                      <a:r>
                        <a:rPr lang="en-US" dirty="0"/>
                        <a:t>A little complex to apply on same dataset. Increase complexity, expensive in implementation. </a:t>
                      </a:r>
                      <a:endParaRPr lang="en-IN" dirty="0"/>
                    </a:p>
                  </a:txBody>
                  <a:tcPr/>
                </a:tc>
                <a:extLst>
                  <a:ext uri="{0D108BD9-81ED-4DB2-BD59-A6C34878D82A}">
                    <a16:rowId xmlns:a16="http://schemas.microsoft.com/office/drawing/2014/main" val="209568319"/>
                  </a:ext>
                </a:extLst>
              </a:tr>
            </a:tbl>
          </a:graphicData>
        </a:graphic>
      </p:graphicFrame>
      <p:sp>
        <p:nvSpPr>
          <p:cNvPr id="4" name="Rectangle 3">
            <a:extLst>
              <a:ext uri="{FF2B5EF4-FFF2-40B4-BE49-F238E27FC236}">
                <a16:creationId xmlns:a16="http://schemas.microsoft.com/office/drawing/2014/main" id="{6D822474-E3DB-E31F-376D-FA13177090A2}"/>
              </a:ext>
            </a:extLst>
          </p:cNvPr>
          <p:cNvSpPr/>
          <p:nvPr/>
        </p:nvSpPr>
        <p:spPr>
          <a:xfrm>
            <a:off x="151708" y="111661"/>
            <a:ext cx="11644744" cy="6569076"/>
          </a:xfrm>
          <a:prstGeom prst="rect">
            <a:avLst/>
          </a:prstGeom>
          <a:no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30516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4411</TotalTime>
  <Words>1618</Words>
  <Application>Microsoft Office PowerPoint</Application>
  <PresentationFormat>Widescreen</PresentationFormat>
  <Paragraphs>136</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(Body)</vt:lpstr>
      <vt:lpstr>Calibri (Headings)</vt:lpstr>
      <vt:lpstr>Times New Roman</vt:lpstr>
      <vt:lpstr>Office Theme</vt:lpstr>
      <vt:lpstr>PowerPoint Presentation</vt:lpstr>
      <vt:lpstr>What is Recommendation Engine?</vt:lpstr>
      <vt:lpstr>Recommendation System</vt:lpstr>
      <vt:lpstr>Recommendation Techniques</vt:lpstr>
      <vt:lpstr>Recommendation Techniques</vt:lpstr>
      <vt:lpstr>Recommendation Techniques</vt:lpstr>
      <vt:lpstr>Examples of Recommender system.</vt:lpstr>
      <vt:lpstr>Tools and Technologies</vt:lpstr>
      <vt:lpstr>PowerPoint Presentation</vt:lpstr>
      <vt:lpstr>Dataset Usage</vt:lpstr>
      <vt:lpstr>Data Flow </vt:lpstr>
      <vt:lpstr>Weighted Average</vt:lpstr>
      <vt:lpstr>Matrix Decomposition for Recommendations</vt:lpstr>
      <vt:lpstr>PowerPoint Presentation</vt:lpstr>
      <vt:lpstr>Abstract Syntax Tree (AST) </vt:lpstr>
      <vt:lpstr>TF-IDF</vt:lpstr>
      <vt:lpstr>PowerPoint Presentation</vt:lpstr>
      <vt:lpstr>Recommendation app flow</vt:lpstr>
      <vt:lpstr>PowerPoint Presentation</vt:lpstr>
      <vt:lpstr>PowerPoint Presentation</vt:lpstr>
      <vt:lpstr>PowerPoint Presentation</vt:lpstr>
      <vt:lpstr>Conclusion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Khyati Rami</dc:creator>
  <cp:lastModifiedBy>priyank shimpy</cp:lastModifiedBy>
  <cp:revision>76</cp:revision>
  <dcterms:created xsi:type="dcterms:W3CDTF">2019-12-05T09:02:25Z</dcterms:created>
  <dcterms:modified xsi:type="dcterms:W3CDTF">2023-01-06T09:34:02Z</dcterms:modified>
</cp:coreProperties>
</file>