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961" autoAdjust="0"/>
  </p:normalViewPr>
  <p:slideViewPr>
    <p:cSldViewPr snapToGrid="0">
      <p:cViewPr varScale="1">
        <p:scale>
          <a:sx n="59" d="100"/>
          <a:sy n="59"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MO"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BE2DD-DFAA-4510-9428-A7AB30D9F567}" type="datetimeFigureOut">
              <a:rPr lang="zh-MO" altLang="en-US" smtClean="0"/>
              <a:t>3/4/2020</a:t>
            </a:fld>
            <a:endParaRPr lang="zh-MO"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MO"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MO"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MO"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7AE0C-2A0A-4647-8356-254D10938C64}" type="slidenum">
              <a:rPr lang="zh-MO" altLang="en-US" smtClean="0"/>
              <a:t>‹#›</a:t>
            </a:fld>
            <a:endParaRPr lang="zh-MO" altLang="en-US"/>
          </a:p>
        </p:txBody>
      </p:sp>
    </p:spTree>
    <p:extLst>
      <p:ext uri="{BB962C8B-B14F-4D97-AF65-F5344CB8AC3E}">
        <p14:creationId xmlns:p14="http://schemas.microsoft.com/office/powerpoint/2010/main" val="2484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10"/>
          </p:nvPr>
        </p:nvSpPr>
        <p:spPr/>
        <p:txBody>
          <a:bodyPr/>
          <a:lstStyle/>
          <a:p>
            <a:fld id="{4177AE0C-2A0A-4647-8356-254D10938C64}" type="slidenum">
              <a:rPr lang="zh-MO" altLang="en-US" smtClean="0"/>
              <a:t>3</a:t>
            </a:fld>
            <a:endParaRPr lang="zh-MO" altLang="en-US"/>
          </a:p>
        </p:txBody>
      </p:sp>
    </p:spTree>
    <p:extLst>
      <p:ext uri="{BB962C8B-B14F-4D97-AF65-F5344CB8AC3E}">
        <p14:creationId xmlns:p14="http://schemas.microsoft.com/office/powerpoint/2010/main" val="145516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MO" dirty="0" smtClean="0"/>
              <a:t>The approximate process of this algorithm can be expressed as:</a:t>
            </a:r>
          </a:p>
          <a:p>
            <a:r>
              <a:rPr lang="en-US" altLang="zh-MO" dirty="0" smtClean="0"/>
              <a:t>①	Treat the initial points on the graph as one set S, and other points as another set</a:t>
            </a:r>
          </a:p>
          <a:p>
            <a:r>
              <a:rPr lang="en-US" altLang="zh-MO" dirty="0" smtClean="0"/>
              <a:t>②	According to the initial point, calculate the distance d [</a:t>
            </a:r>
            <a:r>
              <a:rPr lang="en-US" altLang="zh-MO" dirty="0" err="1" smtClean="0"/>
              <a:t>i</a:t>
            </a:r>
            <a:r>
              <a:rPr lang="en-US" altLang="zh-MO" dirty="0" smtClean="0"/>
              <a:t>] from other points to the initial point (if adjacent, d [</a:t>
            </a:r>
            <a:r>
              <a:rPr lang="en-US" altLang="zh-MO" dirty="0" err="1" smtClean="0"/>
              <a:t>i</a:t>
            </a:r>
            <a:r>
              <a:rPr lang="en-US" altLang="zh-MO" dirty="0" smtClean="0"/>
              <a:t>] is the edge weight; if not adjacent, d [</a:t>
            </a:r>
            <a:r>
              <a:rPr lang="en-US" altLang="zh-MO" dirty="0" err="1" smtClean="0"/>
              <a:t>i</a:t>
            </a:r>
            <a:r>
              <a:rPr lang="en-US" altLang="zh-MO" dirty="0" smtClean="0"/>
              <a:t>] is infinite)</a:t>
            </a:r>
          </a:p>
          <a:p>
            <a:r>
              <a:rPr lang="en-US" altLang="zh-MO" dirty="0" smtClean="0"/>
              <a:t>③	Select the smallest d [</a:t>
            </a:r>
            <a:r>
              <a:rPr lang="en-US" altLang="zh-MO" dirty="0" err="1" smtClean="0"/>
              <a:t>i</a:t>
            </a:r>
            <a:r>
              <a:rPr lang="en-US" altLang="zh-MO" dirty="0" smtClean="0"/>
              <a:t>] (record as d [x]), and add the corresponding point (record as x) of this d [</a:t>
            </a:r>
            <a:r>
              <a:rPr lang="en-US" altLang="zh-MO" dirty="0" err="1" smtClean="0"/>
              <a:t>i</a:t>
            </a:r>
            <a:r>
              <a:rPr lang="en-US" altLang="zh-MO" dirty="0" smtClean="0"/>
              <a:t>] edge to the set S. (in fact, the d [x] value of the point added to the set is the shortest distance from the initial point.)</a:t>
            </a:r>
          </a:p>
          <a:p>
            <a:r>
              <a:rPr lang="en-US" altLang="zh-MO" dirty="0" smtClean="0"/>
              <a:t>④	According to x, update d [y] value of Y adjacent to X: D [y] = min {d [y], d [x] + edge weight w [x] [y]}, this update operation is called relaxation operation.</a:t>
            </a:r>
          </a:p>
          <a:p>
            <a:r>
              <a:rPr lang="en-US" altLang="zh-MO" dirty="0" smtClean="0"/>
              <a:t>⑤	Repeat steps 3 and 4 until the target point is added to the set, and the corresponding d [</a:t>
            </a:r>
            <a:r>
              <a:rPr lang="en-US" altLang="zh-MO" dirty="0" err="1" smtClean="0"/>
              <a:t>i</a:t>
            </a:r>
            <a:r>
              <a:rPr lang="en-US" altLang="zh-MO" dirty="0" smtClean="0"/>
              <a:t>] of the target point is the shortest path length.</a:t>
            </a:r>
            <a:endParaRPr lang="zh-MO" altLang="en-US" dirty="0" smtClean="0"/>
          </a:p>
        </p:txBody>
      </p:sp>
      <p:sp>
        <p:nvSpPr>
          <p:cNvPr id="4" name="投影片編號版面配置區 3"/>
          <p:cNvSpPr>
            <a:spLocks noGrp="1"/>
          </p:cNvSpPr>
          <p:nvPr>
            <p:ph type="sldNum" sz="quarter" idx="10"/>
          </p:nvPr>
        </p:nvSpPr>
        <p:spPr/>
        <p:txBody>
          <a:bodyPr/>
          <a:lstStyle/>
          <a:p>
            <a:fld id="{4177AE0C-2A0A-4647-8356-254D10938C64}" type="slidenum">
              <a:rPr lang="zh-MO" altLang="en-US" smtClean="0"/>
              <a:t>4</a:t>
            </a:fld>
            <a:endParaRPr lang="zh-MO" altLang="en-US"/>
          </a:p>
        </p:txBody>
      </p:sp>
    </p:spTree>
    <p:extLst>
      <p:ext uri="{BB962C8B-B14F-4D97-AF65-F5344CB8AC3E}">
        <p14:creationId xmlns:p14="http://schemas.microsoft.com/office/powerpoint/2010/main" val="150145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10"/>
          </p:nvPr>
        </p:nvSpPr>
        <p:spPr/>
        <p:txBody>
          <a:bodyPr/>
          <a:lstStyle/>
          <a:p>
            <a:fld id="{4177AE0C-2A0A-4647-8356-254D10938C64}" type="slidenum">
              <a:rPr lang="zh-MO" altLang="en-US" smtClean="0"/>
              <a:t>13</a:t>
            </a:fld>
            <a:endParaRPr lang="zh-MO" altLang="en-US"/>
          </a:p>
        </p:txBody>
      </p:sp>
    </p:spTree>
    <p:extLst>
      <p:ext uri="{BB962C8B-B14F-4D97-AF65-F5344CB8AC3E}">
        <p14:creationId xmlns:p14="http://schemas.microsoft.com/office/powerpoint/2010/main" val="2131256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MO" sz="1200" kern="1200" dirty="0" err="1" smtClean="0">
                <a:solidFill>
                  <a:schemeClr val="tx1"/>
                </a:solidFill>
                <a:effectLst/>
                <a:latin typeface="+mn-lt"/>
                <a:ea typeface="+mn-ea"/>
                <a:cs typeface="+mn-cs"/>
              </a:rPr>
              <a:t>MinHeap</a:t>
            </a:r>
            <a:r>
              <a:rPr lang="en-US" altLang="zh-MO" sz="1200" kern="1200" dirty="0" smtClean="0">
                <a:solidFill>
                  <a:schemeClr val="tx1"/>
                </a:solidFill>
                <a:effectLst/>
                <a:latin typeface="+mn-lt"/>
                <a:ea typeface="+mn-ea"/>
                <a:cs typeface="+mn-cs"/>
              </a:rPr>
              <a:t>-Optimized </a:t>
            </a:r>
            <a:r>
              <a:rPr lang="en-US" altLang="zh-MO" sz="1200" kern="1200" dirty="0" err="1" smtClean="0">
                <a:solidFill>
                  <a:schemeClr val="tx1"/>
                </a:solidFill>
                <a:effectLst/>
                <a:latin typeface="+mn-lt"/>
                <a:ea typeface="+mn-ea"/>
                <a:cs typeface="+mn-cs"/>
              </a:rPr>
              <a:t>Dijkstra</a:t>
            </a:r>
            <a:r>
              <a:rPr lang="en-US" altLang="zh-MO" sz="1200" kern="1200" dirty="0" smtClean="0">
                <a:solidFill>
                  <a:schemeClr val="tx1"/>
                </a:solidFill>
                <a:effectLst/>
                <a:latin typeface="+mn-lt"/>
                <a:ea typeface="+mn-ea"/>
                <a:cs typeface="+mn-cs"/>
              </a:rPr>
              <a:t>:</a:t>
            </a:r>
            <a:endParaRPr lang="zh-TW" altLang="zh-MO" sz="1200" kern="1200" dirty="0" smtClean="0">
              <a:solidFill>
                <a:schemeClr val="tx1"/>
              </a:solidFill>
              <a:effectLst/>
              <a:latin typeface="+mn-lt"/>
              <a:ea typeface="+mn-ea"/>
              <a:cs typeface="+mn-cs"/>
            </a:endParaRPr>
          </a:p>
          <a:p>
            <a:r>
              <a:rPr lang="en-US" altLang="zh-MO" sz="1200" kern="1200" dirty="0" smtClean="0">
                <a:solidFill>
                  <a:schemeClr val="tx1"/>
                </a:solidFill>
                <a:effectLst/>
                <a:latin typeface="+mn-lt"/>
                <a:ea typeface="+mn-ea"/>
                <a:cs typeface="+mn-cs"/>
              </a:rPr>
              <a:t>The time complexity of </a:t>
            </a:r>
            <a:r>
              <a:rPr lang="en-US" altLang="zh-MO" sz="1200" kern="1200" dirty="0" err="1" smtClean="0">
                <a:solidFill>
                  <a:schemeClr val="tx1"/>
                </a:solidFill>
                <a:effectLst/>
                <a:latin typeface="+mn-lt"/>
                <a:ea typeface="+mn-ea"/>
                <a:cs typeface="+mn-cs"/>
              </a:rPr>
              <a:t>MinHeap</a:t>
            </a:r>
            <a:r>
              <a:rPr lang="en-US" altLang="zh-MO" sz="1200" kern="1200" dirty="0" smtClean="0">
                <a:solidFill>
                  <a:schemeClr val="tx1"/>
                </a:solidFill>
                <a:effectLst/>
                <a:latin typeface="+mn-lt"/>
                <a:ea typeface="+mn-ea"/>
                <a:cs typeface="+mn-cs"/>
              </a:rPr>
              <a:t>-Optimized </a:t>
            </a:r>
            <a:r>
              <a:rPr lang="en-US" altLang="zh-MO" sz="1200" kern="1200" dirty="0" err="1" smtClean="0">
                <a:solidFill>
                  <a:schemeClr val="tx1"/>
                </a:solidFill>
                <a:effectLst/>
                <a:latin typeface="+mn-lt"/>
                <a:ea typeface="+mn-ea"/>
                <a:cs typeface="+mn-cs"/>
              </a:rPr>
              <a:t>Dijkstra</a:t>
            </a:r>
            <a:r>
              <a:rPr lang="en-US" altLang="zh-MO" sz="1200" kern="1200" dirty="0" smtClean="0">
                <a:solidFill>
                  <a:schemeClr val="tx1"/>
                </a:solidFill>
                <a:effectLst/>
                <a:latin typeface="+mn-lt"/>
                <a:ea typeface="+mn-ea"/>
                <a:cs typeface="+mn-cs"/>
              </a:rPr>
              <a:t> is O(</a:t>
            </a:r>
            <a:r>
              <a:rPr lang="en-US" altLang="zh-MO" sz="1200" kern="1200" dirty="0" err="1" smtClean="0">
                <a:solidFill>
                  <a:schemeClr val="tx1"/>
                </a:solidFill>
                <a:effectLst/>
                <a:latin typeface="+mn-lt"/>
                <a:ea typeface="+mn-ea"/>
                <a:cs typeface="+mn-cs"/>
              </a:rPr>
              <a:t>eloge</a:t>
            </a:r>
            <a:r>
              <a:rPr lang="en-US" altLang="zh-MO" sz="1200" kern="1200" dirty="0" smtClean="0">
                <a:solidFill>
                  <a:schemeClr val="tx1"/>
                </a:solidFill>
                <a:effectLst/>
                <a:latin typeface="+mn-lt"/>
                <a:ea typeface="+mn-ea"/>
                <a:cs typeface="+mn-cs"/>
              </a:rPr>
              <a:t>).</a:t>
            </a:r>
            <a:endParaRPr lang="zh-TW" altLang="zh-MO" sz="1200" kern="1200" dirty="0" smtClean="0">
              <a:solidFill>
                <a:schemeClr val="tx1"/>
              </a:solidFill>
              <a:effectLst/>
              <a:latin typeface="+mn-lt"/>
              <a:ea typeface="+mn-ea"/>
              <a:cs typeface="+mn-cs"/>
            </a:endParaRPr>
          </a:p>
          <a:p>
            <a:r>
              <a:rPr lang="en-US" altLang="zh-MO" sz="1200" kern="1200" dirty="0" smtClean="0">
                <a:solidFill>
                  <a:schemeClr val="tx1"/>
                </a:solidFill>
                <a:effectLst/>
                <a:latin typeface="+mn-lt"/>
                <a:ea typeface="+mn-ea"/>
                <a:cs typeface="+mn-cs"/>
              </a:rPr>
              <a:t>	</a:t>
            </a:r>
            <a:r>
              <a:rPr lang="en-US" altLang="zh-MO" sz="1200" kern="1200" dirty="0" err="1" smtClean="0">
                <a:solidFill>
                  <a:schemeClr val="tx1"/>
                </a:solidFill>
                <a:effectLst/>
                <a:latin typeface="+mn-lt"/>
                <a:ea typeface="+mn-ea"/>
                <a:cs typeface="+mn-cs"/>
              </a:rPr>
              <a:t>Dijkstra's</a:t>
            </a:r>
            <a:r>
              <a:rPr lang="en-US" altLang="zh-MO" sz="1200" kern="1200" dirty="0" smtClean="0">
                <a:solidFill>
                  <a:schemeClr val="tx1"/>
                </a:solidFill>
                <a:effectLst/>
                <a:latin typeface="+mn-lt"/>
                <a:ea typeface="+mn-ea"/>
                <a:cs typeface="+mn-cs"/>
              </a:rPr>
              <a:t> algorithm uses the time complexity of O(e) to find the edge with the least weight. Now we use the priority queue of STL to optimize this process, reducing the time complexity to O (loge). so that the time complexity of </a:t>
            </a:r>
            <a:r>
              <a:rPr lang="en-US" altLang="zh-MO" sz="1200" kern="1200" dirty="0" err="1" smtClean="0">
                <a:solidFill>
                  <a:schemeClr val="tx1"/>
                </a:solidFill>
                <a:effectLst/>
                <a:latin typeface="+mn-lt"/>
                <a:ea typeface="+mn-ea"/>
                <a:cs typeface="+mn-cs"/>
              </a:rPr>
              <a:t>MinHeap</a:t>
            </a:r>
            <a:r>
              <a:rPr lang="en-US" altLang="zh-MO" sz="1200" kern="1200" dirty="0" smtClean="0">
                <a:solidFill>
                  <a:schemeClr val="tx1"/>
                </a:solidFill>
                <a:effectLst/>
                <a:latin typeface="+mn-lt"/>
                <a:ea typeface="+mn-ea"/>
                <a:cs typeface="+mn-cs"/>
              </a:rPr>
              <a:t>-Optimized </a:t>
            </a:r>
            <a:r>
              <a:rPr lang="en-US" altLang="zh-MO" sz="1200" kern="1200" dirty="0" err="1" smtClean="0">
                <a:solidFill>
                  <a:schemeClr val="tx1"/>
                </a:solidFill>
                <a:effectLst/>
                <a:latin typeface="+mn-lt"/>
                <a:ea typeface="+mn-ea"/>
                <a:cs typeface="+mn-cs"/>
              </a:rPr>
              <a:t>Dijkstra</a:t>
            </a:r>
            <a:r>
              <a:rPr lang="en-US" altLang="zh-MO" sz="1200" kern="1200" dirty="0" smtClean="0">
                <a:solidFill>
                  <a:schemeClr val="tx1"/>
                </a:solidFill>
                <a:effectLst/>
                <a:latin typeface="+mn-lt"/>
                <a:ea typeface="+mn-ea"/>
                <a:cs typeface="+mn-cs"/>
              </a:rPr>
              <a:t> is reduced to O (</a:t>
            </a:r>
            <a:r>
              <a:rPr lang="en-US" altLang="zh-MO" sz="1200" kern="1200" dirty="0" err="1" smtClean="0">
                <a:solidFill>
                  <a:schemeClr val="tx1"/>
                </a:solidFill>
                <a:effectLst/>
                <a:latin typeface="+mn-lt"/>
                <a:ea typeface="+mn-ea"/>
                <a:cs typeface="+mn-cs"/>
              </a:rPr>
              <a:t>eloge</a:t>
            </a:r>
            <a:r>
              <a:rPr lang="en-US" altLang="zh-MO" sz="1200" kern="1200" dirty="0" smtClean="0">
                <a:solidFill>
                  <a:schemeClr val="tx1"/>
                </a:solidFill>
                <a:effectLst/>
                <a:latin typeface="+mn-lt"/>
                <a:ea typeface="+mn-ea"/>
                <a:cs typeface="+mn-cs"/>
              </a:rPr>
              <a:t>).</a:t>
            </a:r>
            <a:endParaRPr lang="zh-TW" altLang="zh-MO" sz="1200" kern="1200" dirty="0" smtClean="0">
              <a:solidFill>
                <a:schemeClr val="tx1"/>
              </a:solidFill>
              <a:effectLst/>
              <a:latin typeface="+mn-lt"/>
              <a:ea typeface="+mn-ea"/>
              <a:cs typeface="+mn-cs"/>
            </a:endParaRPr>
          </a:p>
          <a:p>
            <a:r>
              <a:rPr lang="en-US" altLang="zh-MO" sz="1200" kern="1200" dirty="0" smtClean="0">
                <a:solidFill>
                  <a:schemeClr val="tx1"/>
                </a:solidFill>
                <a:effectLst/>
                <a:latin typeface="+mn-lt"/>
                <a:ea typeface="+mn-ea"/>
                <a:cs typeface="+mn-cs"/>
              </a:rPr>
              <a:t>	The space complexity of </a:t>
            </a:r>
            <a:r>
              <a:rPr lang="en-US" altLang="zh-MO" sz="1200" kern="1200" dirty="0" err="1" smtClean="0">
                <a:solidFill>
                  <a:schemeClr val="tx1"/>
                </a:solidFill>
                <a:effectLst/>
                <a:latin typeface="+mn-lt"/>
                <a:ea typeface="+mn-ea"/>
                <a:cs typeface="+mn-cs"/>
              </a:rPr>
              <a:t>MinHeap</a:t>
            </a:r>
            <a:r>
              <a:rPr lang="en-US" altLang="zh-MO" sz="1200" kern="1200" dirty="0" smtClean="0">
                <a:solidFill>
                  <a:schemeClr val="tx1"/>
                </a:solidFill>
                <a:effectLst/>
                <a:latin typeface="+mn-lt"/>
                <a:ea typeface="+mn-ea"/>
                <a:cs typeface="+mn-cs"/>
              </a:rPr>
              <a:t>-Optimized </a:t>
            </a:r>
            <a:r>
              <a:rPr lang="en-US" altLang="zh-MO" sz="1200" kern="1200" dirty="0" err="1" smtClean="0">
                <a:solidFill>
                  <a:schemeClr val="tx1"/>
                </a:solidFill>
                <a:effectLst/>
                <a:latin typeface="+mn-lt"/>
                <a:ea typeface="+mn-ea"/>
                <a:cs typeface="+mn-cs"/>
              </a:rPr>
              <a:t>Dijkstra</a:t>
            </a:r>
            <a:r>
              <a:rPr lang="en-US" altLang="zh-MO" sz="1200" kern="1200" dirty="0" smtClean="0">
                <a:solidFill>
                  <a:schemeClr val="tx1"/>
                </a:solidFill>
                <a:effectLst/>
                <a:latin typeface="+mn-lt"/>
                <a:ea typeface="+mn-ea"/>
                <a:cs typeface="+mn-cs"/>
              </a:rPr>
              <a:t> is o(e). The space complexity is decided by the total number of edges.</a:t>
            </a:r>
            <a:endParaRPr lang="zh-TW" altLang="zh-MO" sz="1200" kern="1200" dirty="0" smtClean="0">
              <a:solidFill>
                <a:schemeClr val="tx1"/>
              </a:solidFill>
              <a:effectLst/>
              <a:latin typeface="+mn-lt"/>
              <a:ea typeface="+mn-ea"/>
              <a:cs typeface="+mn-cs"/>
            </a:endParaRPr>
          </a:p>
          <a:p>
            <a:endParaRPr lang="zh-MO" altLang="en-US" dirty="0"/>
          </a:p>
        </p:txBody>
      </p:sp>
      <p:sp>
        <p:nvSpPr>
          <p:cNvPr id="4" name="投影片編號版面配置區 3"/>
          <p:cNvSpPr>
            <a:spLocks noGrp="1"/>
          </p:cNvSpPr>
          <p:nvPr>
            <p:ph type="sldNum" sz="quarter" idx="10"/>
          </p:nvPr>
        </p:nvSpPr>
        <p:spPr/>
        <p:txBody>
          <a:bodyPr/>
          <a:lstStyle/>
          <a:p>
            <a:fld id="{4177AE0C-2A0A-4647-8356-254D10938C64}" type="slidenum">
              <a:rPr lang="zh-MO" altLang="en-US" smtClean="0"/>
              <a:t>16</a:t>
            </a:fld>
            <a:endParaRPr lang="zh-MO" altLang="en-US"/>
          </a:p>
        </p:txBody>
      </p:sp>
    </p:spTree>
    <p:extLst>
      <p:ext uri="{BB962C8B-B14F-4D97-AF65-F5344CB8AC3E}">
        <p14:creationId xmlns:p14="http://schemas.microsoft.com/office/powerpoint/2010/main" val="27649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MO" sz="1200" kern="1200" dirty="0" smtClean="0">
                <a:solidFill>
                  <a:schemeClr val="tx1"/>
                </a:solidFill>
                <a:effectLst/>
                <a:latin typeface="+mn-lt"/>
                <a:ea typeface="+mn-ea"/>
                <a:cs typeface="+mn-cs"/>
              </a:rPr>
              <a:t>It is very obvious the time complexity of </a:t>
            </a:r>
            <a:r>
              <a:rPr lang="en-US" altLang="zh-MO" sz="1200" kern="1200" dirty="0" err="1" smtClean="0">
                <a:solidFill>
                  <a:schemeClr val="tx1"/>
                </a:solidFill>
                <a:effectLst/>
                <a:latin typeface="+mn-lt"/>
                <a:ea typeface="+mn-ea"/>
                <a:cs typeface="+mn-cs"/>
              </a:rPr>
              <a:t>insertKey</a:t>
            </a:r>
            <a:r>
              <a:rPr lang="en-US" altLang="zh-MO" sz="1200" kern="1200" dirty="0" smtClean="0">
                <a:solidFill>
                  <a:schemeClr val="tx1"/>
                </a:solidFill>
                <a:effectLst/>
                <a:latin typeface="+mn-lt"/>
                <a:ea typeface="+mn-ea"/>
                <a:cs typeface="+mn-cs"/>
              </a:rPr>
              <a:t>() and </a:t>
            </a:r>
            <a:r>
              <a:rPr lang="en-US" altLang="zh-MO" sz="1200" kern="1200" dirty="0" err="1" smtClean="0">
                <a:solidFill>
                  <a:schemeClr val="tx1"/>
                </a:solidFill>
                <a:effectLst/>
                <a:latin typeface="+mn-lt"/>
                <a:ea typeface="+mn-ea"/>
                <a:cs typeface="+mn-cs"/>
              </a:rPr>
              <a:t>insertNode</a:t>
            </a:r>
            <a:r>
              <a:rPr lang="en-US" altLang="zh-MO" sz="1200" kern="1200" dirty="0" smtClean="0">
                <a:solidFill>
                  <a:schemeClr val="tx1"/>
                </a:solidFill>
                <a:effectLst/>
                <a:latin typeface="+mn-lt"/>
                <a:ea typeface="+mn-ea"/>
                <a:cs typeface="+mn-cs"/>
              </a:rPr>
              <a:t>() are O(1).</a:t>
            </a:r>
            <a:endParaRPr lang="zh-TW" altLang="zh-MO" sz="1200" kern="1200" dirty="0" smtClean="0">
              <a:solidFill>
                <a:schemeClr val="tx1"/>
              </a:solidFill>
              <a:effectLst/>
              <a:latin typeface="+mn-lt"/>
              <a:ea typeface="+mn-ea"/>
              <a:cs typeface="+mn-cs"/>
            </a:endParaRPr>
          </a:p>
          <a:p>
            <a:endParaRPr lang="zh-MO" altLang="en-US" dirty="0"/>
          </a:p>
        </p:txBody>
      </p:sp>
      <p:sp>
        <p:nvSpPr>
          <p:cNvPr id="4" name="投影片編號版面配置區 3"/>
          <p:cNvSpPr>
            <a:spLocks noGrp="1"/>
          </p:cNvSpPr>
          <p:nvPr>
            <p:ph type="sldNum" sz="quarter" idx="10"/>
          </p:nvPr>
        </p:nvSpPr>
        <p:spPr/>
        <p:txBody>
          <a:bodyPr/>
          <a:lstStyle/>
          <a:p>
            <a:fld id="{4177AE0C-2A0A-4647-8356-254D10938C64}" type="slidenum">
              <a:rPr lang="zh-MO" altLang="en-US" smtClean="0"/>
              <a:t>17</a:t>
            </a:fld>
            <a:endParaRPr lang="zh-MO" altLang="en-US"/>
          </a:p>
        </p:txBody>
      </p:sp>
    </p:spTree>
    <p:extLst>
      <p:ext uri="{BB962C8B-B14F-4D97-AF65-F5344CB8AC3E}">
        <p14:creationId xmlns:p14="http://schemas.microsoft.com/office/powerpoint/2010/main" val="186314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MO" sz="1200" kern="1200" dirty="0" smtClean="0">
                <a:solidFill>
                  <a:schemeClr val="tx1"/>
                </a:solidFill>
                <a:effectLst/>
                <a:latin typeface="+mn-lt"/>
                <a:ea typeface="+mn-ea"/>
                <a:cs typeface="+mn-cs"/>
              </a:rPr>
              <a:t>The operation of extracting the minimum node is complicated operation in the Fibonacci heap. First we need to find the minimum root node and delete it, and then all its children are added the root to the heap.</a:t>
            </a:r>
            <a:endParaRPr lang="zh-TW" altLang="zh-MO" sz="1200" kern="1200" dirty="0" smtClean="0">
              <a:solidFill>
                <a:schemeClr val="tx1"/>
              </a:solidFill>
              <a:effectLst/>
              <a:latin typeface="+mn-lt"/>
              <a:ea typeface="+mn-ea"/>
              <a:cs typeface="+mn-cs"/>
            </a:endParaRPr>
          </a:p>
          <a:p>
            <a:endParaRPr lang="zh-MO" altLang="en-US" dirty="0"/>
          </a:p>
        </p:txBody>
      </p:sp>
      <p:sp>
        <p:nvSpPr>
          <p:cNvPr id="4" name="投影片編號版面配置區 3"/>
          <p:cNvSpPr>
            <a:spLocks noGrp="1"/>
          </p:cNvSpPr>
          <p:nvPr>
            <p:ph type="sldNum" sz="quarter" idx="10"/>
          </p:nvPr>
        </p:nvSpPr>
        <p:spPr/>
        <p:txBody>
          <a:bodyPr/>
          <a:lstStyle/>
          <a:p>
            <a:fld id="{4177AE0C-2A0A-4647-8356-254D10938C64}" type="slidenum">
              <a:rPr lang="zh-MO" altLang="en-US" smtClean="0"/>
              <a:t>18</a:t>
            </a:fld>
            <a:endParaRPr lang="zh-MO" altLang="en-US"/>
          </a:p>
        </p:txBody>
      </p:sp>
    </p:spTree>
    <p:extLst>
      <p:ext uri="{BB962C8B-B14F-4D97-AF65-F5344CB8AC3E}">
        <p14:creationId xmlns:p14="http://schemas.microsoft.com/office/powerpoint/2010/main" val="187186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MO" sz="1200" kern="1200" dirty="0" smtClean="0">
                <a:solidFill>
                  <a:schemeClr val="tx1"/>
                </a:solidFill>
                <a:effectLst/>
                <a:latin typeface="+mn-lt"/>
                <a:ea typeface="+mn-ea"/>
                <a:cs typeface="+mn-cs"/>
              </a:rPr>
              <a:t>We need to find and maintain the minimum root node of the heap, so we merge the other root nodes with the same degree to the two trees and maintain the state of the array.</a:t>
            </a:r>
            <a:endParaRPr lang="zh-TW" altLang="zh-MO" sz="1200" kern="1200" dirty="0" smtClean="0">
              <a:solidFill>
                <a:schemeClr val="tx1"/>
              </a:solidFill>
              <a:effectLst/>
              <a:latin typeface="+mn-lt"/>
              <a:ea typeface="+mn-ea"/>
              <a:cs typeface="+mn-cs"/>
            </a:endParaRPr>
          </a:p>
          <a:p>
            <a:endParaRPr lang="zh-MO" altLang="en-US" dirty="0"/>
          </a:p>
        </p:txBody>
      </p:sp>
      <p:sp>
        <p:nvSpPr>
          <p:cNvPr id="4" name="投影片編號版面配置區 3"/>
          <p:cNvSpPr>
            <a:spLocks noGrp="1"/>
          </p:cNvSpPr>
          <p:nvPr>
            <p:ph type="sldNum" sz="quarter" idx="10"/>
          </p:nvPr>
        </p:nvSpPr>
        <p:spPr/>
        <p:txBody>
          <a:bodyPr/>
          <a:lstStyle/>
          <a:p>
            <a:fld id="{4177AE0C-2A0A-4647-8356-254D10938C64}" type="slidenum">
              <a:rPr lang="zh-MO" altLang="en-US" smtClean="0"/>
              <a:t>19</a:t>
            </a:fld>
            <a:endParaRPr lang="zh-MO" altLang="en-US"/>
          </a:p>
        </p:txBody>
      </p:sp>
    </p:spTree>
    <p:extLst>
      <p:ext uri="{BB962C8B-B14F-4D97-AF65-F5344CB8AC3E}">
        <p14:creationId xmlns:p14="http://schemas.microsoft.com/office/powerpoint/2010/main" val="465792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MO" sz="1200" kern="1200" dirty="0" smtClean="0">
                <a:solidFill>
                  <a:schemeClr val="tx1"/>
                </a:solidFill>
                <a:effectLst/>
                <a:latin typeface="+mn-lt"/>
                <a:ea typeface="+mn-ea"/>
                <a:cs typeface="+mn-cs"/>
              </a:rPr>
              <a:t>We only need O (e) time to put all the edges in the </a:t>
            </a:r>
            <a:r>
              <a:rPr lang="en-US" altLang="zh-MO" sz="1200" kern="1200" dirty="0" err="1" smtClean="0">
                <a:solidFill>
                  <a:schemeClr val="tx1"/>
                </a:solidFill>
                <a:effectLst/>
                <a:latin typeface="+mn-lt"/>
                <a:ea typeface="+mn-ea"/>
                <a:cs typeface="+mn-cs"/>
              </a:rPr>
              <a:t>fibheap</a:t>
            </a:r>
            <a:endParaRPr lang="zh-TW" altLang="zh-MO"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MO" sz="1200" kern="1200" dirty="0" smtClean="0">
                <a:solidFill>
                  <a:schemeClr val="tx1"/>
                </a:solidFill>
                <a:effectLst/>
                <a:latin typeface="+mn-lt"/>
                <a:ea typeface="+mn-ea"/>
                <a:cs typeface="+mn-cs"/>
              </a:rPr>
              <a:t>Then loop v times to find the edge with the smallest value, so the time required is O (</a:t>
            </a:r>
            <a:r>
              <a:rPr lang="en-US" altLang="zh-MO" sz="1200" kern="1200" dirty="0" err="1" smtClean="0">
                <a:solidFill>
                  <a:schemeClr val="tx1"/>
                </a:solidFill>
                <a:effectLst/>
                <a:latin typeface="+mn-lt"/>
                <a:ea typeface="+mn-ea"/>
                <a:cs typeface="+mn-cs"/>
              </a:rPr>
              <a:t>vlogv</a:t>
            </a:r>
            <a:r>
              <a:rPr lang="en-US" altLang="zh-MO" sz="1200" kern="1200" dirty="0" smtClean="0">
                <a:solidFill>
                  <a:schemeClr val="tx1"/>
                </a:solidFill>
                <a:effectLst/>
                <a:latin typeface="+mn-lt"/>
                <a:ea typeface="+mn-ea"/>
                <a:cs typeface="+mn-cs"/>
              </a:rPr>
              <a:t>).</a:t>
            </a:r>
            <a:endParaRPr lang="zh-TW" altLang="zh-MO" sz="1200" kern="1200" dirty="0" smtClean="0">
              <a:solidFill>
                <a:schemeClr val="tx1"/>
              </a:solidFill>
              <a:effectLst/>
              <a:latin typeface="+mn-lt"/>
              <a:ea typeface="+mn-ea"/>
              <a:cs typeface="+mn-cs"/>
            </a:endParaRPr>
          </a:p>
          <a:p>
            <a:r>
              <a:rPr lang="en-US" altLang="zh-MO" sz="1200" kern="1200" dirty="0" smtClean="0">
                <a:solidFill>
                  <a:schemeClr val="tx1"/>
                </a:solidFill>
                <a:effectLst/>
                <a:latin typeface="+mn-lt"/>
                <a:ea typeface="+mn-ea"/>
                <a:cs typeface="+mn-cs"/>
              </a:rPr>
              <a:t>The time complexity of </a:t>
            </a:r>
            <a:r>
              <a:rPr lang="en-US" altLang="zh-MO" sz="1200" kern="1200" dirty="0" err="1" smtClean="0">
                <a:solidFill>
                  <a:schemeClr val="tx1"/>
                </a:solidFill>
                <a:effectLst/>
                <a:latin typeface="+mn-lt"/>
                <a:ea typeface="+mn-ea"/>
                <a:cs typeface="+mn-cs"/>
              </a:rPr>
              <a:t>FibonacciHeap</a:t>
            </a:r>
            <a:r>
              <a:rPr lang="en-US" altLang="zh-MO" sz="1200" kern="1200" dirty="0" smtClean="0">
                <a:solidFill>
                  <a:schemeClr val="tx1"/>
                </a:solidFill>
                <a:effectLst/>
                <a:latin typeface="+mn-lt"/>
                <a:ea typeface="+mn-ea"/>
                <a:cs typeface="+mn-cs"/>
              </a:rPr>
              <a:t> -Optimized </a:t>
            </a:r>
            <a:r>
              <a:rPr lang="en-US" altLang="zh-MO" sz="1200" kern="1200" dirty="0" err="1" smtClean="0">
                <a:solidFill>
                  <a:schemeClr val="tx1"/>
                </a:solidFill>
                <a:effectLst/>
                <a:latin typeface="+mn-lt"/>
                <a:ea typeface="+mn-ea"/>
                <a:cs typeface="+mn-cs"/>
              </a:rPr>
              <a:t>Dijkstra</a:t>
            </a:r>
            <a:r>
              <a:rPr lang="en-US" altLang="zh-MO" sz="1200" kern="1200" dirty="0" smtClean="0">
                <a:solidFill>
                  <a:schemeClr val="tx1"/>
                </a:solidFill>
                <a:effectLst/>
                <a:latin typeface="+mn-lt"/>
                <a:ea typeface="+mn-ea"/>
                <a:cs typeface="+mn-cs"/>
              </a:rPr>
              <a:t> is o(e +</a:t>
            </a:r>
            <a:r>
              <a:rPr lang="en-US" altLang="zh-MO" sz="1200" kern="1200" dirty="0" err="1" smtClean="0">
                <a:solidFill>
                  <a:schemeClr val="tx1"/>
                </a:solidFill>
                <a:effectLst/>
                <a:latin typeface="+mn-lt"/>
                <a:ea typeface="+mn-ea"/>
                <a:cs typeface="+mn-cs"/>
              </a:rPr>
              <a:t>vlogv</a:t>
            </a:r>
            <a:r>
              <a:rPr lang="en-US" altLang="zh-MO" sz="1200" kern="1200" dirty="0" smtClean="0">
                <a:solidFill>
                  <a:schemeClr val="tx1"/>
                </a:solidFill>
                <a:effectLst/>
                <a:latin typeface="+mn-lt"/>
                <a:ea typeface="+mn-ea"/>
                <a:cs typeface="+mn-cs"/>
              </a:rPr>
              <a:t>).</a:t>
            </a:r>
            <a:endParaRPr lang="zh-TW" altLang="zh-MO" sz="1200" kern="1200" dirty="0" smtClean="0">
              <a:solidFill>
                <a:schemeClr val="tx1"/>
              </a:solidFill>
              <a:effectLst/>
              <a:latin typeface="+mn-lt"/>
              <a:ea typeface="+mn-ea"/>
              <a:cs typeface="+mn-cs"/>
            </a:endParaRPr>
          </a:p>
          <a:p>
            <a:r>
              <a:rPr lang="en-US" altLang="zh-MO" sz="1200" kern="1200" dirty="0" smtClean="0">
                <a:solidFill>
                  <a:schemeClr val="tx1"/>
                </a:solidFill>
                <a:effectLst/>
                <a:latin typeface="+mn-lt"/>
                <a:ea typeface="+mn-ea"/>
                <a:cs typeface="+mn-cs"/>
              </a:rPr>
              <a:t>	The space complexity of </a:t>
            </a:r>
            <a:r>
              <a:rPr lang="en-US" altLang="zh-MO" sz="1200" kern="1200" dirty="0" err="1" smtClean="0">
                <a:solidFill>
                  <a:schemeClr val="tx1"/>
                </a:solidFill>
                <a:effectLst/>
                <a:latin typeface="+mn-lt"/>
                <a:ea typeface="+mn-ea"/>
                <a:cs typeface="+mn-cs"/>
              </a:rPr>
              <a:t>FibonacciHeap</a:t>
            </a:r>
            <a:r>
              <a:rPr lang="en-US" altLang="zh-MO" sz="1200" kern="1200" dirty="0" smtClean="0">
                <a:solidFill>
                  <a:schemeClr val="tx1"/>
                </a:solidFill>
                <a:effectLst/>
                <a:latin typeface="+mn-lt"/>
                <a:ea typeface="+mn-ea"/>
                <a:cs typeface="+mn-cs"/>
              </a:rPr>
              <a:t> -Optimized </a:t>
            </a:r>
            <a:r>
              <a:rPr lang="en-US" altLang="zh-MO" sz="1200" kern="1200" dirty="0" err="1" smtClean="0">
                <a:solidFill>
                  <a:schemeClr val="tx1"/>
                </a:solidFill>
                <a:effectLst/>
                <a:latin typeface="+mn-lt"/>
                <a:ea typeface="+mn-ea"/>
                <a:cs typeface="+mn-cs"/>
              </a:rPr>
              <a:t>Dijkstra</a:t>
            </a:r>
            <a:r>
              <a:rPr lang="en-US" altLang="zh-MO" sz="1200" kern="1200" dirty="0" smtClean="0">
                <a:solidFill>
                  <a:schemeClr val="tx1"/>
                </a:solidFill>
                <a:effectLst/>
                <a:latin typeface="+mn-lt"/>
                <a:ea typeface="+mn-ea"/>
                <a:cs typeface="+mn-cs"/>
              </a:rPr>
              <a:t> is o(e). The space complexity is decided by the total number of edges.</a:t>
            </a:r>
            <a:endParaRPr lang="zh-TW" altLang="zh-MO" sz="1200" kern="1200" dirty="0" smtClean="0">
              <a:solidFill>
                <a:schemeClr val="tx1"/>
              </a:solidFill>
              <a:effectLst/>
              <a:latin typeface="+mn-lt"/>
              <a:ea typeface="+mn-ea"/>
              <a:cs typeface="+mn-cs"/>
            </a:endParaRPr>
          </a:p>
          <a:p>
            <a:endParaRPr lang="zh-MO" altLang="en-US" dirty="0"/>
          </a:p>
        </p:txBody>
      </p:sp>
      <p:sp>
        <p:nvSpPr>
          <p:cNvPr id="4" name="投影片編號版面配置區 3"/>
          <p:cNvSpPr>
            <a:spLocks noGrp="1"/>
          </p:cNvSpPr>
          <p:nvPr>
            <p:ph type="sldNum" sz="quarter" idx="10"/>
          </p:nvPr>
        </p:nvSpPr>
        <p:spPr/>
        <p:txBody>
          <a:bodyPr/>
          <a:lstStyle/>
          <a:p>
            <a:fld id="{4177AE0C-2A0A-4647-8356-254D10938C64}" type="slidenum">
              <a:rPr lang="zh-MO" altLang="en-US" smtClean="0"/>
              <a:t>20</a:t>
            </a:fld>
            <a:endParaRPr lang="zh-MO" altLang="en-US"/>
          </a:p>
        </p:txBody>
      </p:sp>
    </p:spTree>
    <p:extLst>
      <p:ext uri="{BB962C8B-B14F-4D97-AF65-F5344CB8AC3E}">
        <p14:creationId xmlns:p14="http://schemas.microsoft.com/office/powerpoint/2010/main" val="2395965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MO" sz="1200" kern="1200" dirty="0" smtClean="0">
                <a:solidFill>
                  <a:schemeClr val="tx1"/>
                </a:solidFill>
                <a:effectLst/>
                <a:latin typeface="+mn-lt"/>
                <a:ea typeface="+mn-ea"/>
                <a:cs typeface="+mn-cs"/>
              </a:rPr>
              <a:t>This time we chose the implementation of the priority queue of STL and </a:t>
            </a:r>
            <a:r>
              <a:rPr lang="en-US" altLang="zh-MO" sz="1200" kern="1200" dirty="0" err="1" smtClean="0">
                <a:solidFill>
                  <a:schemeClr val="tx1"/>
                </a:solidFill>
                <a:effectLst/>
                <a:latin typeface="+mn-lt"/>
                <a:ea typeface="+mn-ea"/>
                <a:cs typeface="+mn-cs"/>
              </a:rPr>
              <a:t>FibonacciHeap</a:t>
            </a:r>
            <a:r>
              <a:rPr lang="en-US" altLang="zh-MO" sz="1200" kern="1200" dirty="0" smtClean="0">
                <a:solidFill>
                  <a:schemeClr val="tx1"/>
                </a:solidFill>
                <a:effectLst/>
                <a:latin typeface="+mn-lt"/>
                <a:ea typeface="+mn-ea"/>
                <a:cs typeface="+mn-cs"/>
              </a:rPr>
              <a:t>. According to the table, the time complexity of the binary heap is less than the priority queue of STL. From the table, the time complexity of the binary heap is less than the priority queue of STL. The implementation effect of the binary heap is better but not obvious and the program is more complicated than the program using the priority queue of STL. </a:t>
            </a:r>
            <a:endParaRPr lang="zh-TW" altLang="zh-MO" sz="1200" kern="1200" dirty="0" smtClean="0">
              <a:solidFill>
                <a:schemeClr val="tx1"/>
              </a:solidFill>
              <a:effectLst/>
              <a:latin typeface="+mn-lt"/>
              <a:ea typeface="+mn-ea"/>
              <a:cs typeface="+mn-cs"/>
            </a:endParaRPr>
          </a:p>
          <a:p>
            <a:r>
              <a:rPr lang="en-US" altLang="zh-MO" sz="1200" kern="1200" dirty="0" smtClean="0">
                <a:solidFill>
                  <a:schemeClr val="tx1"/>
                </a:solidFill>
                <a:effectLst/>
                <a:latin typeface="+mn-lt"/>
                <a:ea typeface="+mn-ea"/>
                <a:cs typeface="+mn-cs"/>
              </a:rPr>
              <a:t>The use of Fibonacci heaps is more efficient than using the </a:t>
            </a:r>
            <a:r>
              <a:rPr lang="en-US" altLang="zh-MO" sz="1200" kern="1200" dirty="0" err="1" smtClean="0">
                <a:solidFill>
                  <a:schemeClr val="tx1"/>
                </a:solidFill>
                <a:effectLst/>
                <a:latin typeface="+mn-lt"/>
                <a:ea typeface="+mn-ea"/>
                <a:cs typeface="+mn-cs"/>
              </a:rPr>
              <a:t>MinHeap</a:t>
            </a:r>
            <a:r>
              <a:rPr lang="en-US" altLang="zh-MO" sz="1200" kern="1200" dirty="0" smtClean="0">
                <a:solidFill>
                  <a:schemeClr val="tx1"/>
                </a:solidFill>
                <a:effectLst/>
                <a:latin typeface="+mn-lt"/>
                <a:ea typeface="+mn-ea"/>
                <a:cs typeface="+mn-cs"/>
              </a:rPr>
              <a:t> after processing each selection, which requires updating the distance between all vertices and the source point. This also means that the time complexity of using the Fibonacci heap will be lower than the time complexity of using the </a:t>
            </a:r>
            <a:r>
              <a:rPr lang="en-US" altLang="zh-MO" sz="1200" kern="1200" dirty="0" err="1" smtClean="0">
                <a:solidFill>
                  <a:schemeClr val="tx1"/>
                </a:solidFill>
                <a:effectLst/>
                <a:latin typeface="+mn-lt"/>
                <a:ea typeface="+mn-ea"/>
                <a:cs typeface="+mn-cs"/>
              </a:rPr>
              <a:t>MinHeap</a:t>
            </a:r>
            <a:r>
              <a:rPr lang="en-US" altLang="zh-MO" sz="1200" kern="1200" dirty="0" smtClean="0">
                <a:solidFill>
                  <a:schemeClr val="tx1"/>
                </a:solidFill>
                <a:effectLst/>
                <a:latin typeface="+mn-lt"/>
                <a:ea typeface="+mn-ea"/>
                <a:cs typeface="+mn-cs"/>
              </a:rPr>
              <a:t>.</a:t>
            </a:r>
            <a:endParaRPr lang="zh-TW" altLang="zh-MO" sz="1200" kern="1200" dirty="0" smtClean="0">
              <a:solidFill>
                <a:schemeClr val="tx1"/>
              </a:solidFill>
              <a:effectLst/>
              <a:latin typeface="+mn-lt"/>
              <a:ea typeface="+mn-ea"/>
              <a:cs typeface="+mn-cs"/>
            </a:endParaRPr>
          </a:p>
          <a:p>
            <a:r>
              <a:rPr lang="en-US" altLang="zh-MO" sz="1200" kern="1200" dirty="0" smtClean="0">
                <a:solidFill>
                  <a:schemeClr val="tx1"/>
                </a:solidFill>
                <a:effectLst/>
                <a:latin typeface="+mn-lt"/>
                <a:ea typeface="+mn-ea"/>
                <a:cs typeface="+mn-cs"/>
              </a:rPr>
              <a:t>The time complexity of </a:t>
            </a:r>
            <a:r>
              <a:rPr lang="en-US" altLang="zh-MO" sz="1200" kern="1200" dirty="0" err="1" smtClean="0">
                <a:solidFill>
                  <a:schemeClr val="tx1"/>
                </a:solidFill>
                <a:effectLst/>
                <a:latin typeface="+mn-lt"/>
                <a:ea typeface="+mn-ea"/>
                <a:cs typeface="+mn-cs"/>
              </a:rPr>
              <a:t>FibonacciHeap</a:t>
            </a:r>
            <a:r>
              <a:rPr lang="en-US" altLang="zh-MO" sz="1200" kern="1200" dirty="0" smtClean="0">
                <a:solidFill>
                  <a:schemeClr val="tx1"/>
                </a:solidFill>
                <a:effectLst/>
                <a:latin typeface="+mn-lt"/>
                <a:ea typeface="+mn-ea"/>
                <a:cs typeface="+mn-cs"/>
              </a:rPr>
              <a:t> -Optimized </a:t>
            </a:r>
            <a:r>
              <a:rPr lang="en-US" altLang="zh-MO" sz="1200" kern="1200" dirty="0" err="1" smtClean="0">
                <a:solidFill>
                  <a:schemeClr val="tx1"/>
                </a:solidFill>
                <a:effectLst/>
                <a:latin typeface="+mn-lt"/>
                <a:ea typeface="+mn-ea"/>
                <a:cs typeface="+mn-cs"/>
              </a:rPr>
              <a:t>Dijkstra</a:t>
            </a:r>
            <a:r>
              <a:rPr lang="en-US" altLang="zh-MO" sz="1200" kern="1200" dirty="0" smtClean="0">
                <a:solidFill>
                  <a:schemeClr val="tx1"/>
                </a:solidFill>
                <a:effectLst/>
                <a:latin typeface="+mn-lt"/>
                <a:ea typeface="+mn-ea"/>
                <a:cs typeface="+mn-cs"/>
              </a:rPr>
              <a:t> is o(</a:t>
            </a:r>
            <a:r>
              <a:rPr lang="en-US" altLang="zh-MO" sz="1200" kern="1200" dirty="0" err="1" smtClean="0">
                <a:solidFill>
                  <a:schemeClr val="tx1"/>
                </a:solidFill>
                <a:effectLst/>
                <a:latin typeface="+mn-lt"/>
                <a:ea typeface="+mn-ea"/>
                <a:cs typeface="+mn-cs"/>
              </a:rPr>
              <a:t>ke</a:t>
            </a:r>
            <a:r>
              <a:rPr lang="en-US" altLang="zh-MO" sz="1200" kern="1200" dirty="0" smtClean="0">
                <a:solidFill>
                  <a:schemeClr val="tx1"/>
                </a:solidFill>
                <a:effectLst/>
                <a:latin typeface="+mn-lt"/>
                <a:ea typeface="+mn-ea"/>
                <a:cs typeface="+mn-cs"/>
              </a:rPr>
              <a:t> +</a:t>
            </a:r>
            <a:r>
              <a:rPr lang="en-US" altLang="zh-MO" sz="1200" kern="1200" dirty="0" err="1" smtClean="0">
                <a:solidFill>
                  <a:schemeClr val="tx1"/>
                </a:solidFill>
                <a:effectLst/>
                <a:latin typeface="+mn-lt"/>
                <a:ea typeface="+mn-ea"/>
                <a:cs typeface="+mn-cs"/>
              </a:rPr>
              <a:t>vlogv</a:t>
            </a:r>
            <a:r>
              <a:rPr lang="en-US" altLang="zh-MO" sz="1200" kern="1200" dirty="0" smtClean="0">
                <a:solidFill>
                  <a:schemeClr val="tx1"/>
                </a:solidFill>
                <a:effectLst/>
                <a:latin typeface="+mn-lt"/>
                <a:ea typeface="+mn-ea"/>
                <a:cs typeface="+mn-cs"/>
              </a:rPr>
              <a:t>). k is a constant. However, because k is relatively large, the data must have a large scale to show the advantage of complexity.</a:t>
            </a:r>
            <a:endParaRPr lang="zh-TW" altLang="zh-MO" sz="1200" kern="1200" dirty="0" smtClean="0">
              <a:solidFill>
                <a:schemeClr val="tx1"/>
              </a:solidFill>
              <a:effectLst/>
              <a:latin typeface="+mn-lt"/>
              <a:ea typeface="+mn-ea"/>
              <a:cs typeface="+mn-cs"/>
            </a:endParaRPr>
          </a:p>
          <a:p>
            <a:r>
              <a:rPr lang="en-US" altLang="zh-MO" sz="1200" kern="1200" dirty="0" smtClean="0">
                <a:solidFill>
                  <a:schemeClr val="tx1"/>
                </a:solidFill>
                <a:effectLst/>
                <a:latin typeface="+mn-lt"/>
                <a:ea typeface="+mn-ea"/>
                <a:cs typeface="+mn-cs"/>
              </a:rPr>
              <a:t>In choosing which implementation version to use, we need to consider the actual situation, such as the size of the data, the density of the graph, and the time that can be used to write the program.</a:t>
            </a:r>
            <a:endParaRPr lang="zh-TW" altLang="zh-MO" sz="1200" kern="1200" dirty="0" smtClean="0">
              <a:solidFill>
                <a:schemeClr val="tx1"/>
              </a:solidFill>
              <a:effectLst/>
              <a:latin typeface="+mn-lt"/>
              <a:ea typeface="+mn-ea"/>
              <a:cs typeface="+mn-cs"/>
            </a:endParaRPr>
          </a:p>
          <a:p>
            <a:r>
              <a:rPr lang="en-US" altLang="zh-MO" sz="1200" kern="1200" dirty="0" smtClean="0">
                <a:solidFill>
                  <a:schemeClr val="tx1"/>
                </a:solidFill>
                <a:effectLst/>
                <a:latin typeface="+mn-lt"/>
                <a:ea typeface="+mn-ea"/>
                <a:cs typeface="+mn-cs"/>
              </a:rPr>
              <a:t> </a:t>
            </a:r>
            <a:endParaRPr lang="zh-TW" altLang="zh-MO" sz="1200" kern="1200" dirty="0" smtClean="0">
              <a:solidFill>
                <a:schemeClr val="tx1"/>
              </a:solidFill>
              <a:effectLst/>
              <a:latin typeface="+mn-lt"/>
              <a:ea typeface="+mn-ea"/>
              <a:cs typeface="+mn-cs"/>
            </a:endParaRPr>
          </a:p>
          <a:p>
            <a:endParaRPr lang="zh-MO" altLang="en-US" dirty="0"/>
          </a:p>
        </p:txBody>
      </p:sp>
      <p:sp>
        <p:nvSpPr>
          <p:cNvPr id="4" name="投影片編號版面配置區 3"/>
          <p:cNvSpPr>
            <a:spLocks noGrp="1"/>
          </p:cNvSpPr>
          <p:nvPr>
            <p:ph type="sldNum" sz="quarter" idx="10"/>
          </p:nvPr>
        </p:nvSpPr>
        <p:spPr/>
        <p:txBody>
          <a:bodyPr/>
          <a:lstStyle/>
          <a:p>
            <a:fld id="{4177AE0C-2A0A-4647-8356-254D10938C64}" type="slidenum">
              <a:rPr lang="zh-MO" altLang="en-US" smtClean="0"/>
              <a:t>21</a:t>
            </a:fld>
            <a:endParaRPr lang="zh-MO" altLang="en-US"/>
          </a:p>
        </p:txBody>
      </p:sp>
    </p:spTree>
    <p:extLst>
      <p:ext uri="{BB962C8B-B14F-4D97-AF65-F5344CB8AC3E}">
        <p14:creationId xmlns:p14="http://schemas.microsoft.com/office/powerpoint/2010/main" val="132923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MO" b="1" dirty="0"/>
              <a:t>Shortest Path Algorithm with Heaps</a:t>
            </a:r>
            <a:endParaRPr lang="zh-MO" altLang="en-US" dirty="0"/>
          </a:p>
        </p:txBody>
      </p:sp>
      <p:sp>
        <p:nvSpPr>
          <p:cNvPr id="3" name="副標題 2"/>
          <p:cNvSpPr>
            <a:spLocks noGrp="1"/>
          </p:cNvSpPr>
          <p:nvPr>
            <p:ph type="subTitle" idx="1"/>
          </p:nvPr>
        </p:nvSpPr>
        <p:spPr/>
        <p:txBody>
          <a:bodyPr/>
          <a:lstStyle/>
          <a:p>
            <a:endParaRPr lang="zh-MO" altLang="en-US" dirty="0"/>
          </a:p>
        </p:txBody>
      </p:sp>
    </p:spTree>
    <p:extLst>
      <p:ext uri="{BB962C8B-B14F-4D97-AF65-F5344CB8AC3E}">
        <p14:creationId xmlns:p14="http://schemas.microsoft.com/office/powerpoint/2010/main" val="277022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MO" altLang="en-US"/>
          </a:p>
        </p:txBody>
      </p:sp>
      <p:sp>
        <p:nvSpPr>
          <p:cNvPr id="3" name="內容版面配置區 2"/>
          <p:cNvSpPr>
            <a:spLocks noGrp="1"/>
          </p:cNvSpPr>
          <p:nvPr>
            <p:ph idx="1"/>
          </p:nvPr>
        </p:nvSpPr>
        <p:spPr/>
        <p:txBody>
          <a:bodyPr/>
          <a:lstStyle/>
          <a:p>
            <a:endParaRPr lang="zh-MO" altLang="en-US"/>
          </a:p>
        </p:txBody>
      </p:sp>
      <p:pic>
        <p:nvPicPr>
          <p:cNvPr id="4" name="圖片 3"/>
          <p:cNvPicPr>
            <a:picLocks noChangeAspect="1"/>
          </p:cNvPicPr>
          <p:nvPr/>
        </p:nvPicPr>
        <p:blipFill>
          <a:blip r:embed="rId2"/>
          <a:stretch>
            <a:fillRect/>
          </a:stretch>
        </p:blipFill>
        <p:spPr>
          <a:xfrm>
            <a:off x="550601" y="437926"/>
            <a:ext cx="6486525" cy="2819400"/>
          </a:xfrm>
          <a:prstGeom prst="rect">
            <a:avLst/>
          </a:prstGeom>
        </p:spPr>
      </p:pic>
      <p:pic>
        <p:nvPicPr>
          <p:cNvPr id="5" name="圖片 4"/>
          <p:cNvPicPr>
            <a:picLocks noChangeAspect="1"/>
          </p:cNvPicPr>
          <p:nvPr/>
        </p:nvPicPr>
        <p:blipFill>
          <a:blip r:embed="rId2"/>
          <a:stretch>
            <a:fillRect/>
          </a:stretch>
        </p:blipFill>
        <p:spPr>
          <a:xfrm>
            <a:off x="3551984" y="3116580"/>
            <a:ext cx="6486525" cy="2819400"/>
          </a:xfrm>
          <a:prstGeom prst="rect">
            <a:avLst/>
          </a:prstGeom>
        </p:spPr>
      </p:pic>
    </p:spTree>
    <p:extLst>
      <p:ext uri="{BB962C8B-B14F-4D97-AF65-F5344CB8AC3E}">
        <p14:creationId xmlns:p14="http://schemas.microsoft.com/office/powerpoint/2010/main" val="116566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dirty="0"/>
              <a:t>3.2 Time complexity of program</a:t>
            </a:r>
            <a:r>
              <a:rPr lang="zh-TW" altLang="zh-MO" dirty="0"/>
              <a:t/>
            </a:r>
            <a:br>
              <a:rPr lang="zh-TW" altLang="zh-MO" dirty="0"/>
            </a:br>
            <a:endParaRPr lang="zh-MO"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490272733"/>
              </p:ext>
            </p:extLst>
          </p:nvPr>
        </p:nvGraphicFramePr>
        <p:xfrm>
          <a:off x="804256" y="1432513"/>
          <a:ext cx="7296251" cy="4871471"/>
        </p:xfrm>
        <a:graphic>
          <a:graphicData uri="http://schemas.openxmlformats.org/drawingml/2006/table">
            <a:tbl>
              <a:tblPr firstRow="1" firstCol="1" bandRow="1">
                <a:tableStyleId>{5C22544A-7EE6-4342-B048-85BDC9FD1C3A}</a:tableStyleId>
              </a:tblPr>
              <a:tblGrid>
                <a:gridCol w="1458901"/>
                <a:gridCol w="1458901"/>
                <a:gridCol w="1458901"/>
                <a:gridCol w="1459774"/>
                <a:gridCol w="1459774"/>
              </a:tblGrid>
              <a:tr h="324765">
                <a:tc gridSpan="5">
                  <a:txBody>
                    <a:bodyPr/>
                    <a:lstStyle/>
                    <a:p>
                      <a:pPr algn="just">
                        <a:spcAft>
                          <a:spcPts val="600"/>
                        </a:spcAft>
                      </a:pPr>
                      <a:r>
                        <a:rPr lang="en-US" sz="1400" kern="100">
                          <a:effectLst/>
                        </a:rPr>
                        <a:t>Minheap</a:t>
                      </a:r>
                      <a:endParaRPr lang="zh-TW" sz="105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MO" altLang="en-US"/>
                    </a:p>
                  </a:txBody>
                  <a:tcPr/>
                </a:tc>
                <a:tc hMerge="1">
                  <a:txBody>
                    <a:bodyPr/>
                    <a:lstStyle/>
                    <a:p>
                      <a:endParaRPr lang="zh-MO" altLang="en-US"/>
                    </a:p>
                  </a:txBody>
                  <a:tcPr/>
                </a:tc>
                <a:tc hMerge="1">
                  <a:txBody>
                    <a:bodyPr/>
                    <a:lstStyle/>
                    <a:p>
                      <a:endParaRPr lang="zh-MO" altLang="en-US"/>
                    </a:p>
                  </a:txBody>
                  <a:tcPr/>
                </a:tc>
                <a:tc hMerge="1">
                  <a:txBody>
                    <a:bodyPr/>
                    <a:lstStyle/>
                    <a:p>
                      <a:endParaRPr lang="zh-MO" altLang="en-US"/>
                    </a:p>
                  </a:txBody>
                  <a:tcPr/>
                </a:tc>
              </a:tr>
              <a:tr h="324765">
                <a:tc>
                  <a:txBody>
                    <a:bodyPr/>
                    <a:lstStyle/>
                    <a:p>
                      <a:pPr algn="just">
                        <a:spcAft>
                          <a:spcPts val="600"/>
                        </a:spcAft>
                      </a:pPr>
                      <a:r>
                        <a:rPr lang="en-US" sz="1400" kern="100">
                          <a:effectLst/>
                        </a:rPr>
                        <a:t>N=1000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t1/s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324765">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81.736000s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71.100000s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75.988000s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76.274667s</a:t>
                      </a:r>
                      <a:endParaRPr lang="zh-TW" sz="1050" kern="100">
                        <a:effectLst/>
                        <a:latin typeface="Times New Roman" panose="02020603050405020304" pitchFamily="18" charset="0"/>
                        <a:ea typeface="宋体" panose="02010600030101010101" pitchFamily="2" charset="-122"/>
                      </a:endParaRPr>
                    </a:p>
                  </a:txBody>
                  <a:tcPr marL="68580" marR="68580" marT="0" marB="0"/>
                </a:tc>
              </a:tr>
              <a:tr h="324765">
                <a:tc>
                  <a:txBody>
                    <a:bodyPr/>
                    <a:lstStyle/>
                    <a:p>
                      <a:pPr algn="just">
                        <a:spcAft>
                          <a:spcPts val="600"/>
                        </a:spcAft>
                      </a:pPr>
                      <a:r>
                        <a:rPr lang="en-US" sz="1400" kern="100">
                          <a:effectLst/>
                        </a:rPr>
                        <a:t>N=2500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t1/s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649529">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118.787000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122.391000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122.006000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121.061333s</a:t>
                      </a:r>
                      <a:endParaRPr lang="zh-TW" sz="1050" kern="100">
                        <a:effectLst/>
                        <a:latin typeface="Times New Roman" panose="02020603050405020304" pitchFamily="18" charset="0"/>
                        <a:ea typeface="宋体" panose="02010600030101010101" pitchFamily="2" charset="-122"/>
                      </a:endParaRPr>
                    </a:p>
                  </a:txBody>
                  <a:tcPr marL="68580" marR="68580" marT="0" marB="0"/>
                </a:tc>
              </a:tr>
              <a:tr h="324765">
                <a:tc>
                  <a:txBody>
                    <a:bodyPr/>
                    <a:lstStyle/>
                    <a:p>
                      <a:pPr algn="just">
                        <a:spcAft>
                          <a:spcPts val="600"/>
                        </a:spcAft>
                      </a:pPr>
                      <a:r>
                        <a:rPr lang="en-US" sz="1400" kern="100">
                          <a:effectLst/>
                        </a:rPr>
                        <a:t>N=5000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t1/s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649529">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226.003000s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220.640000s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208.038000s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218.227000s</a:t>
                      </a:r>
                      <a:endParaRPr lang="zh-TW" sz="1050" kern="100">
                        <a:effectLst/>
                        <a:latin typeface="Times New Roman" panose="02020603050405020304" pitchFamily="18" charset="0"/>
                        <a:ea typeface="宋体" panose="02010600030101010101" pitchFamily="2" charset="-122"/>
                      </a:endParaRPr>
                    </a:p>
                  </a:txBody>
                  <a:tcPr marL="68580" marR="68580" marT="0" marB="0"/>
                </a:tc>
              </a:tr>
              <a:tr h="324765">
                <a:tc>
                  <a:txBody>
                    <a:bodyPr/>
                    <a:lstStyle/>
                    <a:p>
                      <a:pPr algn="just">
                        <a:spcAft>
                          <a:spcPts val="600"/>
                        </a:spcAft>
                      </a:pPr>
                      <a:r>
                        <a:rPr lang="en-US" sz="1400" kern="100">
                          <a:effectLst/>
                        </a:rPr>
                        <a:t>N=7500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t1/s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649529">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329.097000s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323.169000s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331.602000s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327.956000s</a:t>
                      </a:r>
                      <a:endParaRPr lang="zh-TW" sz="1050" kern="100">
                        <a:effectLst/>
                        <a:latin typeface="Times New Roman" panose="02020603050405020304" pitchFamily="18" charset="0"/>
                        <a:ea typeface="宋体" panose="02010600030101010101" pitchFamily="2" charset="-122"/>
                      </a:endParaRPr>
                    </a:p>
                  </a:txBody>
                  <a:tcPr marL="68580" marR="68580" marT="0" marB="0"/>
                </a:tc>
              </a:tr>
              <a:tr h="324765">
                <a:tc>
                  <a:txBody>
                    <a:bodyPr/>
                    <a:lstStyle/>
                    <a:p>
                      <a:pPr algn="just">
                        <a:spcAft>
                          <a:spcPts val="600"/>
                        </a:spcAft>
                      </a:pPr>
                      <a:r>
                        <a:rPr lang="en-US" sz="1400" kern="100">
                          <a:effectLst/>
                        </a:rPr>
                        <a:t>N=10000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t1/s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649529">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443.608000s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427.868000s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476.502000s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dirty="0">
                          <a:effectLst/>
                        </a:rPr>
                        <a:t>449.326000s</a:t>
                      </a:r>
                      <a:endParaRPr lang="zh-TW"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356948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MO" altLang="en-US"/>
          </a:p>
        </p:txBody>
      </p:sp>
      <p:sp>
        <p:nvSpPr>
          <p:cNvPr id="3" name="內容版面配置區 2"/>
          <p:cNvSpPr>
            <a:spLocks noGrp="1"/>
          </p:cNvSpPr>
          <p:nvPr>
            <p:ph idx="1"/>
          </p:nvPr>
        </p:nvSpPr>
        <p:spPr/>
        <p:txBody>
          <a:bodyPr/>
          <a:lstStyle/>
          <a:p>
            <a:endParaRPr lang="zh-MO" altLang="en-US"/>
          </a:p>
        </p:txBody>
      </p:sp>
      <p:pic>
        <p:nvPicPr>
          <p:cNvPr id="4098" name="圖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718" y="1000588"/>
            <a:ext cx="7756001" cy="456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6472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dirty="0"/>
              <a:t>3.2 Time complexity of program</a:t>
            </a:r>
            <a:endParaRPr lang="zh-MO"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745227567"/>
              </p:ext>
            </p:extLst>
          </p:nvPr>
        </p:nvGraphicFramePr>
        <p:xfrm>
          <a:off x="806822" y="1333948"/>
          <a:ext cx="8089751" cy="5013063"/>
        </p:xfrm>
        <a:graphic>
          <a:graphicData uri="http://schemas.openxmlformats.org/drawingml/2006/table">
            <a:tbl>
              <a:tblPr firstRow="1" firstCol="1" bandRow="1">
                <a:tableStyleId>{5C22544A-7EE6-4342-B048-85BDC9FD1C3A}</a:tableStyleId>
              </a:tblPr>
              <a:tblGrid>
                <a:gridCol w="1617563"/>
                <a:gridCol w="1617563"/>
                <a:gridCol w="1617563"/>
                <a:gridCol w="1618531"/>
                <a:gridCol w="1618531"/>
              </a:tblGrid>
              <a:tr h="455733">
                <a:tc gridSpan="5">
                  <a:txBody>
                    <a:bodyPr/>
                    <a:lstStyle/>
                    <a:p>
                      <a:pPr algn="just">
                        <a:spcAft>
                          <a:spcPts val="600"/>
                        </a:spcAft>
                      </a:pPr>
                      <a:r>
                        <a:rPr lang="en-US" sz="1400" kern="100" dirty="0" err="1">
                          <a:effectLst/>
                        </a:rPr>
                        <a:t>FibonacciHeap</a:t>
                      </a:r>
                      <a:endParaRPr lang="zh-TW" sz="105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MO" altLang="en-US"/>
                    </a:p>
                  </a:txBody>
                  <a:tcPr/>
                </a:tc>
                <a:tc hMerge="1">
                  <a:txBody>
                    <a:bodyPr/>
                    <a:lstStyle/>
                    <a:p>
                      <a:endParaRPr lang="zh-MO" altLang="en-US"/>
                    </a:p>
                  </a:txBody>
                  <a:tcPr/>
                </a:tc>
                <a:tc hMerge="1">
                  <a:txBody>
                    <a:bodyPr/>
                    <a:lstStyle/>
                    <a:p>
                      <a:endParaRPr lang="zh-MO" altLang="en-US"/>
                    </a:p>
                  </a:txBody>
                  <a:tcPr/>
                </a:tc>
                <a:tc hMerge="1">
                  <a:txBody>
                    <a:bodyPr/>
                    <a:lstStyle/>
                    <a:p>
                      <a:endParaRPr lang="zh-MO" altLang="en-US"/>
                    </a:p>
                  </a:txBody>
                  <a:tcPr/>
                </a:tc>
              </a:tr>
              <a:tr h="455733">
                <a:tc>
                  <a:txBody>
                    <a:bodyPr/>
                    <a:lstStyle/>
                    <a:p>
                      <a:pPr algn="just">
                        <a:spcAft>
                          <a:spcPts val="600"/>
                        </a:spcAft>
                      </a:pPr>
                      <a:r>
                        <a:rPr lang="en-US" sz="1400" kern="100">
                          <a:effectLst/>
                        </a:rPr>
                        <a:t>N=100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t1/s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455733">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3.745000s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3.490000s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3.429000s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3.554667s</a:t>
                      </a:r>
                      <a:endParaRPr lang="zh-TW" sz="1050" kern="100">
                        <a:effectLst/>
                        <a:latin typeface="Times New Roman" panose="02020603050405020304" pitchFamily="18" charset="0"/>
                        <a:ea typeface="宋体" panose="02010600030101010101" pitchFamily="2" charset="-122"/>
                      </a:endParaRPr>
                    </a:p>
                  </a:txBody>
                  <a:tcPr marL="68580" marR="68580" marT="0" marB="0"/>
                </a:tc>
              </a:tr>
              <a:tr h="455733">
                <a:tc>
                  <a:txBody>
                    <a:bodyPr/>
                    <a:lstStyle/>
                    <a:p>
                      <a:pPr algn="just">
                        <a:spcAft>
                          <a:spcPts val="600"/>
                        </a:spcAft>
                      </a:pPr>
                      <a:r>
                        <a:rPr lang="en-US" sz="1400" kern="100">
                          <a:effectLst/>
                        </a:rPr>
                        <a:t>N=250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dirty="0">
                          <a:effectLst/>
                        </a:rPr>
                        <a:t>t1/s</a:t>
                      </a:r>
                      <a:endParaRPr lang="zh-TW"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455733">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9.156000s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11.648000s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8.704000s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9.836000s</a:t>
                      </a:r>
                      <a:endParaRPr lang="zh-TW" sz="1050" kern="100">
                        <a:effectLst/>
                        <a:latin typeface="Times New Roman" panose="02020603050405020304" pitchFamily="18" charset="0"/>
                        <a:ea typeface="宋体" panose="02010600030101010101" pitchFamily="2" charset="-122"/>
                      </a:endParaRPr>
                    </a:p>
                  </a:txBody>
                  <a:tcPr marL="68580" marR="68580" marT="0" marB="0"/>
                </a:tc>
              </a:tr>
              <a:tr h="455733">
                <a:tc>
                  <a:txBody>
                    <a:bodyPr/>
                    <a:lstStyle/>
                    <a:p>
                      <a:pPr algn="just">
                        <a:spcAft>
                          <a:spcPts val="600"/>
                        </a:spcAft>
                      </a:pPr>
                      <a:r>
                        <a:rPr lang="en-US" sz="1400" kern="100">
                          <a:effectLst/>
                        </a:rPr>
                        <a:t>N=500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t1/s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455733">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17.774000s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26.588000s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30.082000s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24.814667s</a:t>
                      </a:r>
                      <a:endParaRPr lang="zh-TW" sz="1050" kern="100">
                        <a:effectLst/>
                        <a:latin typeface="Times New Roman" panose="02020603050405020304" pitchFamily="18" charset="0"/>
                        <a:ea typeface="宋体" panose="02010600030101010101" pitchFamily="2" charset="-122"/>
                      </a:endParaRPr>
                    </a:p>
                  </a:txBody>
                  <a:tcPr marL="68580" marR="68580" marT="0" marB="0"/>
                </a:tc>
              </a:tr>
              <a:tr h="455733">
                <a:tc>
                  <a:txBody>
                    <a:bodyPr/>
                    <a:lstStyle/>
                    <a:p>
                      <a:pPr algn="just">
                        <a:spcAft>
                          <a:spcPts val="600"/>
                        </a:spcAft>
                      </a:pPr>
                      <a:r>
                        <a:rPr lang="en-US" sz="1400" kern="100">
                          <a:effectLst/>
                        </a:rPr>
                        <a:t>N=750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t1/s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455733">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44.713000s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36.709000s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29.818000s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37.080000s</a:t>
                      </a:r>
                      <a:endParaRPr lang="zh-TW" sz="1050" kern="100">
                        <a:effectLst/>
                        <a:latin typeface="Times New Roman" panose="02020603050405020304" pitchFamily="18" charset="0"/>
                        <a:ea typeface="宋体" panose="02010600030101010101" pitchFamily="2" charset="-122"/>
                      </a:endParaRPr>
                    </a:p>
                  </a:txBody>
                  <a:tcPr marL="68580" marR="68580" marT="0" marB="0"/>
                </a:tc>
              </a:tr>
              <a:tr h="455733">
                <a:tc>
                  <a:txBody>
                    <a:bodyPr/>
                    <a:lstStyle/>
                    <a:p>
                      <a:pPr algn="just">
                        <a:spcAft>
                          <a:spcPts val="600"/>
                        </a:spcAft>
                      </a:pPr>
                      <a:r>
                        <a:rPr lang="en-US" sz="1400" kern="100">
                          <a:effectLst/>
                        </a:rPr>
                        <a:t>N=1000</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t1/s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t3/s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t</a:t>
                      </a:r>
                      <a:r>
                        <a:rPr lang="en-US" sz="1100" kern="100">
                          <a:effectLst/>
                        </a:rPr>
                        <a:t>avg</a:t>
                      </a:r>
                      <a:r>
                        <a:rPr lang="en-US" sz="1400" kern="100">
                          <a:effectLst/>
                        </a:rPr>
                        <a:t>/s</a:t>
                      </a:r>
                      <a:endParaRPr lang="zh-TW" sz="1050" kern="100">
                        <a:effectLst/>
                        <a:latin typeface="Times New Roman" panose="02020603050405020304" pitchFamily="18" charset="0"/>
                        <a:ea typeface="宋体" panose="02010600030101010101" pitchFamily="2" charset="-122"/>
                      </a:endParaRPr>
                    </a:p>
                  </a:txBody>
                  <a:tcPr marL="68580" marR="68580" marT="0" marB="0"/>
                </a:tc>
              </a:tr>
              <a:tr h="455733">
                <a:tc>
                  <a:txBody>
                    <a:bodyPr/>
                    <a:lstStyle/>
                    <a:p>
                      <a:pPr algn="just">
                        <a:spcAft>
                          <a:spcPts val="600"/>
                        </a:spcAft>
                      </a:pPr>
                      <a:r>
                        <a:rPr lang="en-US" sz="1400" kern="100">
                          <a:effectLst/>
                        </a:rPr>
                        <a:t> </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51.106000s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62.035632s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a:effectLst/>
                        </a:rPr>
                        <a:t>46.006000s</a:t>
                      </a:r>
                      <a:endParaRPr lang="zh-TW"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1400" kern="100" dirty="0">
                          <a:effectLst/>
                        </a:rPr>
                        <a:t>53.049211s</a:t>
                      </a:r>
                      <a:endParaRPr lang="zh-TW"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609119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MO" altLang="en-US"/>
          </a:p>
        </p:txBody>
      </p:sp>
      <p:sp>
        <p:nvSpPr>
          <p:cNvPr id="3" name="內容版面配置區 2"/>
          <p:cNvSpPr>
            <a:spLocks noGrp="1"/>
          </p:cNvSpPr>
          <p:nvPr>
            <p:ph idx="1"/>
          </p:nvPr>
        </p:nvSpPr>
        <p:spPr/>
        <p:txBody>
          <a:bodyPr/>
          <a:lstStyle/>
          <a:p>
            <a:endParaRPr lang="zh-MO" altLang="en-US"/>
          </a:p>
        </p:txBody>
      </p:sp>
      <p:pic>
        <p:nvPicPr>
          <p:cNvPr id="13314" name="圖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13" y="879373"/>
            <a:ext cx="8158310" cy="487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234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b="1" dirty="0"/>
              <a:t>Chapter 4:  Analysis and Comments</a:t>
            </a:r>
            <a:r>
              <a:rPr lang="zh-TW" altLang="zh-MO" b="1" dirty="0"/>
              <a:t/>
            </a:r>
            <a:br>
              <a:rPr lang="zh-TW" altLang="zh-MO" b="1" dirty="0"/>
            </a:br>
            <a:endParaRPr lang="zh-MO"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MO" sz="2000" dirty="0" smtClean="0"/>
                  <a:t>Analysis :</a:t>
                </a:r>
                <a:endParaRPr lang="zh-TW" altLang="zh-MO" sz="2000" dirty="0"/>
              </a:p>
              <a:p>
                <a:r>
                  <a:rPr lang="en-US" altLang="zh-MO" sz="2000" dirty="0"/>
                  <a:t>The </a:t>
                </a:r>
                <a:r>
                  <a:rPr lang="en-US" altLang="zh-MO" sz="2000" dirty="0" err="1"/>
                  <a:t>Dijkstra</a:t>
                </a:r>
                <a:r>
                  <a:rPr lang="en-US" altLang="zh-MO" sz="2000" dirty="0"/>
                  <a:t> algorithm is an algorithm to find the shortest path. But its time complexity is too high. The time complexity of this algorithm is </a:t>
                </a:r>
                <a:r>
                  <a:rPr lang="en-US" altLang="zh-TW" sz="2000" dirty="0" smtClean="0"/>
                  <a:t>O(</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𝑒</m:t>
                        </m:r>
                      </m:e>
                      <m:sup>
                        <m:r>
                          <a:rPr lang="en-US" altLang="zh-TW" sz="2000" b="0" i="1" smtClean="0">
                            <a:latin typeface="Cambria Math" panose="02040503050406030204" pitchFamily="18" charset="0"/>
                          </a:rPr>
                          <m:t>2</m:t>
                        </m:r>
                      </m:sup>
                    </m:sSup>
                  </m:oMath>
                </a14:m>
                <a:r>
                  <a:rPr lang="en-US" altLang="zh-TW" sz="2000" dirty="0" smtClean="0"/>
                  <a:t>).</a:t>
                </a:r>
                <a:r>
                  <a:rPr lang="en-US" altLang="zh-MO" sz="2000" dirty="0"/>
                  <a:t> So there is a heap for optimization, here we use the minimum heap and </a:t>
                </a:r>
                <a:r>
                  <a:rPr lang="en-US" altLang="zh-MO" sz="2000" dirty="0" err="1"/>
                  <a:t>FibonacciHeap</a:t>
                </a:r>
                <a:r>
                  <a:rPr lang="en-US" altLang="zh-MO" sz="2000" dirty="0"/>
                  <a:t>.</a:t>
                </a:r>
                <a:endParaRPr lang="zh-TW" altLang="zh-MO" sz="2000" dirty="0"/>
              </a:p>
              <a:p>
                <a:endParaRPr lang="zh-MO"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284" t="-942" r="-142"/>
                </a:stretch>
              </a:blipFill>
            </p:spPr>
            <p:txBody>
              <a:bodyPr/>
              <a:lstStyle/>
              <a:p>
                <a:r>
                  <a:rPr lang="zh-MO" altLang="en-US">
                    <a:noFill/>
                  </a:rPr>
                  <a:t> </a:t>
                </a:r>
              </a:p>
            </p:txBody>
          </p:sp>
        </mc:Fallback>
      </mc:AlternateContent>
    </p:spTree>
    <p:extLst>
      <p:ext uri="{BB962C8B-B14F-4D97-AF65-F5344CB8AC3E}">
        <p14:creationId xmlns:p14="http://schemas.microsoft.com/office/powerpoint/2010/main" val="3129672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dirty="0" err="1"/>
              <a:t>MinHeap</a:t>
            </a:r>
            <a:r>
              <a:rPr lang="en-US" altLang="zh-MO" dirty="0"/>
              <a:t>-Optimized </a:t>
            </a:r>
            <a:r>
              <a:rPr lang="en-US" altLang="zh-MO" dirty="0" err="1"/>
              <a:t>Dijkstra</a:t>
            </a:r>
            <a:r>
              <a:rPr lang="en-US" altLang="zh-MO" dirty="0"/>
              <a:t>:</a:t>
            </a:r>
            <a:r>
              <a:rPr lang="zh-TW" altLang="zh-MO" dirty="0"/>
              <a:t/>
            </a:r>
            <a:br>
              <a:rPr lang="zh-TW" altLang="zh-MO" dirty="0"/>
            </a:br>
            <a:endParaRPr lang="zh-MO" altLang="en-US" dirty="0"/>
          </a:p>
        </p:txBody>
      </p:sp>
      <p:sp>
        <p:nvSpPr>
          <p:cNvPr id="3" name="內容版面配置區 2"/>
          <p:cNvSpPr>
            <a:spLocks noGrp="1"/>
          </p:cNvSpPr>
          <p:nvPr>
            <p:ph idx="1"/>
          </p:nvPr>
        </p:nvSpPr>
        <p:spPr/>
        <p:txBody>
          <a:bodyPr/>
          <a:lstStyle/>
          <a:p>
            <a:endParaRPr lang="zh-MO" altLang="en-US"/>
          </a:p>
        </p:txBody>
      </p:sp>
      <p:pic>
        <p:nvPicPr>
          <p:cNvPr id="6148" name="圖片 1"/>
          <p:cNvPicPr>
            <a:picLocks noChangeAspect="1" noChangeArrowheads="1"/>
          </p:cNvPicPr>
          <p:nvPr/>
        </p:nvPicPr>
        <p:blipFill rotWithShape="1">
          <a:blip r:embed="rId3">
            <a:extLst>
              <a:ext uri="{28A0092B-C50C-407E-A947-70E740481C1C}">
                <a14:useLocalDpi xmlns:a14="http://schemas.microsoft.com/office/drawing/2010/main" val="0"/>
              </a:ext>
            </a:extLst>
          </a:blip>
          <a:srcRect r="28401"/>
          <a:stretch/>
        </p:blipFill>
        <p:spPr bwMode="auto">
          <a:xfrm>
            <a:off x="390451" y="1647835"/>
            <a:ext cx="9251212" cy="478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746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dirty="0" err="1"/>
              <a:t>FibonacciHeap</a:t>
            </a:r>
            <a:r>
              <a:rPr lang="en-US" altLang="zh-MO" dirty="0"/>
              <a:t> -Optimized </a:t>
            </a:r>
            <a:r>
              <a:rPr lang="en-US" altLang="zh-MO" dirty="0" err="1"/>
              <a:t>Dijkstra</a:t>
            </a:r>
            <a:r>
              <a:rPr lang="en-US" altLang="zh-MO" dirty="0"/>
              <a:t>:</a:t>
            </a:r>
            <a:r>
              <a:rPr lang="zh-TW" altLang="zh-MO" dirty="0"/>
              <a:t/>
            </a:r>
            <a:br>
              <a:rPr lang="zh-TW" altLang="zh-MO" dirty="0"/>
            </a:br>
            <a:endParaRPr lang="zh-MO" altLang="en-US" dirty="0"/>
          </a:p>
        </p:txBody>
      </p:sp>
      <p:sp>
        <p:nvSpPr>
          <p:cNvPr id="3" name="內容版面配置區 2"/>
          <p:cNvSpPr>
            <a:spLocks noGrp="1"/>
          </p:cNvSpPr>
          <p:nvPr>
            <p:ph idx="1"/>
          </p:nvPr>
        </p:nvSpPr>
        <p:spPr/>
        <p:txBody>
          <a:bodyPr/>
          <a:lstStyle/>
          <a:p>
            <a:endParaRPr lang="zh-MO" altLang="en-US"/>
          </a:p>
        </p:txBody>
      </p:sp>
      <p:pic>
        <p:nvPicPr>
          <p:cNvPr id="4" name="圖片 3"/>
          <p:cNvPicPr>
            <a:picLocks noChangeAspect="1"/>
          </p:cNvPicPr>
          <p:nvPr/>
        </p:nvPicPr>
        <p:blipFill>
          <a:blip r:embed="rId3"/>
          <a:stretch>
            <a:fillRect/>
          </a:stretch>
        </p:blipFill>
        <p:spPr>
          <a:xfrm>
            <a:off x="652462" y="1359114"/>
            <a:ext cx="8943359" cy="5289336"/>
          </a:xfrm>
          <a:prstGeom prst="rect">
            <a:avLst/>
          </a:prstGeom>
        </p:spPr>
      </p:pic>
    </p:spTree>
    <p:extLst>
      <p:ext uri="{BB962C8B-B14F-4D97-AF65-F5344CB8AC3E}">
        <p14:creationId xmlns:p14="http://schemas.microsoft.com/office/powerpoint/2010/main" val="784112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76120" y="503912"/>
            <a:ext cx="8596668" cy="3880773"/>
          </a:xfrm>
        </p:spPr>
        <p:txBody>
          <a:bodyPr/>
          <a:lstStyle/>
          <a:p>
            <a:r>
              <a:rPr lang="en-US" altLang="zh-MO" dirty="0" err="1"/>
              <a:t>FibNode</a:t>
            </a:r>
            <a:r>
              <a:rPr lang="en-US" altLang="zh-MO" dirty="0"/>
              <a:t> </a:t>
            </a:r>
            <a:r>
              <a:rPr lang="en-US" altLang="zh-MO" dirty="0" err="1"/>
              <a:t>extractmin</a:t>
            </a:r>
            <a:r>
              <a:rPr lang="en-US" altLang="zh-MO" dirty="0"/>
              <a:t>(</a:t>
            </a:r>
            <a:r>
              <a:rPr lang="en-US" altLang="zh-MO" dirty="0" err="1"/>
              <a:t>FibHeap</a:t>
            </a:r>
            <a:r>
              <a:rPr lang="en-US" altLang="zh-MO" dirty="0"/>
              <a:t> heap)</a:t>
            </a:r>
            <a:endParaRPr lang="zh-MO" altLang="en-US" dirty="0"/>
          </a:p>
        </p:txBody>
      </p:sp>
      <p:pic>
        <p:nvPicPr>
          <p:cNvPr id="2" name="圖片 1"/>
          <p:cNvPicPr>
            <a:picLocks noChangeAspect="1"/>
          </p:cNvPicPr>
          <p:nvPr/>
        </p:nvPicPr>
        <p:blipFill>
          <a:blip r:embed="rId3"/>
          <a:stretch>
            <a:fillRect/>
          </a:stretch>
        </p:blipFill>
        <p:spPr>
          <a:xfrm>
            <a:off x="743991" y="1226064"/>
            <a:ext cx="7860926" cy="4925013"/>
          </a:xfrm>
          <a:prstGeom prst="rect">
            <a:avLst/>
          </a:prstGeom>
        </p:spPr>
      </p:pic>
    </p:spTree>
    <p:extLst>
      <p:ext uri="{BB962C8B-B14F-4D97-AF65-F5344CB8AC3E}">
        <p14:creationId xmlns:p14="http://schemas.microsoft.com/office/powerpoint/2010/main" val="3456400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02031" y="288759"/>
            <a:ext cx="8596668" cy="3880773"/>
          </a:xfrm>
        </p:spPr>
        <p:txBody>
          <a:bodyPr/>
          <a:lstStyle/>
          <a:p>
            <a:r>
              <a:rPr lang="en-US" altLang="zh-MO" dirty="0"/>
              <a:t>void </a:t>
            </a:r>
            <a:r>
              <a:rPr lang="en-US" altLang="zh-MO" dirty="0" err="1"/>
              <a:t>fib_consolidate</a:t>
            </a:r>
            <a:r>
              <a:rPr lang="en-US" altLang="zh-MO" dirty="0"/>
              <a:t>(</a:t>
            </a:r>
            <a:r>
              <a:rPr lang="en-US" altLang="zh-MO" dirty="0" err="1"/>
              <a:t>FibHeap</a:t>
            </a:r>
            <a:r>
              <a:rPr lang="en-US" altLang="zh-MO" dirty="0"/>
              <a:t> heap)</a:t>
            </a:r>
            <a:endParaRPr lang="zh-MO" altLang="en-US" dirty="0"/>
          </a:p>
        </p:txBody>
      </p:sp>
      <p:pic>
        <p:nvPicPr>
          <p:cNvPr id="2" name="圖片 1"/>
          <p:cNvPicPr>
            <a:picLocks noChangeAspect="1"/>
          </p:cNvPicPr>
          <p:nvPr/>
        </p:nvPicPr>
        <p:blipFill>
          <a:blip r:embed="rId3"/>
          <a:stretch>
            <a:fillRect/>
          </a:stretch>
        </p:blipFill>
        <p:spPr>
          <a:xfrm>
            <a:off x="891876" y="869473"/>
            <a:ext cx="7638938" cy="5356122"/>
          </a:xfrm>
          <a:prstGeom prst="rect">
            <a:avLst/>
          </a:prstGeom>
        </p:spPr>
      </p:pic>
    </p:spTree>
    <p:extLst>
      <p:ext uri="{BB962C8B-B14F-4D97-AF65-F5344CB8AC3E}">
        <p14:creationId xmlns:p14="http://schemas.microsoft.com/office/powerpoint/2010/main" val="2411945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b="1" dirty="0" smtClean="0"/>
              <a:t>Introduction</a:t>
            </a:r>
            <a:endParaRPr lang="zh-MO" altLang="en-US" dirty="0"/>
          </a:p>
        </p:txBody>
      </p:sp>
      <p:sp>
        <p:nvSpPr>
          <p:cNvPr id="3" name="內容版面配置區 2"/>
          <p:cNvSpPr>
            <a:spLocks noGrp="1"/>
          </p:cNvSpPr>
          <p:nvPr>
            <p:ph idx="1"/>
          </p:nvPr>
        </p:nvSpPr>
        <p:spPr/>
        <p:txBody>
          <a:bodyPr>
            <a:normAutofit/>
          </a:bodyPr>
          <a:lstStyle/>
          <a:p>
            <a:r>
              <a:rPr lang="en-US" altLang="zh-MO" sz="2000" dirty="0"/>
              <a:t>Problem description:</a:t>
            </a:r>
          </a:p>
          <a:p>
            <a:r>
              <a:rPr lang="en-US" altLang="zh-MO" sz="2000" dirty="0"/>
              <a:t>The problem today we are solving is about </a:t>
            </a:r>
            <a:r>
              <a:rPr lang="en-US" altLang="zh-MO" sz="2000" dirty="0" err="1"/>
              <a:t>Dijkstra's</a:t>
            </a:r>
            <a:r>
              <a:rPr lang="en-US" altLang="zh-MO" sz="2000" dirty="0"/>
              <a:t> algorithm. The task is to implement </a:t>
            </a:r>
            <a:r>
              <a:rPr lang="en-US" altLang="zh-MO" sz="2000" dirty="0" err="1"/>
              <a:t>Dijkstra’s</a:t>
            </a:r>
            <a:r>
              <a:rPr lang="en-US" altLang="zh-MO" sz="2000" dirty="0"/>
              <a:t> algorithm by Fibonacci heap and other min-priority queue structures. We’re going to fulfill the algorithm by Fibonacci heap and the minimum heap, and analyze the complexity of algorithm then. </a:t>
            </a:r>
          </a:p>
          <a:p>
            <a:endParaRPr lang="zh-MO" altLang="en-US" sz="2000" dirty="0"/>
          </a:p>
        </p:txBody>
      </p:sp>
    </p:spTree>
    <p:extLst>
      <p:ext uri="{BB962C8B-B14F-4D97-AF65-F5344CB8AC3E}">
        <p14:creationId xmlns:p14="http://schemas.microsoft.com/office/powerpoint/2010/main" val="2190998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MO" altLang="en-US"/>
          </a:p>
        </p:txBody>
      </p:sp>
      <p:sp>
        <p:nvSpPr>
          <p:cNvPr id="3" name="內容版面配置區 2"/>
          <p:cNvSpPr>
            <a:spLocks noGrp="1"/>
          </p:cNvSpPr>
          <p:nvPr>
            <p:ph idx="1"/>
          </p:nvPr>
        </p:nvSpPr>
        <p:spPr/>
        <p:txBody>
          <a:bodyPr/>
          <a:lstStyle/>
          <a:p>
            <a:endParaRPr lang="zh-MO" altLang="en-US"/>
          </a:p>
        </p:txBody>
      </p:sp>
      <p:pic>
        <p:nvPicPr>
          <p:cNvPr id="4" name="圖片 3"/>
          <p:cNvPicPr>
            <a:picLocks noChangeAspect="1"/>
          </p:cNvPicPr>
          <p:nvPr/>
        </p:nvPicPr>
        <p:blipFill>
          <a:blip r:embed="rId3"/>
          <a:stretch>
            <a:fillRect/>
          </a:stretch>
        </p:blipFill>
        <p:spPr>
          <a:xfrm>
            <a:off x="677334" y="609600"/>
            <a:ext cx="9381066" cy="5338397"/>
          </a:xfrm>
          <a:prstGeom prst="rect">
            <a:avLst/>
          </a:prstGeom>
        </p:spPr>
      </p:pic>
    </p:spTree>
    <p:extLst>
      <p:ext uri="{BB962C8B-B14F-4D97-AF65-F5344CB8AC3E}">
        <p14:creationId xmlns:p14="http://schemas.microsoft.com/office/powerpoint/2010/main" val="1133098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dirty="0"/>
              <a:t>Comments :</a:t>
            </a:r>
            <a:r>
              <a:rPr lang="zh-TW" altLang="zh-MO" dirty="0"/>
              <a:t/>
            </a:r>
            <a:br>
              <a:rPr lang="zh-TW" altLang="zh-MO" dirty="0"/>
            </a:br>
            <a:endParaRPr lang="zh-MO" altLang="en-US" dirty="0"/>
          </a:p>
        </p:txBody>
      </p:sp>
      <mc:AlternateContent xmlns:mc="http://schemas.openxmlformats.org/markup-compatibility/2006" xmlns:a14="http://schemas.microsoft.com/office/drawing/2010/main">
        <mc:Choice Requires="a14">
          <p:graphicFrame>
            <p:nvGraphicFramePr>
              <p:cNvPr id="5" name="內容版面配置區 4"/>
              <p:cNvGraphicFramePr>
                <a:graphicFrameLocks noGrp="1"/>
              </p:cNvGraphicFramePr>
              <p:nvPr>
                <p:ph idx="1"/>
                <p:extLst>
                  <p:ext uri="{D42A27DB-BD31-4B8C-83A1-F6EECF244321}">
                    <p14:modId xmlns:p14="http://schemas.microsoft.com/office/powerpoint/2010/main" val="1961939492"/>
                  </p:ext>
                </p:extLst>
              </p:nvPr>
            </p:nvGraphicFramePr>
            <p:xfrm>
              <a:off x="835968" y="1696073"/>
              <a:ext cx="8049847" cy="3790326"/>
            </p:xfrm>
            <a:graphic>
              <a:graphicData uri="http://schemas.openxmlformats.org/drawingml/2006/table">
                <a:tbl>
                  <a:tblPr firstRow="1" firstCol="1" bandRow="1">
                    <a:tableStyleId>{5C22544A-7EE6-4342-B048-85BDC9FD1C3A}</a:tableStyleId>
                  </a:tblPr>
                  <a:tblGrid>
                    <a:gridCol w="3005108"/>
                    <a:gridCol w="2808131"/>
                    <a:gridCol w="2236608"/>
                  </a:tblGrid>
                  <a:tr h="1263442">
                    <a:tc>
                      <a:txBody>
                        <a:bodyPr/>
                        <a:lstStyle/>
                        <a:p>
                          <a:pPr algn="just">
                            <a:spcAft>
                              <a:spcPts val="600"/>
                            </a:spcAft>
                          </a:pPr>
                          <a:r>
                            <a:rPr lang="en-US" sz="2000" kern="100" dirty="0" err="1">
                              <a:effectLst/>
                            </a:rPr>
                            <a:t>Dijkstra</a:t>
                          </a:r>
                          <a:r>
                            <a:rPr lang="en-US" sz="2000" kern="100" dirty="0">
                              <a:effectLst/>
                            </a:rPr>
                            <a:t> Algorithm</a:t>
                          </a:r>
                          <a:endParaRPr lang="zh-TW"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time complexity</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Space complexity</a:t>
                          </a:r>
                          <a:endParaRPr lang="zh-TW" sz="2000" kern="100">
                            <a:effectLst/>
                            <a:latin typeface="Times New Roman" panose="02020603050405020304" pitchFamily="18" charset="0"/>
                            <a:ea typeface="宋体" panose="02010600030101010101" pitchFamily="2" charset="-122"/>
                          </a:endParaRPr>
                        </a:p>
                      </a:txBody>
                      <a:tcPr marL="68580" marR="68580" marT="0" marB="0"/>
                    </a:tc>
                  </a:tr>
                  <a:tr h="631721">
                    <a:tc>
                      <a:txBody>
                        <a:bodyPr/>
                        <a:lstStyle/>
                        <a:p>
                          <a:pPr algn="just">
                            <a:spcAft>
                              <a:spcPts val="600"/>
                            </a:spcAft>
                          </a:pPr>
                          <a:r>
                            <a:rPr lang="en-US" sz="2000" kern="100" dirty="0">
                              <a:effectLst/>
                            </a:rPr>
                            <a:t>Array</a:t>
                          </a:r>
                          <a:endParaRPr lang="zh-TW"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dirty="0" smtClean="0">
                              <a:effectLst/>
                            </a:rPr>
                            <a:t>O(</a:t>
                          </a:r>
                          <a14:m>
                            <m:oMath xmlns:m="http://schemas.openxmlformats.org/officeDocument/2006/math">
                              <m:sSup>
                                <m:sSupPr>
                                  <m:ctrlPr>
                                    <a:rPr lang="en-US" altLang="zh-MO" sz="2000" i="1" kern="100" smtClean="0">
                                      <a:effectLst/>
                                      <a:latin typeface="Cambria Math" panose="02040503050406030204" pitchFamily="18" charset="0"/>
                                    </a:rPr>
                                  </m:ctrlPr>
                                </m:sSupPr>
                                <m:e>
                                  <m:r>
                                    <a:rPr lang="en-US" altLang="zh-MO" sz="2000" b="0" i="1" kern="100" smtClean="0">
                                      <a:effectLst/>
                                      <a:latin typeface="Cambria Math" panose="02040503050406030204" pitchFamily="18" charset="0"/>
                                    </a:rPr>
                                    <m:t>𝑒</m:t>
                                  </m:r>
                                </m:e>
                                <m:sup>
                                  <m:r>
                                    <a:rPr lang="en-US" altLang="zh-MO" sz="2000" b="0" i="1" kern="100" smtClean="0">
                                      <a:effectLst/>
                                      <a:latin typeface="Cambria Math" panose="02040503050406030204" pitchFamily="18" charset="0"/>
                                    </a:rPr>
                                    <m:t>2</m:t>
                                  </m:r>
                                </m:sup>
                              </m:sSup>
                            </m:oMath>
                          </a14:m>
                          <a:r>
                            <a:rPr lang="en-US" sz="2000" kern="100" dirty="0" smtClean="0">
                              <a:effectLst/>
                            </a:rPr>
                            <a:t>)</a:t>
                          </a:r>
                          <a:endParaRPr lang="zh-TW"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a:t>
                          </a:r>
                          <a:endParaRPr lang="zh-TW" sz="2000" kern="100">
                            <a:effectLst/>
                            <a:latin typeface="Times New Roman" panose="02020603050405020304" pitchFamily="18" charset="0"/>
                            <a:ea typeface="宋体" panose="02010600030101010101" pitchFamily="2" charset="-122"/>
                          </a:endParaRPr>
                        </a:p>
                      </a:txBody>
                      <a:tcPr marL="68580" marR="68580" marT="0" marB="0"/>
                    </a:tc>
                  </a:tr>
                  <a:tr h="631721">
                    <a:tc>
                      <a:txBody>
                        <a:bodyPr/>
                        <a:lstStyle/>
                        <a:p>
                          <a:pPr algn="just">
                            <a:spcAft>
                              <a:spcPts val="600"/>
                            </a:spcAft>
                          </a:pPr>
                          <a:r>
                            <a:rPr lang="en-US" sz="2000" kern="100">
                              <a:effectLst/>
                            </a:rPr>
                            <a:t>priority queue of STL</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O(eloge)</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a:t>
                          </a:r>
                          <a:endParaRPr lang="zh-TW" sz="2000" kern="100">
                            <a:effectLst/>
                            <a:latin typeface="Times New Roman" panose="02020603050405020304" pitchFamily="18" charset="0"/>
                            <a:ea typeface="宋体" panose="02010600030101010101" pitchFamily="2" charset="-122"/>
                          </a:endParaRPr>
                        </a:p>
                      </a:txBody>
                      <a:tcPr marL="68580" marR="68580" marT="0" marB="0"/>
                    </a:tc>
                  </a:tr>
                  <a:tr h="631721">
                    <a:tc>
                      <a:txBody>
                        <a:bodyPr/>
                        <a:lstStyle/>
                        <a:p>
                          <a:pPr algn="just">
                            <a:spcAft>
                              <a:spcPts val="600"/>
                            </a:spcAft>
                          </a:pPr>
                          <a:r>
                            <a:rPr lang="en-US" sz="2000" kern="100">
                              <a:effectLst/>
                            </a:rPr>
                            <a:t>binary heap</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O(elogv)</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a:t>
                          </a:r>
                          <a:endParaRPr lang="zh-TW" sz="2000" kern="100">
                            <a:effectLst/>
                            <a:latin typeface="Times New Roman" panose="02020603050405020304" pitchFamily="18" charset="0"/>
                            <a:ea typeface="宋体" panose="02010600030101010101" pitchFamily="2" charset="-122"/>
                          </a:endParaRPr>
                        </a:p>
                      </a:txBody>
                      <a:tcPr marL="68580" marR="68580" marT="0" marB="0"/>
                    </a:tc>
                  </a:tr>
                  <a:tr h="631721">
                    <a:tc>
                      <a:txBody>
                        <a:bodyPr/>
                        <a:lstStyle/>
                        <a:p>
                          <a:pPr algn="just">
                            <a:spcAft>
                              <a:spcPts val="600"/>
                            </a:spcAft>
                          </a:pPr>
                          <a:r>
                            <a:rPr lang="en-US" sz="2000" kern="100">
                              <a:effectLst/>
                            </a:rPr>
                            <a:t>FibonacciHeap</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O(e+vlogv)</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dirty="0">
                              <a:effectLst/>
                            </a:rPr>
                            <a:t>O(e)</a:t>
                          </a:r>
                          <a:endParaRPr lang="zh-TW"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mc:Choice>
        <mc:Fallback xmlns="">
          <p:graphicFrame>
            <p:nvGraphicFramePr>
              <p:cNvPr id="5" name="內容版面配置區 4"/>
              <p:cNvGraphicFramePr>
                <a:graphicFrameLocks noGrp="1"/>
              </p:cNvGraphicFramePr>
              <p:nvPr>
                <p:ph idx="1"/>
                <p:extLst>
                  <p:ext uri="{D42A27DB-BD31-4B8C-83A1-F6EECF244321}">
                    <p14:modId xmlns:p14="http://schemas.microsoft.com/office/powerpoint/2010/main" val="1961939492"/>
                  </p:ext>
                </p:extLst>
              </p:nvPr>
            </p:nvGraphicFramePr>
            <p:xfrm>
              <a:off x="835968" y="1696073"/>
              <a:ext cx="8049847" cy="3790326"/>
            </p:xfrm>
            <a:graphic>
              <a:graphicData uri="http://schemas.openxmlformats.org/drawingml/2006/table">
                <a:tbl>
                  <a:tblPr firstRow="1" firstCol="1" bandRow="1">
                    <a:tableStyleId>{5C22544A-7EE6-4342-B048-85BDC9FD1C3A}</a:tableStyleId>
                  </a:tblPr>
                  <a:tblGrid>
                    <a:gridCol w="3005108"/>
                    <a:gridCol w="2808131"/>
                    <a:gridCol w="2236608"/>
                  </a:tblGrid>
                  <a:tr h="1263442">
                    <a:tc>
                      <a:txBody>
                        <a:bodyPr/>
                        <a:lstStyle/>
                        <a:p>
                          <a:pPr algn="just">
                            <a:spcAft>
                              <a:spcPts val="600"/>
                            </a:spcAft>
                          </a:pPr>
                          <a:r>
                            <a:rPr lang="en-US" sz="2000" kern="100" dirty="0" err="1">
                              <a:effectLst/>
                            </a:rPr>
                            <a:t>Dijkstra</a:t>
                          </a:r>
                          <a:r>
                            <a:rPr lang="en-US" sz="2000" kern="100" dirty="0">
                              <a:effectLst/>
                            </a:rPr>
                            <a:t> Algorithm</a:t>
                          </a:r>
                          <a:endParaRPr lang="zh-TW"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time complexity</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Space complexity</a:t>
                          </a:r>
                          <a:endParaRPr lang="zh-TW" sz="2000" kern="100">
                            <a:effectLst/>
                            <a:latin typeface="Times New Roman" panose="02020603050405020304" pitchFamily="18" charset="0"/>
                            <a:ea typeface="宋体" panose="02010600030101010101" pitchFamily="2" charset="-122"/>
                          </a:endParaRPr>
                        </a:p>
                      </a:txBody>
                      <a:tcPr marL="68580" marR="68580" marT="0" marB="0"/>
                    </a:tc>
                  </a:tr>
                  <a:tr h="631721">
                    <a:tc>
                      <a:txBody>
                        <a:bodyPr/>
                        <a:lstStyle/>
                        <a:p>
                          <a:pPr algn="just">
                            <a:spcAft>
                              <a:spcPts val="600"/>
                            </a:spcAft>
                          </a:pPr>
                          <a:r>
                            <a:rPr lang="en-US" sz="2000" kern="100" dirty="0">
                              <a:effectLst/>
                            </a:rPr>
                            <a:t>Array</a:t>
                          </a:r>
                          <a:endParaRPr lang="zh-TW"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MO"/>
                        </a:p>
                      </a:txBody>
                      <a:tcPr marL="68580" marR="68580" marT="0" marB="0">
                        <a:blipFill rotWithShape="0">
                          <a:blip r:embed="rId4"/>
                          <a:stretch>
                            <a:fillRect l="-107158" t="-212500" r="-80477" b="-301923"/>
                          </a:stretch>
                        </a:blipFill>
                      </a:tcPr>
                    </a:tc>
                    <a:tc>
                      <a:txBody>
                        <a:bodyPr/>
                        <a:lstStyle/>
                        <a:p>
                          <a:pPr algn="just">
                            <a:spcAft>
                              <a:spcPts val="600"/>
                            </a:spcAft>
                          </a:pPr>
                          <a:r>
                            <a:rPr lang="en-US" sz="2000" kern="100">
                              <a:effectLst/>
                            </a:rPr>
                            <a:t>O(e)</a:t>
                          </a:r>
                          <a:endParaRPr lang="zh-TW" sz="2000" kern="100">
                            <a:effectLst/>
                            <a:latin typeface="Times New Roman" panose="02020603050405020304" pitchFamily="18" charset="0"/>
                            <a:ea typeface="宋体" panose="02010600030101010101" pitchFamily="2" charset="-122"/>
                          </a:endParaRPr>
                        </a:p>
                      </a:txBody>
                      <a:tcPr marL="68580" marR="68580" marT="0" marB="0"/>
                    </a:tc>
                  </a:tr>
                  <a:tr h="631721">
                    <a:tc>
                      <a:txBody>
                        <a:bodyPr/>
                        <a:lstStyle/>
                        <a:p>
                          <a:pPr algn="just">
                            <a:spcAft>
                              <a:spcPts val="600"/>
                            </a:spcAft>
                          </a:pPr>
                          <a:r>
                            <a:rPr lang="en-US" sz="2000" kern="100">
                              <a:effectLst/>
                            </a:rPr>
                            <a:t>priority queue of STL</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O(eloge)</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a:t>
                          </a:r>
                          <a:endParaRPr lang="zh-TW" sz="2000" kern="100">
                            <a:effectLst/>
                            <a:latin typeface="Times New Roman" panose="02020603050405020304" pitchFamily="18" charset="0"/>
                            <a:ea typeface="宋体" panose="02010600030101010101" pitchFamily="2" charset="-122"/>
                          </a:endParaRPr>
                        </a:p>
                      </a:txBody>
                      <a:tcPr marL="68580" marR="68580" marT="0" marB="0"/>
                    </a:tc>
                  </a:tr>
                  <a:tr h="631721">
                    <a:tc>
                      <a:txBody>
                        <a:bodyPr/>
                        <a:lstStyle/>
                        <a:p>
                          <a:pPr algn="just">
                            <a:spcAft>
                              <a:spcPts val="600"/>
                            </a:spcAft>
                          </a:pPr>
                          <a:r>
                            <a:rPr lang="en-US" sz="2000" kern="100">
                              <a:effectLst/>
                            </a:rPr>
                            <a:t>binary heap</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O(elogv)</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a:t>
                          </a:r>
                          <a:endParaRPr lang="zh-TW" sz="2000" kern="100">
                            <a:effectLst/>
                            <a:latin typeface="Times New Roman" panose="02020603050405020304" pitchFamily="18" charset="0"/>
                            <a:ea typeface="宋体" panose="02010600030101010101" pitchFamily="2" charset="-122"/>
                          </a:endParaRPr>
                        </a:p>
                      </a:txBody>
                      <a:tcPr marL="68580" marR="68580" marT="0" marB="0"/>
                    </a:tc>
                  </a:tr>
                  <a:tr h="631721">
                    <a:tc>
                      <a:txBody>
                        <a:bodyPr/>
                        <a:lstStyle/>
                        <a:p>
                          <a:pPr algn="just">
                            <a:spcAft>
                              <a:spcPts val="600"/>
                            </a:spcAft>
                          </a:pPr>
                          <a:r>
                            <a:rPr lang="en-US" sz="2000" kern="100">
                              <a:effectLst/>
                            </a:rPr>
                            <a:t>FibonacciHeap</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O(e+vlogv)</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dirty="0">
                              <a:effectLst/>
                            </a:rPr>
                            <a:t>O(e)</a:t>
                          </a:r>
                          <a:endParaRPr lang="zh-TW"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mc:Fallback>
      </mc:AlternateContent>
      <p:pic>
        <p:nvPicPr>
          <p:cNvPr id="11265" name="Picture 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177800" cy="39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875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MO" dirty="0"/>
              <a:t>Thank you</a:t>
            </a:r>
            <a:r>
              <a:rPr lang="zh-MO" altLang="en-US" dirty="0"/>
              <a:t/>
            </a:r>
            <a:br>
              <a:rPr lang="zh-MO" altLang="en-US" dirty="0"/>
            </a:br>
            <a:endParaRPr lang="zh-MO" altLang="en-US" dirty="0"/>
          </a:p>
        </p:txBody>
      </p:sp>
      <p:sp>
        <p:nvSpPr>
          <p:cNvPr id="5" name="副標題 4"/>
          <p:cNvSpPr>
            <a:spLocks noGrp="1"/>
          </p:cNvSpPr>
          <p:nvPr>
            <p:ph type="subTitle" idx="1"/>
          </p:nvPr>
        </p:nvSpPr>
        <p:spPr/>
        <p:txBody>
          <a:bodyPr/>
          <a:lstStyle/>
          <a:p>
            <a:endParaRPr lang="zh-MO" altLang="en-US"/>
          </a:p>
        </p:txBody>
      </p:sp>
    </p:spTree>
    <p:extLst>
      <p:ext uri="{BB962C8B-B14F-4D97-AF65-F5344CB8AC3E}">
        <p14:creationId xmlns:p14="http://schemas.microsoft.com/office/powerpoint/2010/main" val="601414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MO" dirty="0"/>
              <a:t>Background of the data structures and the algorithms: </a:t>
            </a:r>
            <a:r>
              <a:rPr lang="zh-TW" altLang="zh-MO" dirty="0"/>
              <a:t/>
            </a:r>
            <a:br>
              <a:rPr lang="zh-TW" altLang="zh-MO" dirty="0"/>
            </a:br>
            <a:endParaRPr lang="zh-MO" altLang="en-US" dirty="0"/>
          </a:p>
        </p:txBody>
      </p:sp>
      <p:sp>
        <p:nvSpPr>
          <p:cNvPr id="3" name="內容版面配置區 2"/>
          <p:cNvSpPr>
            <a:spLocks noGrp="1"/>
          </p:cNvSpPr>
          <p:nvPr>
            <p:ph idx="1"/>
          </p:nvPr>
        </p:nvSpPr>
        <p:spPr/>
        <p:txBody>
          <a:bodyPr>
            <a:normAutofit/>
          </a:bodyPr>
          <a:lstStyle/>
          <a:p>
            <a:r>
              <a:rPr lang="en-US" altLang="zh-MO" sz="2000" dirty="0" err="1" smtClean="0"/>
              <a:t>Dijkstra's</a:t>
            </a:r>
            <a:r>
              <a:rPr lang="en-US" altLang="zh-MO" sz="2000" dirty="0" smtClean="0"/>
              <a:t> </a:t>
            </a:r>
            <a:r>
              <a:rPr lang="en-US" altLang="zh-MO" sz="2000" dirty="0"/>
              <a:t>algorithm: </a:t>
            </a:r>
            <a:endParaRPr lang="zh-TW" altLang="zh-MO" sz="2000" dirty="0"/>
          </a:p>
          <a:p>
            <a:r>
              <a:rPr lang="en-US" altLang="zh-MO" sz="2000" dirty="0" err="1"/>
              <a:t>Dijkstra</a:t>
            </a:r>
            <a:r>
              <a:rPr lang="en-US" altLang="zh-MO" sz="2000" dirty="0"/>
              <a:t> algorithm is a typical single source shortest path algorithm, which is used to calculate the shortest path from one node to all other nodes. The main feature is to expand layer by layer from the starting point to the end point. </a:t>
            </a:r>
            <a:endParaRPr lang="zh-MO" altLang="en-US" sz="2000" dirty="0"/>
          </a:p>
        </p:txBody>
      </p:sp>
    </p:spTree>
    <p:extLst>
      <p:ext uri="{BB962C8B-B14F-4D97-AF65-F5344CB8AC3E}">
        <p14:creationId xmlns:p14="http://schemas.microsoft.com/office/powerpoint/2010/main" val="1443191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69759" y="247426"/>
            <a:ext cx="8596668" cy="5742598"/>
          </a:xfrm>
        </p:spPr>
        <p:txBody>
          <a:bodyPr>
            <a:noAutofit/>
          </a:bodyPr>
          <a:lstStyle/>
          <a:p>
            <a:pPr marL="0" indent="0">
              <a:buNone/>
            </a:pPr>
            <a:r>
              <a:rPr lang="en-US" altLang="zh-MO" dirty="0"/>
              <a:t>void </a:t>
            </a:r>
            <a:r>
              <a:rPr lang="en-US" altLang="zh-MO" dirty="0" err="1"/>
              <a:t>Dijkstra</a:t>
            </a:r>
            <a:r>
              <a:rPr lang="en-US" altLang="zh-MO" dirty="0"/>
              <a:t>( Table T )</a:t>
            </a:r>
            <a:endParaRPr lang="zh-TW" altLang="zh-MO" dirty="0"/>
          </a:p>
          <a:p>
            <a:pPr marL="0" indent="0">
              <a:buNone/>
            </a:pPr>
            <a:r>
              <a:rPr lang="en-US" altLang="zh-MO" dirty="0"/>
              <a:t>{   </a:t>
            </a:r>
            <a:endParaRPr lang="zh-TW" altLang="zh-MO" dirty="0"/>
          </a:p>
          <a:p>
            <a:pPr marL="0" indent="0">
              <a:buNone/>
            </a:pPr>
            <a:r>
              <a:rPr lang="en-US" altLang="zh-MO" dirty="0"/>
              <a:t>    Vertex  V, W;</a:t>
            </a:r>
            <a:endParaRPr lang="zh-TW" altLang="zh-MO" dirty="0"/>
          </a:p>
          <a:p>
            <a:pPr marL="0" indent="0">
              <a:buNone/>
            </a:pPr>
            <a:r>
              <a:rPr lang="en-US" altLang="zh-MO" dirty="0"/>
              <a:t>    for ( ; ; ) {   </a:t>
            </a:r>
            <a:endParaRPr lang="zh-TW" altLang="zh-MO" dirty="0"/>
          </a:p>
          <a:p>
            <a:pPr marL="0" indent="0">
              <a:buNone/>
            </a:pPr>
            <a:r>
              <a:rPr lang="en-US" altLang="zh-MO" dirty="0"/>
              <a:t>        V = smallest unknown distance vertex;</a:t>
            </a:r>
            <a:endParaRPr lang="zh-TW" altLang="zh-MO" dirty="0"/>
          </a:p>
          <a:p>
            <a:pPr marL="0" indent="0">
              <a:buNone/>
            </a:pPr>
            <a:r>
              <a:rPr lang="en-US" altLang="zh-MO" dirty="0"/>
              <a:t>        if ( V == </a:t>
            </a:r>
            <a:r>
              <a:rPr lang="en-US" altLang="zh-MO" dirty="0" err="1"/>
              <a:t>NotAVertex</a:t>
            </a:r>
            <a:r>
              <a:rPr lang="en-US" altLang="zh-MO" dirty="0"/>
              <a:t> )</a:t>
            </a:r>
            <a:endParaRPr lang="zh-TW" altLang="zh-MO" dirty="0"/>
          </a:p>
          <a:p>
            <a:pPr marL="0" indent="0">
              <a:buNone/>
            </a:pPr>
            <a:r>
              <a:rPr lang="en-US" altLang="zh-MO" dirty="0"/>
              <a:t>				break; </a:t>
            </a:r>
            <a:endParaRPr lang="zh-TW" altLang="zh-MO" dirty="0"/>
          </a:p>
          <a:p>
            <a:pPr marL="0" indent="0">
              <a:buNone/>
            </a:pPr>
            <a:r>
              <a:rPr lang="en-US" altLang="zh-MO" dirty="0"/>
              <a:t>        T[ V ].Known = true;</a:t>
            </a:r>
            <a:endParaRPr lang="zh-TW" altLang="zh-MO" dirty="0"/>
          </a:p>
          <a:p>
            <a:pPr marL="0" indent="0">
              <a:buNone/>
            </a:pPr>
            <a:r>
              <a:rPr lang="en-US" altLang="zh-MO" dirty="0"/>
              <a:t>        for ( each W adjacent to V )</a:t>
            </a:r>
            <a:endParaRPr lang="zh-TW" altLang="zh-MO" dirty="0"/>
          </a:p>
          <a:p>
            <a:pPr marL="0" indent="0">
              <a:buNone/>
            </a:pPr>
            <a:r>
              <a:rPr lang="en-US" altLang="zh-MO" dirty="0"/>
              <a:t>				if ( !T[ W ].Known ) </a:t>
            </a:r>
            <a:endParaRPr lang="zh-TW" altLang="zh-MO" dirty="0"/>
          </a:p>
          <a:p>
            <a:pPr marL="0" indent="0">
              <a:buNone/>
            </a:pPr>
            <a:r>
              <a:rPr lang="en-US" altLang="zh-MO" dirty="0"/>
              <a:t>	    			if ( T[ V ].</a:t>
            </a:r>
            <a:r>
              <a:rPr lang="en-US" altLang="zh-MO" dirty="0" err="1"/>
              <a:t>Dist</a:t>
            </a:r>
            <a:r>
              <a:rPr lang="en-US" altLang="zh-MO" dirty="0"/>
              <a:t> + </a:t>
            </a:r>
            <a:r>
              <a:rPr lang="en-US" altLang="zh-MO" dirty="0" err="1"/>
              <a:t>Cvw</a:t>
            </a:r>
            <a:r>
              <a:rPr lang="en-US" altLang="zh-MO" dirty="0"/>
              <a:t> &lt; T[ W ].</a:t>
            </a:r>
            <a:r>
              <a:rPr lang="en-US" altLang="zh-MO" dirty="0" err="1"/>
              <a:t>Dist</a:t>
            </a:r>
            <a:r>
              <a:rPr lang="en-US" altLang="zh-MO" dirty="0"/>
              <a:t> ) {</a:t>
            </a:r>
            <a:endParaRPr lang="zh-TW" altLang="zh-MO" dirty="0"/>
          </a:p>
          <a:p>
            <a:pPr marL="0" indent="0">
              <a:buNone/>
            </a:pPr>
            <a:r>
              <a:rPr lang="en-US" altLang="zh-MO" dirty="0"/>
              <a:t>	    				Decrease( T[ W ].</a:t>
            </a:r>
            <a:r>
              <a:rPr lang="en-US" altLang="zh-MO" dirty="0" err="1"/>
              <a:t>Dist</a:t>
            </a:r>
            <a:r>
              <a:rPr lang="en-US" altLang="zh-MO" dirty="0"/>
              <a:t> to T[ V ].</a:t>
            </a:r>
            <a:r>
              <a:rPr lang="en-US" altLang="zh-MO" dirty="0" err="1"/>
              <a:t>Dist</a:t>
            </a:r>
            <a:r>
              <a:rPr lang="en-US" altLang="zh-MO" dirty="0"/>
              <a:t> + </a:t>
            </a:r>
            <a:r>
              <a:rPr lang="en-US" altLang="zh-MO" dirty="0" err="1"/>
              <a:t>Cvw</a:t>
            </a:r>
            <a:r>
              <a:rPr lang="en-US" altLang="zh-MO" dirty="0"/>
              <a:t> );</a:t>
            </a:r>
            <a:endParaRPr lang="zh-TW" altLang="zh-MO" dirty="0"/>
          </a:p>
          <a:p>
            <a:pPr marL="0" indent="0">
              <a:buNone/>
            </a:pPr>
            <a:r>
              <a:rPr lang="en-US" altLang="zh-MO" dirty="0"/>
              <a:t>					T[ W ].Path = V;</a:t>
            </a:r>
            <a:endParaRPr lang="zh-TW" altLang="zh-MO" dirty="0"/>
          </a:p>
          <a:p>
            <a:pPr marL="0" indent="0">
              <a:buNone/>
            </a:pPr>
            <a:r>
              <a:rPr lang="en-US" altLang="zh-MO" dirty="0"/>
              <a:t>	    		} /* end-if update W */</a:t>
            </a:r>
            <a:endParaRPr lang="zh-TW" altLang="zh-MO" dirty="0"/>
          </a:p>
          <a:p>
            <a:pPr marL="0" indent="0">
              <a:buNone/>
            </a:pPr>
            <a:r>
              <a:rPr lang="en-US" altLang="zh-MO" dirty="0"/>
              <a:t>    } /* end-for( ; ; ) */</a:t>
            </a:r>
            <a:endParaRPr lang="zh-TW" altLang="zh-MO" dirty="0"/>
          </a:p>
          <a:p>
            <a:pPr marL="0" indent="0">
              <a:buNone/>
            </a:pPr>
            <a:r>
              <a:rPr lang="en-US" altLang="zh-MO" dirty="0"/>
              <a:t>}</a:t>
            </a:r>
            <a:endParaRPr lang="zh-TW" altLang="zh-MO" dirty="0"/>
          </a:p>
          <a:p>
            <a:endParaRPr lang="zh-MO" altLang="en-US" dirty="0"/>
          </a:p>
        </p:txBody>
      </p:sp>
    </p:spTree>
    <p:extLst>
      <p:ext uri="{BB962C8B-B14F-4D97-AF65-F5344CB8AC3E}">
        <p14:creationId xmlns:p14="http://schemas.microsoft.com/office/powerpoint/2010/main" val="349585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MO" altLang="en-US"/>
          </a:p>
        </p:txBody>
      </p:sp>
      <p:sp>
        <p:nvSpPr>
          <p:cNvPr id="3" name="內容版面配置區 2"/>
          <p:cNvSpPr>
            <a:spLocks noGrp="1"/>
          </p:cNvSpPr>
          <p:nvPr>
            <p:ph idx="1"/>
          </p:nvPr>
        </p:nvSpPr>
        <p:spPr/>
        <p:txBody>
          <a:bodyPr>
            <a:normAutofit/>
          </a:bodyPr>
          <a:lstStyle/>
          <a:p>
            <a:r>
              <a:rPr lang="en-US" altLang="zh-MO" sz="2000" dirty="0"/>
              <a:t>Fibonacci </a:t>
            </a:r>
            <a:r>
              <a:rPr lang="en-US" altLang="zh-MO" sz="2000" dirty="0" smtClean="0"/>
              <a:t>heap</a:t>
            </a:r>
          </a:p>
          <a:p>
            <a:r>
              <a:rPr lang="en-US" altLang="zh-MO" sz="2000" dirty="0"/>
              <a:t>Fibonacci heap is a set of disordered trees. Each tree is a minimum heap, which satisfies the property of minimum heap. Fibonacci heap has the advantage that it can complete operations such as heap building, insertion, extraction of minimum key words, union in O (1) time. This is a huge improvement in the efficiency of the binomial reactor.</a:t>
            </a:r>
            <a:endParaRPr lang="zh-TW" altLang="zh-MO" sz="2000" dirty="0"/>
          </a:p>
          <a:p>
            <a:endParaRPr lang="zh-MO" altLang="en-US" sz="2000" dirty="0"/>
          </a:p>
        </p:txBody>
      </p:sp>
    </p:spTree>
    <p:extLst>
      <p:ext uri="{BB962C8B-B14F-4D97-AF65-F5344CB8AC3E}">
        <p14:creationId xmlns:p14="http://schemas.microsoft.com/office/powerpoint/2010/main" val="179175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dirty="0"/>
              <a:t>Data Structure / Algorithm Specification</a:t>
            </a:r>
            <a:endParaRPr lang="zh-MO" altLang="en-US" dirty="0"/>
          </a:p>
        </p:txBody>
      </p:sp>
      <p:sp>
        <p:nvSpPr>
          <p:cNvPr id="3" name="內容版面配置區 2"/>
          <p:cNvSpPr>
            <a:spLocks noGrp="1"/>
          </p:cNvSpPr>
          <p:nvPr>
            <p:ph idx="1"/>
          </p:nvPr>
        </p:nvSpPr>
        <p:spPr/>
        <p:txBody>
          <a:bodyPr>
            <a:normAutofit/>
          </a:bodyPr>
          <a:lstStyle/>
          <a:p>
            <a:r>
              <a:rPr lang="en-US" altLang="zh-MO" sz="2000" dirty="0"/>
              <a:t>Minimum heap</a:t>
            </a:r>
            <a:r>
              <a:rPr lang="en-US" altLang="zh-MO" sz="2000" dirty="0" smtClean="0"/>
              <a:t>:</a:t>
            </a:r>
          </a:p>
          <a:p>
            <a:r>
              <a:rPr lang="en-US" altLang="zh-MO" sz="2000" dirty="0"/>
              <a:t>1.	The minimum heap is a sort of complete binary tree, in which the data value of any non terminal node is not greater than the value of its child nodes. </a:t>
            </a:r>
          </a:p>
          <a:p>
            <a:r>
              <a:rPr lang="en-US" altLang="zh-MO" sz="2000" dirty="0"/>
              <a:t>2.	In the project, we use </a:t>
            </a:r>
            <a:r>
              <a:rPr lang="en-US" altLang="zh-MO" sz="2000" dirty="0" err="1"/>
              <a:t>priority_queue</a:t>
            </a:r>
            <a:r>
              <a:rPr lang="en-US" altLang="zh-MO" sz="2000" dirty="0"/>
              <a:t> in C++ standard library to implement minimum heap: </a:t>
            </a:r>
            <a:r>
              <a:rPr lang="en-US" altLang="zh-MO" sz="2000" dirty="0" err="1"/>
              <a:t>priority_queue</a:t>
            </a:r>
            <a:r>
              <a:rPr lang="en-US" altLang="zh-MO" sz="2000" dirty="0"/>
              <a:t>&lt;pair&lt;long </a:t>
            </a:r>
            <a:r>
              <a:rPr lang="en-US" altLang="zh-MO" sz="2000" dirty="0" err="1"/>
              <a:t>long</a:t>
            </a:r>
            <a:r>
              <a:rPr lang="en-US" altLang="zh-MO" sz="2000" dirty="0"/>
              <a:t>, long long&gt;,vector&lt;pair&lt;long </a:t>
            </a:r>
            <a:r>
              <a:rPr lang="en-US" altLang="zh-MO" sz="2000" dirty="0" err="1"/>
              <a:t>long</a:t>
            </a:r>
            <a:r>
              <a:rPr lang="en-US" altLang="zh-MO" sz="2000" dirty="0"/>
              <a:t>, long long&gt; &gt;,greater&lt;pair&lt;long </a:t>
            </a:r>
            <a:r>
              <a:rPr lang="en-US" altLang="zh-MO" sz="2000" dirty="0" err="1"/>
              <a:t>long</a:t>
            </a:r>
            <a:r>
              <a:rPr lang="en-US" altLang="zh-MO" sz="2000" dirty="0"/>
              <a:t>, long long&gt; &gt; &gt; </a:t>
            </a:r>
            <a:r>
              <a:rPr lang="en-US" altLang="zh-MO" sz="2000" dirty="0" err="1"/>
              <a:t>minheap</a:t>
            </a:r>
            <a:r>
              <a:rPr lang="en-US" altLang="zh-MO" sz="2000" dirty="0"/>
              <a:t>;</a:t>
            </a:r>
            <a:endParaRPr lang="zh-MO" altLang="en-US" sz="2000" dirty="0"/>
          </a:p>
        </p:txBody>
      </p:sp>
    </p:spTree>
    <p:extLst>
      <p:ext uri="{BB962C8B-B14F-4D97-AF65-F5344CB8AC3E}">
        <p14:creationId xmlns:p14="http://schemas.microsoft.com/office/powerpoint/2010/main" val="1203007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02031" y="1031036"/>
            <a:ext cx="8596668" cy="3880773"/>
          </a:xfrm>
        </p:spPr>
        <p:txBody>
          <a:bodyPr>
            <a:noAutofit/>
          </a:bodyPr>
          <a:lstStyle/>
          <a:p>
            <a:r>
              <a:rPr lang="en-US" altLang="zh-MO" sz="2000" dirty="0"/>
              <a:t>3.	Some basic operations used: </a:t>
            </a:r>
          </a:p>
          <a:p>
            <a:pPr marL="400050" lvl="1" indent="0">
              <a:buNone/>
            </a:pPr>
            <a:r>
              <a:rPr lang="en-US" altLang="zh-MO" sz="2000" dirty="0"/>
              <a:t>1)	push(): add a node into the heap. Time complexity of push is O(</a:t>
            </a:r>
            <a:r>
              <a:rPr lang="en-US" altLang="zh-MO" sz="2000" dirty="0" err="1"/>
              <a:t>logn</a:t>
            </a:r>
            <a:r>
              <a:rPr lang="en-US" altLang="zh-MO" sz="2000" dirty="0"/>
              <a:t>).</a:t>
            </a:r>
          </a:p>
          <a:p>
            <a:pPr marL="400050" lvl="1" indent="0">
              <a:buNone/>
            </a:pPr>
            <a:r>
              <a:rPr lang="en-US" altLang="zh-MO" sz="2000" dirty="0"/>
              <a:t>2)	pop(): delete the minimum node from heap. Time complexity of pop is O(</a:t>
            </a:r>
            <a:r>
              <a:rPr lang="en-US" altLang="zh-MO" sz="2000" dirty="0" err="1"/>
              <a:t>logn</a:t>
            </a:r>
            <a:r>
              <a:rPr lang="en-US" altLang="zh-MO" sz="2000" dirty="0"/>
              <a:t>).</a:t>
            </a:r>
          </a:p>
          <a:p>
            <a:pPr marL="400050" lvl="1" indent="0">
              <a:buNone/>
            </a:pPr>
            <a:r>
              <a:rPr lang="en-US" altLang="zh-MO" sz="2000" dirty="0"/>
              <a:t>3)	empty(): judge whether the heap is empty.</a:t>
            </a:r>
          </a:p>
          <a:p>
            <a:pPr marL="400050" lvl="1" indent="0">
              <a:buNone/>
            </a:pPr>
            <a:r>
              <a:rPr lang="en-US" altLang="zh-MO" sz="2000" dirty="0"/>
              <a:t>4)	top(): returns the constant reference of the minimum node. Time complexity of top is O(1</a:t>
            </a:r>
            <a:r>
              <a:rPr lang="en-US" altLang="zh-MO" sz="2000" dirty="0" smtClean="0"/>
              <a:t>).</a:t>
            </a:r>
          </a:p>
          <a:p>
            <a:endParaRPr lang="en-US" altLang="zh-MO" sz="2000" dirty="0"/>
          </a:p>
          <a:p>
            <a:r>
              <a:rPr lang="en-US" altLang="zh-MO" sz="2000" dirty="0"/>
              <a:t>4.	The time complexity of </a:t>
            </a:r>
            <a:r>
              <a:rPr lang="en-US" altLang="zh-MO" sz="2000" dirty="0" err="1"/>
              <a:t>Dijkstra</a:t>
            </a:r>
            <a:r>
              <a:rPr lang="en-US" altLang="zh-MO" sz="2000" dirty="0"/>
              <a:t> is O( ). By using the heap to optimize the relaxation process, the time complexity can be reduced to o (</a:t>
            </a:r>
            <a:r>
              <a:rPr lang="en-US" altLang="zh-MO" sz="2000" dirty="0" err="1"/>
              <a:t>eloge</a:t>
            </a:r>
            <a:r>
              <a:rPr lang="en-US" altLang="zh-MO" sz="2000" dirty="0"/>
              <a:t>).</a:t>
            </a:r>
            <a:endParaRPr lang="zh-MO" altLang="en-US" sz="2000" dirty="0"/>
          </a:p>
        </p:txBody>
      </p:sp>
    </p:spTree>
    <p:extLst>
      <p:ext uri="{BB962C8B-B14F-4D97-AF65-F5344CB8AC3E}">
        <p14:creationId xmlns:p14="http://schemas.microsoft.com/office/powerpoint/2010/main" val="1649034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dirty="0" smtClean="0"/>
              <a:t>Testing Results</a:t>
            </a:r>
            <a:endParaRPr lang="zh-MO" altLang="en-US" dirty="0"/>
          </a:p>
        </p:txBody>
      </p:sp>
      <p:sp>
        <p:nvSpPr>
          <p:cNvPr id="3" name="內容版面配置區 2"/>
          <p:cNvSpPr>
            <a:spLocks noGrp="1"/>
          </p:cNvSpPr>
          <p:nvPr>
            <p:ph idx="1"/>
          </p:nvPr>
        </p:nvSpPr>
        <p:spPr/>
        <p:txBody>
          <a:bodyPr/>
          <a:lstStyle/>
          <a:p>
            <a:r>
              <a:rPr lang="en-US" altLang="zh-MO" dirty="0"/>
              <a:t>3.1 Accuracy of test program results</a:t>
            </a:r>
            <a:endParaRPr lang="zh-TW" altLang="zh-MO" dirty="0"/>
          </a:p>
          <a:p>
            <a:endParaRPr lang="zh-MO" altLang="en-US" dirty="0"/>
          </a:p>
        </p:txBody>
      </p:sp>
      <p:pic>
        <p:nvPicPr>
          <p:cNvPr id="1026" name="圖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54" y="2778588"/>
            <a:ext cx="5378710" cy="261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571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MO" dirty="0" err="1" smtClean="0"/>
              <a:t>Minheap</a:t>
            </a:r>
            <a:r>
              <a:rPr lang="en-US" altLang="zh-MO" dirty="0"/>
              <a:t> </a:t>
            </a:r>
            <a:r>
              <a:rPr lang="en-US" altLang="zh-CN" dirty="0" smtClean="0"/>
              <a:t>&amp; </a:t>
            </a:r>
            <a:r>
              <a:rPr lang="en-US" altLang="zh-MO" dirty="0"/>
              <a:t>Fibonacci heap</a:t>
            </a:r>
            <a:endParaRPr lang="zh-MO"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518656126"/>
              </p:ext>
            </p:extLst>
          </p:nvPr>
        </p:nvGraphicFramePr>
        <p:xfrm>
          <a:off x="591672" y="1506070"/>
          <a:ext cx="10101428" cy="4685382"/>
        </p:xfrm>
        <a:graphic>
          <a:graphicData uri="http://schemas.openxmlformats.org/drawingml/2006/table">
            <a:tbl>
              <a:tblPr firstRow="1" firstCol="1" bandRow="1">
                <a:tableStyleId>{5C22544A-7EE6-4342-B048-85BDC9FD1C3A}</a:tableStyleId>
              </a:tblPr>
              <a:tblGrid>
                <a:gridCol w="1819067"/>
                <a:gridCol w="3210190"/>
                <a:gridCol w="2366217"/>
                <a:gridCol w="2705954"/>
              </a:tblGrid>
              <a:tr h="389399">
                <a:tc gridSpan="4">
                  <a:txBody>
                    <a:bodyPr/>
                    <a:lstStyle/>
                    <a:p>
                      <a:pPr algn="just">
                        <a:spcAft>
                          <a:spcPts val="600"/>
                        </a:spcAft>
                      </a:pPr>
                      <a:r>
                        <a:rPr lang="en-US" altLang="zh-MO" sz="2000" dirty="0" err="1" smtClean="0"/>
                        <a:t>Minheap</a:t>
                      </a:r>
                      <a:r>
                        <a:rPr lang="en-US" altLang="zh-MO" sz="2000" dirty="0" smtClean="0"/>
                        <a:t> </a:t>
                      </a:r>
                      <a:r>
                        <a:rPr lang="en-US" altLang="zh-CN" sz="2000" dirty="0" smtClean="0"/>
                        <a:t>&amp; </a:t>
                      </a:r>
                      <a:r>
                        <a:rPr lang="en-US" altLang="zh-MO" sz="2000" dirty="0" smtClean="0"/>
                        <a:t>Fibonacci heap</a:t>
                      </a:r>
                      <a:endParaRPr lang="zh-TW" sz="20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MO" altLang="en-US"/>
                    </a:p>
                  </a:txBody>
                  <a:tcPr/>
                </a:tc>
                <a:tc hMerge="1">
                  <a:txBody>
                    <a:bodyPr/>
                    <a:lstStyle/>
                    <a:p>
                      <a:endParaRPr lang="zh-MO" altLang="en-US"/>
                    </a:p>
                  </a:txBody>
                  <a:tcPr/>
                </a:tc>
                <a:tc hMerge="1">
                  <a:txBody>
                    <a:bodyPr/>
                    <a:lstStyle/>
                    <a:p>
                      <a:endParaRPr lang="zh-MO" altLang="en-US"/>
                    </a:p>
                  </a:txBody>
                  <a:tcPr/>
                </a:tc>
              </a:tr>
              <a:tr h="778798">
                <a:tc>
                  <a:txBody>
                    <a:bodyPr/>
                    <a:lstStyle/>
                    <a:p>
                      <a:pPr algn="just">
                        <a:spcAft>
                          <a:spcPts val="600"/>
                        </a:spcAft>
                      </a:pPr>
                      <a:r>
                        <a:rPr lang="en-US" sz="2000" kern="100">
                          <a:effectLst/>
                        </a:rPr>
                        <a:t>Input</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purpose of this case</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output</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the current status</a:t>
                      </a:r>
                      <a:endParaRPr lang="zh-TW" sz="2000" kern="100">
                        <a:effectLst/>
                        <a:latin typeface="Times New Roman" panose="02020603050405020304" pitchFamily="18" charset="0"/>
                        <a:ea typeface="宋体" panose="02010600030101010101" pitchFamily="2" charset="-122"/>
                      </a:endParaRPr>
                    </a:p>
                  </a:txBody>
                  <a:tcPr marL="68580" marR="68580" marT="0" marB="0"/>
                </a:tc>
              </a:tr>
              <a:tr h="389399">
                <a:tc>
                  <a:txBody>
                    <a:bodyPr/>
                    <a:lstStyle/>
                    <a:p>
                      <a:pPr algn="just">
                        <a:spcAft>
                          <a:spcPts val="600"/>
                        </a:spcAft>
                      </a:pPr>
                      <a:r>
                        <a:rPr lang="en-US" sz="2000" kern="100">
                          <a:effectLst/>
                        </a:rPr>
                        <a:t>1 to 1</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Same point</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0</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pass</a:t>
                      </a:r>
                      <a:endParaRPr lang="zh-TW" sz="2000" kern="100">
                        <a:effectLst/>
                        <a:latin typeface="Times New Roman" panose="02020603050405020304" pitchFamily="18" charset="0"/>
                        <a:ea typeface="宋体" panose="02010600030101010101" pitchFamily="2" charset="-122"/>
                      </a:endParaRPr>
                    </a:p>
                  </a:txBody>
                  <a:tcPr marL="68580" marR="68580" marT="0" marB="0"/>
                </a:tc>
              </a:tr>
              <a:tr h="791391">
                <a:tc>
                  <a:txBody>
                    <a:bodyPr/>
                    <a:lstStyle/>
                    <a:p>
                      <a:pPr algn="just">
                        <a:spcAft>
                          <a:spcPts val="600"/>
                        </a:spcAft>
                      </a:pPr>
                      <a:r>
                        <a:rPr lang="en-US" sz="2000" kern="100">
                          <a:effectLst/>
                        </a:rPr>
                        <a:t>1 to 2</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dirty="0">
                          <a:effectLst/>
                        </a:rPr>
                        <a:t>Choose the shortest path</a:t>
                      </a:r>
                      <a:endParaRPr lang="zh-TW"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10</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dirty="0">
                          <a:effectLst/>
                        </a:rPr>
                        <a:t>pass</a:t>
                      </a:r>
                      <a:endParaRPr lang="zh-TW" sz="2000" kern="100" dirty="0">
                        <a:effectLst/>
                        <a:latin typeface="Times New Roman" panose="02020603050405020304" pitchFamily="18" charset="0"/>
                        <a:ea typeface="宋体" panose="02010600030101010101" pitchFamily="2" charset="-122"/>
                      </a:endParaRPr>
                    </a:p>
                  </a:txBody>
                  <a:tcPr marL="68580" marR="68580" marT="0" marB="0"/>
                </a:tc>
              </a:tr>
              <a:tr h="389399">
                <a:tc>
                  <a:txBody>
                    <a:bodyPr/>
                    <a:lstStyle/>
                    <a:p>
                      <a:pPr algn="just">
                        <a:spcAft>
                          <a:spcPts val="600"/>
                        </a:spcAft>
                      </a:pPr>
                      <a:r>
                        <a:rPr lang="en-US" sz="2000" kern="100">
                          <a:effectLst/>
                        </a:rPr>
                        <a:t>1 to 3</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Only one path</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5</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pass</a:t>
                      </a:r>
                      <a:endParaRPr lang="zh-TW" sz="2000" kern="100">
                        <a:effectLst/>
                        <a:latin typeface="Times New Roman" panose="02020603050405020304" pitchFamily="18" charset="0"/>
                        <a:ea typeface="宋体" panose="02010600030101010101" pitchFamily="2" charset="-122"/>
                      </a:endParaRPr>
                    </a:p>
                  </a:txBody>
                  <a:tcPr marL="68580" marR="68580" marT="0" marB="0"/>
                </a:tc>
              </a:tr>
              <a:tr h="778798">
                <a:tc>
                  <a:txBody>
                    <a:bodyPr/>
                    <a:lstStyle/>
                    <a:p>
                      <a:pPr algn="just">
                        <a:spcAft>
                          <a:spcPts val="600"/>
                        </a:spcAft>
                      </a:pPr>
                      <a:r>
                        <a:rPr lang="en-US" sz="2000" kern="100">
                          <a:effectLst/>
                        </a:rPr>
                        <a:t>1 to 4</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Two identical short paths</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25</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pass</a:t>
                      </a:r>
                      <a:endParaRPr lang="zh-TW" sz="2000" kern="100">
                        <a:effectLst/>
                        <a:latin typeface="Times New Roman" panose="02020603050405020304" pitchFamily="18" charset="0"/>
                        <a:ea typeface="宋体" panose="02010600030101010101" pitchFamily="2" charset="-122"/>
                      </a:endParaRPr>
                    </a:p>
                  </a:txBody>
                  <a:tcPr marL="68580" marR="68580" marT="0" marB="0"/>
                </a:tc>
              </a:tr>
              <a:tr h="1168198">
                <a:tc>
                  <a:txBody>
                    <a:bodyPr/>
                    <a:lstStyle/>
                    <a:p>
                      <a:pPr algn="just">
                        <a:spcAft>
                          <a:spcPts val="600"/>
                        </a:spcAft>
                      </a:pPr>
                      <a:r>
                        <a:rPr lang="en-US" sz="2000" kern="100">
                          <a:effectLst/>
                        </a:rPr>
                        <a:t>1 to 5</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No path</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a:effectLst/>
                        </a:rPr>
                        <a:t>There's no way from 1 to 5</a:t>
                      </a:r>
                      <a:endParaRPr lang="zh-TW"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600"/>
                        </a:spcAft>
                      </a:pPr>
                      <a:r>
                        <a:rPr lang="en-US" sz="2000" kern="100" dirty="0">
                          <a:effectLst/>
                        </a:rPr>
                        <a:t>pass</a:t>
                      </a:r>
                      <a:endParaRPr lang="zh-TW"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1736664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409</TotalTime>
  <Words>894</Words>
  <Application>Microsoft Office PowerPoint</Application>
  <PresentationFormat>寬螢幕</PresentationFormat>
  <Paragraphs>223</Paragraphs>
  <Slides>22</Slides>
  <Notes>9</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22</vt:i4>
      </vt:variant>
    </vt:vector>
  </HeadingPairs>
  <TitlesOfParts>
    <vt:vector size="34" baseType="lpstr">
      <vt:lpstr>Microsoft JhengHei</vt:lpstr>
      <vt:lpstr>PMingLiU</vt:lpstr>
      <vt:lpstr>方正姚体</vt:lpstr>
      <vt:lpstr>华文新魏</vt:lpstr>
      <vt:lpstr>宋体</vt:lpstr>
      <vt:lpstr>Arial</vt:lpstr>
      <vt:lpstr>Calibri</vt:lpstr>
      <vt:lpstr>Cambria Math</vt:lpstr>
      <vt:lpstr>Times New Roman</vt:lpstr>
      <vt:lpstr>Trebuchet MS</vt:lpstr>
      <vt:lpstr>Wingdings 3</vt:lpstr>
      <vt:lpstr>多面向</vt:lpstr>
      <vt:lpstr>Shortest Path Algorithm with Heaps</vt:lpstr>
      <vt:lpstr>Introduction</vt:lpstr>
      <vt:lpstr>Background of the data structures and the algorithms:  </vt:lpstr>
      <vt:lpstr>PowerPoint 簡報</vt:lpstr>
      <vt:lpstr>PowerPoint 簡報</vt:lpstr>
      <vt:lpstr>Data Structure / Algorithm Specification</vt:lpstr>
      <vt:lpstr>PowerPoint 簡報</vt:lpstr>
      <vt:lpstr>Testing Results</vt:lpstr>
      <vt:lpstr>Minheap &amp; Fibonacci heap</vt:lpstr>
      <vt:lpstr>PowerPoint 簡報</vt:lpstr>
      <vt:lpstr>3.2 Time complexity of program </vt:lpstr>
      <vt:lpstr>PowerPoint 簡報</vt:lpstr>
      <vt:lpstr>3.2 Time complexity of program</vt:lpstr>
      <vt:lpstr>PowerPoint 簡報</vt:lpstr>
      <vt:lpstr>Chapter 4:  Analysis and Comments </vt:lpstr>
      <vt:lpstr>MinHeap-Optimized Dijkstra: </vt:lpstr>
      <vt:lpstr>FibonacciHeap -Optimized Dijkstra: </vt:lpstr>
      <vt:lpstr>PowerPoint 簡報</vt:lpstr>
      <vt:lpstr>PowerPoint 簡報</vt:lpstr>
      <vt:lpstr>PowerPoint 簡報</vt:lpstr>
      <vt:lpstr>Comments :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sam chan</dc:creator>
  <cp:lastModifiedBy>sam chan</cp:lastModifiedBy>
  <cp:revision>15</cp:revision>
  <dcterms:created xsi:type="dcterms:W3CDTF">2020-03-29T09:29:09Z</dcterms:created>
  <dcterms:modified xsi:type="dcterms:W3CDTF">2020-04-03T12:59:30Z</dcterms:modified>
</cp:coreProperties>
</file>