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92" r:id="rId3"/>
    <p:sldId id="3528" r:id="rId4"/>
    <p:sldId id="3529" r:id="rId5"/>
    <p:sldId id="3530" r:id="rId6"/>
    <p:sldId id="3531" r:id="rId7"/>
    <p:sldId id="3532" r:id="rId8"/>
    <p:sldId id="3533" r:id="rId9"/>
    <p:sldId id="3534" r:id="rId10"/>
    <p:sldId id="3536" r:id="rId11"/>
    <p:sldId id="3535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C606F-46EF-4DEB-A1D6-1B6556F3D066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4DC01-BFBD-4FC3-9F91-F43D9AA94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2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AA01C-B46C-4750-9223-1719CBEE51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2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AA01C-B46C-4750-9223-1719CBEE51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0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6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1:33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6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51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61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56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3330" marR="0" lvl="0" indent="0" algn="l" defTabSz="94328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7/17/2020 9:58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32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32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15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14DD8-7683-4FE5-8007-3C2BC8662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DD512-85B3-4242-AB9E-07229DB4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380AC-9499-4F35-A4D7-FDDF42E9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E6C63-B690-40D3-895E-A8390781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09F7-0AAC-4203-99B5-FB8C3DE8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0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93D81-23CD-4DB6-BDA0-045B5347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38F2F-8E48-451E-89ED-4033A795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51E0F-24A7-4784-A7E4-D870CC1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9B50B-6A1C-406C-966E-769BF2DB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5D0F1-6A92-419F-9A68-92EAE20C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CF3B24-4EF7-46D3-81A1-090F68DB1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A357D-09CB-4BA4-9634-45E4A6C6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4832E-9DE6-4F23-9E91-AFEB9570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C510-6ABE-4948-B129-234B8E0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BEA1D-2CA2-46A4-BC45-65C6DFC3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1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73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9984-005A-406A-B9E3-7669AF8B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0F86-B1F3-423E-927A-F4B4DEAB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0088-A03D-4B68-A9C1-2253F097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70D58-B323-4D4A-AC6C-22F9588E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4A104-D3BC-4EA8-8C9D-9ADA30FD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D5D1-7FE6-4B93-8221-7A3B3676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14FAE-9E22-4488-A5D6-19D62E25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A2732-D341-4CBD-8C95-A818E5EE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8E455-CC4B-42C5-84EB-5F1C3A18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2A86-079F-412D-9434-F264625B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7733D-06E1-4DBA-9828-77E641D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48399-9FB8-4AB0-9FFC-760E2975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23055-9F0D-495D-8838-AE536078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D85AC-3562-4F8A-AB7D-6C5238AE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FD219-4ABC-42AA-8701-278CDC51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0CFBB-7479-4CAC-A680-391AD4E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8E81B-F130-4CD8-AB4E-B985A0F2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8473C-6387-4AF1-AB0C-47D1AAD2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9FB82-FBEF-4070-AE8C-82748B9B4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0CBE2-644E-455E-B556-7513BF0D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EC7D0-C8F0-4F76-BC57-73D2F7F7C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B7FCC2-B016-4EBC-A55A-C7E8FBE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20D24-01C6-44D3-B7B9-AD72C151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F5FDC-C2A6-4C21-B9BE-C668E40E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6F4C-6586-4026-A966-B14D153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DA8D2-9E4A-4545-AA40-D6B4807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789FB-6FB6-4840-87F1-194856CF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75C428-32DF-4D8B-8EED-6C62E57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9C93-733C-468C-B09F-62EFEE53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26C28-35FA-452A-91CB-A65AD1C9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9F69C-0F7C-47C7-BDED-F990BE27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13BF8-A150-4DFC-8C91-7EF0EB7D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E2B69-6D83-405A-BF7A-30564E21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F2D6B-B035-4C11-976E-6A9452B0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A43A2-7FD8-4FE6-8CFE-15927971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A96F0-2746-46DE-AA9C-5E9BDDFC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6E073-F94A-4246-9758-F0F8B90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77B1A-6358-4A0E-9561-0E2D0C56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217F76-BF70-435E-A4A6-B4A5BF951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9F6EB-F39F-4C88-905F-38BEC286C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D167C-7F54-4E1F-A5BB-06FA14E1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3DE43-1FE7-44A7-B701-AB86E060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C339F-185C-4945-B190-3B1B16C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7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0C4AD2-4827-4E12-908E-EE7CDADF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4F451-638F-4A15-B78A-31622B1D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F6A50-53A3-4C4B-B633-A86597CDB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5A33-A345-49D4-942A-096DE7D2A3B0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3B2EE-49A5-4E4C-AA15-3F69CBB99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1C5ED-16EB-4914-BAA9-71B99F310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24F4-C385-4CB7-9B7B-4E504ED77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2281649/article/details/9148947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ustcc/echarts-for-react" TargetMode="External"/><Relationship Id="rId4" Type="http://schemas.openxmlformats.org/officeDocument/2006/relationships/hyperlink" Target="https://echarts.apache.org/zh/option.html#tit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FC92D0-8CA0-4C6F-8477-C769F474F1E9}"/>
              </a:ext>
            </a:extLst>
          </p:cNvPr>
          <p:cNvSpPr/>
          <p:nvPr/>
        </p:nvSpPr>
        <p:spPr>
          <a:xfrm>
            <a:off x="2194931" y="252040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/>
                <a:pattFill prst="pct90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bg1">
                      <a:lumMod val="65000"/>
                    </a:schemeClr>
                  </a:bgClr>
                </a:pattFill>
                <a:effectLst>
                  <a:glow rad="76200">
                    <a:srgbClr val="FFFF0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高考志愿填报个性化工具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12FD61-60B9-49D3-990E-ABB8670D94DF}"/>
              </a:ext>
            </a:extLst>
          </p:cNvPr>
          <p:cNvSpPr/>
          <p:nvPr/>
        </p:nvSpPr>
        <p:spPr>
          <a:xfrm>
            <a:off x="7005686" y="4444012"/>
            <a:ext cx="41216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第九小组</a:t>
            </a:r>
            <a:endParaRPr lang="en-US" altLang="zh-CN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钟添芸 余若涵 </a:t>
            </a:r>
            <a:r>
              <a:rPr lang="zh-CN" alt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杨晟晖</a:t>
            </a:r>
            <a:endParaRPr lang="zh-CN" alt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49C6F1-BE17-4303-8D29-0D83E23AB980}"/>
              </a:ext>
            </a:extLst>
          </p:cNvPr>
          <p:cNvSpPr/>
          <p:nvPr/>
        </p:nvSpPr>
        <p:spPr>
          <a:xfrm>
            <a:off x="8682427" y="5521230"/>
            <a:ext cx="24449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2020.07.17</a:t>
            </a:r>
            <a:endParaRPr lang="zh-CN" alt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0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5172670" y="621485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改进方向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Rectangle 482">
            <a:extLst>
              <a:ext uri="{FF2B5EF4-FFF2-40B4-BE49-F238E27FC236}">
                <a16:creationId xmlns:a16="http://schemas.microsoft.com/office/drawing/2014/main" id="{0B463000-C9BF-4EF2-8E24-7B2B9B8B78D1}"/>
              </a:ext>
            </a:extLst>
          </p:cNvPr>
          <p:cNvSpPr/>
          <p:nvPr/>
        </p:nvSpPr>
        <p:spPr bwMode="auto">
          <a:xfrm>
            <a:off x="2725863" y="2070667"/>
            <a:ext cx="7316499" cy="258532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加入教育部高校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专业评级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数据，用户可以通过选择意向专业来影响高校得分</a:t>
            </a:r>
            <a:endParaRPr lang="en-US" altLang="zh-CN" sz="28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457200" marR="0" lvl="0" indent="-4572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457200" marR="0" lvl="0" indent="-4572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457200" marR="0" lvl="0" indent="-4572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加入高校往年数据，从而对选定高校的各项评分进行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时间序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的可视化</a:t>
            </a:r>
            <a:endParaRPr lang="en-US" altLang="zh-CN" sz="28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2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9167E-6 2.22222E-6 L 2.29167E-6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2" grpId="0"/>
      <p:bldP spid="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E6A147-C5DE-4AE7-87B1-E6F343902E6C}"/>
              </a:ext>
            </a:extLst>
          </p:cNvPr>
          <p:cNvSpPr txBox="1"/>
          <p:nvPr/>
        </p:nvSpPr>
        <p:spPr>
          <a:xfrm>
            <a:off x="5103494" y="616985"/>
            <a:ext cx="1985012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参考资料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545F8-E135-4884-A376-53D3B5D17E5B}"/>
              </a:ext>
            </a:extLst>
          </p:cNvPr>
          <p:cNvSpPr txBox="1"/>
          <p:nvPr/>
        </p:nvSpPr>
        <p:spPr>
          <a:xfrm>
            <a:off x="1167987" y="1931210"/>
            <a:ext cx="10805273" cy="38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地图显示：</a:t>
            </a:r>
            <a:r>
              <a:rPr lang="en-US" altLang="zh-CN" sz="3200" dirty="0">
                <a:hlinkClick r:id="rId3"/>
              </a:rPr>
              <a:t>https://blog.csdn.net/qq_42281649/article/details/91489475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官网教程：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hlinkClick r:id="rId4"/>
              </a:rPr>
              <a:t>https://echarts.apache.org/zh/option.html#title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官方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Demo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hlinkClick r:id="rId5"/>
              </a:rPr>
              <a:t>https://github.com/hustcc/echarts-for-react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55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0418AE-DFE0-4E7F-9B90-50CA441DC3C9}"/>
              </a:ext>
            </a:extLst>
          </p:cNvPr>
          <p:cNvSpPr/>
          <p:nvPr/>
        </p:nvSpPr>
        <p:spPr>
          <a:xfrm>
            <a:off x="303489" y="764290"/>
            <a:ext cx="11888511" cy="1323439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  <a:softEdge rad="3175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/>
                <a:pattFill prst="diagBrick">
                  <a:fgClr>
                    <a:schemeClr val="bg1">
                      <a:lumMod val="50000"/>
                    </a:schemeClr>
                  </a:fgClr>
                  <a:bgClr>
                    <a:srgbClr val="FFFF00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8000" b="1" dirty="0">
                <a:ln/>
                <a:pattFill prst="diagBrick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en-US" altLang="zh-CN" sz="8000" b="1" dirty="0">
                <a:ln/>
                <a:pattFill prst="diagBrick">
                  <a:fgClr>
                    <a:schemeClr val="bg1">
                      <a:lumMod val="50000"/>
                    </a:schemeClr>
                  </a:fgClr>
                  <a:bgClr>
                    <a:schemeClr val="accent4">
                      <a:lumMod val="60000"/>
                      <a:lumOff val="40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r>
              <a:rPr lang="zh-CN" altLang="en-US" sz="8000" b="1" dirty="0">
                <a:ln/>
                <a:pattFill prst="diagBrick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E6A147-C5DE-4AE7-87B1-E6F343902E6C}"/>
              </a:ext>
            </a:extLst>
          </p:cNvPr>
          <p:cNvSpPr txBox="1"/>
          <p:nvPr/>
        </p:nvSpPr>
        <p:spPr>
          <a:xfrm>
            <a:off x="747431" y="2015480"/>
            <a:ext cx="10860876" cy="387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组长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展示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			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钟添芸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前端（控制、细节、辅助视图）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余若涵 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前端（地图视图）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	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钟添芸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				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余若涵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杨晟晖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						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钟添芸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杨晟晖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讲稿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					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余若涵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C49A15-CF05-4AB4-A82A-84E0F8A7B8DC}"/>
              </a:ext>
            </a:extLst>
          </p:cNvPr>
          <p:cNvSpPr/>
          <p:nvPr/>
        </p:nvSpPr>
        <p:spPr>
          <a:xfrm>
            <a:off x="7500692" y="6120107"/>
            <a:ext cx="44518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第九小组   </a:t>
            </a:r>
            <a:r>
              <a:rPr lang="en-US" altLang="zh-CN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2020.07.17</a:t>
            </a:r>
          </a:p>
        </p:txBody>
      </p:sp>
    </p:spTree>
    <p:extLst>
      <p:ext uri="{BB962C8B-B14F-4D97-AF65-F5344CB8AC3E}">
        <p14:creationId xmlns:p14="http://schemas.microsoft.com/office/powerpoint/2010/main" val="287207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2810869" y="1974048"/>
            <a:ext cx="806722" cy="806722"/>
          </a:xfrm>
          <a:prstGeom prst="roundRect">
            <a:avLst/>
          </a:prstGeom>
          <a:noFill/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369710" y="3384427"/>
            <a:ext cx="2015699" cy="52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lang="en-US" altLang="zh-CN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思路</a:t>
            </a:r>
          </a:p>
        </p:txBody>
      </p:sp>
      <p:sp>
        <p:nvSpPr>
          <p:cNvPr id="33" name="TextBox 76"/>
          <p:cNvSpPr txBox="1"/>
          <p:nvPr/>
        </p:nvSpPr>
        <p:spPr>
          <a:xfrm>
            <a:off x="5313972" y="196149"/>
            <a:ext cx="1618351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BC5BBD-D77E-4A5D-AC50-1E4804372D41}"/>
              </a:ext>
            </a:extLst>
          </p:cNvPr>
          <p:cNvGrpSpPr/>
          <p:nvPr/>
        </p:nvGrpSpPr>
        <p:grpSpPr>
          <a:xfrm>
            <a:off x="5202031" y="1427348"/>
            <a:ext cx="1730292" cy="1730292"/>
            <a:chOff x="3969983" y="2666651"/>
            <a:chExt cx="1561083" cy="1561083"/>
          </a:xfrm>
        </p:grpSpPr>
        <p:sp>
          <p:nvSpPr>
            <p:cNvPr id="61" name="椭圆 60"/>
            <p:cNvSpPr/>
            <p:nvPr/>
          </p:nvSpPr>
          <p:spPr>
            <a:xfrm>
              <a:off x="3969983" y="2666651"/>
              <a:ext cx="1561083" cy="1561083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椭圆 1"/>
            <p:cNvSpPr>
              <a:spLocks noChangeArrowheads="1"/>
            </p:cNvSpPr>
            <p:nvPr/>
          </p:nvSpPr>
          <p:spPr bwMode="auto">
            <a:xfrm>
              <a:off x="4258728" y="3122937"/>
              <a:ext cx="727831" cy="72783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TextBox 32"/>
            <p:cNvSpPr txBox="1">
              <a:spLocks noChangeArrowheads="1"/>
            </p:cNvSpPr>
            <p:nvPr/>
          </p:nvSpPr>
          <p:spPr bwMode="auto">
            <a:xfrm>
              <a:off x="4502109" y="3139083"/>
              <a:ext cx="464533" cy="6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399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4399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4" name="TextBox 76"/>
          <p:cNvSpPr txBox="1"/>
          <p:nvPr/>
        </p:nvSpPr>
        <p:spPr>
          <a:xfrm>
            <a:off x="4880652" y="3390640"/>
            <a:ext cx="234230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后端实现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CC32245-1DC3-4132-BDA8-D1995B83FC44}"/>
              </a:ext>
            </a:extLst>
          </p:cNvPr>
          <p:cNvGrpSpPr/>
          <p:nvPr/>
        </p:nvGrpSpPr>
        <p:grpSpPr>
          <a:xfrm>
            <a:off x="7853911" y="1403902"/>
            <a:ext cx="1730292" cy="1730292"/>
            <a:chOff x="6634279" y="2666651"/>
            <a:chExt cx="1561083" cy="1561083"/>
          </a:xfrm>
          <a:solidFill>
            <a:srgbClr val="0070C0"/>
          </a:solidFill>
        </p:grpSpPr>
        <p:sp>
          <p:nvSpPr>
            <p:cNvPr id="65" name="椭圆 64"/>
            <p:cNvSpPr/>
            <p:nvPr/>
          </p:nvSpPr>
          <p:spPr>
            <a:xfrm>
              <a:off x="6634279" y="2666651"/>
              <a:ext cx="1561083" cy="1561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TextBox 32"/>
            <p:cNvSpPr txBox="1">
              <a:spLocks noChangeArrowheads="1"/>
            </p:cNvSpPr>
            <p:nvPr/>
          </p:nvSpPr>
          <p:spPr bwMode="auto">
            <a:xfrm>
              <a:off x="7182553" y="3102132"/>
              <a:ext cx="464533" cy="694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3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4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8" name="TextBox 76"/>
          <p:cNvSpPr txBox="1"/>
          <p:nvPr/>
        </p:nvSpPr>
        <p:spPr>
          <a:xfrm>
            <a:off x="7578740" y="3390640"/>
            <a:ext cx="234230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前端实现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5123E9-91B6-499F-949C-B0ED468A206F}"/>
              </a:ext>
            </a:extLst>
          </p:cNvPr>
          <p:cNvSpPr/>
          <p:nvPr/>
        </p:nvSpPr>
        <p:spPr>
          <a:xfrm>
            <a:off x="2512414" y="1384930"/>
            <a:ext cx="1730292" cy="17302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27F8A7-D97C-4F61-A51B-C5499E9D65A7}"/>
              </a:ext>
            </a:extLst>
          </p:cNvPr>
          <p:cNvGrpSpPr/>
          <p:nvPr/>
        </p:nvGrpSpPr>
        <p:grpSpPr>
          <a:xfrm>
            <a:off x="2522199" y="1392178"/>
            <a:ext cx="1730292" cy="1730292"/>
            <a:chOff x="1289453" y="2666650"/>
            <a:chExt cx="1561083" cy="1561083"/>
          </a:xfrm>
          <a:solidFill>
            <a:srgbClr val="0070C0"/>
          </a:solidFill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F3895AE-D985-45C1-8936-63D69849BA76}"/>
                </a:ext>
              </a:extLst>
            </p:cNvPr>
            <p:cNvSpPr/>
            <p:nvPr/>
          </p:nvSpPr>
          <p:spPr>
            <a:xfrm>
              <a:off x="1289453" y="2666650"/>
              <a:ext cx="1561083" cy="1561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527414C2-2F01-436F-A603-6D46C5CEA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727" y="3092707"/>
              <a:ext cx="464533" cy="694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3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4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2" name="椭圆 1">
            <a:extLst>
              <a:ext uri="{FF2B5EF4-FFF2-40B4-BE49-F238E27FC236}">
                <a16:creationId xmlns:a16="http://schemas.microsoft.com/office/drawing/2014/main" id="{54E2B8EF-31A9-4F97-961F-2BB032BA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869" y="4722167"/>
            <a:ext cx="806722" cy="806722"/>
          </a:xfrm>
          <a:prstGeom prst="roundRect">
            <a:avLst/>
          </a:prstGeom>
          <a:noFill/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76">
            <a:extLst>
              <a:ext uri="{FF2B5EF4-FFF2-40B4-BE49-F238E27FC236}">
                <a16:creationId xmlns:a16="http://schemas.microsoft.com/office/drawing/2014/main" id="{CC531889-85F2-4190-AB82-76C1DA7CDF80}"/>
              </a:ext>
            </a:extLst>
          </p:cNvPr>
          <p:cNvSpPr txBox="1"/>
          <p:nvPr/>
        </p:nvSpPr>
        <p:spPr>
          <a:xfrm>
            <a:off x="2369710" y="6132546"/>
            <a:ext cx="2015699" cy="52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交互演示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ECDFE5E-B3D3-41D3-9050-EB0FB50669D0}"/>
              </a:ext>
            </a:extLst>
          </p:cNvPr>
          <p:cNvGrpSpPr/>
          <p:nvPr/>
        </p:nvGrpSpPr>
        <p:grpSpPr>
          <a:xfrm>
            <a:off x="5202031" y="4175467"/>
            <a:ext cx="1730292" cy="1730292"/>
            <a:chOff x="3969983" y="2666651"/>
            <a:chExt cx="1561083" cy="1561083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E61DAA4-5009-407D-81DB-CF6381C11698}"/>
                </a:ext>
              </a:extLst>
            </p:cNvPr>
            <p:cNvSpPr/>
            <p:nvPr/>
          </p:nvSpPr>
          <p:spPr>
            <a:xfrm>
              <a:off x="3969983" y="2666651"/>
              <a:ext cx="1561083" cy="1561083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椭圆 1">
              <a:extLst>
                <a:ext uri="{FF2B5EF4-FFF2-40B4-BE49-F238E27FC236}">
                  <a16:creationId xmlns:a16="http://schemas.microsoft.com/office/drawing/2014/main" id="{2FEE7470-6242-42DE-AB3C-D8B453EF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28" y="3122937"/>
              <a:ext cx="727831" cy="72783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A44E8D52-C0B6-4D29-9149-946068899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109" y="3139083"/>
              <a:ext cx="464533" cy="69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399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zh-CN" altLang="en-US" sz="4399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0" name="TextBox 76">
            <a:extLst>
              <a:ext uri="{FF2B5EF4-FFF2-40B4-BE49-F238E27FC236}">
                <a16:creationId xmlns:a16="http://schemas.microsoft.com/office/drawing/2014/main" id="{07A1D41B-D0AC-4E13-A3C7-C900C303954A}"/>
              </a:ext>
            </a:extLst>
          </p:cNvPr>
          <p:cNvSpPr txBox="1"/>
          <p:nvPr/>
        </p:nvSpPr>
        <p:spPr>
          <a:xfrm>
            <a:off x="4880652" y="6138759"/>
            <a:ext cx="234230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数据解读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48E9E64-46D4-45AE-B9B4-962A46F15F74}"/>
              </a:ext>
            </a:extLst>
          </p:cNvPr>
          <p:cNvGrpSpPr/>
          <p:nvPr/>
        </p:nvGrpSpPr>
        <p:grpSpPr>
          <a:xfrm>
            <a:off x="7842188" y="4152021"/>
            <a:ext cx="1730292" cy="1730292"/>
            <a:chOff x="6634279" y="2666651"/>
            <a:chExt cx="1561083" cy="1561083"/>
          </a:xfrm>
          <a:solidFill>
            <a:srgbClr val="0070C0"/>
          </a:solidFill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3629530-1B44-44C1-BB31-5AC151266DEC}"/>
                </a:ext>
              </a:extLst>
            </p:cNvPr>
            <p:cNvSpPr/>
            <p:nvPr/>
          </p:nvSpPr>
          <p:spPr>
            <a:xfrm>
              <a:off x="6634279" y="2666651"/>
              <a:ext cx="1561083" cy="1561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TextBox 32">
              <a:extLst>
                <a:ext uri="{FF2B5EF4-FFF2-40B4-BE49-F238E27FC236}">
                  <a16:creationId xmlns:a16="http://schemas.microsoft.com/office/drawing/2014/main" id="{00078507-36F6-4C46-BC98-42DED710D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553" y="3102132"/>
              <a:ext cx="464533" cy="694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3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zh-CN" altLang="en-US" sz="4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1" name="TextBox 76">
            <a:extLst>
              <a:ext uri="{FF2B5EF4-FFF2-40B4-BE49-F238E27FC236}">
                <a16:creationId xmlns:a16="http://schemas.microsoft.com/office/drawing/2014/main" id="{1E64717C-67A0-4E94-AFDF-2F68F22E367A}"/>
              </a:ext>
            </a:extLst>
          </p:cNvPr>
          <p:cNvSpPr txBox="1"/>
          <p:nvPr/>
        </p:nvSpPr>
        <p:spPr>
          <a:xfrm>
            <a:off x="7578740" y="6138759"/>
            <a:ext cx="234230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99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改进方向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1446C25-FAAD-410A-8CBC-B3DC546DB54E}"/>
              </a:ext>
            </a:extLst>
          </p:cNvPr>
          <p:cNvSpPr/>
          <p:nvPr/>
        </p:nvSpPr>
        <p:spPr>
          <a:xfrm>
            <a:off x="2512414" y="4133049"/>
            <a:ext cx="1730292" cy="17302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0CBDAF9-1D1B-4CAF-95DA-1CF7007B3AE6}"/>
              </a:ext>
            </a:extLst>
          </p:cNvPr>
          <p:cNvGrpSpPr/>
          <p:nvPr/>
        </p:nvGrpSpPr>
        <p:grpSpPr>
          <a:xfrm>
            <a:off x="2510476" y="4140297"/>
            <a:ext cx="1730292" cy="1730292"/>
            <a:chOff x="1289453" y="2666650"/>
            <a:chExt cx="1561083" cy="1561083"/>
          </a:xfrm>
          <a:solidFill>
            <a:srgbClr val="0070C0"/>
          </a:solidFill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4024FA0-FDE1-4BD3-95A2-6F58EE934EAB}"/>
                </a:ext>
              </a:extLst>
            </p:cNvPr>
            <p:cNvSpPr/>
            <p:nvPr/>
          </p:nvSpPr>
          <p:spPr>
            <a:xfrm>
              <a:off x="1289453" y="2666650"/>
              <a:ext cx="1561083" cy="15610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F2561E7-8CF6-4A9A-A4B9-D0A953EE7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727" y="3092707"/>
              <a:ext cx="464533" cy="694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3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en-US" sz="4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625 L 0.43881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625 L 0.43881 0.003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13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  <p:bldP spid="64" grpId="0"/>
      <p:bldP spid="68" grpId="0"/>
      <p:bldP spid="26" grpId="0" animBg="1"/>
      <p:bldP spid="26" grpId="1" animBg="1"/>
      <p:bldP spid="55" grpId="0"/>
      <p:bldP spid="60" grpId="0"/>
      <p:bldP spid="71" grpId="0"/>
      <p:bldP spid="72" grpId="0" animBg="1"/>
      <p:bldP spid="7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val 408">
            <a:extLst>
              <a:ext uri="{FF2B5EF4-FFF2-40B4-BE49-F238E27FC236}">
                <a16:creationId xmlns:a16="http://schemas.microsoft.com/office/drawing/2014/main" id="{5B9B5344-0806-432D-BCBA-3A9AE732168F}"/>
              </a:ext>
            </a:extLst>
          </p:cNvPr>
          <p:cNvSpPr>
            <a:spLocks noChangeAspect="1"/>
          </p:cNvSpPr>
          <p:nvPr/>
        </p:nvSpPr>
        <p:spPr bwMode="auto">
          <a:xfrm>
            <a:off x="1961457" y="1776530"/>
            <a:ext cx="640080" cy="640080"/>
          </a:xfrm>
          <a:prstGeom prst="ellipse">
            <a:avLst/>
          </a:prstGeom>
          <a:solidFill>
            <a:srgbClr val="00BCF2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2808387" y="1873805"/>
            <a:ext cx="1538883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专业实力？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979526A-6E04-4487-B289-F1965E1BDB12}"/>
              </a:ext>
            </a:extLst>
          </p:cNvPr>
          <p:cNvSpPr>
            <a:spLocks noChangeAspect="1"/>
          </p:cNvSpPr>
          <p:nvPr/>
        </p:nvSpPr>
        <p:spPr bwMode="auto">
          <a:xfrm>
            <a:off x="1961457" y="2857569"/>
            <a:ext cx="640080" cy="640080"/>
          </a:xfrm>
          <a:prstGeom prst="ellipse">
            <a:avLst/>
          </a:prstGeom>
          <a:solidFill>
            <a:srgbClr val="009EE5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2A3A0E25-EC9E-493C-825C-B9691BB5684D}"/>
              </a:ext>
            </a:extLst>
          </p:cNvPr>
          <p:cNvSpPr/>
          <p:nvPr/>
        </p:nvSpPr>
        <p:spPr bwMode="auto">
          <a:xfrm>
            <a:off x="2808387" y="2954844"/>
            <a:ext cx="1538883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地理区位？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0CB24222-2AFE-4160-A63B-9F3F83338E2A}"/>
              </a:ext>
            </a:extLst>
          </p:cNvPr>
          <p:cNvSpPr/>
          <p:nvPr/>
        </p:nvSpPr>
        <p:spPr bwMode="auto">
          <a:xfrm>
            <a:off x="1960501" y="4036447"/>
            <a:ext cx="640080" cy="640080"/>
          </a:xfrm>
          <a:prstGeom prst="ellipse">
            <a:avLst/>
          </a:prstGeom>
          <a:solidFill>
            <a:srgbClr val="0084D9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B0CBD047-2B1E-4AF8-A33D-0774CD31BB45}"/>
              </a:ext>
            </a:extLst>
          </p:cNvPr>
          <p:cNvSpPr/>
          <p:nvPr/>
        </p:nvSpPr>
        <p:spPr bwMode="auto">
          <a:xfrm>
            <a:off x="2830810" y="4125858"/>
            <a:ext cx="1538883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大学榜单？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51A69FE7-9701-46E6-A03A-33FD17F80A05}"/>
              </a:ext>
            </a:extLst>
          </p:cNvPr>
          <p:cNvSpPr/>
          <p:nvPr/>
        </p:nvSpPr>
        <p:spPr bwMode="auto">
          <a:xfrm>
            <a:off x="1961458" y="5159698"/>
            <a:ext cx="640080" cy="640080"/>
          </a:xfrm>
          <a:prstGeom prst="ellipse">
            <a:avLst/>
          </a:prstGeom>
          <a:solidFill>
            <a:srgbClr val="0067BA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B730998-4614-4F4D-9362-A26FF9289830}"/>
              </a:ext>
            </a:extLst>
          </p:cNvPr>
          <p:cNvSpPr/>
          <p:nvPr/>
        </p:nvSpPr>
        <p:spPr bwMode="auto">
          <a:xfrm>
            <a:off x="2831767" y="5182695"/>
            <a:ext cx="500137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……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ECD12364-C922-4C41-90CE-B0857A7779F8}"/>
              </a:ext>
            </a:extLst>
          </p:cNvPr>
          <p:cNvSpPr/>
          <p:nvPr/>
        </p:nvSpPr>
        <p:spPr bwMode="auto">
          <a:xfrm rot="5400000">
            <a:off x="2213893" y="3089008"/>
            <a:ext cx="6857997" cy="548640"/>
          </a:xfrm>
          <a:prstGeom prst="triangle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95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2" name="Rectangle 482">
            <a:extLst>
              <a:ext uri="{FF2B5EF4-FFF2-40B4-BE49-F238E27FC236}">
                <a16:creationId xmlns:a16="http://schemas.microsoft.com/office/drawing/2014/main" id="{8B40E4E0-1621-4108-8558-8494B4940C05}"/>
              </a:ext>
            </a:extLst>
          </p:cNvPr>
          <p:cNvSpPr/>
          <p:nvPr/>
        </p:nvSpPr>
        <p:spPr bwMode="auto">
          <a:xfrm>
            <a:off x="7339608" y="1885755"/>
            <a:ext cx="3385542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用户自定义各项评分权重</a:t>
            </a:r>
            <a:endParaRPr lang="en-US" altLang="zh-CN" sz="3200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4" name="Rectangle 484">
            <a:extLst>
              <a:ext uri="{FF2B5EF4-FFF2-40B4-BE49-F238E27FC236}">
                <a16:creationId xmlns:a16="http://schemas.microsoft.com/office/drawing/2014/main" id="{770FDB4E-FB89-4702-82C1-037A83C18170}"/>
              </a:ext>
            </a:extLst>
          </p:cNvPr>
          <p:cNvSpPr/>
          <p:nvPr/>
        </p:nvSpPr>
        <p:spPr bwMode="auto">
          <a:xfrm>
            <a:off x="7339608" y="2966794"/>
            <a:ext cx="2154436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雷达图校间比对</a:t>
            </a:r>
            <a:endParaRPr lang="en-US" sz="3200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7" name="Rectangle 485">
            <a:extLst>
              <a:ext uri="{FF2B5EF4-FFF2-40B4-BE49-F238E27FC236}">
                <a16:creationId xmlns:a16="http://schemas.microsoft.com/office/drawing/2014/main" id="{20536536-A286-49B1-9672-6920C08A0A55}"/>
              </a:ext>
            </a:extLst>
          </p:cNvPr>
          <p:cNvSpPr/>
          <p:nvPr/>
        </p:nvSpPr>
        <p:spPr bwMode="auto">
          <a:xfrm>
            <a:off x="7362031" y="4137808"/>
            <a:ext cx="3209212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地图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柱状图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等整体概览</a:t>
            </a:r>
            <a:endParaRPr lang="en-US" sz="3200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0" name="Rectangle 486">
            <a:extLst>
              <a:ext uri="{FF2B5EF4-FFF2-40B4-BE49-F238E27FC236}">
                <a16:creationId xmlns:a16="http://schemas.microsoft.com/office/drawing/2014/main" id="{6CC7F196-EF04-4BA9-B5D2-18BE6DED2C3B}"/>
              </a:ext>
            </a:extLst>
          </p:cNvPr>
          <p:cNvSpPr/>
          <p:nvPr/>
        </p:nvSpPr>
        <p:spPr bwMode="auto">
          <a:xfrm>
            <a:off x="7362988" y="5194645"/>
            <a:ext cx="500137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……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2" name="Rectangle 482">
            <a:extLst>
              <a:ext uri="{FF2B5EF4-FFF2-40B4-BE49-F238E27FC236}">
                <a16:creationId xmlns:a16="http://schemas.microsoft.com/office/drawing/2014/main" id="{CD089F69-18A7-4D08-9D64-9B9236AB259D}"/>
              </a:ext>
            </a:extLst>
          </p:cNvPr>
          <p:cNvSpPr/>
          <p:nvPr/>
        </p:nvSpPr>
        <p:spPr bwMode="auto">
          <a:xfrm>
            <a:off x="2193475" y="832471"/>
            <a:ext cx="276998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大学排名需求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4" name="Rectangle 482">
            <a:extLst>
              <a:ext uri="{FF2B5EF4-FFF2-40B4-BE49-F238E27FC236}">
                <a16:creationId xmlns:a16="http://schemas.microsoft.com/office/drawing/2014/main" id="{91D0319E-8794-412C-BC10-155A1E550D69}"/>
              </a:ext>
            </a:extLst>
          </p:cNvPr>
          <p:cNvSpPr/>
          <p:nvPr/>
        </p:nvSpPr>
        <p:spPr bwMode="auto">
          <a:xfrm>
            <a:off x="7887321" y="840367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产品思路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291F3-75D3-49E8-87AD-B725ED60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26" y="723880"/>
            <a:ext cx="711071" cy="711071"/>
          </a:xfrm>
          <a:prstGeom prst="rect">
            <a:avLst/>
          </a:prstGeom>
        </p:spPr>
      </p:pic>
      <p:sp>
        <p:nvSpPr>
          <p:cNvPr id="74" name="Oval 408">
            <a:extLst>
              <a:ext uri="{FF2B5EF4-FFF2-40B4-BE49-F238E27FC236}">
                <a16:creationId xmlns:a16="http://schemas.microsoft.com/office/drawing/2014/main" id="{F054E30B-3CF1-4174-A9CC-DD80328675C5}"/>
              </a:ext>
            </a:extLst>
          </p:cNvPr>
          <p:cNvSpPr>
            <a:spLocks noChangeAspect="1"/>
          </p:cNvSpPr>
          <p:nvPr/>
        </p:nvSpPr>
        <p:spPr bwMode="auto">
          <a:xfrm>
            <a:off x="6426942" y="1788480"/>
            <a:ext cx="640080" cy="640080"/>
          </a:xfrm>
          <a:prstGeom prst="ellipse">
            <a:avLst/>
          </a:prstGeom>
          <a:solidFill>
            <a:srgbClr val="00BCF2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419">
            <a:extLst>
              <a:ext uri="{FF2B5EF4-FFF2-40B4-BE49-F238E27FC236}">
                <a16:creationId xmlns:a16="http://schemas.microsoft.com/office/drawing/2014/main" id="{FB10842F-41BC-42CA-B9C0-4E34113565D9}"/>
              </a:ext>
            </a:extLst>
          </p:cNvPr>
          <p:cNvSpPr>
            <a:spLocks noChangeAspect="1"/>
          </p:cNvSpPr>
          <p:nvPr/>
        </p:nvSpPr>
        <p:spPr bwMode="auto">
          <a:xfrm>
            <a:off x="6426942" y="2869519"/>
            <a:ext cx="640080" cy="640080"/>
          </a:xfrm>
          <a:prstGeom prst="ellipse">
            <a:avLst/>
          </a:prstGeom>
          <a:solidFill>
            <a:srgbClr val="009EE5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Oval 444">
            <a:extLst>
              <a:ext uri="{FF2B5EF4-FFF2-40B4-BE49-F238E27FC236}">
                <a16:creationId xmlns:a16="http://schemas.microsoft.com/office/drawing/2014/main" id="{FA6C158D-42D8-4FFE-806B-EAA13EE206AE}"/>
              </a:ext>
            </a:extLst>
          </p:cNvPr>
          <p:cNvSpPr/>
          <p:nvPr/>
        </p:nvSpPr>
        <p:spPr bwMode="auto">
          <a:xfrm>
            <a:off x="6425986" y="4048397"/>
            <a:ext cx="640080" cy="640080"/>
          </a:xfrm>
          <a:prstGeom prst="ellipse">
            <a:avLst/>
          </a:prstGeom>
          <a:solidFill>
            <a:srgbClr val="0084D9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Oval 456">
            <a:extLst>
              <a:ext uri="{FF2B5EF4-FFF2-40B4-BE49-F238E27FC236}">
                <a16:creationId xmlns:a16="http://schemas.microsoft.com/office/drawing/2014/main" id="{6051EE4B-53EF-4643-893B-05090C945BD5}"/>
              </a:ext>
            </a:extLst>
          </p:cNvPr>
          <p:cNvSpPr/>
          <p:nvPr/>
        </p:nvSpPr>
        <p:spPr bwMode="auto">
          <a:xfrm>
            <a:off x="6426943" y="5171648"/>
            <a:ext cx="640080" cy="640080"/>
          </a:xfrm>
          <a:prstGeom prst="ellipse">
            <a:avLst/>
          </a:prstGeom>
          <a:solidFill>
            <a:srgbClr val="0067BA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0734D0F-6464-454E-9E1D-1C01FEE765BA}"/>
              </a:ext>
            </a:extLst>
          </p:cNvPr>
          <p:cNvGrpSpPr/>
          <p:nvPr/>
        </p:nvGrpSpPr>
        <p:grpSpPr>
          <a:xfrm>
            <a:off x="1304592" y="738182"/>
            <a:ext cx="655909" cy="640080"/>
            <a:chOff x="3731169" y="365880"/>
            <a:chExt cx="882795" cy="861490"/>
          </a:xfrm>
        </p:grpSpPr>
        <p:sp>
          <p:nvSpPr>
            <p:cNvPr id="79" name="people_4">
              <a:extLst>
                <a:ext uri="{FF2B5EF4-FFF2-40B4-BE49-F238E27FC236}">
                  <a16:creationId xmlns:a16="http://schemas.microsoft.com/office/drawing/2014/main" id="{E6E060F3-E57B-47DC-AA09-237EFAC73A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58435" y="585788"/>
              <a:ext cx="573877" cy="64158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flat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/>
            </a:p>
          </p:txBody>
        </p:sp>
        <p:sp>
          <p:nvSpPr>
            <p:cNvPr id="80" name="Oval 161">
              <a:extLst>
                <a:ext uri="{FF2B5EF4-FFF2-40B4-BE49-F238E27FC236}">
                  <a16:creationId xmlns:a16="http://schemas.microsoft.com/office/drawing/2014/main" id="{312F36BB-BF19-4804-9124-FFEB9E810CB4}"/>
                </a:ext>
              </a:extLst>
            </p:cNvPr>
            <p:cNvSpPr/>
            <p:nvPr/>
          </p:nvSpPr>
          <p:spPr bwMode="auto">
            <a:xfrm>
              <a:off x="3731169" y="399905"/>
              <a:ext cx="882795" cy="339063"/>
            </a:xfrm>
            <a:prstGeom prst="ellipse">
              <a:avLst/>
            </a:prstGeom>
            <a:noFill/>
            <a:ln w="19050" cap="flat">
              <a:solidFill>
                <a:srgbClr val="73737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/>
            </a:p>
          </p:txBody>
        </p:sp>
        <p:sp useBgFill="1">
          <p:nvSpPr>
            <p:cNvPr id="81" name="Oval 19">
              <a:extLst>
                <a:ext uri="{FF2B5EF4-FFF2-40B4-BE49-F238E27FC236}">
                  <a16:creationId xmlns:a16="http://schemas.microsoft.com/office/drawing/2014/main" id="{97200D4D-B6EB-447D-85D0-373E8A4D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361" y="365880"/>
              <a:ext cx="115738" cy="115738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82" name="Oval 19">
              <a:extLst>
                <a:ext uri="{FF2B5EF4-FFF2-40B4-BE49-F238E27FC236}">
                  <a16:creationId xmlns:a16="http://schemas.microsoft.com/office/drawing/2014/main" id="{3B3F4A3F-E1F4-4386-B5C6-8303CE59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051" y="618747"/>
              <a:ext cx="115738" cy="115738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83" name="Oval 19">
              <a:extLst>
                <a:ext uri="{FF2B5EF4-FFF2-40B4-BE49-F238E27FC236}">
                  <a16:creationId xmlns:a16="http://schemas.microsoft.com/office/drawing/2014/main" id="{297C076C-A7A6-4539-AD44-6A381973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340" y="634803"/>
              <a:ext cx="115738" cy="115738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7 -2.22222E-6 L -2.08333E-7 0.0257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-1.11111E-6 L -4.16667E-7 0.0257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-2.96296E-6 L -2.91667E-6 0.0257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4.58333E-6 0.02569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2.22222E-6 L 1.25E-6 0.0257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1.11111E-6 L 1.25E-6 0.0257 " pathEditMode="relative" rAng="0" ptsTypes="AA">
                                      <p:cBhvr>
                                        <p:cTn id="72" dur="50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2.96296E-6 L -1.66667E-6 0.0257 " pathEditMode="relative" rAng="0" ptsTypes="AA">
                                      <p:cBhvr>
                                        <p:cTn id="77" dur="5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4167E-6 3.7037E-7 L 3.54167E-6 0.02569 " pathEditMode="relative" rAng="0" ptsTypes="AA">
                                      <p:cBhvr>
                                        <p:cTn id="82" dur="500" spd="-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83" grpId="0"/>
      <p:bldP spid="483" grpId="1"/>
      <p:bldP spid="420" grpId="0" animBg="1"/>
      <p:bldP spid="485" grpId="0"/>
      <p:bldP spid="485" grpId="1"/>
      <p:bldP spid="445" grpId="0" animBg="1"/>
      <p:bldP spid="486" grpId="0"/>
      <p:bldP spid="486" grpId="1"/>
      <p:bldP spid="457" grpId="0" animBg="1"/>
      <p:bldP spid="487" grpId="0"/>
      <p:bldP spid="487" grpId="1"/>
      <p:bldP spid="347" grpId="0" animBg="1"/>
      <p:bldP spid="222" grpId="0"/>
      <p:bldP spid="222" grpId="1"/>
      <p:bldP spid="224" grpId="0"/>
      <p:bldP spid="224" grpId="1"/>
      <p:bldP spid="227" grpId="0"/>
      <p:bldP spid="227" grpId="1"/>
      <p:bldP spid="230" grpId="0"/>
      <p:bldP spid="230" grpId="1"/>
      <p:bldP spid="232" grpId="0"/>
      <p:bldP spid="234" grpId="0"/>
      <p:bldP spid="74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val 408">
            <a:extLst>
              <a:ext uri="{FF2B5EF4-FFF2-40B4-BE49-F238E27FC236}">
                <a16:creationId xmlns:a16="http://schemas.microsoft.com/office/drawing/2014/main" id="{5B9B5344-0806-432D-BCBA-3A9AE732168F}"/>
              </a:ext>
            </a:extLst>
          </p:cNvPr>
          <p:cNvSpPr>
            <a:spLocks noChangeAspect="1"/>
          </p:cNvSpPr>
          <p:nvPr/>
        </p:nvSpPr>
        <p:spPr bwMode="auto">
          <a:xfrm>
            <a:off x="1071892" y="1259320"/>
            <a:ext cx="640080" cy="640080"/>
          </a:xfrm>
          <a:prstGeom prst="ellipse">
            <a:avLst/>
          </a:prstGeom>
          <a:solidFill>
            <a:srgbClr val="00BCF2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1918822" y="1356595"/>
            <a:ext cx="3385542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大学原始评分：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榜单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979526A-6E04-4487-B289-F1965E1BDB12}"/>
              </a:ext>
            </a:extLst>
          </p:cNvPr>
          <p:cNvSpPr>
            <a:spLocks noChangeAspect="1"/>
          </p:cNvSpPr>
          <p:nvPr/>
        </p:nvSpPr>
        <p:spPr bwMode="auto">
          <a:xfrm>
            <a:off x="1071892" y="3899495"/>
            <a:ext cx="640080" cy="640080"/>
          </a:xfrm>
          <a:prstGeom prst="ellipse">
            <a:avLst/>
          </a:prstGeom>
          <a:solidFill>
            <a:srgbClr val="009EE5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2A3A0E25-EC9E-493C-825C-B9691BB5684D}"/>
              </a:ext>
            </a:extLst>
          </p:cNvPr>
          <p:cNvSpPr/>
          <p:nvPr/>
        </p:nvSpPr>
        <p:spPr bwMode="auto">
          <a:xfrm>
            <a:off x="1918822" y="3996770"/>
            <a:ext cx="3879267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大学地理坐标：腾讯地图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API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ECD12364-C922-4C41-90CE-B0857A7779F8}"/>
              </a:ext>
            </a:extLst>
          </p:cNvPr>
          <p:cNvSpPr/>
          <p:nvPr/>
        </p:nvSpPr>
        <p:spPr bwMode="auto">
          <a:xfrm rot="5400000">
            <a:off x="3022207" y="3191174"/>
            <a:ext cx="6857997" cy="548640"/>
          </a:xfrm>
          <a:prstGeom prst="triangle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95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2" name="Rectangle 482">
            <a:extLst>
              <a:ext uri="{FF2B5EF4-FFF2-40B4-BE49-F238E27FC236}">
                <a16:creationId xmlns:a16="http://schemas.microsoft.com/office/drawing/2014/main" id="{CD089F69-18A7-4D08-9D64-9B9236AB259D}"/>
              </a:ext>
            </a:extLst>
          </p:cNvPr>
          <p:cNvSpPr/>
          <p:nvPr/>
        </p:nvSpPr>
        <p:spPr bwMode="auto">
          <a:xfrm>
            <a:off x="8527774" y="616651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后端实现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2527978" y="663328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数据准备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482">
            <a:extLst>
              <a:ext uri="{FF2B5EF4-FFF2-40B4-BE49-F238E27FC236}">
                <a16:creationId xmlns:a16="http://schemas.microsoft.com/office/drawing/2014/main" id="{69DAC456-48B2-4EDC-9642-C5A2D4823E12}"/>
              </a:ext>
            </a:extLst>
          </p:cNvPr>
          <p:cNvSpPr/>
          <p:nvPr/>
        </p:nvSpPr>
        <p:spPr bwMode="auto">
          <a:xfrm>
            <a:off x="2017674" y="1916688"/>
            <a:ext cx="3770263" cy="184665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2019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年软科中国最好大学排名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师资力量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科研水平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科研经费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noProof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就业水平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国际化率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1" name="Rectangle 482">
            <a:extLst>
              <a:ext uri="{FF2B5EF4-FFF2-40B4-BE49-F238E27FC236}">
                <a16:creationId xmlns:a16="http://schemas.microsoft.com/office/drawing/2014/main" id="{E2CC4905-47CB-4220-932B-CE42BC85D060}"/>
              </a:ext>
            </a:extLst>
          </p:cNvPr>
          <p:cNvSpPr/>
          <p:nvPr/>
        </p:nvSpPr>
        <p:spPr bwMode="auto">
          <a:xfrm>
            <a:off x="2017674" y="4514083"/>
            <a:ext cx="859210" cy="61555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经度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纬度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2" name="Oval 444">
            <a:extLst>
              <a:ext uri="{FF2B5EF4-FFF2-40B4-BE49-F238E27FC236}">
                <a16:creationId xmlns:a16="http://schemas.microsoft.com/office/drawing/2014/main" id="{B8446CFC-F084-4504-B99A-393674CC6900}"/>
              </a:ext>
            </a:extLst>
          </p:cNvPr>
          <p:cNvSpPr/>
          <p:nvPr/>
        </p:nvSpPr>
        <p:spPr bwMode="auto">
          <a:xfrm>
            <a:off x="1071892" y="5227328"/>
            <a:ext cx="640080" cy="640080"/>
          </a:xfrm>
          <a:prstGeom prst="ellipse">
            <a:avLst/>
          </a:prstGeom>
          <a:solidFill>
            <a:srgbClr val="0084D9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485">
            <a:extLst>
              <a:ext uri="{FF2B5EF4-FFF2-40B4-BE49-F238E27FC236}">
                <a16:creationId xmlns:a16="http://schemas.microsoft.com/office/drawing/2014/main" id="{59ADC710-6B0E-42E4-8FAB-A516195511B6}"/>
              </a:ext>
            </a:extLst>
          </p:cNvPr>
          <p:cNvSpPr/>
          <p:nvPr/>
        </p:nvSpPr>
        <p:spPr bwMode="auto">
          <a:xfrm>
            <a:off x="1942201" y="5316739"/>
            <a:ext cx="1846659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大学录取分数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4" name="Rectangle 482">
            <a:extLst>
              <a:ext uri="{FF2B5EF4-FFF2-40B4-BE49-F238E27FC236}">
                <a16:creationId xmlns:a16="http://schemas.microsoft.com/office/drawing/2014/main" id="{A22A9FA4-48D8-4651-9957-1C03EFD83B95}"/>
              </a:ext>
            </a:extLst>
          </p:cNvPr>
          <p:cNvSpPr/>
          <p:nvPr/>
        </p:nvSpPr>
        <p:spPr bwMode="auto">
          <a:xfrm>
            <a:off x="2018315" y="5874385"/>
            <a:ext cx="2911053" cy="61555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2019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年浙江本科一批</a:t>
            </a:r>
            <a:b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普通类理科录取最低分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6" name="Rectangle 484">
            <a:extLst>
              <a:ext uri="{FF2B5EF4-FFF2-40B4-BE49-F238E27FC236}">
                <a16:creationId xmlns:a16="http://schemas.microsoft.com/office/drawing/2014/main" id="{642A017D-FB3D-4DAA-9B19-1367029FDCD4}"/>
              </a:ext>
            </a:extLst>
          </p:cNvPr>
          <p:cNvSpPr/>
          <p:nvPr/>
        </p:nvSpPr>
        <p:spPr bwMode="auto">
          <a:xfrm>
            <a:off x="7277431" y="1549759"/>
            <a:ext cx="4334520" cy="1107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数据清洗、格式标准化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 err="1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Papaparse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读入公共数据字段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FF3445-0C24-4D01-8D05-4BD64D2D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55" y="3172625"/>
            <a:ext cx="4399272" cy="26787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0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95833E-6 1.48148E-6 L -3.95833E-6 0.02569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-2.22222E-6 L 3.75E-6 0.025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3.7037E-7 L -2.08333E-6 0.02569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7.40741E-7 L -1.04167E-6 0.02569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3.33333E-6 L 3.95833E-6 0.0257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1.11111E-6 L 4.16667E-6 0.02569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2.96296E-6 L 6.25E-7 0.0257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83" grpId="0"/>
      <p:bldP spid="483" grpId="1"/>
      <p:bldP spid="420" grpId="0" animBg="1"/>
      <p:bldP spid="485" grpId="0"/>
      <p:bldP spid="485" grpId="1"/>
      <p:bldP spid="347" grpId="0" animBg="1"/>
      <p:bldP spid="232" grpId="0"/>
      <p:bldP spid="69" grpId="0"/>
      <p:bldP spid="70" grpId="0"/>
      <p:bldP spid="70" grpId="1"/>
      <p:bldP spid="71" grpId="0"/>
      <p:bldP spid="71" grpId="1"/>
      <p:bldP spid="72" grpId="0" animBg="1"/>
      <p:bldP spid="73" grpId="0"/>
      <p:bldP spid="73" grpId="1"/>
      <p:bldP spid="84" grpId="0"/>
      <p:bldP spid="84" grpId="1"/>
      <p:bldP spid="86" grpId="0"/>
      <p:bldP spid="8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val 408">
            <a:extLst>
              <a:ext uri="{FF2B5EF4-FFF2-40B4-BE49-F238E27FC236}">
                <a16:creationId xmlns:a16="http://schemas.microsoft.com/office/drawing/2014/main" id="{5B9B5344-0806-432D-BCBA-3A9AE732168F}"/>
              </a:ext>
            </a:extLst>
          </p:cNvPr>
          <p:cNvSpPr>
            <a:spLocks noChangeAspect="1"/>
          </p:cNvSpPr>
          <p:nvPr/>
        </p:nvSpPr>
        <p:spPr bwMode="auto">
          <a:xfrm>
            <a:off x="4055665" y="2040673"/>
            <a:ext cx="640080" cy="640080"/>
          </a:xfrm>
          <a:prstGeom prst="ellipse">
            <a:avLst/>
          </a:prstGeom>
          <a:solidFill>
            <a:srgbClr val="00BCF2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2399442" y="1950971"/>
            <a:ext cx="1231106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控制视图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979526A-6E04-4487-B289-F1965E1BDB12}"/>
              </a:ext>
            </a:extLst>
          </p:cNvPr>
          <p:cNvSpPr>
            <a:spLocks noChangeAspect="1"/>
          </p:cNvSpPr>
          <p:nvPr/>
        </p:nvSpPr>
        <p:spPr bwMode="auto">
          <a:xfrm>
            <a:off x="4055665" y="4029841"/>
            <a:ext cx="640080" cy="640080"/>
          </a:xfrm>
          <a:prstGeom prst="ellipse">
            <a:avLst/>
          </a:prstGeom>
          <a:solidFill>
            <a:srgbClr val="009EE5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2A3A0E25-EC9E-493C-825C-B9691BB5684D}"/>
              </a:ext>
            </a:extLst>
          </p:cNvPr>
          <p:cNvSpPr/>
          <p:nvPr/>
        </p:nvSpPr>
        <p:spPr bwMode="auto">
          <a:xfrm>
            <a:off x="2320563" y="4303695"/>
            <a:ext cx="1231106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细节视图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4995365" y="542006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前端设计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482">
            <a:extLst>
              <a:ext uri="{FF2B5EF4-FFF2-40B4-BE49-F238E27FC236}">
                <a16:creationId xmlns:a16="http://schemas.microsoft.com/office/drawing/2014/main" id="{69DAC456-48B2-4EDC-9642-C5A2D4823E12}"/>
              </a:ext>
            </a:extLst>
          </p:cNvPr>
          <p:cNvSpPr/>
          <p:nvPr/>
        </p:nvSpPr>
        <p:spPr bwMode="auto">
          <a:xfrm>
            <a:off x="1197610" y="2438460"/>
            <a:ext cx="2548775" cy="61555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：加减权重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：初始化权重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1" name="Rectangle 482">
            <a:extLst>
              <a:ext uri="{FF2B5EF4-FFF2-40B4-BE49-F238E27FC236}">
                <a16:creationId xmlns:a16="http://schemas.microsoft.com/office/drawing/2014/main" id="{E2CC4905-47CB-4220-932B-CE42BC85D060}"/>
              </a:ext>
            </a:extLst>
          </p:cNvPr>
          <p:cNvSpPr/>
          <p:nvPr/>
        </p:nvSpPr>
        <p:spPr bwMode="auto">
          <a:xfrm>
            <a:off x="612093" y="4925473"/>
            <a:ext cx="3574697" cy="12311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柱状图排序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显示分数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筛选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分数段内的大学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：点选大学→辅助视图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6" name="Oval 444">
            <a:extLst>
              <a:ext uri="{FF2B5EF4-FFF2-40B4-BE49-F238E27FC236}">
                <a16:creationId xmlns:a16="http://schemas.microsoft.com/office/drawing/2014/main" id="{FEDA7721-A91F-47A4-9C65-6EF4FAD57482}"/>
              </a:ext>
            </a:extLst>
          </p:cNvPr>
          <p:cNvSpPr/>
          <p:nvPr/>
        </p:nvSpPr>
        <p:spPr bwMode="auto">
          <a:xfrm>
            <a:off x="7070399" y="1950971"/>
            <a:ext cx="640080" cy="640080"/>
          </a:xfrm>
          <a:prstGeom prst="ellipse">
            <a:avLst/>
          </a:prstGeom>
          <a:solidFill>
            <a:srgbClr val="0084D9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85">
            <a:extLst>
              <a:ext uri="{FF2B5EF4-FFF2-40B4-BE49-F238E27FC236}">
                <a16:creationId xmlns:a16="http://schemas.microsoft.com/office/drawing/2014/main" id="{2CBCD51C-14D9-4DD7-A285-B670E344F885}"/>
              </a:ext>
            </a:extLst>
          </p:cNvPr>
          <p:cNvSpPr/>
          <p:nvPr/>
        </p:nvSpPr>
        <p:spPr bwMode="auto">
          <a:xfrm>
            <a:off x="7928177" y="1861568"/>
            <a:ext cx="1231106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辅助视图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8" name="Oval 456">
            <a:extLst>
              <a:ext uri="{FF2B5EF4-FFF2-40B4-BE49-F238E27FC236}">
                <a16:creationId xmlns:a16="http://schemas.microsoft.com/office/drawing/2014/main" id="{2412696C-0D93-4E6B-BF53-6D4C75652FD1}"/>
              </a:ext>
            </a:extLst>
          </p:cNvPr>
          <p:cNvSpPr/>
          <p:nvPr/>
        </p:nvSpPr>
        <p:spPr bwMode="auto">
          <a:xfrm>
            <a:off x="7021150" y="4055944"/>
            <a:ext cx="640080" cy="640080"/>
          </a:xfrm>
          <a:prstGeom prst="ellipse">
            <a:avLst/>
          </a:prstGeom>
          <a:solidFill>
            <a:srgbClr val="0067BA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86">
            <a:extLst>
              <a:ext uri="{FF2B5EF4-FFF2-40B4-BE49-F238E27FC236}">
                <a16:creationId xmlns:a16="http://schemas.microsoft.com/office/drawing/2014/main" id="{045A9E63-A152-4CF9-B258-5EEE162253EC}"/>
              </a:ext>
            </a:extLst>
          </p:cNvPr>
          <p:cNvSpPr/>
          <p:nvPr/>
        </p:nvSpPr>
        <p:spPr bwMode="auto">
          <a:xfrm>
            <a:off x="7906439" y="4191318"/>
            <a:ext cx="1846659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地图概览视图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0" name="Rectangle 482">
            <a:extLst>
              <a:ext uri="{FF2B5EF4-FFF2-40B4-BE49-F238E27FC236}">
                <a16:creationId xmlns:a16="http://schemas.microsoft.com/office/drawing/2014/main" id="{360C8554-0C0D-4150-8C05-9E0A2A46F900}"/>
              </a:ext>
            </a:extLst>
          </p:cNvPr>
          <p:cNvSpPr/>
          <p:nvPr/>
        </p:nvSpPr>
        <p:spPr bwMode="auto">
          <a:xfrm>
            <a:off x="7760044" y="2556689"/>
            <a:ext cx="4087657" cy="92333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：雷达图细致对比大学属性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：加入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删除所选大学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1" name="Rectangle 482">
            <a:extLst>
              <a:ext uri="{FF2B5EF4-FFF2-40B4-BE49-F238E27FC236}">
                <a16:creationId xmlns:a16="http://schemas.microsoft.com/office/drawing/2014/main" id="{979DE4F3-4D3F-4F23-9E42-2690A0329387}"/>
              </a:ext>
            </a:extLst>
          </p:cNvPr>
          <p:cNvSpPr/>
          <p:nvPr/>
        </p:nvSpPr>
        <p:spPr bwMode="auto">
          <a:xfrm>
            <a:off x="7760044" y="4706539"/>
            <a:ext cx="4196662" cy="12311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：在中国地图上显示大学，</a:t>
            </a:r>
            <a:b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b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     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按照分数设置不同的大小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：选择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取消省份→细节视图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：点选大学→辅助视图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E9F6C8-9828-495B-ABD9-8AD67868D27D}"/>
              </a:ext>
            </a:extLst>
          </p:cNvPr>
          <p:cNvGrpSpPr/>
          <p:nvPr/>
        </p:nvGrpSpPr>
        <p:grpSpPr>
          <a:xfrm>
            <a:off x="4241855" y="2694630"/>
            <a:ext cx="3236706" cy="1721960"/>
            <a:chOff x="4285948" y="3121151"/>
            <a:chExt cx="3236706" cy="1721960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0829BC5B-053D-45A2-98C2-C4CE739909FC}"/>
                </a:ext>
              </a:extLst>
            </p:cNvPr>
            <p:cNvSpPr/>
            <p:nvPr/>
          </p:nvSpPr>
          <p:spPr>
            <a:xfrm rot="1873786">
              <a:off x="4603726" y="3501311"/>
              <a:ext cx="2718125" cy="41944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CEC678AD-B731-496E-8F65-C52D4CE78D82}"/>
                </a:ext>
              </a:extLst>
            </p:cNvPr>
            <p:cNvSpPr/>
            <p:nvPr/>
          </p:nvSpPr>
          <p:spPr>
            <a:xfrm rot="10800000">
              <a:off x="4905375" y="4415682"/>
              <a:ext cx="1954314" cy="42742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408C9A9E-3B2A-4F04-824E-DFABEFD03639}"/>
                </a:ext>
              </a:extLst>
            </p:cNvPr>
            <p:cNvSpPr/>
            <p:nvPr/>
          </p:nvSpPr>
          <p:spPr>
            <a:xfrm rot="16200000">
              <a:off x="6776913" y="3460914"/>
              <a:ext cx="1085503" cy="40597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F448C5ED-8F8F-433E-A18D-E231E24D2506}"/>
                </a:ext>
              </a:extLst>
            </p:cNvPr>
            <p:cNvSpPr/>
            <p:nvPr/>
          </p:nvSpPr>
          <p:spPr>
            <a:xfrm rot="5400000">
              <a:off x="3946185" y="3526248"/>
              <a:ext cx="1085503" cy="40597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箭头: 右 66">
              <a:extLst>
                <a:ext uri="{FF2B5EF4-FFF2-40B4-BE49-F238E27FC236}">
                  <a16:creationId xmlns:a16="http://schemas.microsoft.com/office/drawing/2014/main" id="{80838865-7E73-49C4-A301-F8ED5E40589C}"/>
                </a:ext>
              </a:extLst>
            </p:cNvPr>
            <p:cNvSpPr/>
            <p:nvPr/>
          </p:nvSpPr>
          <p:spPr>
            <a:xfrm rot="19901356">
              <a:off x="4592885" y="3474467"/>
              <a:ext cx="2718125" cy="41944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1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375E-6 -2.59259E-6 L 4.375E-6 0.0257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1.85185E-6 L 4.79167E-6 0.02569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375E-6 -2.96296E-6 L -4.375E-6 0.025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9167E-6 -3.7037E-7 L -4.79167E-6 0.02569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5E-6 3.7037E-7 L -1.25E-6 0.02569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2.96296E-6 L 1.25E-6 0.0257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4167E-6 3.7037E-6 L 3.54167E-6 0.02569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4.07407E-6 L -3.75E-6 0.02569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83" grpId="0"/>
      <p:bldP spid="483" grpId="1"/>
      <p:bldP spid="420" grpId="0" animBg="1"/>
      <p:bldP spid="485" grpId="0"/>
      <p:bldP spid="485" grpId="1"/>
      <p:bldP spid="69" grpId="0"/>
      <p:bldP spid="70" grpId="0"/>
      <p:bldP spid="70" grpId="1"/>
      <p:bldP spid="71" grpId="0"/>
      <p:bldP spid="71" grpId="1"/>
      <p:bldP spid="56" grpId="0" animBg="1"/>
      <p:bldP spid="57" grpId="0"/>
      <p:bldP spid="57" grpId="1"/>
      <p:bldP spid="58" grpId="0" animBg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val 408">
            <a:extLst>
              <a:ext uri="{FF2B5EF4-FFF2-40B4-BE49-F238E27FC236}">
                <a16:creationId xmlns:a16="http://schemas.microsoft.com/office/drawing/2014/main" id="{5B9B5344-0806-432D-BCBA-3A9AE732168F}"/>
              </a:ext>
            </a:extLst>
          </p:cNvPr>
          <p:cNvSpPr>
            <a:spLocks noChangeAspect="1"/>
          </p:cNvSpPr>
          <p:nvPr/>
        </p:nvSpPr>
        <p:spPr bwMode="auto">
          <a:xfrm>
            <a:off x="1248099" y="1721115"/>
            <a:ext cx="640080" cy="640080"/>
          </a:xfrm>
          <a:prstGeom prst="ellipse">
            <a:avLst/>
          </a:prstGeom>
          <a:solidFill>
            <a:srgbClr val="00BCF2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2317068" y="1824414"/>
            <a:ext cx="1191032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框架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&amp;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库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979526A-6E04-4487-B289-F1965E1BDB12}"/>
              </a:ext>
            </a:extLst>
          </p:cNvPr>
          <p:cNvSpPr>
            <a:spLocks noChangeAspect="1"/>
          </p:cNvSpPr>
          <p:nvPr/>
        </p:nvSpPr>
        <p:spPr bwMode="auto">
          <a:xfrm>
            <a:off x="1248099" y="3871278"/>
            <a:ext cx="640080" cy="640080"/>
          </a:xfrm>
          <a:prstGeom prst="ellipse">
            <a:avLst/>
          </a:prstGeom>
          <a:solidFill>
            <a:srgbClr val="009EE5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2A3A0E25-EC9E-493C-825C-B9691BB5684D}"/>
              </a:ext>
            </a:extLst>
          </p:cNvPr>
          <p:cNvSpPr/>
          <p:nvPr/>
        </p:nvSpPr>
        <p:spPr bwMode="auto">
          <a:xfrm>
            <a:off x="2297031" y="3973020"/>
            <a:ext cx="1231106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数据共享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4995365" y="542006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前端实现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482">
            <a:extLst>
              <a:ext uri="{FF2B5EF4-FFF2-40B4-BE49-F238E27FC236}">
                <a16:creationId xmlns:a16="http://schemas.microsoft.com/office/drawing/2014/main" id="{69DAC456-48B2-4EDC-9642-C5A2D4823E12}"/>
              </a:ext>
            </a:extLst>
          </p:cNvPr>
          <p:cNvSpPr/>
          <p:nvPr/>
        </p:nvSpPr>
        <p:spPr bwMode="auto">
          <a:xfrm>
            <a:off x="2305046" y="2298378"/>
            <a:ext cx="2406108" cy="92333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kern="0" dirty="0" err="1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Echarts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for React</a:t>
            </a:r>
          </a:p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  <a:r>
              <a:rPr 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aterial 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UI</a:t>
            </a:r>
          </a:p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CLSX</a:t>
            </a:r>
          </a:p>
        </p:txBody>
      </p:sp>
      <p:sp>
        <p:nvSpPr>
          <p:cNvPr id="71" name="Rectangle 482">
            <a:extLst>
              <a:ext uri="{FF2B5EF4-FFF2-40B4-BE49-F238E27FC236}">
                <a16:creationId xmlns:a16="http://schemas.microsoft.com/office/drawing/2014/main" id="{E2CC4905-47CB-4220-932B-CE42BC85D060}"/>
              </a:ext>
            </a:extLst>
          </p:cNvPr>
          <p:cNvSpPr/>
          <p:nvPr/>
        </p:nvSpPr>
        <p:spPr bwMode="auto">
          <a:xfrm>
            <a:off x="2297031" y="4511358"/>
            <a:ext cx="2620910" cy="12311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大学评分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&amp;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地理数据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五维权重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选中省份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雷达图列表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6" name="Oval 444">
            <a:extLst>
              <a:ext uri="{FF2B5EF4-FFF2-40B4-BE49-F238E27FC236}">
                <a16:creationId xmlns:a16="http://schemas.microsoft.com/office/drawing/2014/main" id="{FEDA7721-A91F-47A4-9C65-6EF4FAD57482}"/>
              </a:ext>
            </a:extLst>
          </p:cNvPr>
          <p:cNvSpPr/>
          <p:nvPr/>
        </p:nvSpPr>
        <p:spPr bwMode="auto">
          <a:xfrm>
            <a:off x="7185422" y="1772157"/>
            <a:ext cx="640080" cy="640080"/>
          </a:xfrm>
          <a:prstGeom prst="ellipse">
            <a:avLst/>
          </a:prstGeom>
          <a:solidFill>
            <a:srgbClr val="0084D9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85">
            <a:extLst>
              <a:ext uri="{FF2B5EF4-FFF2-40B4-BE49-F238E27FC236}">
                <a16:creationId xmlns:a16="http://schemas.microsoft.com/office/drawing/2014/main" id="{2CBCD51C-14D9-4DD7-A285-B670E344F885}"/>
              </a:ext>
            </a:extLst>
          </p:cNvPr>
          <p:cNvSpPr/>
          <p:nvPr/>
        </p:nvSpPr>
        <p:spPr bwMode="auto">
          <a:xfrm>
            <a:off x="8092449" y="1861568"/>
            <a:ext cx="1231106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消息通路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0" name="Rectangle 482">
            <a:extLst>
              <a:ext uri="{FF2B5EF4-FFF2-40B4-BE49-F238E27FC236}">
                <a16:creationId xmlns:a16="http://schemas.microsoft.com/office/drawing/2014/main" id="{360C8554-0C0D-4150-8C05-9E0A2A46F900}"/>
              </a:ext>
            </a:extLst>
          </p:cNvPr>
          <p:cNvSpPr/>
          <p:nvPr/>
        </p:nvSpPr>
        <p:spPr bwMode="auto">
          <a:xfrm>
            <a:off x="7478782" y="2664698"/>
            <a:ext cx="3508974" cy="307776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用户与各模块交互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各模块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dispatch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发送消息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Index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接收消息并修改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state</a:t>
            </a: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各模块监听</a:t>
            </a:r>
            <a:r>
              <a:rPr lang="en-US" altLang="zh-CN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state</a:t>
            </a:r>
            <a:r>
              <a:rPr lang="zh-CN" altLang="en-US" sz="20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并重新渲染</a:t>
            </a:r>
            <a:endParaRPr lang="en-US" altLang="zh-CN" sz="20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45607F2-412C-4C94-84E4-B1D95B199025}"/>
              </a:ext>
            </a:extLst>
          </p:cNvPr>
          <p:cNvSpPr/>
          <p:nvPr/>
        </p:nvSpPr>
        <p:spPr>
          <a:xfrm rot="5400000">
            <a:off x="8760248" y="3202309"/>
            <a:ext cx="541558" cy="3248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FE24D174-72A9-419A-99C8-C2319D9E5265}"/>
              </a:ext>
            </a:extLst>
          </p:cNvPr>
          <p:cNvSpPr/>
          <p:nvPr/>
        </p:nvSpPr>
        <p:spPr>
          <a:xfrm rot="5400000">
            <a:off x="8763456" y="4078136"/>
            <a:ext cx="541558" cy="3248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64D027D9-9A83-49A5-AE05-84645F870534}"/>
              </a:ext>
            </a:extLst>
          </p:cNvPr>
          <p:cNvSpPr/>
          <p:nvPr/>
        </p:nvSpPr>
        <p:spPr>
          <a:xfrm rot="5400000">
            <a:off x="8767681" y="4953963"/>
            <a:ext cx="541558" cy="3248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Isosceles Triangle 346">
            <a:extLst>
              <a:ext uri="{FF2B5EF4-FFF2-40B4-BE49-F238E27FC236}">
                <a16:creationId xmlns:a16="http://schemas.microsoft.com/office/drawing/2014/main" id="{04C39E09-BF08-4519-9B6E-16E2D405547C}"/>
              </a:ext>
            </a:extLst>
          </p:cNvPr>
          <p:cNvSpPr/>
          <p:nvPr/>
        </p:nvSpPr>
        <p:spPr bwMode="auto">
          <a:xfrm rot="5400000">
            <a:off x="3403372" y="3695478"/>
            <a:ext cx="5458485" cy="548640"/>
          </a:xfrm>
          <a:prstGeom prst="triangle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95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76" name="Isosceles Triangle 346">
            <a:extLst>
              <a:ext uri="{FF2B5EF4-FFF2-40B4-BE49-F238E27FC236}">
                <a16:creationId xmlns:a16="http://schemas.microsoft.com/office/drawing/2014/main" id="{7E88F52D-59E9-4989-A8C6-A6D38B429F12}"/>
              </a:ext>
            </a:extLst>
          </p:cNvPr>
          <p:cNvSpPr/>
          <p:nvPr/>
        </p:nvSpPr>
        <p:spPr bwMode="auto">
          <a:xfrm rot="16200000">
            <a:off x="2978805" y="3660553"/>
            <a:ext cx="5458485" cy="548640"/>
          </a:xfrm>
          <a:prstGeom prst="triangle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95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6 -4.07407E-6 L -2.29167E-6 0.0257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0 L -2.08333E-6 0.02569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-4.81481E-6 L -4.16667E-7 0.025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6 L -3.33333E-6 0.0257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3.7037E-7 L -2.70833E-6 0.02569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2.96296E-6 L -1.66667E-6 0.0257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83" grpId="0"/>
      <p:bldP spid="483" grpId="1"/>
      <p:bldP spid="420" grpId="0" animBg="1"/>
      <p:bldP spid="485" grpId="0"/>
      <p:bldP spid="485" grpId="1"/>
      <p:bldP spid="69" grpId="0"/>
      <p:bldP spid="70" grpId="0"/>
      <p:bldP spid="70" grpId="1"/>
      <p:bldP spid="71" grpId="0"/>
      <p:bldP spid="71" grpId="1"/>
      <p:bldP spid="56" grpId="0" animBg="1"/>
      <p:bldP spid="57" grpId="0"/>
      <p:bldP spid="57" grpId="1"/>
      <p:bldP spid="60" grpId="0"/>
      <p:bldP spid="60" grpId="1"/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793893" y="1826787"/>
            <a:ext cx="5124801" cy="480131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演示分辨率：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1920x1080</a:t>
            </a: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演示系统：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Windows10 (64bit)</a:t>
            </a: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演示浏览器：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Chrome 84.0 (64bit)</a:t>
            </a: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运行组件：</a:t>
            </a:r>
            <a:r>
              <a:rPr lang="en-US" altLang="zh-CN" sz="2400" kern="0" dirty="0" err="1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npm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6.14.5</a:t>
            </a: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Build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命令：</a:t>
            </a:r>
            <a:r>
              <a:rPr lang="en-US" altLang="zh-CN" sz="2400" kern="0" dirty="0" err="1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npm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install</a:t>
            </a:r>
          </a:p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lvl="0" indent="-342900" defTabSz="91410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Run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命令：</a:t>
            </a:r>
            <a:r>
              <a:rPr lang="en-US" altLang="zh-CN" sz="2400" kern="0" dirty="0" err="1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npm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start</a:t>
            </a: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4995365" y="542006"/>
            <a:ext cx="1846659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交互演示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1" name="Rectangle 482">
            <a:extLst>
              <a:ext uri="{FF2B5EF4-FFF2-40B4-BE49-F238E27FC236}">
                <a16:creationId xmlns:a16="http://schemas.microsoft.com/office/drawing/2014/main" id="{41980E7F-53B1-4D37-899B-5435F8E9C108}"/>
              </a:ext>
            </a:extLst>
          </p:cNvPr>
          <p:cNvSpPr/>
          <p:nvPr/>
        </p:nvSpPr>
        <p:spPr bwMode="auto">
          <a:xfrm>
            <a:off x="1445698" y="1245952"/>
            <a:ext cx="1436291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环境约定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2" name="Rectangle 482">
            <a:extLst>
              <a:ext uri="{FF2B5EF4-FFF2-40B4-BE49-F238E27FC236}">
                <a16:creationId xmlns:a16="http://schemas.microsoft.com/office/drawing/2014/main" id="{386A474F-C353-423A-89D7-FB3FF72CC3A8}"/>
              </a:ext>
            </a:extLst>
          </p:cNvPr>
          <p:cNvSpPr/>
          <p:nvPr/>
        </p:nvSpPr>
        <p:spPr bwMode="auto">
          <a:xfrm>
            <a:off x="6096000" y="1868455"/>
            <a:ext cx="5918692" cy="44319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在控制视图中设置一组心仪的权重参数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在细节视图中根据高考分数查看一些分数合理的高校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在地图概览视图中点选省份进行筛选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在细节</a:t>
            </a:r>
            <a:r>
              <a:rPr lang="en-US" altLang="zh-CN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地图概览视图中点选高校加入辅助雷达视图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在雷达视图中进行更为细致的分析与决策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marR="0" lvl="0" indent="-3429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4" name="Rectangle 482">
            <a:extLst>
              <a:ext uri="{FF2B5EF4-FFF2-40B4-BE49-F238E27FC236}">
                <a16:creationId xmlns:a16="http://schemas.microsoft.com/office/drawing/2014/main" id="{E7B7515A-3359-4192-B22B-64C3C593D854}"/>
              </a:ext>
            </a:extLst>
          </p:cNvPr>
          <p:cNvSpPr/>
          <p:nvPr/>
        </p:nvSpPr>
        <p:spPr bwMode="auto">
          <a:xfrm>
            <a:off x="7062983" y="1245952"/>
            <a:ext cx="1436291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操作顺序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0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4.81481E-6 L -4.16667E-7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95833E-6 -2.96296E-6 L -3.95833E-6 0.0257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66667E-6 -1.85185E-6 L 1.66667E-6 0.025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-2.96296E-6 L -1.04167E-6 0.0257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3" grpId="1"/>
      <p:bldP spid="69" grpId="0"/>
      <p:bldP spid="61" grpId="0"/>
      <p:bldP spid="61" grpId="1"/>
      <p:bldP spid="62" grpId="0"/>
      <p:bldP spid="62" grpId="1"/>
      <p:bldP spid="64" grpId="0"/>
      <p:bldP spid="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959296" y="4781184"/>
            <a:ext cx="2154436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浙大在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科研经费</a:t>
            </a:r>
            <a:endParaRPr lang="en-US" altLang="zh-CN" sz="2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一项上超过北大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4148351" y="488218"/>
            <a:ext cx="3895297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数据解读</a:t>
            </a:r>
            <a:r>
              <a:rPr lang="en-US" altLang="zh-CN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-</a:t>
            </a: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个性影响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EECD9-8DA5-4244-BFD7-6261FF6B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85" y="1937943"/>
            <a:ext cx="3666672" cy="26203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5DB8EE-17EA-4E5A-A95F-C629A857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11" y="1914320"/>
            <a:ext cx="3799392" cy="2666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8" name="Rectangle 482">
            <a:extLst>
              <a:ext uri="{FF2B5EF4-FFF2-40B4-BE49-F238E27FC236}">
                <a16:creationId xmlns:a16="http://schemas.microsoft.com/office/drawing/2014/main" id="{88FB8DF5-2539-40B1-ACED-02F0D00EE01A}"/>
              </a:ext>
            </a:extLst>
          </p:cNvPr>
          <p:cNvSpPr/>
          <p:nvPr/>
        </p:nvSpPr>
        <p:spPr bwMode="auto">
          <a:xfrm>
            <a:off x="4350328" y="4979592"/>
            <a:ext cx="3693319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平均型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”学生更喜欢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北大</a:t>
            </a:r>
            <a:endParaRPr lang="en-US" altLang="zh-CN" sz="2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EF6F4-468A-48E0-BF25-0E3979F0C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39" y="1937943"/>
            <a:ext cx="3523271" cy="26424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1" name="Rectangle 482">
            <a:extLst>
              <a:ext uri="{FF2B5EF4-FFF2-40B4-BE49-F238E27FC236}">
                <a16:creationId xmlns:a16="http://schemas.microsoft.com/office/drawing/2014/main" id="{E4987987-08A4-4E8D-A38D-7792D13A7B0D}"/>
              </a:ext>
            </a:extLst>
          </p:cNvPr>
          <p:cNvSpPr/>
          <p:nvPr/>
        </p:nvSpPr>
        <p:spPr bwMode="auto">
          <a:xfrm>
            <a:off x="8179391" y="4794926"/>
            <a:ext cx="3385542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科研经费重视型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”学生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更喜欢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浙大</a:t>
            </a:r>
            <a:endParaRPr lang="en-US" altLang="zh-CN" sz="2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Rectangle 482">
            <a:extLst>
              <a:ext uri="{FF2B5EF4-FFF2-40B4-BE49-F238E27FC236}">
                <a16:creationId xmlns:a16="http://schemas.microsoft.com/office/drawing/2014/main" id="{0B463000-C9BF-4EF2-8E24-7B2B9B8B78D1}"/>
              </a:ext>
            </a:extLst>
          </p:cNvPr>
          <p:cNvSpPr/>
          <p:nvPr/>
        </p:nvSpPr>
        <p:spPr bwMode="auto">
          <a:xfrm>
            <a:off x="1966663" y="5954888"/>
            <a:ext cx="8258671" cy="4308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结论：个人所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真正重视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的内容会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切实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地影响大学选择</a:t>
            </a:r>
            <a:endParaRPr lang="en-US" altLang="zh-CN" sz="28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8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91667E-6 4.07407E-6 L 2.91667E-6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125E-6 7.40741E-7 L -3.125E-6 0.025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7.40741E-7 L 4.58333E-6 0.025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1.48148E-6 L 0 0.025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3" grpId="1"/>
      <p:bldP spid="69" grpId="0"/>
      <p:bldP spid="48" grpId="0"/>
      <p:bldP spid="48" grpId="1"/>
      <p:bldP spid="51" grpId="0"/>
      <p:bldP spid="51" grpId="1"/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ectangle 482">
            <a:extLst>
              <a:ext uri="{FF2B5EF4-FFF2-40B4-BE49-F238E27FC236}">
                <a16:creationId xmlns:a16="http://schemas.microsoft.com/office/drawing/2014/main" id="{0930D1E8-B509-4E23-8731-6BC42E7F9900}"/>
              </a:ext>
            </a:extLst>
          </p:cNvPr>
          <p:cNvSpPr/>
          <p:nvPr/>
        </p:nvSpPr>
        <p:spPr bwMode="auto">
          <a:xfrm>
            <a:off x="883992" y="4778324"/>
            <a:ext cx="2769989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综合平均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的评分分布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48E557-EC20-4092-A054-7E2D7C54276C}"/>
              </a:ext>
            </a:extLst>
          </p:cNvPr>
          <p:cNvSpPr/>
          <p:nvPr/>
        </p:nvSpPr>
        <p:spPr bwMode="auto">
          <a:xfrm>
            <a:off x="-5185929" y="2791783"/>
            <a:ext cx="2729909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AI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0ACA34-3B0A-410C-9419-C20C3D1EF9A0}"/>
              </a:ext>
            </a:extLst>
          </p:cNvPr>
          <p:cNvGrpSpPr/>
          <p:nvPr/>
        </p:nvGrpSpPr>
        <p:grpSpPr>
          <a:xfrm>
            <a:off x="-6679883" y="3058390"/>
            <a:ext cx="761844" cy="604718"/>
            <a:chOff x="684448" y="3058390"/>
            <a:chExt cx="761844" cy="604718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132043-9609-4B46-8293-D7CA9033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230765" cy="15109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991901-DE18-4890-B650-862B297FAA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18" y="3097077"/>
              <a:ext cx="192304" cy="46839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E3B9A8F-6044-4025-92C8-07992D871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570969"/>
              <a:ext cx="337906" cy="56317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DB93A5-736D-401A-AACB-DB461851E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90" y="3245426"/>
              <a:ext cx="195052" cy="15659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5E1EB65-82D9-4F02-B3DB-8F4DAF235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04" y="3097078"/>
              <a:ext cx="370873" cy="824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9058F66-DE1E-464E-9ED4-15A67D66FAA5}"/>
                </a:ext>
              </a:extLst>
            </p:cNvPr>
            <p:cNvCxnSpPr>
              <a:cxnSpLocks/>
              <a:endCxn id="195" idx="3"/>
            </p:cNvCxnSpPr>
            <p:nvPr/>
          </p:nvCxnSpPr>
          <p:spPr>
            <a:xfrm flipV="1">
              <a:off x="995687" y="3121152"/>
              <a:ext cx="163161" cy="161361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12760C-F392-45C2-976C-B5B21FEBC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090210"/>
              <a:ext cx="151096" cy="53295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8B134F-D1F6-40D1-BEF7-5BDA160A8D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46" y="3467949"/>
              <a:ext cx="321423" cy="16345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91605D-269B-426C-B5CC-C2A16C08C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51" y="3178120"/>
              <a:ext cx="420322" cy="219776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9AF1D1F-B68D-49DF-8FFA-81332927C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93" y="3396522"/>
              <a:ext cx="499991" cy="70054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8C4CC37-1FD3-4630-9F6E-F369728AA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504" y="3173999"/>
              <a:ext cx="229391" cy="453288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4895637-1E1C-433B-8B31-46192574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29" y="3282513"/>
              <a:ext cx="32966" cy="353015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7291FE-ADED-4A1F-8E5E-68A4D9DD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331" y="3413005"/>
              <a:ext cx="152470" cy="141480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743F91-0D9C-40EE-A810-3F1CF7344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48" y="3397895"/>
              <a:ext cx="189558" cy="221149"/>
            </a:xfrm>
            <a:prstGeom prst="line">
              <a:avLst/>
            </a:pr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 useBgFill="1">
          <p:nvSpPr>
            <p:cNvPr id="195" name="Oval 194">
              <a:extLst>
                <a:ext uri="{FF2B5EF4-FFF2-40B4-BE49-F238E27FC236}">
                  <a16:creationId xmlns:a16="http://schemas.microsoft.com/office/drawing/2014/main" id="{B96B33AD-52CB-46AC-A81A-CD1B47BF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080" y="305839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6" name="Oval 19">
              <a:extLst>
                <a:ext uri="{FF2B5EF4-FFF2-40B4-BE49-F238E27FC236}">
                  <a16:creationId xmlns:a16="http://schemas.microsoft.com/office/drawing/2014/main" id="{EADFDF39-24E6-462E-AE9E-69034206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762" y="3207211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7" name="Oval 19">
              <a:extLst>
                <a:ext uri="{FF2B5EF4-FFF2-40B4-BE49-F238E27FC236}">
                  <a16:creationId xmlns:a16="http://schemas.microsoft.com/office/drawing/2014/main" id="{450B555B-DA2B-43BC-9ED9-5C926828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52" y="3363924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8" name="Oval 19">
              <a:extLst>
                <a:ext uri="{FF2B5EF4-FFF2-40B4-BE49-F238E27FC236}">
                  <a16:creationId xmlns:a16="http://schemas.microsoft.com/office/drawing/2014/main" id="{A139D928-6AB6-4C4B-8C53-DB5286B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997" y="35245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199" name="Oval 19">
              <a:extLst>
                <a:ext uri="{FF2B5EF4-FFF2-40B4-BE49-F238E27FC236}">
                  <a16:creationId xmlns:a16="http://schemas.microsoft.com/office/drawing/2014/main" id="{04E2606F-3519-487C-9838-FB5754F7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89" y="3589578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0" name="Oval 19">
              <a:extLst>
                <a:ext uri="{FF2B5EF4-FFF2-40B4-BE49-F238E27FC236}">
                  <a16:creationId xmlns:a16="http://schemas.microsoft.com/office/drawing/2014/main" id="{1929A049-7073-4CD2-882F-BBA39011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448" y="342872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1" name="Oval 19">
              <a:extLst>
                <a:ext uri="{FF2B5EF4-FFF2-40B4-BE49-F238E27FC236}">
                  <a16:creationId xmlns:a16="http://schemas.microsoft.com/office/drawing/2014/main" id="{54CE3CAE-E626-4919-97F0-0139F2C6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739" y="3243239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2" name="Oval 19">
              <a:extLst>
                <a:ext uri="{FF2B5EF4-FFF2-40B4-BE49-F238E27FC236}">
                  <a16:creationId xmlns:a16="http://schemas.microsoft.com/office/drawing/2014/main" id="{8F4230D9-B256-497F-8973-E986C56F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45" y="3142450"/>
              <a:ext cx="73530" cy="73530"/>
            </a:xfrm>
            <a:prstGeom prst="ellipse">
              <a:avLst/>
            </a:prstGeom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1F30848-98F4-4F03-BF3F-E0ADC3073331}"/>
              </a:ext>
            </a:extLst>
          </p:cNvPr>
          <p:cNvSpPr/>
          <p:nvPr/>
        </p:nvSpPr>
        <p:spPr bwMode="auto">
          <a:xfrm>
            <a:off x="-4233366" y="1632736"/>
            <a:ext cx="2904523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People-centered experiences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4632F13-A422-4050-8A24-C10E84F10594}"/>
              </a:ext>
            </a:extLst>
          </p:cNvPr>
          <p:cNvGrpSpPr/>
          <p:nvPr/>
        </p:nvGrpSpPr>
        <p:grpSpPr>
          <a:xfrm>
            <a:off x="-5666288" y="1826787"/>
            <a:ext cx="635644" cy="614652"/>
            <a:chOff x="1563585" y="4326761"/>
            <a:chExt cx="523660" cy="506367"/>
          </a:xfrm>
        </p:grpSpPr>
        <p:sp>
          <p:nvSpPr>
            <p:cNvPr id="205" name="people_4">
              <a:extLst>
                <a:ext uri="{FF2B5EF4-FFF2-40B4-BE49-F238E27FC236}">
                  <a16:creationId xmlns:a16="http://schemas.microsoft.com/office/drawing/2014/main" id="{AF189A28-3130-48BA-B502-CF9E068C47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55208" y="4452551"/>
              <a:ext cx="340415" cy="38057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9050" cap="rnd">
              <a:solidFill>
                <a:srgbClr val="7373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28DCD4F-15CB-4C9A-A489-1D59F6503A7B}"/>
                </a:ext>
              </a:extLst>
            </p:cNvPr>
            <p:cNvGrpSpPr/>
            <p:nvPr/>
          </p:nvGrpSpPr>
          <p:grpSpPr>
            <a:xfrm>
              <a:off x="1563585" y="4326761"/>
              <a:ext cx="523660" cy="228175"/>
              <a:chOff x="1563585" y="4326761"/>
              <a:chExt cx="523660" cy="228175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627824C-299B-4FE9-B8D4-022EBF1E85BF}"/>
                  </a:ext>
                </a:extLst>
              </p:cNvPr>
              <p:cNvSpPr/>
              <p:nvPr/>
            </p:nvSpPr>
            <p:spPr bwMode="auto">
              <a:xfrm>
                <a:off x="1563585" y="4346944"/>
                <a:ext cx="523660" cy="201127"/>
              </a:xfrm>
              <a:prstGeom prst="ellipse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8" name="Oval 19">
                <a:extLst>
                  <a:ext uri="{FF2B5EF4-FFF2-40B4-BE49-F238E27FC236}">
                    <a16:creationId xmlns:a16="http://schemas.microsoft.com/office/drawing/2014/main" id="{9EC9AA99-E9AA-4724-BFCB-D2F572909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125" y="4326761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09" name="Oval 19">
                <a:extLst>
                  <a:ext uri="{FF2B5EF4-FFF2-40B4-BE49-F238E27FC236}">
                    <a16:creationId xmlns:a16="http://schemas.microsoft.com/office/drawing/2014/main" id="{65F57C08-D2BA-416B-BB94-061CD33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938" y="4476758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210" name="Oval 19">
                <a:extLst>
                  <a:ext uri="{FF2B5EF4-FFF2-40B4-BE49-F238E27FC236}">
                    <a16:creationId xmlns:a16="http://schemas.microsoft.com/office/drawing/2014/main" id="{FDB62E92-E598-47EB-A9DD-699D24866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170" y="4486282"/>
                <a:ext cx="68654" cy="68654"/>
              </a:xfrm>
              <a:prstGeom prst="ellipse">
                <a:avLst/>
              </a:prstGeom>
              <a:ln w="19050" cap="flat">
                <a:solidFill>
                  <a:srgbClr val="0042A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896214"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7A76C3-8E09-4B2E-ACBB-71E471F06858}"/>
              </a:ext>
            </a:extLst>
          </p:cNvPr>
          <p:cNvSpPr/>
          <p:nvPr/>
        </p:nvSpPr>
        <p:spPr bwMode="auto">
          <a:xfrm>
            <a:off x="-6328929" y="3945863"/>
            <a:ext cx="2530141" cy="1143091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Ubiquitous computing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11324AC-6400-4CFA-A138-8758C4D8D612}"/>
              </a:ext>
            </a:extLst>
          </p:cNvPr>
          <p:cNvGrpSpPr/>
          <p:nvPr/>
        </p:nvGrpSpPr>
        <p:grpSpPr>
          <a:xfrm>
            <a:off x="-7899749" y="4299953"/>
            <a:ext cx="917107" cy="397358"/>
            <a:chOff x="1335346" y="2007385"/>
            <a:chExt cx="755536" cy="3273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4EBCA66E-F93E-480E-8A04-8FACCD9F86A0}"/>
                </a:ext>
              </a:extLst>
            </p:cNvPr>
            <p:cNvGrpSpPr/>
            <p:nvPr/>
          </p:nvGrpSpPr>
          <p:grpSpPr>
            <a:xfrm>
              <a:off x="1335346" y="2129870"/>
              <a:ext cx="755536" cy="82385"/>
              <a:chOff x="956310" y="5166836"/>
              <a:chExt cx="755644" cy="8239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C39AC4A-E5DA-496E-8888-EB04C5A6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310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A7ED4552-417E-408A-AAA2-721863C63171}"/>
                  </a:ext>
                </a:extLst>
              </p:cNvPr>
              <p:cNvSpPr/>
              <p:nvPr/>
            </p:nvSpPr>
            <p:spPr bwMode="auto">
              <a:xfrm rot="18900000">
                <a:off x="957574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218" name="Rectangle 7">
                <a:extLst>
                  <a:ext uri="{FF2B5EF4-FFF2-40B4-BE49-F238E27FC236}">
                    <a16:creationId xmlns:a16="http://schemas.microsoft.com/office/drawing/2014/main" id="{C4A83B1E-0F46-425C-9802-7BC26BA7AE5E}"/>
                  </a:ext>
                </a:extLst>
              </p:cNvPr>
              <p:cNvSpPr/>
              <p:nvPr/>
            </p:nvSpPr>
            <p:spPr bwMode="auto">
              <a:xfrm rot="2700000" flipH="1">
                <a:off x="1618369" y="5166836"/>
                <a:ext cx="82397" cy="82397"/>
              </a:xfrm>
              <a:custGeom>
                <a:avLst/>
                <a:gdLst>
                  <a:gd name="connsiteX0" fmla="*/ 0 w 320040"/>
                  <a:gd name="connsiteY0" fmla="*/ 0 h 320040"/>
                  <a:gd name="connsiteX1" fmla="*/ 320040 w 320040"/>
                  <a:gd name="connsiteY1" fmla="*/ 0 h 320040"/>
                  <a:gd name="connsiteX2" fmla="*/ 320040 w 320040"/>
                  <a:gd name="connsiteY2" fmla="*/ 320040 h 320040"/>
                  <a:gd name="connsiteX3" fmla="*/ 0 w 320040"/>
                  <a:gd name="connsiteY3" fmla="*/ 320040 h 320040"/>
                  <a:gd name="connsiteX4" fmla="*/ 0 w 320040"/>
                  <a:gd name="connsiteY4" fmla="*/ 0 h 320040"/>
                  <a:gd name="connsiteX0" fmla="*/ 320040 w 411480"/>
                  <a:gd name="connsiteY0" fmla="*/ 320040 h 411480"/>
                  <a:gd name="connsiteX1" fmla="*/ 0 w 411480"/>
                  <a:gd name="connsiteY1" fmla="*/ 320040 h 411480"/>
                  <a:gd name="connsiteX2" fmla="*/ 0 w 411480"/>
                  <a:gd name="connsiteY2" fmla="*/ 0 h 411480"/>
                  <a:gd name="connsiteX3" fmla="*/ 320040 w 411480"/>
                  <a:gd name="connsiteY3" fmla="*/ 0 h 411480"/>
                  <a:gd name="connsiteX4" fmla="*/ 411480 w 411480"/>
                  <a:gd name="connsiteY4" fmla="*/ 411480 h 411480"/>
                  <a:gd name="connsiteX0" fmla="*/ 320040 w 320040"/>
                  <a:gd name="connsiteY0" fmla="*/ 320040 h 320040"/>
                  <a:gd name="connsiteX1" fmla="*/ 0 w 320040"/>
                  <a:gd name="connsiteY1" fmla="*/ 320040 h 320040"/>
                  <a:gd name="connsiteX2" fmla="*/ 0 w 320040"/>
                  <a:gd name="connsiteY2" fmla="*/ 0 h 320040"/>
                  <a:gd name="connsiteX3" fmla="*/ 320040 w 320040"/>
                  <a:gd name="connsiteY3" fmla="*/ 0 h 320040"/>
                  <a:gd name="connsiteX0" fmla="*/ 0 w 320040"/>
                  <a:gd name="connsiteY0" fmla="*/ 320040 h 320040"/>
                  <a:gd name="connsiteX1" fmla="*/ 0 w 320040"/>
                  <a:gd name="connsiteY1" fmla="*/ 0 h 320040"/>
                  <a:gd name="connsiteX2" fmla="*/ 320040 w 320040"/>
                  <a:gd name="connsiteY2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040" h="320040">
                    <a:moveTo>
                      <a:pt x="0" y="320040"/>
                    </a:moveTo>
                    <a:lnTo>
                      <a:pt x="0" y="0"/>
                    </a:lnTo>
                    <a:lnTo>
                      <a:pt x="320040" y="0"/>
                    </a:lnTo>
                  </a:path>
                </a:pathLst>
              </a:cu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9BF8A8-19C4-4D83-BC9C-FA3249C1A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762" y="5208034"/>
                <a:ext cx="129192" cy="0"/>
              </a:xfrm>
              <a:prstGeom prst="line">
                <a:avLst/>
              </a:prstGeom>
              <a:noFill/>
              <a:ln w="19050" cap="rnd">
                <a:solidFill>
                  <a:srgbClr val="5F5F5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F6F0458-7A5D-40B8-867D-3AF9AA877E03}"/>
                </a:ext>
              </a:extLst>
            </p:cNvPr>
            <p:cNvSpPr/>
            <p:nvPr/>
          </p:nvSpPr>
          <p:spPr bwMode="auto">
            <a:xfrm>
              <a:off x="1489650" y="2141725"/>
              <a:ext cx="439231" cy="64811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15" name="binary">
              <a:extLst>
                <a:ext uri="{FF2B5EF4-FFF2-40B4-BE49-F238E27FC236}">
                  <a16:creationId xmlns:a16="http://schemas.microsoft.com/office/drawing/2014/main" id="{C0A9D08B-2BDC-4F71-825E-258ED813A1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22933" y="2007385"/>
              <a:ext cx="379102" cy="327354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flat">
              <a:solidFill>
                <a:srgbClr val="0042A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89630" tIns="44814" rIns="89630" bIns="448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6214"/>
              <a:endParaRPr lang="en-US" sz="2200" kern="0" dirty="0"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482">
            <a:extLst>
              <a:ext uri="{FF2B5EF4-FFF2-40B4-BE49-F238E27FC236}">
                <a16:creationId xmlns:a16="http://schemas.microsoft.com/office/drawing/2014/main" id="{1A584100-C773-474D-B922-C96331C642CA}"/>
              </a:ext>
            </a:extLst>
          </p:cNvPr>
          <p:cNvSpPr/>
          <p:nvPr/>
        </p:nvSpPr>
        <p:spPr bwMode="auto">
          <a:xfrm>
            <a:off x="4148351" y="488218"/>
            <a:ext cx="3895297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数据解读</a:t>
            </a:r>
            <a:r>
              <a:rPr lang="en-US" altLang="zh-CN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-</a:t>
            </a:r>
            <a:r>
              <a:rPr lang="zh-CN" altLang="en-US" sz="3600" b="1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区位分布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Rectangle 482">
            <a:extLst>
              <a:ext uri="{FF2B5EF4-FFF2-40B4-BE49-F238E27FC236}">
                <a16:creationId xmlns:a16="http://schemas.microsoft.com/office/drawing/2014/main" id="{E4987987-08A4-4E8D-A38D-7792D13A7B0D}"/>
              </a:ext>
            </a:extLst>
          </p:cNvPr>
          <p:cNvSpPr/>
          <p:nvPr/>
        </p:nvSpPr>
        <p:spPr bwMode="auto">
          <a:xfrm>
            <a:off x="8840338" y="4794926"/>
            <a:ext cx="2769990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科研经费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的评分分布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Rectangle 482">
            <a:extLst>
              <a:ext uri="{FF2B5EF4-FFF2-40B4-BE49-F238E27FC236}">
                <a16:creationId xmlns:a16="http://schemas.microsoft.com/office/drawing/2014/main" id="{0B463000-C9BF-4EF2-8E24-7B2B9B8B78D1}"/>
              </a:ext>
            </a:extLst>
          </p:cNvPr>
          <p:cNvSpPr/>
          <p:nvPr/>
        </p:nvSpPr>
        <p:spPr bwMode="auto">
          <a:xfrm>
            <a:off x="2274438" y="5508008"/>
            <a:ext cx="7748916" cy="8617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各项评分整体上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东部强于西部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沿海强于内陆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457200" marR="0" lvl="0" indent="-45720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科研经费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分布相对呈现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多中心</a:t>
            </a:r>
            <a:r>
              <a:rPr lang="zh-CN" altLang="en-US" sz="28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格局</a:t>
            </a:r>
            <a:endParaRPr lang="en-US" altLang="zh-CN" sz="28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728B8C-2288-4713-BFA6-247CE05A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85" y="1244835"/>
            <a:ext cx="3683387" cy="30619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8812FF-A8AC-46EA-8263-BE2BA0E9C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21" y="1275989"/>
            <a:ext cx="3728436" cy="30450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3" name="Rectangle 482">
            <a:extLst>
              <a:ext uri="{FF2B5EF4-FFF2-40B4-BE49-F238E27FC236}">
                <a16:creationId xmlns:a16="http://schemas.microsoft.com/office/drawing/2014/main" id="{386E8091-547B-4D3D-8ADC-8855C13F9AF5}"/>
              </a:ext>
            </a:extLst>
          </p:cNvPr>
          <p:cNvSpPr/>
          <p:nvPr/>
        </p:nvSpPr>
        <p:spPr bwMode="auto">
          <a:xfrm>
            <a:off x="4711003" y="4794926"/>
            <a:ext cx="2769989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师资力量</a:t>
            </a:r>
            <a:r>
              <a:rPr lang="zh-CN" altLang="en-US" sz="2400" kern="0" dirty="0">
                <a:gradFill>
                  <a:gsLst>
                    <a:gs pos="17742">
                      <a:srgbClr val="1A1A1A"/>
                    </a:gs>
                    <a:gs pos="78000">
                      <a:srgbClr val="1A1A1A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的评分分布</a:t>
            </a:r>
            <a:endParaRPr lang="en-US" altLang="zh-CN" sz="2400" kern="0" dirty="0">
              <a:gradFill>
                <a:gsLst>
                  <a:gs pos="17742">
                    <a:srgbClr val="1A1A1A"/>
                  </a:gs>
                  <a:gs pos="78000">
                    <a:srgbClr val="1A1A1A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027A47-45BE-48D9-AE15-F9EA5CD78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640" y="1281497"/>
            <a:ext cx="3683387" cy="30450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451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9167E-6 -1.11111E-6 L 2.29167E-6 0.025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875E-6 4.07407E-6 L -1.875E-6 0.025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125E-6 -2.22222E-6 L 3.125E-6 0.025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4.07407E-6 L 0 0.025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3" grpId="1"/>
      <p:bldP spid="69" grpId="0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806</Words>
  <Application>Microsoft Office PowerPoint</Application>
  <PresentationFormat>宽屏</PresentationFormat>
  <Paragraphs>183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zty61211@163.com</dc:creator>
  <cp:lastModifiedBy>zty61211@163.com</cp:lastModifiedBy>
  <cp:revision>42</cp:revision>
  <dcterms:created xsi:type="dcterms:W3CDTF">2020-07-16T12:35:08Z</dcterms:created>
  <dcterms:modified xsi:type="dcterms:W3CDTF">2020-07-17T06:25:38Z</dcterms:modified>
</cp:coreProperties>
</file>