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2F2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2F2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2F2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2F2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 styleId="{8F44A2F1-9E1F-4B54-A3A2-5F16C0AD49E2}"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标题与副标题">
    <p:spTree>
      <p:nvGrpSpPr>
        <p:cNvPr id="1" name=""/>
        <p:cNvGrpSpPr/>
        <p:nvPr/>
      </p:nvGrpSpPr>
      <p:grpSpPr>
        <a:xfrm>
          <a:off x="0" y="0"/>
          <a:ext cx="0" cy="0"/>
          <a:chOff x="0" y="0"/>
          <a:chExt cx="0" cy="0"/>
        </a:xfrm>
      </p:grpSpPr>
      <p:sp>
        <p:nvSpPr>
          <p:cNvPr id="13" name="Shape 13"/>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Shape 14"/>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Shape 15"/>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 name="Shape 16"/>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17" name="Shape 17"/>
          <p:cNvSpPr/>
          <p:nvPr>
            <p:ph type="title"/>
          </p:nvPr>
        </p:nvSpPr>
        <p:spPr>
          <a:xfrm>
            <a:off x="508000" y="4140200"/>
            <a:ext cx="7200900" cy="2413000"/>
          </a:xfrm>
          <a:prstGeom prst="rect">
            <a:avLst/>
          </a:prstGeom>
        </p:spPr>
        <p:txBody>
          <a:bodyPr/>
          <a:lstStyle>
            <a:lvl1pPr algn="l"/>
          </a:lstStyle>
          <a:p>
            <a:pPr/>
            <a:r>
              <a:t>标题文本</a:t>
            </a:r>
          </a:p>
        </p:txBody>
      </p:sp>
      <p:sp>
        <p:nvSpPr>
          <p:cNvPr id="18" name="Shape 18"/>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9" name="Shape 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引文">
    <p:spTree>
      <p:nvGrpSpPr>
        <p:cNvPr id="1" name=""/>
        <p:cNvGrpSpPr/>
        <p:nvPr/>
      </p:nvGrpSpPr>
      <p:grpSpPr>
        <a:xfrm>
          <a:off x="0" y="0"/>
          <a:ext cx="0" cy="0"/>
          <a:chOff x="0" y="0"/>
          <a:chExt cx="0" cy="0"/>
        </a:xfrm>
      </p:grpSpPr>
      <p:sp>
        <p:nvSpPr>
          <p:cNvPr id="107" name="Shape 107"/>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i="1" sz="3000"/>
            </a:lvl1pPr>
          </a:lstStyle>
          <a:p>
            <a:pPr/>
            <a:r>
              <a:t>–Johnny Appleseed</a:t>
            </a:r>
          </a:p>
        </p:txBody>
      </p:sp>
      <p:sp>
        <p:nvSpPr>
          <p:cNvPr id="108" name="Shape 108"/>
          <p:cNvSpPr/>
          <p:nvPr>
            <p:ph type="body" sz="quarter" idx="14"/>
          </p:nvPr>
        </p:nvSpPr>
        <p:spPr>
          <a:xfrm>
            <a:off x="1270000" y="4240177"/>
            <a:ext cx="10464800" cy="739846"/>
          </a:xfrm>
          <a:prstGeom prst="rect">
            <a:avLst/>
          </a:prstGeom>
        </p:spPr>
        <p:txBody>
          <a:bodyPr>
            <a:spAutoFit/>
          </a:bodyPr>
          <a:lstStyle>
            <a:lvl1pPr marL="0" indent="0" algn="ctr">
              <a:spcBef>
                <a:spcPts val="0"/>
              </a:spcBef>
              <a:buClrTx/>
              <a:buSzTx/>
              <a:buFontTx/>
              <a:buNone/>
            </a:lvl1pPr>
          </a:lstStyle>
          <a:p>
            <a:pPr/>
            <a:r>
              <a:t>“在此键入引文。”</a:t>
            </a:r>
          </a:p>
        </p:txBody>
      </p:sp>
      <p:sp>
        <p:nvSpPr>
          <p:cNvPr id="109" name="Shape 10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照片">
    <p:spTree>
      <p:nvGrpSpPr>
        <p:cNvPr id="1" name=""/>
        <p:cNvGrpSpPr/>
        <p:nvPr/>
      </p:nvGrpSpPr>
      <p:grpSpPr>
        <a:xfrm>
          <a:off x="0" y="0"/>
          <a:ext cx="0" cy="0"/>
          <a:chOff x="0" y="0"/>
          <a:chExt cx="0" cy="0"/>
        </a:xfrm>
      </p:grpSpPr>
      <p:sp>
        <p:nvSpPr>
          <p:cNvPr id="116" name="Shape 116"/>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hape 1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sp>
        <p:nvSpPr>
          <p:cNvPr id="124" name="Shape 1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照片 - 水平">
    <p:spTree>
      <p:nvGrpSpPr>
        <p:cNvPr id="1" name=""/>
        <p:cNvGrpSpPr/>
        <p:nvPr/>
      </p:nvGrpSpPr>
      <p:grpSpPr>
        <a:xfrm>
          <a:off x="0" y="0"/>
          <a:ext cx="0" cy="0"/>
          <a:chOff x="0" y="0"/>
          <a:chExt cx="0" cy="0"/>
        </a:xfrm>
      </p:grpSpPr>
      <p:sp>
        <p:nvSpPr>
          <p:cNvPr id="26" name="Shape 26"/>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7" name="Shape 27"/>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8" name="Shape 28"/>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9" name="Shape 29"/>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0" name="Shape 30"/>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31" name="Shape 31"/>
          <p:cNvSpPr/>
          <p:nvPr>
            <p:ph type="pic" idx="14"/>
          </p:nvPr>
        </p:nvSpPr>
        <p:spPr>
          <a:xfrm>
            <a:off x="596900" y="633461"/>
            <a:ext cx="11811000" cy="5207001"/>
          </a:xfrm>
          <a:prstGeom prst="rect">
            <a:avLst/>
          </a:prstGeom>
          <a:ln w="9525">
            <a:round/>
          </a:ln>
        </p:spPr>
        <p:txBody>
          <a:bodyPr lIns="91439" tIns="45719" rIns="91439" bIns="45719" anchor="t">
            <a:noAutofit/>
          </a:bodyPr>
          <a:lstStyle/>
          <a:p>
            <a:pPr/>
          </a:p>
        </p:txBody>
      </p:sp>
      <p:sp>
        <p:nvSpPr>
          <p:cNvPr id="32" name="Shape 32"/>
          <p:cNvSpPr/>
          <p:nvPr>
            <p:ph type="title"/>
          </p:nvPr>
        </p:nvSpPr>
        <p:spPr>
          <a:xfrm>
            <a:off x="508000" y="6680200"/>
            <a:ext cx="7200900" cy="2413000"/>
          </a:xfrm>
          <a:prstGeom prst="rect">
            <a:avLst/>
          </a:prstGeom>
        </p:spPr>
        <p:txBody>
          <a:bodyPr/>
          <a:lstStyle>
            <a:lvl1pPr algn="l"/>
          </a:lstStyle>
          <a:p>
            <a:pPr/>
            <a:r>
              <a:t>标题文本</a:t>
            </a:r>
          </a:p>
        </p:txBody>
      </p:sp>
      <p:sp>
        <p:nvSpPr>
          <p:cNvPr id="33" name="Shape 33"/>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标题 - 居中">
    <p:spTree>
      <p:nvGrpSpPr>
        <p:cNvPr id="1" name=""/>
        <p:cNvGrpSpPr/>
        <p:nvPr/>
      </p:nvGrpSpPr>
      <p:grpSpPr>
        <a:xfrm>
          <a:off x="0" y="0"/>
          <a:ext cx="0" cy="0"/>
          <a:chOff x="0" y="0"/>
          <a:chExt cx="0" cy="0"/>
        </a:xfrm>
      </p:grpSpPr>
      <p:sp>
        <p:nvSpPr>
          <p:cNvPr id="41" name="Shape 41"/>
          <p:cNvSpPr/>
          <p:nvPr>
            <p:ph type="title"/>
          </p:nvPr>
        </p:nvSpPr>
        <p:spPr>
          <a:xfrm>
            <a:off x="508000" y="3670300"/>
            <a:ext cx="11988800" cy="2413000"/>
          </a:xfrm>
          <a:prstGeom prst="rect">
            <a:avLst/>
          </a:prstGeom>
        </p:spPr>
        <p:txBody>
          <a:bodyPr/>
          <a:lstStyle/>
          <a:p>
            <a:pPr/>
            <a:r>
              <a:t>标题文本</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照片 - 垂直">
    <p:spTree>
      <p:nvGrpSpPr>
        <p:cNvPr id="1" name=""/>
        <p:cNvGrpSpPr/>
        <p:nvPr/>
      </p:nvGrpSpPr>
      <p:grpSpPr>
        <a:xfrm>
          <a:off x="0" y="0"/>
          <a:ext cx="0" cy="0"/>
          <a:chOff x="0" y="0"/>
          <a:chExt cx="0" cy="0"/>
        </a:xfrm>
      </p:grpSpPr>
      <p:sp>
        <p:nvSpPr>
          <p:cNvPr id="49" name="Shape 49"/>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0" name="Shape 50"/>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1" name="Shape 5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i="1" sz="2400"/>
            </a:lvl1pPr>
          </a:lstStyle>
          <a:p>
            <a:pPr/>
            <a:r>
              <a:t>Lorem Ipsum Dolor</a:t>
            </a:r>
          </a:p>
        </p:txBody>
      </p:sp>
      <p:sp>
        <p:nvSpPr>
          <p:cNvPr id="52" name="Shape 52"/>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pPr/>
          </a:p>
        </p:txBody>
      </p:sp>
      <p:sp>
        <p:nvSpPr>
          <p:cNvPr id="53" name="Shape 53"/>
          <p:cNvSpPr/>
          <p:nvPr>
            <p:ph type="title"/>
          </p:nvPr>
        </p:nvSpPr>
        <p:spPr>
          <a:xfrm>
            <a:off x="508000" y="2806700"/>
            <a:ext cx="5676900" cy="2032000"/>
          </a:xfrm>
          <a:prstGeom prst="rect">
            <a:avLst/>
          </a:prstGeom>
        </p:spPr>
        <p:txBody>
          <a:bodyPr/>
          <a:lstStyle>
            <a:lvl1pPr algn="l">
              <a:defRPr sz="5600"/>
            </a:lvl1pPr>
          </a:lstStyle>
          <a:p>
            <a:pPr/>
            <a:r>
              <a:t>标题文本</a:t>
            </a:r>
          </a:p>
        </p:txBody>
      </p:sp>
      <p:sp>
        <p:nvSpPr>
          <p:cNvPr id="54" name="Shape 54"/>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62" name="Shape 62"/>
          <p:cNvSpPr/>
          <p:nvPr>
            <p:ph type="title"/>
          </p:nvPr>
        </p:nvSpPr>
        <p:spPr>
          <a:prstGeom prst="rect">
            <a:avLst/>
          </a:prstGeom>
        </p:spPr>
        <p:txBody>
          <a:bodyPr/>
          <a:lstStyle/>
          <a:p>
            <a:pPr/>
            <a:r>
              <a:t>标题文本</a:t>
            </a:r>
          </a:p>
        </p:txBody>
      </p:sp>
      <p:sp>
        <p:nvSpPr>
          <p:cNvPr id="63" name="Shape 6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a:lstStyle/>
          <a:p>
            <a:pPr/>
            <a:r>
              <a:t>标题文本</a:t>
            </a:r>
          </a:p>
        </p:txBody>
      </p:sp>
      <p:sp>
        <p:nvSpPr>
          <p:cNvPr id="71" name="Shape 71"/>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2" name="Shape 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79" name="Shape 79"/>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pPr/>
          </a:p>
        </p:txBody>
      </p:sp>
      <p:sp>
        <p:nvSpPr>
          <p:cNvPr id="80" name="Shape 80"/>
          <p:cNvSpPr/>
          <p:nvPr>
            <p:ph type="title"/>
          </p:nvPr>
        </p:nvSpPr>
        <p:spPr>
          <a:prstGeom prst="rect">
            <a:avLst/>
          </a:prstGeom>
        </p:spPr>
        <p:txBody>
          <a:bodyPr/>
          <a:lstStyle/>
          <a:p>
            <a:pPr/>
            <a:r>
              <a:t>标题文本</a:t>
            </a:r>
          </a:p>
        </p:txBody>
      </p:sp>
      <p:sp>
        <p:nvSpPr>
          <p:cNvPr id="81" name="Shape 81"/>
          <p:cNvSpPr/>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正文级别 1</a:t>
            </a:r>
          </a:p>
          <a:p>
            <a:pPr lvl="1"/>
            <a:r>
              <a:t>正文级别 2</a:t>
            </a:r>
          </a:p>
          <a:p>
            <a:pPr lvl="2"/>
            <a:r>
              <a:t>正文级别 3</a:t>
            </a:r>
          </a:p>
          <a:p>
            <a:pPr lvl="3"/>
            <a:r>
              <a:t>正文级别 4</a:t>
            </a:r>
          </a:p>
          <a:p>
            <a:pPr lvl="4"/>
            <a:r>
              <a:t>正文级别 5</a:t>
            </a:r>
          </a:p>
        </p:txBody>
      </p:sp>
      <p:sp>
        <p:nvSpPr>
          <p:cNvPr id="82" name="Shape 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项目符号">
    <p:spTree>
      <p:nvGrpSpPr>
        <p:cNvPr id="1" name=""/>
        <p:cNvGrpSpPr/>
        <p:nvPr/>
      </p:nvGrpSpPr>
      <p:grpSpPr>
        <a:xfrm>
          <a:off x="0" y="0"/>
          <a:ext cx="0" cy="0"/>
          <a:chOff x="0" y="0"/>
          <a:chExt cx="0" cy="0"/>
        </a:xfrm>
      </p:grpSpPr>
      <p:sp>
        <p:nvSpPr>
          <p:cNvPr id="89" name="Shape 89"/>
          <p:cNvSpPr/>
          <p:nvPr>
            <p:ph type="body" idx="1"/>
          </p:nvPr>
        </p:nvSpPr>
        <p:spPr>
          <a:xfrm>
            <a:off x="508000" y="1270000"/>
            <a:ext cx="11988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0" name="Shape 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照片 - 3 联">
    <p:spTree>
      <p:nvGrpSpPr>
        <p:cNvPr id="1" name=""/>
        <p:cNvGrpSpPr/>
        <p:nvPr/>
      </p:nvGrpSpPr>
      <p:grpSpPr>
        <a:xfrm>
          <a:off x="0" y="0"/>
          <a:ext cx="0" cy="0"/>
          <a:chOff x="0" y="0"/>
          <a:chExt cx="0" cy="0"/>
        </a:xfrm>
      </p:grpSpPr>
      <p:sp>
        <p:nvSpPr>
          <p:cNvPr id="97" name="Shape 97"/>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pPr/>
          </a:p>
        </p:txBody>
      </p:sp>
      <p:sp>
        <p:nvSpPr>
          <p:cNvPr id="98" name="Shape 98"/>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pPr/>
          </a:p>
        </p:txBody>
      </p:sp>
      <p:sp>
        <p:nvSpPr>
          <p:cNvPr id="99" name="Shape 99"/>
          <p:cNvSpPr/>
          <p:nvPr>
            <p:ph type="pic" sz="half" idx="15"/>
          </p:nvPr>
        </p:nvSpPr>
        <p:spPr>
          <a:xfrm>
            <a:off x="557119" y="609599"/>
            <a:ext cx="5588001" cy="8394701"/>
          </a:xfrm>
          <a:prstGeom prst="rect">
            <a:avLst/>
          </a:prstGeom>
          <a:ln w="9525">
            <a:round/>
          </a:ln>
        </p:spPr>
        <p:txBody>
          <a:bodyPr lIns="91439" tIns="45719" rIns="91439" bIns="45719" anchor="t">
            <a:noAutofit/>
          </a:bodyPr>
          <a:lstStyle/>
          <a:p>
            <a:pPr/>
          </a:p>
        </p:txBody>
      </p:sp>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Shape 3"/>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Shape 4"/>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5" name="Shape 5"/>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6" name="Shape 6"/>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ctrTitle"/>
          </p:nvPr>
        </p:nvSpPr>
        <p:spPr>
          <a:prstGeom prst="rect">
            <a:avLst/>
          </a:prstGeom>
        </p:spPr>
        <p:txBody>
          <a:bodyPr/>
          <a:lstStyle/>
          <a:p>
            <a:pPr/>
            <a:r>
              <a:t>GCD多线程编程</a:t>
            </a:r>
          </a:p>
        </p:txBody>
      </p:sp>
      <p:sp>
        <p:nvSpPr>
          <p:cNvPr id="134" name="Shape 134"/>
          <p:cNvSpPr/>
          <p:nvPr>
            <p:ph type="subTitle" sz="quarter" idx="1"/>
          </p:nvPr>
        </p:nvSpPr>
        <p:spPr>
          <a:prstGeom prst="rect">
            <a:avLst/>
          </a:prstGeom>
        </p:spPr>
        <p:txBody>
          <a:bodyPr/>
          <a:lstStyle/>
          <a:p>
            <a:pPr/>
            <a:r>
              <a:t>iOS团队:魏琦</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lvl1pPr defTabSz="525779">
              <a:spcBef>
                <a:spcPts val="1400"/>
              </a:spcBef>
              <a:defRPr sz="6300"/>
            </a:lvl1pPr>
          </a:lstStyle>
          <a:p>
            <a:pPr/>
            <a:r>
              <a:t>全局并发队列和并发队列</a:t>
            </a:r>
          </a:p>
        </p:txBody>
      </p:sp>
      <p:sp>
        <p:nvSpPr>
          <p:cNvPr id="172" name="Shape 172"/>
          <p:cNvSpPr/>
          <p:nvPr>
            <p:ph type="body" idx="1"/>
          </p:nvPr>
        </p:nvSpPr>
        <p:spPr>
          <a:prstGeom prst="rect">
            <a:avLst/>
          </a:prstGeom>
        </p:spPr>
        <p:txBody>
          <a:bodyPr anchor="t"/>
          <a:lstStyle/>
          <a:p>
            <a:pPr marL="444500" indent="-444500">
              <a:defRPr sz="2200"/>
            </a:pPr>
            <a:r>
              <a:t>1.系统为我们提供了4种优先级的全局并发队列.分别是high ,default ,background,low四种优先级.</a:t>
            </a:r>
          </a:p>
          <a:p>
            <a:pPr marL="444500" indent="-444500">
              <a:defRPr sz="2200"/>
            </a:pPr>
            <a:r>
              <a:t>2.创建全局队列:dispatch_queue_create函数来创建队列,在创建队列时,给一个特定的标签,方便调试代码.</a:t>
            </a:r>
          </a:p>
          <a:p>
            <a:pPr marL="444500" indent="-444500">
              <a:defRPr sz="2200"/>
            </a:pPr>
            <a:r>
              <a:t>3.在全局并发提交同步任务,不会开辟新的线程去执行,会在当前线程执行,并且会有卡顿现象.</a:t>
            </a:r>
          </a:p>
          <a:p>
            <a:pPr marL="444500" indent="-444500">
              <a:defRPr sz="2200"/>
            </a:pPr>
            <a:r>
              <a:t>4.提交异步任务会开辟新的线程去执行,不会影响主线程的操作.(常用)</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72">
                                            <p:bg/>
                                          </p:spTgt>
                                        </p:tgtEl>
                                        <p:attrNameLst>
                                          <p:attrName>style.visibility</p:attrName>
                                        </p:attrNameLst>
                                      </p:cBhvr>
                                      <p:to>
                                        <p:strVal val="visible"/>
                                      </p:to>
                                    </p:set>
                                    <p:anim calcmode="lin" valueType="num">
                                      <p:cBhvr>
                                        <p:cTn id="7" dur="1000" fill="hold"/>
                                        <p:tgtEl>
                                          <p:spTgt spid="172">
                                            <p:bg/>
                                          </p:spTgt>
                                        </p:tgtEl>
                                        <p:attrNameLst>
                                          <p:attrName>ppt_x</p:attrName>
                                        </p:attrNameLst>
                                      </p:cBhvr>
                                      <p:tavLst>
                                        <p:tav tm="0">
                                          <p:val>
                                            <p:strVal val="0-#ppt_w/2"/>
                                          </p:val>
                                        </p:tav>
                                        <p:tav tm="100000">
                                          <p:val>
                                            <p:strVal val="#ppt_x"/>
                                          </p:val>
                                        </p:tav>
                                      </p:tavLst>
                                    </p:anim>
                                    <p:anim calcmode="lin" valueType="num">
                                      <p:cBhvr>
                                        <p:cTn id="8" dur="1000" fill="hold"/>
                                        <p:tgtEl>
                                          <p:spTgt spid="172">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72">
                                            <p:txEl>
                                              <p:pRg st="0" end="0"/>
                                            </p:txEl>
                                          </p:spTgt>
                                        </p:tgtEl>
                                        <p:attrNameLst>
                                          <p:attrName>style.visibility</p:attrName>
                                        </p:attrNameLst>
                                      </p:cBhvr>
                                      <p:to>
                                        <p:strVal val="visible"/>
                                      </p:to>
                                    </p:set>
                                    <p:anim calcmode="lin" valueType="num">
                                      <p:cBhvr>
                                        <p:cTn id="11" dur="1000" fill="hold"/>
                                        <p:tgtEl>
                                          <p:spTgt spid="172">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72">
                                            <p:txEl>
                                              <p:pRg st="1" end="1"/>
                                            </p:txEl>
                                          </p:spTgt>
                                        </p:tgtEl>
                                        <p:attrNameLst>
                                          <p:attrName>style.visibility</p:attrName>
                                        </p:attrNameLst>
                                      </p:cBhvr>
                                      <p:to>
                                        <p:strVal val="visible"/>
                                      </p:to>
                                    </p:set>
                                    <p:anim calcmode="lin" valueType="num">
                                      <p:cBhvr>
                                        <p:cTn id="17" dur="1000" fill="hold"/>
                                        <p:tgtEl>
                                          <p:spTgt spid="172">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172">
                                            <p:txEl>
                                              <p:pRg st="2" end="2"/>
                                            </p:txEl>
                                          </p:spTgt>
                                        </p:tgtEl>
                                        <p:attrNameLst>
                                          <p:attrName>style.visibility</p:attrName>
                                        </p:attrNameLst>
                                      </p:cBhvr>
                                      <p:to>
                                        <p:strVal val="visible"/>
                                      </p:to>
                                    </p:set>
                                    <p:anim calcmode="lin" valueType="num">
                                      <p:cBhvr>
                                        <p:cTn id="23" dur="1000" fill="hold"/>
                                        <p:tgtEl>
                                          <p:spTgt spid="172">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172">
                                            <p:txEl>
                                              <p:pRg st="3" end="3"/>
                                            </p:txEl>
                                          </p:spTgt>
                                        </p:tgtEl>
                                        <p:attrNameLst>
                                          <p:attrName>style.visibility</p:attrName>
                                        </p:attrNameLst>
                                      </p:cBhvr>
                                      <p:to>
                                        <p:strVal val="visible"/>
                                      </p:to>
                                    </p:set>
                                    <p:anim calcmode="lin" valueType="num">
                                      <p:cBhvr>
                                        <p:cTn id="29" dur="1000" fill="hold"/>
                                        <p:tgtEl>
                                          <p:spTgt spid="172">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17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2"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xfrm>
            <a:off x="50800" y="793750"/>
            <a:ext cx="11988800" cy="1219200"/>
          </a:xfrm>
          <a:prstGeom prst="rect">
            <a:avLst/>
          </a:prstGeom>
        </p:spPr>
        <p:txBody>
          <a:bodyPr/>
          <a:lstStyle>
            <a:lvl1pPr defTabSz="525779">
              <a:spcBef>
                <a:spcPts val="1400"/>
              </a:spcBef>
              <a:defRPr sz="6300"/>
            </a:lvl1pPr>
          </a:lstStyle>
          <a:p>
            <a:pPr/>
            <a:r>
              <a:t>串行,并发,同步,异步</a:t>
            </a:r>
          </a:p>
        </p:txBody>
      </p:sp>
      <p:graphicFrame>
        <p:nvGraphicFramePr>
          <p:cNvPr id="175" name="Table 175"/>
          <p:cNvGraphicFramePr/>
          <p:nvPr/>
        </p:nvGraphicFramePr>
        <p:xfrm>
          <a:off x="1537295" y="3117850"/>
          <a:ext cx="5981701" cy="6096000"/>
        </p:xfrm>
        <a:graphic xmlns:a="http://schemas.openxmlformats.org/drawingml/2006/main">
          <a:graphicData uri="http://schemas.openxmlformats.org/drawingml/2006/table">
            <a:tbl>
              <a:tblPr firstCol="0" firstRow="0" lastCol="0" lastRow="0" bandCol="0" bandRow="0" rtl="0">
                <a:tableStyleId>{CF821DB8-F4EB-4A41-A1BA-3FCAFE7338EE}</a:tableStyleId>
              </a:tblPr>
              <a:tblGrid>
                <a:gridCol w="1045973"/>
                <a:gridCol w="2082065"/>
                <a:gridCol w="2307500"/>
                <a:gridCol w="1765300"/>
                <a:gridCol w="1814968"/>
              </a:tblGrid>
              <a:tr h="2032000">
                <a:tc>
                  <a:txBody>
                    <a:bodyPr/>
                    <a:lstStyle/>
                    <a:p>
                      <a:pPr defTabSz="914400">
                        <a:defRPr sz="2600"/>
                      </a:pPr>
                    </a:p>
                  </a:txBody>
                  <a:tcPr marL="50800" marR="50800" marT="50800" marB="50800" anchor="ctr" anchorCtr="0" horzOverflow="overflow">
                    <a:solidFill>
                      <a:schemeClr val="accent2"/>
                    </a:solidFill>
                  </a:tcPr>
                </a:tc>
                <a:tc>
                  <a:txBody>
                    <a:bodyPr/>
                    <a:lstStyle/>
                    <a:p>
                      <a:pPr defTabSz="914400">
                        <a:defRPr>
                          <a:solidFill>
                            <a:srgbClr val="000000"/>
                          </a:solidFill>
                        </a:defRPr>
                      </a:pPr>
                      <a:r>
                        <a:rPr sz="2600">
                          <a:solidFill>
                            <a:srgbClr val="414141"/>
                          </a:solidFill>
                        </a:rPr>
                        <a:t>串行</a:t>
                      </a:r>
                    </a:p>
                  </a:txBody>
                  <a:tcPr marL="50800" marR="50800" marT="50800" marB="50800" anchor="ctr" anchorCtr="0" horzOverflow="overflow">
                    <a:solidFill>
                      <a:schemeClr val="accent2"/>
                    </a:solidFill>
                  </a:tcPr>
                </a:tc>
                <a:tc>
                  <a:txBody>
                    <a:bodyPr/>
                    <a:lstStyle/>
                    <a:p>
                      <a:pPr defTabSz="914400">
                        <a:defRPr>
                          <a:solidFill>
                            <a:srgbClr val="000000"/>
                          </a:solidFill>
                        </a:defRPr>
                      </a:pPr>
                      <a:r>
                        <a:rPr sz="2600">
                          <a:solidFill>
                            <a:srgbClr val="414141"/>
                          </a:solidFill>
                        </a:rPr>
                        <a:t>并发</a:t>
                      </a:r>
                    </a:p>
                  </a:txBody>
                  <a:tcPr marL="50800" marR="50800" marT="50800" marB="50800" anchor="ctr" anchorCtr="0" horzOverflow="overflow">
                    <a:solidFill>
                      <a:schemeClr val="accent2"/>
                    </a:solidFill>
                  </a:tcPr>
                </a:tc>
                <a:tc>
                  <a:txBody>
                    <a:bodyPr/>
                    <a:lstStyle/>
                    <a:p>
                      <a:pPr defTabSz="914400">
                        <a:defRPr>
                          <a:solidFill>
                            <a:srgbClr val="000000"/>
                          </a:solidFill>
                        </a:defRPr>
                      </a:pPr>
                      <a:r>
                        <a:rPr sz="2600">
                          <a:solidFill>
                            <a:srgbClr val="414141"/>
                          </a:solidFill>
                        </a:rPr>
                        <a:t>主队列</a:t>
                      </a:r>
                    </a:p>
                  </a:txBody>
                  <a:tcPr marL="50800" marR="50800" marT="50800" marB="50800" anchor="ctr" anchorCtr="0" horzOverflow="overflow">
                    <a:solidFill>
                      <a:schemeClr val="accent2"/>
                    </a:solidFill>
                  </a:tcPr>
                </a:tc>
                <a:tc>
                  <a:txBody>
                    <a:bodyPr/>
                    <a:lstStyle/>
                    <a:p>
                      <a:pPr defTabSz="914400">
                        <a:defRPr>
                          <a:solidFill>
                            <a:srgbClr val="000000"/>
                          </a:solidFill>
                        </a:defRPr>
                      </a:pPr>
                      <a:r>
                        <a:rPr sz="2600">
                          <a:solidFill>
                            <a:srgbClr val="414141"/>
                          </a:solidFill>
                        </a:rPr>
                        <a:t>全局并发队列</a:t>
                      </a:r>
                    </a:p>
                  </a:txBody>
                  <a:tcPr marL="50800" marR="50800" marT="50800" marB="50800" anchor="ctr" anchorCtr="0" horzOverflow="overflow">
                    <a:solidFill>
                      <a:schemeClr val="accent2"/>
                    </a:solidFill>
                  </a:tcPr>
                </a:tc>
              </a:tr>
              <a:tr h="1054100">
                <a:tc>
                  <a:txBody>
                    <a:bodyPr/>
                    <a:lstStyle/>
                    <a:p>
                      <a:pPr defTabSz="914400">
                        <a:defRPr>
                          <a:solidFill>
                            <a:srgbClr val="000000"/>
                          </a:solidFill>
                        </a:defRPr>
                      </a:pPr>
                      <a:r>
                        <a:rPr sz="2600">
                          <a:solidFill>
                            <a:srgbClr val="414141"/>
                          </a:solidFill>
                        </a:rPr>
                        <a:t>同步</a:t>
                      </a:r>
                    </a:p>
                  </a:txBody>
                  <a:tcPr marL="50800" marR="50800" marT="50800" marB="50800" anchor="ctr" anchorCtr="0" horzOverflow="overflow">
                    <a:solidFill>
                      <a:schemeClr val="accent2"/>
                    </a:solidFill>
                  </a:tcPr>
                </a:tc>
                <a:tc>
                  <a:txBody>
                    <a:bodyPr/>
                    <a:lstStyle/>
                    <a:p>
                      <a:pPr defTabSz="914400">
                        <a:defRPr>
                          <a:solidFill>
                            <a:srgbClr val="000000"/>
                          </a:solidFill>
                        </a:defRPr>
                      </a:pPr>
                      <a:r>
                        <a:rPr sz="2600">
                          <a:solidFill>
                            <a:srgbClr val="414141"/>
                          </a:solidFill>
                        </a:rPr>
                        <a:t>不开辟子线程,FIFO</a:t>
                      </a:r>
                    </a:p>
                  </a:txBody>
                  <a:tcPr marL="50800" marR="50800" marT="50800" marB="50800" anchor="ctr" anchorCtr="0" horzOverflow="overflow">
                    <a:solidFill>
                      <a:schemeClr val="accent2"/>
                    </a:solidFill>
                  </a:tcPr>
                </a:tc>
                <a:tc>
                  <a:txBody>
                    <a:bodyPr/>
                    <a:lstStyle/>
                    <a:p>
                      <a:pPr defTabSz="914400">
                        <a:defRPr>
                          <a:solidFill>
                            <a:srgbClr val="000000"/>
                          </a:solidFill>
                        </a:defRPr>
                      </a:pPr>
                      <a:r>
                        <a:rPr sz="2600">
                          <a:solidFill>
                            <a:srgbClr val="414141"/>
                          </a:solidFill>
                        </a:rPr>
                        <a:t>不开辟子线程,FIFO</a:t>
                      </a:r>
                    </a:p>
                  </a:txBody>
                  <a:tcPr marL="50800" marR="50800" marT="50800" marB="50800" anchor="ctr" anchorCtr="0" horzOverflow="overflow">
                    <a:solidFill>
                      <a:schemeClr val="accent2"/>
                    </a:solidFill>
                  </a:tcPr>
                </a:tc>
                <a:tc>
                  <a:txBody>
                    <a:bodyPr/>
                    <a:lstStyle/>
                    <a:p>
                      <a:pPr defTabSz="914400">
                        <a:defRPr>
                          <a:solidFill>
                            <a:srgbClr val="000000"/>
                          </a:solidFill>
                        </a:defRPr>
                      </a:pPr>
                      <a:r>
                        <a:rPr sz="2600">
                          <a:solidFill>
                            <a:srgbClr val="414141"/>
                          </a:solidFill>
                        </a:rPr>
                        <a:t>死锁</a:t>
                      </a:r>
                    </a:p>
                  </a:txBody>
                  <a:tcPr marL="50800" marR="50800" marT="50800" marB="50800" anchor="ctr" anchorCtr="0" horzOverflow="overflow">
                    <a:solidFill>
                      <a:schemeClr val="accent2"/>
                    </a:solidFill>
                  </a:tcPr>
                </a:tc>
                <a:tc>
                  <a:txBody>
                    <a:bodyPr/>
                    <a:lstStyle/>
                    <a:p>
                      <a:pPr defTabSz="914400">
                        <a:defRPr>
                          <a:solidFill>
                            <a:srgbClr val="000000"/>
                          </a:solidFill>
                        </a:defRPr>
                      </a:pPr>
                      <a:r>
                        <a:rPr sz="2600">
                          <a:solidFill>
                            <a:srgbClr val="414141"/>
                          </a:solidFill>
                        </a:rPr>
                        <a:t>不开辟子线程,FIFO</a:t>
                      </a:r>
                    </a:p>
                  </a:txBody>
                  <a:tcPr marL="50800" marR="50800" marT="50800" marB="50800" anchor="ctr" anchorCtr="0" horzOverflow="overflow">
                    <a:solidFill>
                      <a:schemeClr val="accent2"/>
                    </a:solidFill>
                  </a:tcPr>
                </a:tc>
              </a:tr>
              <a:tr h="2032000">
                <a:tc>
                  <a:txBody>
                    <a:bodyPr/>
                    <a:lstStyle/>
                    <a:p>
                      <a:pPr defTabSz="914400">
                        <a:defRPr>
                          <a:solidFill>
                            <a:srgbClr val="000000"/>
                          </a:solidFill>
                        </a:defRPr>
                      </a:pPr>
                      <a:r>
                        <a:rPr sz="2600">
                          <a:solidFill>
                            <a:srgbClr val="414141"/>
                          </a:solidFill>
                        </a:rPr>
                        <a:t>异步</a:t>
                      </a:r>
                    </a:p>
                  </a:txBody>
                  <a:tcPr marL="50800" marR="50800" marT="50800" marB="50800" anchor="ctr" anchorCtr="0" horzOverflow="overflow">
                    <a:solidFill>
                      <a:schemeClr val="accent2"/>
                    </a:solidFill>
                  </a:tcPr>
                </a:tc>
                <a:tc>
                  <a:txBody>
                    <a:bodyPr/>
                    <a:lstStyle/>
                    <a:p>
                      <a:pPr defTabSz="914400">
                        <a:defRPr>
                          <a:solidFill>
                            <a:srgbClr val="000000"/>
                          </a:solidFill>
                        </a:defRPr>
                      </a:pPr>
                      <a:r>
                        <a:rPr sz="2600">
                          <a:solidFill>
                            <a:srgbClr val="414141"/>
                          </a:solidFill>
                        </a:rPr>
                        <a:t>开辟子线程,FIFO</a:t>
                      </a:r>
                    </a:p>
                  </a:txBody>
                  <a:tcPr marL="50800" marR="50800" marT="50800" marB="50800" anchor="ctr" anchorCtr="0" horzOverflow="overflow">
                    <a:solidFill>
                      <a:schemeClr val="accent2"/>
                    </a:solidFill>
                  </a:tcPr>
                </a:tc>
                <a:tc>
                  <a:txBody>
                    <a:bodyPr/>
                    <a:lstStyle/>
                    <a:p>
                      <a:pPr defTabSz="914400">
                        <a:defRPr>
                          <a:solidFill>
                            <a:srgbClr val="000000"/>
                          </a:solidFill>
                        </a:defRPr>
                      </a:pPr>
                      <a:r>
                        <a:rPr sz="2600">
                          <a:solidFill>
                            <a:srgbClr val="414141"/>
                          </a:solidFill>
                        </a:rPr>
                        <a:t>开辟子线程,并发执行</a:t>
                      </a:r>
                    </a:p>
                  </a:txBody>
                  <a:tcPr marL="50800" marR="50800" marT="50800" marB="50800" anchor="ctr" anchorCtr="0" horzOverflow="overflow">
                    <a:solidFill>
                      <a:schemeClr val="accent2"/>
                    </a:solidFill>
                  </a:tcPr>
                </a:tc>
                <a:tc>
                  <a:txBody>
                    <a:bodyPr/>
                    <a:lstStyle/>
                    <a:p>
                      <a:pPr defTabSz="914400">
                        <a:defRPr>
                          <a:solidFill>
                            <a:srgbClr val="000000"/>
                          </a:solidFill>
                        </a:defRPr>
                      </a:pPr>
                      <a:r>
                        <a:rPr sz="2600">
                          <a:solidFill>
                            <a:srgbClr val="414141"/>
                          </a:solidFill>
                        </a:rPr>
                        <a:t>不开辟子线程,FIFO</a:t>
                      </a:r>
                    </a:p>
                  </a:txBody>
                  <a:tcPr marL="50800" marR="50800" marT="50800" marB="50800" anchor="ctr" anchorCtr="0" horzOverflow="overflow">
                    <a:solidFill>
                      <a:schemeClr val="accent2"/>
                    </a:solidFill>
                  </a:tcPr>
                </a:tc>
                <a:tc>
                  <a:txBody>
                    <a:bodyPr/>
                    <a:lstStyle/>
                    <a:p>
                      <a:pPr defTabSz="914400">
                        <a:defRPr>
                          <a:solidFill>
                            <a:srgbClr val="000000"/>
                          </a:solidFill>
                        </a:defRPr>
                      </a:pPr>
                      <a:r>
                        <a:rPr sz="2600">
                          <a:solidFill>
                            <a:srgbClr val="414141"/>
                          </a:solidFill>
                        </a:rPr>
                        <a:t>开辟子线程,并发执行</a:t>
                      </a:r>
                    </a:p>
                  </a:txBody>
                  <a:tcPr marL="50800" marR="50800" marT="50800" marB="50800" anchor="ctr" anchorCtr="0" horzOverflow="overflow">
                    <a:solidFill>
                      <a:schemeClr val="accent2"/>
                    </a:solidFill>
                  </a:tcPr>
                </a:tc>
              </a:tr>
            </a:tbl>
          </a:graphicData>
        </a:graphic>
      </p:graphicFrame>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75"/>
                                        </p:tgtEl>
                                        <p:attrNameLst>
                                          <p:attrName>style.visibility</p:attrName>
                                        </p:attrNameLst>
                                      </p:cBhvr>
                                      <p:to>
                                        <p:strVal val="visible"/>
                                      </p:to>
                                    </p:set>
                                    <p:anim calcmode="lin" valueType="num">
                                      <p:cBhvr>
                                        <p:cTn id="7" dur="800" fill="hold"/>
                                        <p:tgtEl>
                                          <p:spTgt spid="175"/>
                                        </p:tgtEl>
                                        <p:attrNameLst>
                                          <p:attrName>ppt_x</p:attrName>
                                        </p:attrNameLst>
                                      </p:cBhvr>
                                      <p:tavLst>
                                        <p:tav tm="0">
                                          <p:val>
                                            <p:strVal val="0-#ppt_w/2"/>
                                          </p:val>
                                        </p:tav>
                                        <p:tav tm="100000">
                                          <p:val>
                                            <p:strVal val="#ppt_x"/>
                                          </p:val>
                                        </p:tav>
                                      </p:tavLst>
                                    </p:anim>
                                    <p:anim calcmode="lin" valueType="num">
                                      <p:cBhvr>
                                        <p:cTn id="8" dur="800" fill="hold"/>
                                        <p:tgtEl>
                                          <p:spTgt spid="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5"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lvl1pPr defTabSz="525779">
              <a:spcBef>
                <a:spcPts val="1400"/>
              </a:spcBef>
              <a:defRPr sz="6300"/>
            </a:lvl1pPr>
          </a:lstStyle>
          <a:p>
            <a:pPr/>
            <a:r>
              <a:t>主线程锁死的几种情况</a:t>
            </a:r>
          </a:p>
        </p:txBody>
      </p:sp>
      <p:sp>
        <p:nvSpPr>
          <p:cNvPr id="178" name="Shape 178"/>
          <p:cNvSpPr/>
          <p:nvPr>
            <p:ph type="body" idx="1"/>
          </p:nvPr>
        </p:nvSpPr>
        <p:spPr>
          <a:prstGeom prst="rect">
            <a:avLst/>
          </a:prstGeom>
        </p:spPr>
        <p:txBody>
          <a:bodyPr anchor="t"/>
          <a:lstStyle/>
          <a:p>
            <a:pPr marL="444500" indent="-444500">
              <a:defRPr sz="2200"/>
            </a:pPr>
            <a:r>
              <a:t>1.直接在主队列中提交同步任务.</a:t>
            </a:r>
          </a:p>
          <a:p>
            <a:pPr marL="444500" indent="-444500">
              <a:defRPr sz="2200"/>
            </a:pPr>
            <a:r>
              <a:t>2.在主队列的异步任务执行任务中提交同步任务到主队列</a:t>
            </a:r>
          </a:p>
          <a:p>
            <a:pPr marL="444500" indent="-444500">
              <a:defRPr sz="2200"/>
            </a:pPr>
            <a:r>
              <a:t>3.在以后的编程中要深思熟虑看是否能够使用dispatch_sync函数.</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78">
                                            <p:bg/>
                                          </p:spTgt>
                                        </p:tgtEl>
                                        <p:attrNameLst>
                                          <p:attrName>style.visibility</p:attrName>
                                        </p:attrNameLst>
                                      </p:cBhvr>
                                      <p:to>
                                        <p:strVal val="visible"/>
                                      </p:to>
                                    </p:set>
                                    <p:anim calcmode="lin" valueType="num">
                                      <p:cBhvr>
                                        <p:cTn id="7" dur="1000" fill="hold"/>
                                        <p:tgtEl>
                                          <p:spTgt spid="178">
                                            <p:bg/>
                                          </p:spTgt>
                                        </p:tgtEl>
                                        <p:attrNameLst>
                                          <p:attrName>ppt_x</p:attrName>
                                        </p:attrNameLst>
                                      </p:cBhvr>
                                      <p:tavLst>
                                        <p:tav tm="0">
                                          <p:val>
                                            <p:strVal val="0-#ppt_w/2"/>
                                          </p:val>
                                        </p:tav>
                                        <p:tav tm="100000">
                                          <p:val>
                                            <p:strVal val="#ppt_x"/>
                                          </p:val>
                                        </p:tav>
                                      </p:tavLst>
                                    </p:anim>
                                    <p:anim calcmode="lin" valueType="num">
                                      <p:cBhvr>
                                        <p:cTn id="8" dur="1000" fill="hold"/>
                                        <p:tgtEl>
                                          <p:spTgt spid="178">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78">
                                            <p:txEl>
                                              <p:pRg st="0" end="0"/>
                                            </p:txEl>
                                          </p:spTgt>
                                        </p:tgtEl>
                                        <p:attrNameLst>
                                          <p:attrName>style.visibility</p:attrName>
                                        </p:attrNameLst>
                                      </p:cBhvr>
                                      <p:to>
                                        <p:strVal val="visible"/>
                                      </p:to>
                                    </p:set>
                                    <p:anim calcmode="lin" valueType="num">
                                      <p:cBhvr>
                                        <p:cTn id="11" dur="1000" fill="hold"/>
                                        <p:tgtEl>
                                          <p:spTgt spid="178">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78">
                                            <p:txEl>
                                              <p:pRg st="1" end="1"/>
                                            </p:txEl>
                                          </p:spTgt>
                                        </p:tgtEl>
                                        <p:attrNameLst>
                                          <p:attrName>style.visibility</p:attrName>
                                        </p:attrNameLst>
                                      </p:cBhvr>
                                      <p:to>
                                        <p:strVal val="visible"/>
                                      </p:to>
                                    </p:set>
                                    <p:anim calcmode="lin" valueType="num">
                                      <p:cBhvr>
                                        <p:cTn id="17" dur="1000" fill="hold"/>
                                        <p:tgtEl>
                                          <p:spTgt spid="178">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178">
                                            <p:txEl>
                                              <p:pRg st="2" end="2"/>
                                            </p:txEl>
                                          </p:spTgt>
                                        </p:tgtEl>
                                        <p:attrNameLst>
                                          <p:attrName>style.visibility</p:attrName>
                                        </p:attrNameLst>
                                      </p:cBhvr>
                                      <p:to>
                                        <p:strVal val="visible"/>
                                      </p:to>
                                    </p:set>
                                    <p:anim calcmode="lin" valueType="num">
                                      <p:cBhvr>
                                        <p:cTn id="23" dur="1000" fill="hold"/>
                                        <p:tgtEl>
                                          <p:spTgt spid="178">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7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8"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0" name="images.jpg"/>
          <p:cNvPicPr>
            <a:picLocks noChangeAspect="1"/>
          </p:cNvPicPr>
          <p:nvPr/>
        </p:nvPicPr>
        <p:blipFill>
          <a:blip r:embed="rId2">
            <a:extLst/>
          </a:blip>
          <a:stretch>
            <a:fillRect/>
          </a:stretch>
        </p:blipFill>
        <p:spPr>
          <a:xfrm>
            <a:off x="6448176" y="4362450"/>
            <a:ext cx="3304842" cy="3062486"/>
          </a:xfrm>
          <a:prstGeom prst="rect">
            <a:avLst/>
          </a:prstGeom>
          <a:ln w="25400">
            <a:miter lim="400000"/>
          </a:ln>
          <a:effectLst>
            <a:reflection blurRad="0" stA="50000" stPos="0" endA="0" endPos="40000" dist="0" dir="5400000" fadeDir="5400000" sx="100000" sy="-100000" kx="0" ky="0" algn="bl" rotWithShape="0"/>
          </a:effectLst>
        </p:spPr>
      </p:pic>
      <p:sp>
        <p:nvSpPr>
          <p:cNvPr id="181" name="Shape 181"/>
          <p:cNvSpPr/>
          <p:nvPr>
            <p:ph type="title"/>
          </p:nvPr>
        </p:nvSpPr>
        <p:spPr>
          <a:prstGeom prst="rect">
            <a:avLst/>
          </a:prstGeom>
        </p:spPr>
        <p:txBody>
          <a:bodyPr/>
          <a:lstStyle>
            <a:lvl1pPr defTabSz="525779">
              <a:spcBef>
                <a:spcPts val="1400"/>
              </a:spcBef>
              <a:defRPr sz="6300"/>
            </a:lvl1pPr>
          </a:lstStyle>
          <a:p>
            <a:pPr/>
            <a:r>
              <a:t>问题1</a:t>
            </a:r>
          </a:p>
        </p:txBody>
      </p:sp>
      <p:sp>
        <p:nvSpPr>
          <p:cNvPr id="182" name="Shape 182"/>
          <p:cNvSpPr/>
          <p:nvPr/>
        </p:nvSpPr>
        <p:spPr>
          <a:xfrm>
            <a:off x="472107" y="3863951"/>
            <a:ext cx="5964586" cy="5270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rgbClr val="FF3955"/>
                </a:solidFill>
              </a:rPr>
              <a:t>1.</a:t>
            </a:r>
            <a:r>
              <a:rPr>
                <a:solidFill>
                  <a:srgbClr val="FF3742"/>
                </a:solidFill>
              </a:rPr>
              <a:t>如何实现并发队列的异步任务序列化执行?</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5" presetID="3" grpId="1" fill="hold">
                                  <p:stCondLst>
                                    <p:cond delay="0"/>
                                  </p:stCondLst>
                                  <p:iterate type="el" backwards="0">
                                    <p:tmAbs val="0"/>
                                  </p:iterate>
                                  <p:childTnLst>
                                    <p:set>
                                      <p:cBhvr>
                                        <p:cTn id="6" fill="hold"/>
                                        <p:tgtEl>
                                          <p:spTgt spid="180"/>
                                        </p:tgtEl>
                                        <p:attrNameLst>
                                          <p:attrName>style.visibility</p:attrName>
                                        </p:attrNameLst>
                                      </p:cBhvr>
                                      <p:to>
                                        <p:strVal val="visible"/>
                                      </p:to>
                                    </p:set>
                                    <p:animEffect filter="blinds(vertical)" transition="in">
                                      <p:cBhvr>
                                        <p:cTn id="7" dur="1000"/>
                                        <p:tgtEl>
                                          <p:spTgt spid="18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lt" backwards="0">
                                    <p:tmAbs val="100"/>
                                  </p:iterate>
                                  <p:childTnLst>
                                    <p:set>
                                      <p:cBhvr>
                                        <p:cTn id="11" fill="hold"/>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0" grpId="1"/>
      <p:bldP build="whole" bldLvl="1" animBg="1" rev="0" advAuto="0" spid="182" grpId="2"/>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lvl1pPr defTabSz="525779">
              <a:spcBef>
                <a:spcPts val="1400"/>
              </a:spcBef>
              <a:defRPr sz="6300"/>
            </a:lvl1pPr>
          </a:lstStyle>
          <a:p>
            <a:pPr/>
            <a:r>
              <a:t>目标队列</a:t>
            </a:r>
          </a:p>
        </p:txBody>
      </p:sp>
      <p:sp>
        <p:nvSpPr>
          <p:cNvPr id="185" name="Shape 185"/>
          <p:cNvSpPr/>
          <p:nvPr>
            <p:ph type="body" idx="1"/>
          </p:nvPr>
        </p:nvSpPr>
        <p:spPr>
          <a:prstGeom prst="rect">
            <a:avLst/>
          </a:prstGeom>
        </p:spPr>
        <p:txBody>
          <a:bodyPr anchor="t"/>
          <a:lstStyle/>
          <a:p>
            <a:pPr marL="444500" indent="-444500">
              <a:defRPr sz="2200"/>
            </a:pPr>
            <a:r>
              <a:t>1.只有全局并发队列和主队列才能执行blcok.所有其他的队列都必须以这两种队列中的一种为目标队列.</a:t>
            </a:r>
          </a:p>
          <a:p>
            <a:pPr marL="444500" indent="-444500">
              <a:defRPr sz="2200"/>
            </a:pPr>
            <a:r>
              <a:t>2.我们自身创建的队列,在队列上提交的任务,并不会在该队列执行.而是会将该blcok重新放入到目标队列去执行.</a:t>
            </a:r>
          </a:p>
          <a:p>
            <a:pPr marL="444500" indent="-444500">
              <a:defRPr sz="2200"/>
            </a:pPr>
            <a:r>
              <a:t>3.如果你希望你的任务是并行的，那要确保你自己的队列是并发的。同时需要注意你的队列的目标队列是并发的，如果一个队列的目标队列是串行的（也就是非并发），那么实际上这个队列也会转换为一个串行队列。</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prstGeom prst="rect">
            <a:avLst/>
          </a:prstGeom>
        </p:spPr>
        <p:txBody>
          <a:bodyPr/>
          <a:lstStyle>
            <a:lvl1pPr defTabSz="525779">
              <a:spcBef>
                <a:spcPts val="1400"/>
              </a:spcBef>
              <a:defRPr sz="6300"/>
            </a:lvl1pPr>
          </a:lstStyle>
          <a:p>
            <a:pPr/>
            <a:r>
              <a:t>dispatch_set_target_queue函数</a:t>
            </a:r>
          </a:p>
        </p:txBody>
      </p:sp>
      <p:sp>
        <p:nvSpPr>
          <p:cNvPr id="188" name="Shape 188"/>
          <p:cNvSpPr/>
          <p:nvPr>
            <p:ph type="body" idx="1"/>
          </p:nvPr>
        </p:nvSpPr>
        <p:spPr>
          <a:xfrm>
            <a:off x="508000" y="2178050"/>
            <a:ext cx="11988800" cy="6096000"/>
          </a:xfrm>
          <a:prstGeom prst="rect">
            <a:avLst/>
          </a:prstGeom>
        </p:spPr>
        <p:txBody>
          <a:bodyPr anchor="t"/>
          <a:lstStyle/>
          <a:p>
            <a:pPr marL="444500" indent="-444500">
              <a:tabLst>
                <a:tab pos="2489200" algn="l"/>
              </a:tabLst>
              <a:defRPr sz="2200"/>
            </a:pPr>
            <a:r>
              <a:t>1.该函数作用是:变更我们生成的dispatch_queue的优先级时.也可以采用该函数修改队列的目标队列.</a:t>
            </a:r>
          </a:p>
          <a:p>
            <a:pPr marL="444500" indent="-444500">
              <a:defRPr sz="2200"/>
            </a:pPr>
            <a:r>
              <a:t>2.我们生成的queue的优先级不管是串行队列还是并发队列都使用与默认优先级的全局并发队列相同的优先级.(实际开发中很少用到)</a:t>
            </a:r>
          </a:p>
          <a:p>
            <a:pPr marL="444500" indent="-444500">
              <a:defRPr sz="2200"/>
            </a:pPr>
            <a:r>
              <a:t>3.使用该函数变更优先级存在着风险(优先级反转)NASA的探路者火星漫游器</a:t>
            </a:r>
          </a:p>
          <a:p>
            <a:pPr marL="444500" indent="-444500">
              <a:defRPr sz="2200"/>
            </a:pPr>
            <a:r>
              <a:t>4.使用background优先级时要小心,因为这种优先级大多处理</a:t>
            </a:r>
            <a:r>
              <a:rPr>
                <a:solidFill>
                  <a:srgbClr val="FF3640"/>
                </a:solidFill>
              </a:rPr>
              <a:t>io操作</a:t>
            </a:r>
            <a:r>
              <a:t>,如果这种优先级再碰上</a:t>
            </a:r>
            <a:r>
              <a:rPr>
                <a:solidFill>
                  <a:srgbClr val="FF2903"/>
                </a:solidFill>
              </a:rPr>
              <a:t>优先级反转</a:t>
            </a:r>
            <a:r>
              <a:t>,那么程序就会处于危险状态.</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88">
                                            <p:bg/>
                                          </p:spTgt>
                                        </p:tgtEl>
                                        <p:attrNameLst>
                                          <p:attrName>style.visibility</p:attrName>
                                        </p:attrNameLst>
                                      </p:cBhvr>
                                      <p:to>
                                        <p:strVal val="visible"/>
                                      </p:to>
                                    </p:set>
                                    <p:anim calcmode="lin" valueType="num">
                                      <p:cBhvr>
                                        <p:cTn id="7" dur="750" fill="hold"/>
                                        <p:tgtEl>
                                          <p:spTgt spid="188">
                                            <p:bg/>
                                          </p:spTgt>
                                        </p:tgtEl>
                                        <p:attrNameLst>
                                          <p:attrName>ppt_w</p:attrName>
                                        </p:attrNameLst>
                                      </p:cBhvr>
                                      <p:tavLst>
                                        <p:tav tm="0">
                                          <p:val>
                                            <p:fltVal val="0"/>
                                          </p:val>
                                        </p:tav>
                                        <p:tav tm="100000">
                                          <p:val>
                                            <p:strVal val="#ppt_w"/>
                                          </p:val>
                                        </p:tav>
                                      </p:tavLst>
                                    </p:anim>
                                    <p:anim calcmode="lin" valueType="num">
                                      <p:cBhvr>
                                        <p:cTn id="8" dur="750" fill="hold"/>
                                        <p:tgtEl>
                                          <p:spTgt spid="188">
                                            <p:bg/>
                                          </p:spTgt>
                                        </p:tgtEl>
                                        <p:attrNameLst>
                                          <p:attrName>ppt_h</p:attrName>
                                        </p:attrNameLst>
                                      </p:cBhvr>
                                      <p:tavLst>
                                        <p:tav tm="0">
                                          <p:val>
                                            <p:fltVal val="0"/>
                                          </p:val>
                                        </p:tav>
                                        <p:tav tm="100000">
                                          <p:val>
                                            <p:strVal val="#ppt_h"/>
                                          </p:val>
                                        </p:tav>
                                      </p:tavLst>
                                    </p:anim>
                                  </p:childTnLst>
                                </p:cTn>
                              </p:par>
                              <p:par>
                                <p:cTn id="9" presetClass="entr" nodeType="withEffect" presetSubtype="16" presetID="23" grpId="1" fill="hold">
                                  <p:stCondLst>
                                    <p:cond delay="0"/>
                                  </p:stCondLst>
                                  <p:iterate type="el" backwards="0">
                                    <p:tmAbs val="0"/>
                                  </p:iterate>
                                  <p:childTnLst>
                                    <p:set>
                                      <p:cBhvr>
                                        <p:cTn id="10" fill="hold"/>
                                        <p:tgtEl>
                                          <p:spTgt spid="188">
                                            <p:txEl>
                                              <p:pRg st="0" end="0"/>
                                            </p:txEl>
                                          </p:spTgt>
                                        </p:tgtEl>
                                        <p:attrNameLst>
                                          <p:attrName>style.visibility</p:attrName>
                                        </p:attrNameLst>
                                      </p:cBhvr>
                                      <p:to>
                                        <p:strVal val="visible"/>
                                      </p:to>
                                    </p:set>
                                    <p:anim calcmode="lin" valueType="num">
                                      <p:cBhvr>
                                        <p:cTn id="11" dur="750" fill="hold"/>
                                        <p:tgtEl>
                                          <p:spTgt spid="188">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18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6" presetID="23" grpId="1" fill="hold">
                                  <p:stCondLst>
                                    <p:cond delay="0"/>
                                  </p:stCondLst>
                                  <p:iterate type="el" backwards="0">
                                    <p:tmAbs val="0"/>
                                  </p:iterate>
                                  <p:childTnLst>
                                    <p:set>
                                      <p:cBhvr>
                                        <p:cTn id="16" fill="hold"/>
                                        <p:tgtEl>
                                          <p:spTgt spid="188">
                                            <p:txEl>
                                              <p:pRg st="1" end="1"/>
                                            </p:txEl>
                                          </p:spTgt>
                                        </p:tgtEl>
                                        <p:attrNameLst>
                                          <p:attrName>style.visibility</p:attrName>
                                        </p:attrNameLst>
                                      </p:cBhvr>
                                      <p:to>
                                        <p:strVal val="visible"/>
                                      </p:to>
                                    </p:set>
                                    <p:anim calcmode="lin" valueType="num">
                                      <p:cBhvr>
                                        <p:cTn id="17" dur="750" fill="hold"/>
                                        <p:tgtEl>
                                          <p:spTgt spid="188">
                                            <p:txEl>
                                              <p:pRg st="1" end="1"/>
                                            </p:txEl>
                                          </p:spTgt>
                                        </p:tgtEl>
                                        <p:attrNameLst>
                                          <p:attrName>ppt_w</p:attrName>
                                        </p:attrNameLst>
                                      </p:cBhvr>
                                      <p:tavLst>
                                        <p:tav tm="0">
                                          <p:val>
                                            <p:fltVal val="0"/>
                                          </p:val>
                                        </p:tav>
                                        <p:tav tm="100000">
                                          <p:val>
                                            <p:strVal val="#ppt_w"/>
                                          </p:val>
                                        </p:tav>
                                      </p:tavLst>
                                    </p:anim>
                                    <p:anim calcmode="lin" valueType="num">
                                      <p:cBhvr>
                                        <p:cTn id="18" dur="750" fill="hold"/>
                                        <p:tgtEl>
                                          <p:spTgt spid="188">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16" presetID="23" grpId="1" fill="hold">
                                  <p:stCondLst>
                                    <p:cond delay="0"/>
                                  </p:stCondLst>
                                  <p:iterate type="el" backwards="0">
                                    <p:tmAbs val="0"/>
                                  </p:iterate>
                                  <p:childTnLst>
                                    <p:set>
                                      <p:cBhvr>
                                        <p:cTn id="22" fill="hold"/>
                                        <p:tgtEl>
                                          <p:spTgt spid="188">
                                            <p:txEl>
                                              <p:pRg st="2" end="2"/>
                                            </p:txEl>
                                          </p:spTgt>
                                        </p:tgtEl>
                                        <p:attrNameLst>
                                          <p:attrName>style.visibility</p:attrName>
                                        </p:attrNameLst>
                                      </p:cBhvr>
                                      <p:to>
                                        <p:strVal val="visible"/>
                                      </p:to>
                                    </p:set>
                                    <p:anim calcmode="lin" valueType="num">
                                      <p:cBhvr>
                                        <p:cTn id="23" dur="750" fill="hold"/>
                                        <p:tgtEl>
                                          <p:spTgt spid="188">
                                            <p:txEl>
                                              <p:pRg st="2" end="2"/>
                                            </p:txEl>
                                          </p:spTgt>
                                        </p:tgtEl>
                                        <p:attrNameLst>
                                          <p:attrName>ppt_w</p:attrName>
                                        </p:attrNameLst>
                                      </p:cBhvr>
                                      <p:tavLst>
                                        <p:tav tm="0">
                                          <p:val>
                                            <p:fltVal val="0"/>
                                          </p:val>
                                        </p:tav>
                                        <p:tav tm="100000">
                                          <p:val>
                                            <p:strVal val="#ppt_w"/>
                                          </p:val>
                                        </p:tav>
                                      </p:tavLst>
                                    </p:anim>
                                    <p:anim calcmode="lin" valueType="num">
                                      <p:cBhvr>
                                        <p:cTn id="24" dur="750" fill="hold"/>
                                        <p:tgtEl>
                                          <p:spTgt spid="188">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16" presetID="23" grpId="1" fill="hold">
                                  <p:stCondLst>
                                    <p:cond delay="0"/>
                                  </p:stCondLst>
                                  <p:iterate type="el" backwards="0">
                                    <p:tmAbs val="0"/>
                                  </p:iterate>
                                  <p:childTnLst>
                                    <p:set>
                                      <p:cBhvr>
                                        <p:cTn id="28" fill="hold"/>
                                        <p:tgtEl>
                                          <p:spTgt spid="188">
                                            <p:txEl>
                                              <p:pRg st="3" end="3"/>
                                            </p:txEl>
                                          </p:spTgt>
                                        </p:tgtEl>
                                        <p:attrNameLst>
                                          <p:attrName>style.visibility</p:attrName>
                                        </p:attrNameLst>
                                      </p:cBhvr>
                                      <p:to>
                                        <p:strVal val="visible"/>
                                      </p:to>
                                    </p:set>
                                    <p:anim calcmode="lin" valueType="num">
                                      <p:cBhvr>
                                        <p:cTn id="29" dur="750" fill="hold"/>
                                        <p:tgtEl>
                                          <p:spTgt spid="188">
                                            <p:txEl>
                                              <p:pRg st="3" end="3"/>
                                            </p:txEl>
                                          </p:spTgt>
                                        </p:tgtEl>
                                        <p:attrNameLst>
                                          <p:attrName>ppt_w</p:attrName>
                                        </p:attrNameLst>
                                      </p:cBhvr>
                                      <p:tavLst>
                                        <p:tav tm="0">
                                          <p:val>
                                            <p:fltVal val="0"/>
                                          </p:val>
                                        </p:tav>
                                        <p:tav tm="100000">
                                          <p:val>
                                            <p:strVal val="#ppt_w"/>
                                          </p:val>
                                        </p:tav>
                                      </p:tavLst>
                                    </p:anim>
                                    <p:anim calcmode="lin" valueType="num">
                                      <p:cBhvr>
                                        <p:cTn id="30" dur="750" fill="hold"/>
                                        <p:tgtEl>
                                          <p:spTgt spid="188">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8"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lvl1pPr defTabSz="525779">
              <a:spcBef>
                <a:spcPts val="1400"/>
              </a:spcBef>
              <a:defRPr sz="6300"/>
            </a:lvl1pPr>
          </a:lstStyle>
          <a:p>
            <a:pPr/>
            <a:r>
              <a:t>dispatch_after函数</a:t>
            </a:r>
          </a:p>
        </p:txBody>
      </p:sp>
      <p:sp>
        <p:nvSpPr>
          <p:cNvPr id="191" name="Shape 191"/>
          <p:cNvSpPr/>
          <p:nvPr>
            <p:ph type="body" idx="1"/>
          </p:nvPr>
        </p:nvSpPr>
        <p:spPr>
          <a:xfrm>
            <a:off x="508000" y="2438400"/>
            <a:ext cx="11988800" cy="6096000"/>
          </a:xfrm>
          <a:prstGeom prst="rect">
            <a:avLst/>
          </a:prstGeom>
        </p:spPr>
        <p:txBody>
          <a:bodyPr anchor="t"/>
          <a:lstStyle/>
          <a:p>
            <a:pPr marL="444500" indent="-444500">
              <a:defRPr sz="2200"/>
            </a:pPr>
            <a:r>
              <a:t>1.该函数的作用是:在指定时间追加处理到dispatch_queue中.并不是我们常常理解的在几秒钟后执行处理.</a:t>
            </a:r>
          </a:p>
          <a:p>
            <a:pPr marL="444500" indent="-444500">
              <a:defRPr sz="2200"/>
            </a:pPr>
            <a:r>
              <a:t>2.在参数中的dispatch_time函数和dispatch_walltime:dispatch_time函数常用于计算相对时间.dipatch_walltime常用于计算绝对时间.</a:t>
            </a:r>
          </a:p>
          <a:p>
            <a:pPr marL="444500" indent="-444500">
              <a:defRPr sz="2200"/>
            </a:pPr>
            <a:r>
              <a:t>3.这个函数指定的时间,并不完全是绝对的,因为当前线程执行的任务过多时会有延迟性.而且主线程的处理操作本身就有一定的延迟.所以这个指定时间是不确定的.</a:t>
            </a:r>
          </a:p>
          <a:p>
            <a:pPr marL="444500" indent="-444500">
              <a:defRPr sz="2200"/>
            </a:pPr>
            <a:r>
              <a:t>4.所以这个函数的使用要分情况而视,如果有关UI操作,不管你是在什么线程,只要提交到主队列.如果不包含UI操作,如延迟缓存就可以开辟新的线程去执行.</a:t>
            </a:r>
          </a:p>
          <a:p>
            <a:pPr marL="444500" indent="-444500">
              <a:defRPr sz="2200"/>
            </a:pPr>
            <a:r>
              <a:t>5.使用场景:如果你希望在某个特定时刻执行,那么dispatch_after是你最好的选择,同时考虑NSTimer,这个api看着笨重,但是它可以取消定时器.dispatch_after是不能直接取消的.</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91">
                                            <p:bg/>
                                          </p:spTgt>
                                        </p:tgtEl>
                                        <p:attrNameLst>
                                          <p:attrName>style.visibility</p:attrName>
                                        </p:attrNameLst>
                                      </p:cBhvr>
                                      <p:to>
                                        <p:strVal val="visible"/>
                                      </p:to>
                                    </p:set>
                                    <p:anim calcmode="lin" valueType="num">
                                      <p:cBhvr>
                                        <p:cTn id="7" dur="750" fill="hold"/>
                                        <p:tgtEl>
                                          <p:spTgt spid="191">
                                            <p:bg/>
                                          </p:spTgt>
                                        </p:tgtEl>
                                        <p:attrNameLst>
                                          <p:attrName>ppt_w</p:attrName>
                                        </p:attrNameLst>
                                      </p:cBhvr>
                                      <p:tavLst>
                                        <p:tav tm="0">
                                          <p:val>
                                            <p:fltVal val="0"/>
                                          </p:val>
                                        </p:tav>
                                        <p:tav tm="100000">
                                          <p:val>
                                            <p:strVal val="#ppt_w"/>
                                          </p:val>
                                        </p:tav>
                                      </p:tavLst>
                                    </p:anim>
                                    <p:anim calcmode="lin" valueType="num">
                                      <p:cBhvr>
                                        <p:cTn id="8" dur="750" fill="hold"/>
                                        <p:tgtEl>
                                          <p:spTgt spid="191">
                                            <p:bg/>
                                          </p:spTgt>
                                        </p:tgtEl>
                                        <p:attrNameLst>
                                          <p:attrName>ppt_h</p:attrName>
                                        </p:attrNameLst>
                                      </p:cBhvr>
                                      <p:tavLst>
                                        <p:tav tm="0">
                                          <p:val>
                                            <p:fltVal val="0"/>
                                          </p:val>
                                        </p:tav>
                                        <p:tav tm="100000">
                                          <p:val>
                                            <p:strVal val="#ppt_h"/>
                                          </p:val>
                                        </p:tav>
                                      </p:tavLst>
                                    </p:anim>
                                  </p:childTnLst>
                                </p:cTn>
                              </p:par>
                              <p:par>
                                <p:cTn id="9" presetClass="entr" nodeType="withEffect" presetSubtype="16" presetID="23" grpId="1" fill="hold">
                                  <p:stCondLst>
                                    <p:cond delay="0"/>
                                  </p:stCondLst>
                                  <p:iterate type="el" backwards="0">
                                    <p:tmAbs val="0"/>
                                  </p:iterate>
                                  <p:childTnLst>
                                    <p:set>
                                      <p:cBhvr>
                                        <p:cTn id="10" fill="hold"/>
                                        <p:tgtEl>
                                          <p:spTgt spid="191">
                                            <p:txEl>
                                              <p:pRg st="0" end="0"/>
                                            </p:txEl>
                                          </p:spTgt>
                                        </p:tgtEl>
                                        <p:attrNameLst>
                                          <p:attrName>style.visibility</p:attrName>
                                        </p:attrNameLst>
                                      </p:cBhvr>
                                      <p:to>
                                        <p:strVal val="visible"/>
                                      </p:to>
                                    </p:set>
                                    <p:anim calcmode="lin" valueType="num">
                                      <p:cBhvr>
                                        <p:cTn id="11" dur="750" fill="hold"/>
                                        <p:tgtEl>
                                          <p:spTgt spid="191">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19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6" presetID="23" grpId="1" fill="hold">
                                  <p:stCondLst>
                                    <p:cond delay="0"/>
                                  </p:stCondLst>
                                  <p:iterate type="el" backwards="0">
                                    <p:tmAbs val="0"/>
                                  </p:iterate>
                                  <p:childTnLst>
                                    <p:set>
                                      <p:cBhvr>
                                        <p:cTn id="16" fill="hold"/>
                                        <p:tgtEl>
                                          <p:spTgt spid="191">
                                            <p:txEl>
                                              <p:pRg st="1" end="1"/>
                                            </p:txEl>
                                          </p:spTgt>
                                        </p:tgtEl>
                                        <p:attrNameLst>
                                          <p:attrName>style.visibility</p:attrName>
                                        </p:attrNameLst>
                                      </p:cBhvr>
                                      <p:to>
                                        <p:strVal val="visible"/>
                                      </p:to>
                                    </p:set>
                                    <p:anim calcmode="lin" valueType="num">
                                      <p:cBhvr>
                                        <p:cTn id="17" dur="750" fill="hold"/>
                                        <p:tgtEl>
                                          <p:spTgt spid="191">
                                            <p:txEl>
                                              <p:pRg st="1" end="1"/>
                                            </p:txEl>
                                          </p:spTgt>
                                        </p:tgtEl>
                                        <p:attrNameLst>
                                          <p:attrName>ppt_w</p:attrName>
                                        </p:attrNameLst>
                                      </p:cBhvr>
                                      <p:tavLst>
                                        <p:tav tm="0">
                                          <p:val>
                                            <p:fltVal val="0"/>
                                          </p:val>
                                        </p:tav>
                                        <p:tav tm="100000">
                                          <p:val>
                                            <p:strVal val="#ppt_w"/>
                                          </p:val>
                                        </p:tav>
                                      </p:tavLst>
                                    </p:anim>
                                    <p:anim calcmode="lin" valueType="num">
                                      <p:cBhvr>
                                        <p:cTn id="18" dur="750" fill="hold"/>
                                        <p:tgtEl>
                                          <p:spTgt spid="19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16" presetID="23" grpId="1" fill="hold">
                                  <p:stCondLst>
                                    <p:cond delay="0"/>
                                  </p:stCondLst>
                                  <p:iterate type="el" backwards="0">
                                    <p:tmAbs val="0"/>
                                  </p:iterate>
                                  <p:childTnLst>
                                    <p:set>
                                      <p:cBhvr>
                                        <p:cTn id="22" fill="hold"/>
                                        <p:tgtEl>
                                          <p:spTgt spid="191">
                                            <p:txEl>
                                              <p:pRg st="2" end="2"/>
                                            </p:txEl>
                                          </p:spTgt>
                                        </p:tgtEl>
                                        <p:attrNameLst>
                                          <p:attrName>style.visibility</p:attrName>
                                        </p:attrNameLst>
                                      </p:cBhvr>
                                      <p:to>
                                        <p:strVal val="visible"/>
                                      </p:to>
                                    </p:set>
                                    <p:anim calcmode="lin" valueType="num">
                                      <p:cBhvr>
                                        <p:cTn id="23" dur="750" fill="hold"/>
                                        <p:tgtEl>
                                          <p:spTgt spid="191">
                                            <p:txEl>
                                              <p:pRg st="2" end="2"/>
                                            </p:txEl>
                                          </p:spTgt>
                                        </p:tgtEl>
                                        <p:attrNameLst>
                                          <p:attrName>ppt_w</p:attrName>
                                        </p:attrNameLst>
                                      </p:cBhvr>
                                      <p:tavLst>
                                        <p:tav tm="0">
                                          <p:val>
                                            <p:fltVal val="0"/>
                                          </p:val>
                                        </p:tav>
                                        <p:tav tm="100000">
                                          <p:val>
                                            <p:strVal val="#ppt_w"/>
                                          </p:val>
                                        </p:tav>
                                      </p:tavLst>
                                    </p:anim>
                                    <p:anim calcmode="lin" valueType="num">
                                      <p:cBhvr>
                                        <p:cTn id="24" dur="750" fill="hold"/>
                                        <p:tgtEl>
                                          <p:spTgt spid="191">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16" presetID="23" grpId="1" fill="hold">
                                  <p:stCondLst>
                                    <p:cond delay="0"/>
                                  </p:stCondLst>
                                  <p:iterate type="el" backwards="0">
                                    <p:tmAbs val="0"/>
                                  </p:iterate>
                                  <p:childTnLst>
                                    <p:set>
                                      <p:cBhvr>
                                        <p:cTn id="28" fill="hold"/>
                                        <p:tgtEl>
                                          <p:spTgt spid="191">
                                            <p:txEl>
                                              <p:pRg st="3" end="3"/>
                                            </p:txEl>
                                          </p:spTgt>
                                        </p:tgtEl>
                                        <p:attrNameLst>
                                          <p:attrName>style.visibility</p:attrName>
                                        </p:attrNameLst>
                                      </p:cBhvr>
                                      <p:to>
                                        <p:strVal val="visible"/>
                                      </p:to>
                                    </p:set>
                                    <p:anim calcmode="lin" valueType="num">
                                      <p:cBhvr>
                                        <p:cTn id="29" dur="750" fill="hold"/>
                                        <p:tgtEl>
                                          <p:spTgt spid="191">
                                            <p:txEl>
                                              <p:pRg st="3" end="3"/>
                                            </p:txEl>
                                          </p:spTgt>
                                        </p:tgtEl>
                                        <p:attrNameLst>
                                          <p:attrName>ppt_w</p:attrName>
                                        </p:attrNameLst>
                                      </p:cBhvr>
                                      <p:tavLst>
                                        <p:tav tm="0">
                                          <p:val>
                                            <p:fltVal val="0"/>
                                          </p:val>
                                        </p:tav>
                                        <p:tav tm="100000">
                                          <p:val>
                                            <p:strVal val="#ppt_w"/>
                                          </p:val>
                                        </p:tav>
                                      </p:tavLst>
                                    </p:anim>
                                    <p:anim calcmode="lin" valueType="num">
                                      <p:cBhvr>
                                        <p:cTn id="30" dur="750" fill="hold"/>
                                        <p:tgtEl>
                                          <p:spTgt spid="191">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16" presetID="23" grpId="1" fill="hold">
                                  <p:stCondLst>
                                    <p:cond delay="0"/>
                                  </p:stCondLst>
                                  <p:iterate type="el" backwards="0">
                                    <p:tmAbs val="0"/>
                                  </p:iterate>
                                  <p:childTnLst>
                                    <p:set>
                                      <p:cBhvr>
                                        <p:cTn id="34" fill="hold"/>
                                        <p:tgtEl>
                                          <p:spTgt spid="191">
                                            <p:txEl>
                                              <p:pRg st="4" end="4"/>
                                            </p:txEl>
                                          </p:spTgt>
                                        </p:tgtEl>
                                        <p:attrNameLst>
                                          <p:attrName>style.visibility</p:attrName>
                                        </p:attrNameLst>
                                      </p:cBhvr>
                                      <p:to>
                                        <p:strVal val="visible"/>
                                      </p:to>
                                    </p:set>
                                    <p:anim calcmode="lin" valueType="num">
                                      <p:cBhvr>
                                        <p:cTn id="35" dur="750" fill="hold"/>
                                        <p:tgtEl>
                                          <p:spTgt spid="191">
                                            <p:txEl>
                                              <p:pRg st="4" end="4"/>
                                            </p:txEl>
                                          </p:spTgt>
                                        </p:tgtEl>
                                        <p:attrNameLst>
                                          <p:attrName>ppt_w</p:attrName>
                                        </p:attrNameLst>
                                      </p:cBhvr>
                                      <p:tavLst>
                                        <p:tav tm="0">
                                          <p:val>
                                            <p:fltVal val="0"/>
                                          </p:val>
                                        </p:tav>
                                        <p:tav tm="100000">
                                          <p:val>
                                            <p:strVal val="#ppt_w"/>
                                          </p:val>
                                        </p:tav>
                                      </p:tavLst>
                                    </p:anim>
                                    <p:anim calcmode="lin" valueType="num">
                                      <p:cBhvr>
                                        <p:cTn id="36" dur="750" fill="hold"/>
                                        <p:tgtEl>
                                          <p:spTgt spid="191">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1"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pPr/>
            <a:r>
              <a:t>dispatch_once</a:t>
            </a:r>
          </a:p>
        </p:txBody>
      </p:sp>
      <p:sp>
        <p:nvSpPr>
          <p:cNvPr id="194" name="Shape 194"/>
          <p:cNvSpPr/>
          <p:nvPr>
            <p:ph type="body" idx="1"/>
          </p:nvPr>
        </p:nvSpPr>
        <p:spPr>
          <a:prstGeom prst="rect">
            <a:avLst/>
          </a:prstGeom>
        </p:spPr>
        <p:txBody>
          <a:bodyPr anchor="t"/>
          <a:lstStyle/>
          <a:p>
            <a:pPr marL="444500" indent="-444500">
              <a:defRPr sz="2200"/>
            </a:pPr>
            <a:r>
              <a:t>1.作用:该函数保证在应用程序中只执行一次指定处理的API.</a:t>
            </a:r>
          </a:p>
          <a:p>
            <a:pPr marL="444500" indent="-444500">
              <a:defRPr sz="2200"/>
            </a:pPr>
            <a:r>
              <a:t>2.单例</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prstGeom prst="rect">
            <a:avLst/>
          </a:prstGeom>
        </p:spPr>
        <p:txBody>
          <a:bodyPr/>
          <a:lstStyle>
            <a:lvl1pPr defTabSz="525779">
              <a:spcBef>
                <a:spcPts val="1400"/>
              </a:spcBef>
              <a:defRPr sz="6300"/>
            </a:lvl1pPr>
          </a:lstStyle>
          <a:p>
            <a:pPr/>
            <a:r>
              <a:t>dispatch_sync和dispatch_async函数</a:t>
            </a:r>
          </a:p>
        </p:txBody>
      </p:sp>
      <p:sp>
        <p:nvSpPr>
          <p:cNvPr id="197" name="Shape 197"/>
          <p:cNvSpPr/>
          <p:nvPr>
            <p:ph type="body" idx="1"/>
          </p:nvPr>
        </p:nvSpPr>
        <p:spPr>
          <a:xfrm>
            <a:off x="850900" y="2463800"/>
            <a:ext cx="11988800" cy="6096000"/>
          </a:xfrm>
          <a:prstGeom prst="rect">
            <a:avLst/>
          </a:prstGeom>
        </p:spPr>
        <p:txBody>
          <a:bodyPr anchor="t"/>
          <a:lstStyle/>
          <a:p>
            <a:pPr marL="444500" indent="-444500">
              <a:defRPr sz="2200"/>
            </a:pPr>
            <a:r>
              <a:t>1.dispatch_sync函数:同步的将要执行的任务提交到queue中,不会开辟新的线程去执行,并且等待其任务执行完成时返回.</a:t>
            </a:r>
          </a:p>
          <a:p>
            <a:pPr marL="444500" indent="-444500">
              <a:defRPr sz="2200"/>
            </a:pPr>
            <a:r>
              <a:t>2.dispatch_async函数:异步的将要执行的任务提交到queue中,会开辟新的线程去执行,不会等待任务的完成,立即返回.</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prstGeom prst="rect">
            <a:avLst/>
          </a:prstGeom>
        </p:spPr>
        <p:txBody>
          <a:bodyPr/>
          <a:lstStyle>
            <a:lvl1pPr defTabSz="525779">
              <a:spcBef>
                <a:spcPts val="1400"/>
              </a:spcBef>
              <a:defRPr sz="6300"/>
            </a:lvl1pPr>
          </a:lstStyle>
          <a:p>
            <a:pPr/>
            <a:r>
              <a:t>disptach_apply函数:</a:t>
            </a:r>
          </a:p>
        </p:txBody>
      </p:sp>
      <p:sp>
        <p:nvSpPr>
          <p:cNvPr id="200" name="Shape 200"/>
          <p:cNvSpPr/>
          <p:nvPr>
            <p:ph type="body" idx="1"/>
          </p:nvPr>
        </p:nvSpPr>
        <p:spPr>
          <a:prstGeom prst="rect">
            <a:avLst/>
          </a:prstGeom>
        </p:spPr>
        <p:txBody>
          <a:bodyPr anchor="t"/>
          <a:lstStyle/>
          <a:p>
            <a:pPr marL="444500" indent="-444500">
              <a:defRPr sz="2200"/>
            </a:pPr>
            <a:r>
              <a:t>1.这个函数是dispatch_sync函数和dispatch_group函数的组合.</a:t>
            </a:r>
          </a:p>
          <a:p>
            <a:pPr marL="444500" indent="-444500">
              <a:defRPr sz="2200"/>
            </a:pPr>
            <a:r>
              <a:t>2.作用就是将指定次数的block追加到queue中去执行,并且其他操作必须等待,全部任务执行完成后在执行.(防止数据竞争)</a:t>
            </a:r>
          </a:p>
          <a:p>
            <a:pPr marL="444500" indent="-444500">
              <a:defRPr sz="2200"/>
            </a:pPr>
            <a:r>
              <a:t>3.如果提交到全局并发队列中会开辟新的线程去执行,如果使用串行队列会在主线程去执行.切记不要提交到主队列中(因为dispatch_sync函数)</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00">
                                            <p:bg/>
                                          </p:spTgt>
                                        </p:tgtEl>
                                        <p:attrNameLst>
                                          <p:attrName>style.visibility</p:attrName>
                                        </p:attrNameLst>
                                      </p:cBhvr>
                                      <p:to>
                                        <p:strVal val="visible"/>
                                      </p:to>
                                    </p:set>
                                    <p:anim calcmode="lin" valueType="num">
                                      <p:cBhvr>
                                        <p:cTn id="7" dur="1000" fill="hold"/>
                                        <p:tgtEl>
                                          <p:spTgt spid="200">
                                            <p:bg/>
                                          </p:spTgt>
                                        </p:tgtEl>
                                        <p:attrNameLst>
                                          <p:attrName>ppt_x</p:attrName>
                                        </p:attrNameLst>
                                      </p:cBhvr>
                                      <p:tavLst>
                                        <p:tav tm="0">
                                          <p:val>
                                            <p:strVal val="0-#ppt_w/2"/>
                                          </p:val>
                                        </p:tav>
                                        <p:tav tm="100000">
                                          <p:val>
                                            <p:strVal val="#ppt_x"/>
                                          </p:val>
                                        </p:tav>
                                      </p:tavLst>
                                    </p:anim>
                                    <p:anim calcmode="lin" valueType="num">
                                      <p:cBhvr>
                                        <p:cTn id="8" dur="1000" fill="hold"/>
                                        <p:tgtEl>
                                          <p:spTgt spid="200">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00">
                                            <p:txEl>
                                              <p:pRg st="0" end="0"/>
                                            </p:txEl>
                                          </p:spTgt>
                                        </p:tgtEl>
                                        <p:attrNameLst>
                                          <p:attrName>style.visibility</p:attrName>
                                        </p:attrNameLst>
                                      </p:cBhvr>
                                      <p:to>
                                        <p:strVal val="visible"/>
                                      </p:to>
                                    </p:set>
                                    <p:anim calcmode="lin" valueType="num">
                                      <p:cBhvr>
                                        <p:cTn id="11" dur="1000" fill="hold"/>
                                        <p:tgtEl>
                                          <p:spTgt spid="200">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00">
                                            <p:txEl>
                                              <p:pRg st="1" end="1"/>
                                            </p:txEl>
                                          </p:spTgt>
                                        </p:tgtEl>
                                        <p:attrNameLst>
                                          <p:attrName>style.visibility</p:attrName>
                                        </p:attrNameLst>
                                      </p:cBhvr>
                                      <p:to>
                                        <p:strVal val="visible"/>
                                      </p:to>
                                    </p:set>
                                    <p:anim calcmode="lin" valueType="num">
                                      <p:cBhvr>
                                        <p:cTn id="17" dur="1000" fill="hold"/>
                                        <p:tgtEl>
                                          <p:spTgt spid="200">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2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200">
                                            <p:txEl>
                                              <p:pRg st="2" end="2"/>
                                            </p:txEl>
                                          </p:spTgt>
                                        </p:tgtEl>
                                        <p:attrNameLst>
                                          <p:attrName>style.visibility</p:attrName>
                                        </p:attrNameLst>
                                      </p:cBhvr>
                                      <p:to>
                                        <p:strVal val="visible"/>
                                      </p:to>
                                    </p:set>
                                    <p:anim calcmode="lin" valueType="num">
                                      <p:cBhvr>
                                        <p:cTn id="23" dur="1000" fill="hold"/>
                                        <p:tgtEl>
                                          <p:spTgt spid="200">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20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0"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lvl1pPr defTabSz="525779">
              <a:spcBef>
                <a:spcPts val="1400"/>
              </a:spcBef>
              <a:defRPr sz="6300"/>
            </a:lvl1pPr>
          </a:lstStyle>
          <a:p>
            <a:pPr/>
            <a:r>
              <a:t>目录</a:t>
            </a:r>
          </a:p>
        </p:txBody>
      </p:sp>
      <p:sp>
        <p:nvSpPr>
          <p:cNvPr id="137" name="Shape 137"/>
          <p:cNvSpPr/>
          <p:nvPr>
            <p:ph type="body" idx="1"/>
          </p:nvPr>
        </p:nvSpPr>
        <p:spPr>
          <a:prstGeom prst="rect">
            <a:avLst/>
          </a:prstGeom>
        </p:spPr>
        <p:txBody>
          <a:bodyPr anchor="t"/>
          <a:lstStyle/>
          <a:p>
            <a:pPr/>
            <a:r>
              <a:t>1.线程和进程基础概念</a:t>
            </a:r>
          </a:p>
          <a:p>
            <a:pPr/>
            <a:r>
              <a:t>2.多线程实现方案</a:t>
            </a:r>
          </a:p>
          <a:p>
            <a:pPr/>
            <a:r>
              <a:t>3.队列,任务,目标队列等基本概念</a:t>
            </a:r>
          </a:p>
          <a:p>
            <a:pPr/>
            <a:r>
              <a:t>4.底层API</a:t>
            </a:r>
          </a:p>
          <a:p>
            <a:pPr/>
            <a:r>
              <a:t>5.并发编程的挑战</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37">
                                            <p:bg/>
                                          </p:spTgt>
                                        </p:tgtEl>
                                        <p:attrNameLst>
                                          <p:attrName>style.visibility</p:attrName>
                                        </p:attrNameLst>
                                      </p:cBhvr>
                                      <p:to>
                                        <p:strVal val="visible"/>
                                      </p:to>
                                    </p:set>
                                    <p:anim calcmode="lin" valueType="num">
                                      <p:cBhvr>
                                        <p:cTn id="7" dur="1000" fill="hold"/>
                                        <p:tgtEl>
                                          <p:spTgt spid="137">
                                            <p:bg/>
                                          </p:spTgt>
                                        </p:tgtEl>
                                        <p:attrNameLst>
                                          <p:attrName>ppt_x</p:attrName>
                                        </p:attrNameLst>
                                      </p:cBhvr>
                                      <p:tavLst>
                                        <p:tav tm="0">
                                          <p:val>
                                            <p:strVal val="0-#ppt_w/2"/>
                                          </p:val>
                                        </p:tav>
                                        <p:tav tm="100000">
                                          <p:val>
                                            <p:strVal val="#ppt_x"/>
                                          </p:val>
                                        </p:tav>
                                      </p:tavLst>
                                    </p:anim>
                                    <p:anim calcmode="lin" valueType="num">
                                      <p:cBhvr>
                                        <p:cTn id="8" dur="1000" fill="hold"/>
                                        <p:tgtEl>
                                          <p:spTgt spid="137">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37">
                                            <p:txEl>
                                              <p:pRg st="0" end="0"/>
                                            </p:txEl>
                                          </p:spTgt>
                                        </p:tgtEl>
                                        <p:attrNameLst>
                                          <p:attrName>style.visibility</p:attrName>
                                        </p:attrNameLst>
                                      </p:cBhvr>
                                      <p:to>
                                        <p:strVal val="visible"/>
                                      </p:to>
                                    </p:set>
                                    <p:anim calcmode="lin" valueType="num">
                                      <p:cBhvr>
                                        <p:cTn id="11" dur="1000" fill="hold"/>
                                        <p:tgtEl>
                                          <p:spTgt spid="137">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37">
                                            <p:txEl>
                                              <p:pRg st="1" end="1"/>
                                            </p:txEl>
                                          </p:spTgt>
                                        </p:tgtEl>
                                        <p:attrNameLst>
                                          <p:attrName>style.visibility</p:attrName>
                                        </p:attrNameLst>
                                      </p:cBhvr>
                                      <p:to>
                                        <p:strVal val="visible"/>
                                      </p:to>
                                    </p:set>
                                    <p:anim calcmode="lin" valueType="num">
                                      <p:cBhvr>
                                        <p:cTn id="17" dur="1000" fill="hold"/>
                                        <p:tgtEl>
                                          <p:spTgt spid="137">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3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137">
                                            <p:txEl>
                                              <p:pRg st="2" end="2"/>
                                            </p:txEl>
                                          </p:spTgt>
                                        </p:tgtEl>
                                        <p:attrNameLst>
                                          <p:attrName>style.visibility</p:attrName>
                                        </p:attrNameLst>
                                      </p:cBhvr>
                                      <p:to>
                                        <p:strVal val="visible"/>
                                      </p:to>
                                    </p:set>
                                    <p:anim calcmode="lin" valueType="num">
                                      <p:cBhvr>
                                        <p:cTn id="23" dur="1000" fill="hold"/>
                                        <p:tgtEl>
                                          <p:spTgt spid="137">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3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137">
                                            <p:txEl>
                                              <p:pRg st="3" end="3"/>
                                            </p:txEl>
                                          </p:spTgt>
                                        </p:tgtEl>
                                        <p:attrNameLst>
                                          <p:attrName>style.visibility</p:attrName>
                                        </p:attrNameLst>
                                      </p:cBhvr>
                                      <p:to>
                                        <p:strVal val="visible"/>
                                      </p:to>
                                    </p:set>
                                    <p:anim calcmode="lin" valueType="num">
                                      <p:cBhvr>
                                        <p:cTn id="29" dur="1000" fill="hold"/>
                                        <p:tgtEl>
                                          <p:spTgt spid="137">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13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1" fill="hold">
                                  <p:stCondLst>
                                    <p:cond delay="0"/>
                                  </p:stCondLst>
                                  <p:iterate type="el" backwards="0">
                                    <p:tmAbs val="0"/>
                                  </p:iterate>
                                  <p:childTnLst>
                                    <p:set>
                                      <p:cBhvr>
                                        <p:cTn id="34" fill="hold"/>
                                        <p:tgtEl>
                                          <p:spTgt spid="137">
                                            <p:txEl>
                                              <p:pRg st="4" end="4"/>
                                            </p:txEl>
                                          </p:spTgt>
                                        </p:tgtEl>
                                        <p:attrNameLst>
                                          <p:attrName>style.visibility</p:attrName>
                                        </p:attrNameLst>
                                      </p:cBhvr>
                                      <p:to>
                                        <p:strVal val="visible"/>
                                      </p:to>
                                    </p:set>
                                    <p:anim calcmode="lin" valueType="num">
                                      <p:cBhvr>
                                        <p:cTn id="35" dur="1000" fill="hold"/>
                                        <p:tgtEl>
                                          <p:spTgt spid="137">
                                            <p:txEl>
                                              <p:pRg st="4" end="4"/>
                                            </p:txEl>
                                          </p:spTgt>
                                        </p:tgtEl>
                                        <p:attrNameLst>
                                          <p:attrName>ppt_x</p:attrName>
                                        </p:attrNameLst>
                                      </p:cBhvr>
                                      <p:tavLst>
                                        <p:tav tm="0">
                                          <p:val>
                                            <p:strVal val="0-#ppt_w/2"/>
                                          </p:val>
                                        </p:tav>
                                        <p:tav tm="100000">
                                          <p:val>
                                            <p:strVal val="#ppt_x"/>
                                          </p:val>
                                        </p:tav>
                                      </p:tavLst>
                                    </p:anim>
                                    <p:anim calcmode="lin" valueType="num">
                                      <p:cBhvr>
                                        <p:cTn id="36" dur="1000" fill="hold"/>
                                        <p:tgtEl>
                                          <p:spTgt spid="13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7"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lvl1pPr defTabSz="525779">
              <a:spcBef>
                <a:spcPts val="1400"/>
              </a:spcBef>
              <a:defRPr sz="6300"/>
            </a:lvl1pPr>
          </a:lstStyle>
          <a:p>
            <a:pPr/>
            <a:r>
              <a:t>dispatch_barrier_async函数</a:t>
            </a:r>
          </a:p>
        </p:txBody>
      </p:sp>
      <p:sp>
        <p:nvSpPr>
          <p:cNvPr id="203" name="Shape 203"/>
          <p:cNvSpPr/>
          <p:nvPr>
            <p:ph type="body" idx="1"/>
          </p:nvPr>
        </p:nvSpPr>
        <p:spPr>
          <a:prstGeom prst="rect">
            <a:avLst/>
          </a:prstGeom>
        </p:spPr>
        <p:txBody>
          <a:bodyPr anchor="t"/>
          <a:lstStyle/>
          <a:p>
            <a:pPr marL="444500" indent="-444500">
              <a:defRPr sz="2200"/>
            </a:pPr>
            <a:r>
              <a:t>1.作用:实现高效率的数据库访问和文件访问(避免数据竞争)</a:t>
            </a:r>
          </a:p>
          <a:p>
            <a:pPr marL="444500" indent="-444500">
              <a:defRPr sz="2200"/>
            </a:pPr>
            <a:r>
              <a:t>如果该函数出现在写入文件和读取文件的任务的中间,就会等待前面的任务全部执行完毕,才开始执行,等该函数执行完毕,后面的读取操作又开始执行.使得中间写入的数据有效.</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lvl1pPr defTabSz="525779">
              <a:spcBef>
                <a:spcPts val="1400"/>
              </a:spcBef>
              <a:defRPr sz="6300"/>
            </a:lvl1pPr>
          </a:lstStyle>
          <a:p>
            <a:pPr/>
            <a:r>
              <a:t>dispatch_barrie_async的使用场景</a:t>
            </a:r>
          </a:p>
        </p:txBody>
      </p:sp>
      <p:pic>
        <p:nvPicPr>
          <p:cNvPr id="206" name="dispatch_barrie_async.jpg"/>
          <p:cNvPicPr>
            <a:picLocks noChangeAspect="1"/>
          </p:cNvPicPr>
          <p:nvPr/>
        </p:nvPicPr>
        <p:blipFill>
          <a:blip r:embed="rId2">
            <a:extLst/>
          </a:blip>
          <a:stretch>
            <a:fillRect/>
          </a:stretch>
        </p:blipFill>
        <p:spPr>
          <a:xfrm>
            <a:off x="1342068" y="2438400"/>
            <a:ext cx="7967243" cy="6103541"/>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title"/>
          </p:nvPr>
        </p:nvSpPr>
        <p:spPr>
          <a:prstGeom prst="rect">
            <a:avLst/>
          </a:prstGeom>
        </p:spPr>
        <p:txBody>
          <a:bodyPr/>
          <a:lstStyle>
            <a:lvl1pPr defTabSz="525779">
              <a:spcBef>
                <a:spcPts val="1400"/>
              </a:spcBef>
              <a:defRPr sz="6300"/>
            </a:lvl1pPr>
          </a:lstStyle>
          <a:p>
            <a:pPr/>
            <a:r>
              <a:t>dispatch_Group函数</a:t>
            </a:r>
          </a:p>
        </p:txBody>
      </p:sp>
      <p:sp>
        <p:nvSpPr>
          <p:cNvPr id="209" name="Shape 209"/>
          <p:cNvSpPr/>
          <p:nvPr>
            <p:ph type="body" idx="1"/>
          </p:nvPr>
        </p:nvSpPr>
        <p:spPr>
          <a:prstGeom prst="rect">
            <a:avLst/>
          </a:prstGeom>
        </p:spPr>
        <p:txBody>
          <a:bodyPr anchor="t"/>
          <a:lstStyle/>
          <a:p>
            <a:pPr marL="444500" indent="-444500">
              <a:defRPr sz="2200"/>
            </a:pPr>
            <a:r>
              <a:t>1.作用:在Dispatch_Queue中追加多个处理全部执行结束后,想执行一些结束处理.使用dispatch_group可以完成该功能.</a:t>
            </a:r>
          </a:p>
          <a:p>
            <a:pPr marL="444500" indent="-444500">
              <a:defRPr sz="2200"/>
            </a:pPr>
            <a:r>
              <a:t>2.dispatch_group_notify函数作用监听dispatch_group中追加的处理是否全部执行完毕,如果执行完毕,就将结束的处理提交到这个dispatch_queue中.</a:t>
            </a:r>
          </a:p>
          <a:p>
            <a:pPr marL="444500" indent="-444500">
              <a:defRPr sz="2200"/>
            </a:pPr>
            <a:r>
              <a:t>3.dispatch_group_wait 函数等待全部任务结束后执行</a:t>
            </a:r>
          </a:p>
          <a:p>
            <a:pPr marL="444500" indent="-444500">
              <a:defRPr sz="2200"/>
            </a:pPr>
            <a:r>
              <a:t>4.dispatch_group_notify函数可以将任务提交到不同的队列上.</a:t>
            </a:r>
          </a:p>
          <a:p>
            <a:pPr marL="444500" indent="-444500">
              <a:defRPr sz="2200"/>
            </a:pPr>
            <a:r>
              <a:t>5.dispatch_group_leave手动通知任务结束或发生错误结束退出任务组</a:t>
            </a:r>
          </a:p>
          <a:p>
            <a:pPr marL="444500" indent="-444500">
              <a:defRPr sz="2200"/>
            </a:pPr>
            <a:r>
              <a:t>6.dispatch_group_enter手动通知dispatch_group任务开始</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09">
                                            <p:bg/>
                                          </p:spTgt>
                                        </p:tgtEl>
                                        <p:attrNameLst>
                                          <p:attrName>style.visibility</p:attrName>
                                        </p:attrNameLst>
                                      </p:cBhvr>
                                      <p:to>
                                        <p:strVal val="visible"/>
                                      </p:to>
                                    </p:set>
                                    <p:anim calcmode="lin" valueType="num">
                                      <p:cBhvr>
                                        <p:cTn id="7" dur="1000" fill="hold"/>
                                        <p:tgtEl>
                                          <p:spTgt spid="209">
                                            <p:bg/>
                                          </p:spTgt>
                                        </p:tgtEl>
                                        <p:attrNameLst>
                                          <p:attrName>ppt_x</p:attrName>
                                        </p:attrNameLst>
                                      </p:cBhvr>
                                      <p:tavLst>
                                        <p:tav tm="0">
                                          <p:val>
                                            <p:strVal val="0-#ppt_w/2"/>
                                          </p:val>
                                        </p:tav>
                                        <p:tav tm="100000">
                                          <p:val>
                                            <p:strVal val="#ppt_x"/>
                                          </p:val>
                                        </p:tav>
                                      </p:tavLst>
                                    </p:anim>
                                    <p:anim calcmode="lin" valueType="num">
                                      <p:cBhvr>
                                        <p:cTn id="8" dur="1000" fill="hold"/>
                                        <p:tgtEl>
                                          <p:spTgt spid="209">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09">
                                            <p:txEl>
                                              <p:pRg st="0" end="0"/>
                                            </p:txEl>
                                          </p:spTgt>
                                        </p:tgtEl>
                                        <p:attrNameLst>
                                          <p:attrName>style.visibility</p:attrName>
                                        </p:attrNameLst>
                                      </p:cBhvr>
                                      <p:to>
                                        <p:strVal val="visible"/>
                                      </p:to>
                                    </p:set>
                                    <p:anim calcmode="lin" valueType="num">
                                      <p:cBhvr>
                                        <p:cTn id="11" dur="1000" fill="hold"/>
                                        <p:tgtEl>
                                          <p:spTgt spid="209">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09">
                                            <p:txEl>
                                              <p:pRg st="1" end="1"/>
                                            </p:txEl>
                                          </p:spTgt>
                                        </p:tgtEl>
                                        <p:attrNameLst>
                                          <p:attrName>style.visibility</p:attrName>
                                        </p:attrNameLst>
                                      </p:cBhvr>
                                      <p:to>
                                        <p:strVal val="visible"/>
                                      </p:to>
                                    </p:set>
                                    <p:anim calcmode="lin" valueType="num">
                                      <p:cBhvr>
                                        <p:cTn id="17" dur="1000" fill="hold"/>
                                        <p:tgtEl>
                                          <p:spTgt spid="209">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20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209">
                                            <p:txEl>
                                              <p:pRg st="2" end="2"/>
                                            </p:txEl>
                                          </p:spTgt>
                                        </p:tgtEl>
                                        <p:attrNameLst>
                                          <p:attrName>style.visibility</p:attrName>
                                        </p:attrNameLst>
                                      </p:cBhvr>
                                      <p:to>
                                        <p:strVal val="visible"/>
                                      </p:to>
                                    </p:set>
                                    <p:anim calcmode="lin" valueType="num">
                                      <p:cBhvr>
                                        <p:cTn id="23" dur="1000" fill="hold"/>
                                        <p:tgtEl>
                                          <p:spTgt spid="209">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20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209">
                                            <p:txEl>
                                              <p:pRg st="3" end="3"/>
                                            </p:txEl>
                                          </p:spTgt>
                                        </p:tgtEl>
                                        <p:attrNameLst>
                                          <p:attrName>style.visibility</p:attrName>
                                        </p:attrNameLst>
                                      </p:cBhvr>
                                      <p:to>
                                        <p:strVal val="visible"/>
                                      </p:to>
                                    </p:set>
                                    <p:anim calcmode="lin" valueType="num">
                                      <p:cBhvr>
                                        <p:cTn id="29" dur="1000" fill="hold"/>
                                        <p:tgtEl>
                                          <p:spTgt spid="209">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20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1" fill="hold">
                                  <p:stCondLst>
                                    <p:cond delay="0"/>
                                  </p:stCondLst>
                                  <p:iterate type="el" backwards="0">
                                    <p:tmAbs val="0"/>
                                  </p:iterate>
                                  <p:childTnLst>
                                    <p:set>
                                      <p:cBhvr>
                                        <p:cTn id="34" fill="hold"/>
                                        <p:tgtEl>
                                          <p:spTgt spid="209">
                                            <p:txEl>
                                              <p:pRg st="4" end="4"/>
                                            </p:txEl>
                                          </p:spTgt>
                                        </p:tgtEl>
                                        <p:attrNameLst>
                                          <p:attrName>style.visibility</p:attrName>
                                        </p:attrNameLst>
                                      </p:cBhvr>
                                      <p:to>
                                        <p:strVal val="visible"/>
                                      </p:to>
                                    </p:set>
                                    <p:anim calcmode="lin" valueType="num">
                                      <p:cBhvr>
                                        <p:cTn id="35" dur="1000" fill="hold"/>
                                        <p:tgtEl>
                                          <p:spTgt spid="209">
                                            <p:txEl>
                                              <p:pRg st="4" end="4"/>
                                            </p:txEl>
                                          </p:spTgt>
                                        </p:tgtEl>
                                        <p:attrNameLst>
                                          <p:attrName>ppt_x</p:attrName>
                                        </p:attrNameLst>
                                      </p:cBhvr>
                                      <p:tavLst>
                                        <p:tav tm="0">
                                          <p:val>
                                            <p:strVal val="0-#ppt_w/2"/>
                                          </p:val>
                                        </p:tav>
                                        <p:tav tm="100000">
                                          <p:val>
                                            <p:strVal val="#ppt_x"/>
                                          </p:val>
                                        </p:tav>
                                      </p:tavLst>
                                    </p:anim>
                                    <p:anim calcmode="lin" valueType="num">
                                      <p:cBhvr>
                                        <p:cTn id="36" dur="1000" fill="hold"/>
                                        <p:tgtEl>
                                          <p:spTgt spid="20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 grpId="1" fill="hold">
                                  <p:stCondLst>
                                    <p:cond delay="0"/>
                                  </p:stCondLst>
                                  <p:iterate type="el" backwards="0">
                                    <p:tmAbs val="0"/>
                                  </p:iterate>
                                  <p:childTnLst>
                                    <p:set>
                                      <p:cBhvr>
                                        <p:cTn id="40" fill="hold"/>
                                        <p:tgtEl>
                                          <p:spTgt spid="209">
                                            <p:txEl>
                                              <p:pRg st="5" end="5"/>
                                            </p:txEl>
                                          </p:spTgt>
                                        </p:tgtEl>
                                        <p:attrNameLst>
                                          <p:attrName>style.visibility</p:attrName>
                                        </p:attrNameLst>
                                      </p:cBhvr>
                                      <p:to>
                                        <p:strVal val="visible"/>
                                      </p:to>
                                    </p:set>
                                    <p:anim calcmode="lin" valueType="num">
                                      <p:cBhvr>
                                        <p:cTn id="41" dur="1000" fill="hold"/>
                                        <p:tgtEl>
                                          <p:spTgt spid="209">
                                            <p:txEl>
                                              <p:pRg st="5" end="5"/>
                                            </p:txEl>
                                          </p:spTgt>
                                        </p:tgtEl>
                                        <p:attrNameLst>
                                          <p:attrName>ppt_x</p:attrName>
                                        </p:attrNameLst>
                                      </p:cBhvr>
                                      <p:tavLst>
                                        <p:tav tm="0">
                                          <p:val>
                                            <p:strVal val="0-#ppt_w/2"/>
                                          </p:val>
                                        </p:tav>
                                        <p:tav tm="100000">
                                          <p:val>
                                            <p:strVal val="#ppt_x"/>
                                          </p:val>
                                        </p:tav>
                                      </p:tavLst>
                                    </p:anim>
                                    <p:anim calcmode="lin" valueType="num">
                                      <p:cBhvr>
                                        <p:cTn id="42" dur="1000" fill="hold"/>
                                        <p:tgtEl>
                                          <p:spTgt spid="20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9"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lvl1pPr defTabSz="397256">
              <a:spcBef>
                <a:spcPts val="1000"/>
              </a:spcBef>
              <a:defRPr sz="4760"/>
            </a:lvl1pPr>
          </a:lstStyle>
          <a:p>
            <a:pPr/>
            <a:r>
              <a:t>dispacth_group和dispatch_apply的结合使用案例</a:t>
            </a:r>
          </a:p>
        </p:txBody>
      </p:sp>
      <p:pic>
        <p:nvPicPr>
          <p:cNvPr id="212" name="dispatch_group和dispatch_apply的结合使用.jpg"/>
          <p:cNvPicPr>
            <a:picLocks noChangeAspect="1"/>
          </p:cNvPicPr>
          <p:nvPr/>
        </p:nvPicPr>
        <p:blipFill>
          <a:blip r:embed="rId2">
            <a:extLst/>
          </a:blip>
          <a:stretch>
            <a:fillRect/>
          </a:stretch>
        </p:blipFill>
        <p:spPr>
          <a:xfrm>
            <a:off x="1661582" y="2324100"/>
            <a:ext cx="7615352" cy="7266697"/>
          </a:xfrm>
          <a:prstGeom prst="rect">
            <a:avLst/>
          </a:prstGeom>
          <a:ln w="12700">
            <a:miter lim="400000"/>
          </a:ln>
        </p:spPr>
      </p:pic>
    </p:spTree>
  </p:cSld>
  <p:clrMapOvr>
    <a:masterClrMapping/>
  </p:clrMapOvr>
  <p:transition xmlns:p14="http://schemas.microsoft.com/office/powerpoint/2010/main" spd="slow" advClick="1" p14:dur="15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lvl1pPr defTabSz="525779">
              <a:spcBef>
                <a:spcPts val="1400"/>
              </a:spcBef>
              <a:defRPr sz="6300"/>
            </a:lvl1pPr>
          </a:lstStyle>
          <a:p>
            <a:pPr/>
            <a:r>
              <a:t>dispatch_supend和dispatch_resume</a:t>
            </a:r>
          </a:p>
        </p:txBody>
      </p:sp>
      <p:sp>
        <p:nvSpPr>
          <p:cNvPr id="215" name="Shape 215"/>
          <p:cNvSpPr/>
          <p:nvPr>
            <p:ph type="body" idx="1"/>
          </p:nvPr>
        </p:nvSpPr>
        <p:spPr>
          <a:prstGeom prst="rect">
            <a:avLst/>
          </a:prstGeom>
        </p:spPr>
        <p:txBody>
          <a:bodyPr anchor="t"/>
          <a:lstStyle/>
          <a:p>
            <a:pPr marL="469900" indent="-469900">
              <a:defRPr sz="2200"/>
            </a:pPr>
            <a:r>
              <a:t>1.当追加的处理较多时,在追加处理的过程中,想挂起某个队列,不让其任务继续执行,可以使用dispatch_supend.</a:t>
            </a:r>
          </a:p>
          <a:p>
            <a:pPr marL="469900" indent="-469900">
              <a:defRPr sz="2200"/>
            </a:pPr>
            <a:r>
              <a:t>2.如果想恢复刚才暂停的队列可以使用dispatch_resume函数</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prstGeom prst="rect">
            <a:avLst/>
          </a:prstGeom>
        </p:spPr>
        <p:txBody>
          <a:bodyPr/>
          <a:lstStyle/>
          <a:p>
            <a:pPr/>
            <a:r>
              <a:t>dispatch_source</a:t>
            </a:r>
          </a:p>
        </p:txBody>
      </p:sp>
      <p:sp>
        <p:nvSpPr>
          <p:cNvPr id="218" name="Shape 218"/>
          <p:cNvSpPr/>
          <p:nvPr>
            <p:ph type="body" idx="1"/>
          </p:nvPr>
        </p:nvSpPr>
        <p:spPr>
          <a:prstGeom prst="rect">
            <a:avLst/>
          </a:prstGeom>
        </p:spPr>
        <p:txBody>
          <a:bodyPr anchor="t"/>
          <a:lstStyle/>
          <a:p>
            <a:pPr marL="469900" indent="-469900">
              <a:defRPr sz="2200"/>
            </a:pPr>
            <a:r>
              <a:t>这个在iOS开发中用到的较少,GCD除了dispatch_queue还有dispatch_source.他是对kqueue的包装,是处理XNU内核上发生的事件的.</a:t>
            </a:r>
          </a:p>
          <a:p>
            <a:pPr marL="469900" indent="-469900">
              <a:defRPr sz="2200"/>
            </a:pPr>
            <a:r>
              <a:t>主要处理事件有:变量增加,变量OR,MACH端口发送,MACH端口接收,检测与进程有关的事件,读取文件映像,接收信号,定时器,文件系统变更,可写入文件映像,检测内存压力.</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18">
                                            <p:bg/>
                                          </p:spTgt>
                                        </p:tgtEl>
                                        <p:attrNameLst>
                                          <p:attrName>style.visibility</p:attrName>
                                        </p:attrNameLst>
                                      </p:cBhvr>
                                      <p:to>
                                        <p:strVal val="visible"/>
                                      </p:to>
                                    </p:set>
                                    <p:anim calcmode="lin" valueType="num">
                                      <p:cBhvr>
                                        <p:cTn id="7" dur="750" fill="hold"/>
                                        <p:tgtEl>
                                          <p:spTgt spid="218">
                                            <p:bg/>
                                          </p:spTgt>
                                        </p:tgtEl>
                                        <p:attrNameLst>
                                          <p:attrName>ppt_w</p:attrName>
                                        </p:attrNameLst>
                                      </p:cBhvr>
                                      <p:tavLst>
                                        <p:tav tm="0">
                                          <p:val>
                                            <p:fltVal val="0"/>
                                          </p:val>
                                        </p:tav>
                                        <p:tav tm="100000">
                                          <p:val>
                                            <p:strVal val="#ppt_w"/>
                                          </p:val>
                                        </p:tav>
                                      </p:tavLst>
                                    </p:anim>
                                    <p:anim calcmode="lin" valueType="num">
                                      <p:cBhvr>
                                        <p:cTn id="8" dur="750" fill="hold"/>
                                        <p:tgtEl>
                                          <p:spTgt spid="218">
                                            <p:bg/>
                                          </p:spTgt>
                                        </p:tgtEl>
                                        <p:attrNameLst>
                                          <p:attrName>ppt_h</p:attrName>
                                        </p:attrNameLst>
                                      </p:cBhvr>
                                      <p:tavLst>
                                        <p:tav tm="0">
                                          <p:val>
                                            <p:fltVal val="0"/>
                                          </p:val>
                                        </p:tav>
                                        <p:tav tm="100000">
                                          <p:val>
                                            <p:strVal val="#ppt_h"/>
                                          </p:val>
                                        </p:tav>
                                      </p:tavLst>
                                    </p:anim>
                                  </p:childTnLst>
                                </p:cTn>
                              </p:par>
                              <p:par>
                                <p:cTn id="9" presetClass="entr" nodeType="withEffect" presetSubtype="16" presetID="23" grpId="1" fill="hold">
                                  <p:stCondLst>
                                    <p:cond delay="0"/>
                                  </p:stCondLst>
                                  <p:iterate type="el" backwards="0">
                                    <p:tmAbs val="0"/>
                                  </p:iterate>
                                  <p:childTnLst>
                                    <p:set>
                                      <p:cBhvr>
                                        <p:cTn id="10" fill="hold"/>
                                        <p:tgtEl>
                                          <p:spTgt spid="218">
                                            <p:txEl>
                                              <p:pRg st="0" end="0"/>
                                            </p:txEl>
                                          </p:spTgt>
                                        </p:tgtEl>
                                        <p:attrNameLst>
                                          <p:attrName>style.visibility</p:attrName>
                                        </p:attrNameLst>
                                      </p:cBhvr>
                                      <p:to>
                                        <p:strVal val="visible"/>
                                      </p:to>
                                    </p:set>
                                    <p:anim calcmode="lin" valueType="num">
                                      <p:cBhvr>
                                        <p:cTn id="11" dur="750" fill="hold"/>
                                        <p:tgtEl>
                                          <p:spTgt spid="218">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21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6" presetID="23" grpId="1" fill="hold">
                                  <p:stCondLst>
                                    <p:cond delay="0"/>
                                  </p:stCondLst>
                                  <p:iterate type="el" backwards="0">
                                    <p:tmAbs val="0"/>
                                  </p:iterate>
                                  <p:childTnLst>
                                    <p:set>
                                      <p:cBhvr>
                                        <p:cTn id="16" fill="hold"/>
                                        <p:tgtEl>
                                          <p:spTgt spid="218">
                                            <p:txEl>
                                              <p:pRg st="1" end="1"/>
                                            </p:txEl>
                                          </p:spTgt>
                                        </p:tgtEl>
                                        <p:attrNameLst>
                                          <p:attrName>style.visibility</p:attrName>
                                        </p:attrNameLst>
                                      </p:cBhvr>
                                      <p:to>
                                        <p:strVal val="visible"/>
                                      </p:to>
                                    </p:set>
                                    <p:anim calcmode="lin" valueType="num">
                                      <p:cBhvr>
                                        <p:cTn id="17" dur="750" fill="hold"/>
                                        <p:tgtEl>
                                          <p:spTgt spid="218">
                                            <p:txEl>
                                              <p:pRg st="1" end="1"/>
                                            </p:txEl>
                                          </p:spTgt>
                                        </p:tgtEl>
                                        <p:attrNameLst>
                                          <p:attrName>ppt_w</p:attrName>
                                        </p:attrNameLst>
                                      </p:cBhvr>
                                      <p:tavLst>
                                        <p:tav tm="0">
                                          <p:val>
                                            <p:fltVal val="0"/>
                                          </p:val>
                                        </p:tav>
                                        <p:tav tm="100000">
                                          <p:val>
                                            <p:strVal val="#ppt_w"/>
                                          </p:val>
                                        </p:tav>
                                      </p:tavLst>
                                    </p:anim>
                                    <p:anim calcmode="lin" valueType="num">
                                      <p:cBhvr>
                                        <p:cTn id="18" dur="750" fill="hold"/>
                                        <p:tgtEl>
                                          <p:spTgt spid="218">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8" grpId="1"/>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title"/>
          </p:nvPr>
        </p:nvSpPr>
        <p:spPr>
          <a:prstGeom prst="rect">
            <a:avLst/>
          </a:prstGeom>
        </p:spPr>
        <p:txBody>
          <a:bodyPr/>
          <a:lstStyle/>
          <a:p>
            <a:pPr/>
            <a:r>
              <a:t>dispatch_semaphore</a:t>
            </a:r>
          </a:p>
        </p:txBody>
      </p:sp>
      <p:sp>
        <p:nvSpPr>
          <p:cNvPr id="221" name="Shape 221"/>
          <p:cNvSpPr/>
          <p:nvPr>
            <p:ph type="body" idx="1"/>
          </p:nvPr>
        </p:nvSpPr>
        <p:spPr>
          <a:prstGeom prst="rect">
            <a:avLst/>
          </a:prstGeom>
        </p:spPr>
        <p:txBody>
          <a:bodyPr anchor="t"/>
          <a:lstStyle/>
          <a:p>
            <a:pPr marL="469900" indent="-469900">
              <a:defRPr sz="2200"/>
            </a:pPr>
            <a:r>
              <a:t>1.信号量:资源计数器.(本质还是一种锁)</a:t>
            </a:r>
          </a:p>
          <a:p>
            <a:pPr marL="469900" indent="-469900">
              <a:defRPr sz="2200"/>
            </a:pPr>
            <a:r>
              <a:t>2.原理:一般对于临界访问和互斥访问进行控制.首先我们要设置信号量的值为1,当线程1进行访问时,先把信号量减1,也就是资源数减1,这时信号量为0,系统规定当信号量为0是必须等待,当信号量为1时,才能进行访问.线程2如果想访问该资源,但是发现信号量为0,就会等待,直到线程1访问完毕后,释放资源,并对资源数重新加1,这时线程二发现信号量的值不为0,所以进行访问(步骤如线程1).这样就能使得资源能够形成互斥访问.</a:t>
            </a:r>
          </a:p>
          <a:p>
            <a:pPr marL="469900" indent="-469900">
              <a:defRPr sz="2200"/>
            </a:pPr>
            <a:r>
              <a:t>3.使用情景:情景1:当我们需要对数据库进行写入和读取的时候.情景2:将异步线程转化为同步线程等.</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pPr/>
            <a:r>
              <a:t>dispatch I/O</a:t>
            </a:r>
          </a:p>
        </p:txBody>
      </p:sp>
      <p:sp>
        <p:nvSpPr>
          <p:cNvPr id="224" name="Shape 224"/>
          <p:cNvSpPr/>
          <p:nvPr>
            <p:ph type="body" idx="1"/>
          </p:nvPr>
        </p:nvSpPr>
        <p:spPr>
          <a:prstGeom prst="rect">
            <a:avLst/>
          </a:prstGeom>
        </p:spPr>
        <p:txBody>
          <a:bodyPr anchor="t"/>
          <a:lstStyle/>
          <a:p>
            <a:pPr marL="469900" indent="-469900">
              <a:defRPr sz="2200"/>
            </a:pPr>
            <a:r>
              <a:t>1.作用:读写较大文件.(GCD数据持久化)</a:t>
            </a:r>
          </a:p>
          <a:p>
            <a:pPr marL="469900" indent="-469900">
              <a:defRPr sz="2200"/>
            </a:pPr>
            <a:r>
              <a:t>2.注意:A dispatch I/O channel's target queue specifies where its I/O operations are executed. This may affect the priority of the resulting I/O operations. For example, if the channel's target queue's priority is set to </a:t>
            </a:r>
            <a:r>
              <a:rPr>
                <a:solidFill>
                  <a:srgbClr val="FF316C"/>
                </a:solidFill>
              </a:rPr>
              <a:t>DISPATCH_QUEUE_PRIORITY_BACKGROUND</a:t>
            </a:r>
            <a:r>
              <a:t>, then any I/O operations performed by dispatch_io_read or dispatch_io_write on that queue are throttled when there is I/O contention.</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lvl1pPr defTabSz="525779">
              <a:spcBef>
                <a:spcPts val="1400"/>
              </a:spcBef>
              <a:defRPr sz="6300"/>
            </a:lvl1pPr>
          </a:lstStyle>
          <a:p>
            <a:pPr/>
            <a:r>
              <a:t>并发编程的挑战</a:t>
            </a:r>
          </a:p>
        </p:txBody>
      </p:sp>
      <p:sp>
        <p:nvSpPr>
          <p:cNvPr id="227" name="Shape 227"/>
          <p:cNvSpPr/>
          <p:nvPr>
            <p:ph type="body" idx="1"/>
          </p:nvPr>
        </p:nvSpPr>
        <p:spPr>
          <a:prstGeom prst="rect">
            <a:avLst/>
          </a:prstGeom>
        </p:spPr>
        <p:txBody>
          <a:bodyPr anchor="t"/>
          <a:lstStyle>
            <a:lvl1pPr marL="469900" indent="-469900">
              <a:defRPr sz="2200"/>
            </a:lvl1pPr>
          </a:lstStyle>
          <a:p>
            <a:pPr/>
            <a:r>
              <a:t>1.优先级反转:低优先级的处理阻塞了高优先级的处理</a:t>
            </a:r>
          </a:p>
        </p:txBody>
      </p:sp>
      <p:pic>
        <p:nvPicPr>
          <p:cNvPr id="228" name="QQ20160804-0@2x.png"/>
          <p:cNvPicPr>
            <a:picLocks noChangeAspect="1"/>
          </p:cNvPicPr>
          <p:nvPr/>
        </p:nvPicPr>
        <p:blipFill>
          <a:blip r:embed="rId2">
            <a:extLst/>
          </a:blip>
          <a:stretch>
            <a:fillRect/>
          </a:stretch>
        </p:blipFill>
        <p:spPr>
          <a:xfrm>
            <a:off x="1341883" y="3702050"/>
            <a:ext cx="7620001" cy="4826000"/>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27">
                                            <p:bg/>
                                          </p:spTgt>
                                        </p:tgtEl>
                                        <p:attrNameLst>
                                          <p:attrName>style.visibility</p:attrName>
                                        </p:attrNameLst>
                                      </p:cBhvr>
                                      <p:to>
                                        <p:strVal val="visible"/>
                                      </p:to>
                                    </p:set>
                                    <p:anim calcmode="lin" valueType="num">
                                      <p:cBhvr>
                                        <p:cTn id="7" dur="1000" fill="hold"/>
                                        <p:tgtEl>
                                          <p:spTgt spid="227">
                                            <p:bg/>
                                          </p:spTgt>
                                        </p:tgtEl>
                                        <p:attrNameLst>
                                          <p:attrName>ppt_x</p:attrName>
                                        </p:attrNameLst>
                                      </p:cBhvr>
                                      <p:tavLst>
                                        <p:tav tm="0">
                                          <p:val>
                                            <p:strVal val="0-#ppt_w/2"/>
                                          </p:val>
                                        </p:tav>
                                        <p:tav tm="100000">
                                          <p:val>
                                            <p:strVal val="#ppt_x"/>
                                          </p:val>
                                        </p:tav>
                                      </p:tavLst>
                                    </p:anim>
                                    <p:anim calcmode="lin" valueType="num">
                                      <p:cBhvr>
                                        <p:cTn id="8" dur="1000" fill="hold"/>
                                        <p:tgtEl>
                                          <p:spTgt spid="227">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27">
                                            <p:txEl>
                                              <p:pRg st="0" end="0"/>
                                            </p:txEl>
                                          </p:spTgt>
                                        </p:tgtEl>
                                        <p:attrNameLst>
                                          <p:attrName>style.visibility</p:attrName>
                                        </p:attrNameLst>
                                      </p:cBhvr>
                                      <p:to>
                                        <p:strVal val="visible"/>
                                      </p:to>
                                    </p:set>
                                    <p:anim calcmode="lin" valueType="num">
                                      <p:cBhvr>
                                        <p:cTn id="11" dur="1000" fill="hold"/>
                                        <p:tgtEl>
                                          <p:spTgt spid="227">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7" grpId="1"/>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lvl1pPr defTabSz="525779">
              <a:spcBef>
                <a:spcPts val="1400"/>
              </a:spcBef>
              <a:defRPr sz="6300"/>
            </a:lvl1pPr>
          </a:lstStyle>
          <a:p>
            <a:pPr/>
            <a:r>
              <a:t>并发编程的挑战</a:t>
            </a:r>
          </a:p>
        </p:txBody>
      </p:sp>
      <p:sp>
        <p:nvSpPr>
          <p:cNvPr id="231" name="Shape 231"/>
          <p:cNvSpPr/>
          <p:nvPr>
            <p:ph type="body" idx="1"/>
          </p:nvPr>
        </p:nvSpPr>
        <p:spPr>
          <a:prstGeom prst="rect">
            <a:avLst/>
          </a:prstGeom>
        </p:spPr>
        <p:txBody>
          <a:bodyPr anchor="t"/>
          <a:lstStyle>
            <a:lvl1pPr marL="469900" indent="-469900">
              <a:defRPr sz="2200"/>
            </a:lvl1pPr>
          </a:lstStyle>
          <a:p>
            <a:pPr/>
            <a:r>
              <a:t>2.资源共享:并发编程中许多问题的根源就是在多线程中访问共享资源(竞态条件),解决办法(互斥锁)</a:t>
            </a:r>
          </a:p>
        </p:txBody>
      </p:sp>
      <p:pic>
        <p:nvPicPr>
          <p:cNvPr id="232" name="QQ20160804-1@2x.png"/>
          <p:cNvPicPr>
            <a:picLocks noChangeAspect="1"/>
          </p:cNvPicPr>
          <p:nvPr/>
        </p:nvPicPr>
        <p:blipFill>
          <a:blip r:embed="rId2">
            <a:extLst/>
          </a:blip>
          <a:stretch>
            <a:fillRect/>
          </a:stretch>
        </p:blipFill>
        <p:spPr>
          <a:xfrm>
            <a:off x="1080641" y="4565650"/>
            <a:ext cx="7658101" cy="4076700"/>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9" name="687474703a2f2f6936352e74696e797069632e636f6d2f32766a316d64322e6a7067.png"/>
          <p:cNvPicPr>
            <a:picLocks noChangeAspect="1"/>
          </p:cNvPicPr>
          <p:nvPr/>
        </p:nvPicPr>
        <p:blipFill>
          <a:blip r:embed="rId2">
            <a:extLst/>
          </a:blip>
          <a:stretch>
            <a:fillRect/>
          </a:stretch>
        </p:blipFill>
        <p:spPr>
          <a:xfrm>
            <a:off x="2203450" y="2722711"/>
            <a:ext cx="7861300" cy="5219701"/>
          </a:xfrm>
          <a:prstGeom prst="rect">
            <a:avLst/>
          </a:prstGeom>
          <a:ln w="12700">
            <a:miter lim="400000"/>
          </a:ln>
        </p:spPr>
      </p:pic>
      <p:sp>
        <p:nvSpPr>
          <p:cNvPr id="140" name="Shape 140"/>
          <p:cNvSpPr/>
          <p:nvPr>
            <p:ph type="title"/>
          </p:nvPr>
        </p:nvSpPr>
        <p:spPr>
          <a:prstGeom prst="rect">
            <a:avLst/>
          </a:prstGeom>
        </p:spPr>
        <p:txBody>
          <a:bodyPr/>
          <a:lstStyle>
            <a:lvl1pPr defTabSz="525779">
              <a:spcBef>
                <a:spcPts val="1400"/>
              </a:spcBef>
              <a:defRPr sz="6300"/>
            </a:lvl1pPr>
          </a:lstStyle>
          <a:p>
            <a:pPr/>
            <a:r>
              <a:t>为什么要分享GCD</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5" presetID="3" grpId="1" fill="hold">
                                  <p:stCondLst>
                                    <p:cond delay="0"/>
                                  </p:stCondLst>
                                  <p:iterate type="el" backwards="0">
                                    <p:tmAbs val="0"/>
                                  </p:iterate>
                                  <p:childTnLst>
                                    <p:set>
                                      <p:cBhvr>
                                        <p:cTn id="6" fill="hold"/>
                                        <p:tgtEl>
                                          <p:spTgt spid="139"/>
                                        </p:tgtEl>
                                        <p:attrNameLst>
                                          <p:attrName>style.visibility</p:attrName>
                                        </p:attrNameLst>
                                      </p:cBhvr>
                                      <p:to>
                                        <p:strVal val="visible"/>
                                      </p:to>
                                    </p:set>
                                    <p:animEffect filter="blinds(vertical)" transition="in">
                                      <p:cBhvr>
                                        <p:cTn id="7"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9" grpId="1"/>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prstGeom prst="rect">
            <a:avLst/>
          </a:prstGeom>
        </p:spPr>
        <p:txBody>
          <a:bodyPr/>
          <a:lstStyle>
            <a:lvl1pPr defTabSz="525779">
              <a:spcBef>
                <a:spcPts val="1400"/>
              </a:spcBef>
              <a:defRPr sz="6300"/>
            </a:lvl1pPr>
          </a:lstStyle>
          <a:p>
            <a:pPr/>
            <a:r>
              <a:t>并发编程的挑战</a:t>
            </a:r>
          </a:p>
        </p:txBody>
      </p:sp>
      <p:sp>
        <p:nvSpPr>
          <p:cNvPr id="235" name="Shape 235"/>
          <p:cNvSpPr/>
          <p:nvPr>
            <p:ph type="body" idx="1"/>
          </p:nvPr>
        </p:nvSpPr>
        <p:spPr>
          <a:prstGeom prst="rect">
            <a:avLst/>
          </a:prstGeom>
        </p:spPr>
        <p:txBody>
          <a:bodyPr anchor="t"/>
          <a:lstStyle/>
          <a:p>
            <a:pPr marL="469900" indent="-469900">
              <a:defRPr sz="2200"/>
            </a:pPr>
            <a:r>
              <a:t>3.死锁:互斥锁解决了资源共享问题,但又引入了死锁这个问题.当多个线程在相互等待着对方的结束时，就会发生死锁，这时程序可能会被卡住.</a:t>
            </a:r>
          </a:p>
          <a:p>
            <a:pPr marL="469900" indent="-469900">
              <a:defRPr sz="2200"/>
            </a:pPr>
            <a:r>
              <a:t>4.资源饥荒:一个持有读取锁的线程在等待获取写入锁的时候，其他希望读取资源的线程则因为无法获得这个读取锁而导致资源饥饿的发生。</a:t>
            </a:r>
          </a:p>
          <a:p>
            <a:pPr marL="469900" indent="-469900">
              <a:defRPr sz="2200"/>
            </a:pPr>
            <a:r>
              <a:t>总结:共享资源越多,使用的锁越多,死锁的几率越大.所以应该避免线程之间共享资源</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lvl1pPr defTabSz="525779">
              <a:spcBef>
                <a:spcPts val="1400"/>
              </a:spcBef>
              <a:defRPr sz="6300"/>
            </a:lvl1pPr>
          </a:lstStyle>
          <a:p>
            <a:pPr/>
            <a:r>
              <a:t>线程和进程</a:t>
            </a:r>
          </a:p>
        </p:txBody>
      </p:sp>
      <p:sp>
        <p:nvSpPr>
          <p:cNvPr id="143" name="Shape 143"/>
          <p:cNvSpPr/>
          <p:nvPr>
            <p:ph type="body" idx="1"/>
          </p:nvPr>
        </p:nvSpPr>
        <p:spPr>
          <a:xfrm>
            <a:off x="203200" y="2743200"/>
            <a:ext cx="11988800" cy="6096000"/>
          </a:xfrm>
          <a:prstGeom prst="rect">
            <a:avLst/>
          </a:prstGeom>
        </p:spPr>
        <p:txBody>
          <a:bodyPr anchor="t"/>
          <a:lstStyle/>
          <a:p>
            <a:pPr marL="444500" indent="-444500">
              <a:defRPr sz="2200"/>
            </a:pPr>
            <a:r>
              <a:t>1.进程:程序的一次动态执行过程，它对应从代码加载、执行到执行完毕的一个完整过程。</a:t>
            </a:r>
          </a:p>
          <a:p>
            <a:pPr marL="0" indent="0" defTabSz="457200">
              <a:lnSpc>
                <a:spcPts val="4200"/>
              </a:lnSpc>
              <a:spcBef>
                <a:spcPts val="0"/>
              </a:spcBef>
              <a:buClrTx/>
              <a:buSzTx/>
              <a:buFontTx/>
              <a:buNone/>
              <a:defRPr sz="2200">
                <a:solidFill>
                  <a:srgbClr val="000000"/>
                </a:solidFill>
                <a:latin typeface="Helvetica Neue"/>
                <a:ea typeface="Helvetica Neue"/>
                <a:cs typeface="Helvetica Neue"/>
                <a:sym typeface="Helvetica Neue"/>
              </a:defRPr>
            </a:pPr>
          </a:p>
          <a:p>
            <a:pPr marL="444500" indent="-444500">
              <a:defRPr sz="2200"/>
            </a:pPr>
            <a:r>
              <a:t>2.线程:在一个程序内部也可以实现多个任务并发执行，其中每个任务称为线程。</a:t>
            </a:r>
          </a:p>
        </p:txBody>
      </p:sp>
      <p:sp>
        <p:nvSpPr>
          <p:cNvPr id="144" name="Shape 144"/>
          <p:cNvSpPr/>
          <p:nvPr/>
        </p:nvSpPr>
        <p:spPr>
          <a:xfrm>
            <a:off x="825500" y="5495131"/>
            <a:ext cx="3752206" cy="1851819"/>
          </a:xfrm>
          <a:prstGeom prst="rect">
            <a:avLst/>
          </a:prstGeom>
          <a:solidFill>
            <a:schemeClr val="accent5">
              <a:hueOff val="-375889"/>
              <a:satOff val="-9195"/>
              <a:lumOff val="-14901"/>
            </a:schemeClr>
          </a:solidFill>
          <a:ln w="12700">
            <a:miter lim="400000"/>
          </a:ln>
        </p:spPr>
        <p:txBody>
          <a:bodyPr lIns="50800" tIns="50800" rIns="50800" bIns="50800" anchor="ctr"/>
          <a:lstStyle/>
          <a:p>
            <a:pPr>
              <a:defRPr sz="3200"/>
            </a:pPr>
          </a:p>
        </p:txBody>
      </p:sp>
      <p:sp>
        <p:nvSpPr>
          <p:cNvPr id="145" name="Shape 145"/>
          <p:cNvSpPr/>
          <p:nvPr/>
        </p:nvSpPr>
        <p:spPr>
          <a:xfrm>
            <a:off x="1950417" y="6084490"/>
            <a:ext cx="1502371" cy="673101"/>
          </a:xfrm>
          <a:prstGeom prst="rect">
            <a:avLst/>
          </a:prstGeom>
          <a:gradFill>
            <a:gsLst>
              <a:gs pos="0">
                <a:schemeClr val="accent3">
                  <a:hueOff val="708446"/>
                  <a:satOff val="-4821"/>
                  <a:lumOff val="-14251"/>
                </a:schemeClr>
              </a:gs>
              <a:gs pos="100000">
                <a:schemeClr val="accent3">
                  <a:hueOff val="-72299"/>
                  <a:satOff val="19597"/>
                  <a:lumOff val="11238"/>
                </a:schemeClr>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FFFFFF"/>
                </a:solidFill>
                <a:effectLst>
                  <a:outerShdw sx="100000" sy="100000" kx="0" ky="0" algn="b" rotWithShape="0" blurRad="25400" dist="33948" dir="2700000">
                    <a:srgbClr val="3B3936"/>
                  </a:outerShdw>
                </a:effectLst>
              </a:defRPr>
            </a:lvl1pPr>
          </a:lstStyle>
          <a:p>
            <a:pPr/>
            <a:r>
              <a:t>线程</a:t>
            </a:r>
          </a:p>
        </p:txBody>
      </p:sp>
      <p:sp>
        <p:nvSpPr>
          <p:cNvPr id="146" name="Shape 146"/>
          <p:cNvSpPr/>
          <p:nvPr/>
        </p:nvSpPr>
        <p:spPr>
          <a:xfrm>
            <a:off x="4614304" y="6421040"/>
            <a:ext cx="1439392" cy="1"/>
          </a:xfrm>
          <a:prstGeom prst="line">
            <a:avLst/>
          </a:prstGeom>
          <a:ln w="25400">
            <a:solidFill>
              <a:schemeClr val="accent4"/>
            </a:solidFill>
            <a:miter lim="400000"/>
            <a:tailEnd type="triangle"/>
          </a:ln>
        </p:spPr>
        <p:txBody>
          <a:bodyPr lIns="50800" tIns="50800" rIns="50800" bIns="50800" anchor="ctr"/>
          <a:lstStyle/>
          <a:p>
            <a:pPr>
              <a:defRPr sz="3200"/>
            </a:pPr>
          </a:p>
        </p:txBody>
      </p:sp>
      <p:sp>
        <p:nvSpPr>
          <p:cNvPr id="147" name="Shape 147"/>
          <p:cNvSpPr/>
          <p:nvPr/>
        </p:nvSpPr>
        <p:spPr>
          <a:xfrm>
            <a:off x="6090294" y="6084490"/>
            <a:ext cx="927101" cy="67310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solidFill>
                  <a:srgbClr val="FFFFFF"/>
                </a:solidFill>
                <a:effectLst>
                  <a:outerShdw sx="100000" sy="100000" kx="0" ky="0" algn="b" rotWithShape="0" blurRad="25400" dist="33948" dir="2700000">
                    <a:srgbClr val="3B3936"/>
                  </a:outerShdw>
                </a:effectLst>
              </a:defRPr>
            </a:lvl1pPr>
          </a:lstStyle>
          <a:p>
            <a:pPr/>
            <a:r>
              <a:t>进程</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44"/>
                                        </p:tgtEl>
                                        <p:attrNameLst>
                                          <p:attrName>style.visibility</p:attrName>
                                        </p:attrNameLst>
                                      </p:cBhvr>
                                      <p:to>
                                        <p:strVal val="visible"/>
                                      </p:to>
                                    </p:set>
                                    <p:anim calcmode="lin" valueType="num">
                                      <p:cBhvr>
                                        <p:cTn id="7" dur="1000" fill="hold"/>
                                        <p:tgtEl>
                                          <p:spTgt spid="144"/>
                                        </p:tgtEl>
                                        <p:attrNameLst>
                                          <p:attrName>ppt_w</p:attrName>
                                        </p:attrNameLst>
                                      </p:cBhvr>
                                      <p:tavLst>
                                        <p:tav tm="0">
                                          <p:val>
                                            <p:fltVal val="0"/>
                                          </p:val>
                                        </p:tav>
                                        <p:tav tm="100000">
                                          <p:val>
                                            <p:strVal val="#ppt_w"/>
                                          </p:val>
                                        </p:tav>
                                      </p:tavLst>
                                    </p:anim>
                                    <p:anim calcmode="lin" valueType="num">
                                      <p:cBhvr>
                                        <p:cTn id="8" dur="1000" fill="hold"/>
                                        <p:tgtEl>
                                          <p:spTgt spid="14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46"/>
                                        </p:tgtEl>
                                        <p:attrNameLst>
                                          <p:attrName>style.visibility</p:attrName>
                                        </p:attrNameLst>
                                      </p:cBhvr>
                                      <p:to>
                                        <p:strVal val="visible"/>
                                      </p:to>
                                    </p:set>
                                    <p:anim calcmode="lin" valueType="num">
                                      <p:cBhvr>
                                        <p:cTn id="13" dur="1000" fill="hold"/>
                                        <p:tgtEl>
                                          <p:spTgt spid="146"/>
                                        </p:tgtEl>
                                        <p:attrNameLst>
                                          <p:attrName>ppt_w</p:attrName>
                                        </p:attrNameLst>
                                      </p:cBhvr>
                                      <p:tavLst>
                                        <p:tav tm="0">
                                          <p:val>
                                            <p:fltVal val="0"/>
                                          </p:val>
                                        </p:tav>
                                        <p:tav tm="100000">
                                          <p:val>
                                            <p:strVal val="#ppt_w"/>
                                          </p:val>
                                        </p:tav>
                                      </p:tavLst>
                                    </p:anim>
                                    <p:anim calcmode="lin" valueType="num">
                                      <p:cBhvr>
                                        <p:cTn id="14" dur="1000" fill="hold"/>
                                        <p:tgtEl>
                                          <p:spTgt spid="14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147"/>
                                        </p:tgtEl>
                                        <p:attrNameLst>
                                          <p:attrName>style.visibility</p:attrName>
                                        </p:attrNameLst>
                                      </p:cBhvr>
                                      <p:to>
                                        <p:strVal val="visible"/>
                                      </p:to>
                                    </p:set>
                                    <p:anim calcmode="lin" valueType="num">
                                      <p:cBhvr>
                                        <p:cTn id="19" dur="1000" fill="hold"/>
                                        <p:tgtEl>
                                          <p:spTgt spid="147"/>
                                        </p:tgtEl>
                                        <p:attrNameLst>
                                          <p:attrName>ppt_w</p:attrName>
                                        </p:attrNameLst>
                                      </p:cBhvr>
                                      <p:tavLst>
                                        <p:tav tm="0">
                                          <p:val>
                                            <p:fltVal val="0"/>
                                          </p:val>
                                        </p:tav>
                                        <p:tav tm="100000">
                                          <p:val>
                                            <p:strVal val="#ppt_w"/>
                                          </p:val>
                                        </p:tav>
                                      </p:tavLst>
                                    </p:anim>
                                    <p:anim calcmode="lin" valueType="num">
                                      <p:cBhvr>
                                        <p:cTn id="20" dur="1000" fill="hold"/>
                                        <p:tgtEl>
                                          <p:spTgt spid="147"/>
                                        </p:tgtEl>
                                        <p:attrNameLst>
                                          <p:attrName>ppt_h</p:attrName>
                                        </p:attrNameLst>
                                      </p:cBhvr>
                                      <p:tavLst>
                                        <p:tav tm="0">
                                          <p:val>
                                            <p:fltVal val="0"/>
                                          </p:val>
                                        </p:tav>
                                        <p:tav tm="100000">
                                          <p:val>
                                            <p:strVal val="#ppt_h"/>
                                          </p:val>
                                        </p:tav>
                                      </p:tavLst>
                                    </p:anim>
                                  </p:childTnLst>
                                </p:cTn>
                              </p:par>
                            </p:childTnLst>
                          </p:cTn>
                        </p:par>
                        <p:par>
                          <p:cTn id="21" fill="hold">
                            <p:stCondLst>
                              <p:cond delay="1000"/>
                            </p:stCondLst>
                            <p:childTnLst>
                              <p:par>
                                <p:cTn id="22" presetClass="entr" nodeType="afterEffect" presetSubtype="16" presetID="23" grpId="4" fill="hold">
                                  <p:stCondLst>
                                    <p:cond delay="0"/>
                                  </p:stCondLst>
                                  <p:iterate type="el" backwards="0">
                                    <p:tmAbs val="0"/>
                                  </p:iterate>
                                  <p:childTnLst>
                                    <p:set>
                                      <p:cBhvr>
                                        <p:cTn id="23" fill="hold"/>
                                        <p:tgtEl>
                                          <p:spTgt spid="145"/>
                                        </p:tgtEl>
                                        <p:attrNameLst>
                                          <p:attrName>style.visibility</p:attrName>
                                        </p:attrNameLst>
                                      </p:cBhvr>
                                      <p:to>
                                        <p:strVal val="visible"/>
                                      </p:to>
                                    </p:set>
                                    <p:anim calcmode="lin" valueType="num">
                                      <p:cBhvr>
                                        <p:cTn id="24" dur="1000" fill="hold"/>
                                        <p:tgtEl>
                                          <p:spTgt spid="145"/>
                                        </p:tgtEl>
                                        <p:attrNameLst>
                                          <p:attrName>ppt_w</p:attrName>
                                        </p:attrNameLst>
                                      </p:cBhvr>
                                      <p:tavLst>
                                        <p:tav tm="0">
                                          <p:val>
                                            <p:fltVal val="0"/>
                                          </p:val>
                                        </p:tav>
                                        <p:tav tm="100000">
                                          <p:val>
                                            <p:strVal val="#ppt_w"/>
                                          </p:val>
                                        </p:tav>
                                      </p:tavLst>
                                    </p:anim>
                                    <p:anim calcmode="lin" valueType="num">
                                      <p:cBhvr>
                                        <p:cTn id="25" dur="1000" fill="hold"/>
                                        <p:tgtEl>
                                          <p:spTgt spid="14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7" grpId="3"/>
      <p:bldP build="whole" bldLvl="1" animBg="1" rev="0" advAuto="0" spid="145" grpId="4"/>
      <p:bldP build="whole" bldLvl="1" animBg="1" rev="0" advAuto="0" spid="144" grpId="1"/>
      <p:bldP build="whole" bldLvl="1" animBg="1" rev="0" advAuto="0" spid="146" grpId="2"/>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body" idx="1"/>
          </p:nvPr>
        </p:nvSpPr>
        <p:spPr>
          <a:xfrm>
            <a:off x="508000" y="0"/>
            <a:ext cx="11988800" cy="7213600"/>
          </a:xfrm>
          <a:prstGeom prst="rect">
            <a:avLst/>
          </a:prstGeom>
        </p:spPr>
        <p:txBody>
          <a:bodyPr/>
          <a:lstStyle>
            <a:lvl1pPr marL="444500" indent="-444500">
              <a:defRPr sz="2200"/>
            </a:lvl1pPr>
          </a:lstStyle>
          <a:p>
            <a:pPr/>
            <a:r>
              <a:t>1.线程的状态:1.线程刚被创建还没有调用run方法之前只是新建状态.2.在调用run方法后是就绪状态,并不是运行状态,还需等待CPU的调用.3.运行状态:在run方法调用后,CPU已经调度并且该线程获取到CPU的时间.4.阻塞状态:使线程休眠或者加锁.5.死亡状态:当任务执行结束或者异常原因结束的状态.</a:t>
            </a:r>
          </a:p>
        </p:txBody>
      </p:sp>
      <p:sp>
        <p:nvSpPr>
          <p:cNvPr id="150" name="Shape 150"/>
          <p:cNvSpPr/>
          <p:nvPr/>
        </p:nvSpPr>
        <p:spPr>
          <a:xfrm>
            <a:off x="4724945" y="4413250"/>
            <a:ext cx="2062709" cy="4246513"/>
          </a:xfrm>
          <a:prstGeom prst="rect">
            <a:avLst/>
          </a:prstGeom>
          <a:solidFill>
            <a:schemeClr val="accent5"/>
          </a:solidFill>
          <a:ln w="12700">
            <a:miter lim="400000"/>
          </a:ln>
        </p:spPr>
        <p:txBody>
          <a:bodyPr lIns="50800" tIns="50800" rIns="50800" bIns="50800" anchor="ctr"/>
          <a:lstStyle/>
          <a:p>
            <a:pPr>
              <a:defRPr sz="3200">
                <a:solidFill>
                  <a:srgbClr val="FFFFFF"/>
                </a:solidFill>
                <a:effectLst>
                  <a:outerShdw sx="100000" sy="100000" kx="0" ky="0" algn="b" rotWithShape="0" blurRad="25400" dist="33948" dir="2700000">
                    <a:srgbClr val="3B3936"/>
                  </a:outerShdw>
                </a:effectLst>
              </a:defRPr>
            </a:pPr>
          </a:p>
        </p:txBody>
      </p:sp>
      <p:sp>
        <p:nvSpPr>
          <p:cNvPr id="151" name="Shape 151"/>
          <p:cNvSpPr/>
          <p:nvPr/>
        </p:nvSpPr>
        <p:spPr>
          <a:xfrm>
            <a:off x="4886349" y="4635500"/>
            <a:ext cx="1739901" cy="673101"/>
          </a:xfrm>
          <a:prstGeom prst="rect">
            <a:avLst/>
          </a:prstGeom>
          <a:gradFill>
            <a:gsLst>
              <a:gs pos="0">
                <a:schemeClr val="accent2">
                  <a:hueOff val="597264"/>
                  <a:satOff val="5158"/>
                  <a:lumOff val="-17289"/>
                </a:schemeClr>
              </a:gs>
              <a:gs pos="100000">
                <a:schemeClr val="accent2">
                  <a:hueOff val="-602737"/>
                  <a:satOff val="7170"/>
                  <a:lumOff val="14117"/>
                </a:schemeClr>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FFFFFF"/>
                </a:solidFill>
                <a:effectLst>
                  <a:outerShdw sx="100000" sy="100000" kx="0" ky="0" algn="b" rotWithShape="0" blurRad="25400" dist="33948" dir="2700000">
                    <a:srgbClr val="3B3936"/>
                  </a:outerShdw>
                </a:effectLst>
              </a:defRPr>
            </a:lvl1pPr>
          </a:lstStyle>
          <a:p>
            <a:pPr/>
            <a:r>
              <a:t>新建</a:t>
            </a:r>
          </a:p>
        </p:txBody>
      </p:sp>
      <p:sp>
        <p:nvSpPr>
          <p:cNvPr id="152" name="Shape 152"/>
          <p:cNvSpPr/>
          <p:nvPr/>
        </p:nvSpPr>
        <p:spPr>
          <a:xfrm>
            <a:off x="4913089" y="5578054"/>
            <a:ext cx="1739901" cy="673101"/>
          </a:xfrm>
          <a:prstGeom prst="rect">
            <a:avLst/>
          </a:prstGeom>
          <a:gradFill>
            <a:gsLst>
              <a:gs pos="0">
                <a:schemeClr val="accent2">
                  <a:hueOff val="597264"/>
                  <a:satOff val="5158"/>
                  <a:lumOff val="-17289"/>
                </a:schemeClr>
              </a:gs>
              <a:gs pos="100000">
                <a:schemeClr val="accent2">
                  <a:hueOff val="-602737"/>
                  <a:satOff val="7170"/>
                  <a:lumOff val="14117"/>
                </a:schemeClr>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FFFFFF"/>
                </a:solidFill>
                <a:effectLst>
                  <a:outerShdw sx="100000" sy="100000" kx="0" ky="0" algn="b" rotWithShape="0" blurRad="25400" dist="33948" dir="2700000">
                    <a:srgbClr val="3B3936"/>
                  </a:outerShdw>
                </a:effectLst>
              </a:defRPr>
            </a:lvl1pPr>
          </a:lstStyle>
          <a:p>
            <a:pPr/>
            <a:r>
              <a:t>就绪状态</a:t>
            </a:r>
          </a:p>
        </p:txBody>
      </p:sp>
      <p:sp>
        <p:nvSpPr>
          <p:cNvPr id="153" name="Shape 153"/>
          <p:cNvSpPr/>
          <p:nvPr/>
        </p:nvSpPr>
        <p:spPr>
          <a:xfrm>
            <a:off x="4867895" y="6675028"/>
            <a:ext cx="1776810" cy="673101"/>
          </a:xfrm>
          <a:prstGeom prst="rect">
            <a:avLst/>
          </a:prstGeom>
          <a:gradFill>
            <a:gsLst>
              <a:gs pos="0">
                <a:schemeClr val="accent2">
                  <a:hueOff val="597264"/>
                  <a:satOff val="5158"/>
                  <a:lumOff val="-17289"/>
                </a:schemeClr>
              </a:gs>
              <a:gs pos="100000">
                <a:schemeClr val="accent2">
                  <a:hueOff val="-602737"/>
                  <a:satOff val="7170"/>
                  <a:lumOff val="14117"/>
                </a:schemeClr>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FFFFFF"/>
                </a:solidFill>
                <a:effectLst>
                  <a:outerShdw sx="100000" sy="100000" kx="0" ky="0" algn="b" rotWithShape="0" blurRad="25400" dist="33948" dir="2700000">
                    <a:srgbClr val="3B3936"/>
                  </a:outerShdw>
                </a:effectLst>
              </a:defRPr>
            </a:lvl1pPr>
          </a:lstStyle>
          <a:p>
            <a:pPr/>
            <a:r>
              <a:t>CPU调用</a:t>
            </a:r>
          </a:p>
        </p:txBody>
      </p:sp>
      <p:sp>
        <p:nvSpPr>
          <p:cNvPr id="154" name="Shape 154"/>
          <p:cNvSpPr/>
          <p:nvPr/>
        </p:nvSpPr>
        <p:spPr>
          <a:xfrm>
            <a:off x="4846637" y="7673156"/>
            <a:ext cx="1872805" cy="673101"/>
          </a:xfrm>
          <a:prstGeom prst="rect">
            <a:avLst/>
          </a:prstGeom>
          <a:gradFill>
            <a:gsLst>
              <a:gs pos="0">
                <a:schemeClr val="accent2">
                  <a:hueOff val="597264"/>
                  <a:satOff val="5158"/>
                  <a:lumOff val="-17289"/>
                </a:schemeClr>
              </a:gs>
              <a:gs pos="100000">
                <a:schemeClr val="accent2">
                  <a:hueOff val="-602737"/>
                  <a:satOff val="7170"/>
                  <a:lumOff val="14117"/>
                </a:schemeClr>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FFFFFF"/>
                </a:solidFill>
                <a:effectLst>
                  <a:outerShdw sx="100000" sy="100000" kx="0" ky="0" algn="b" rotWithShape="0" blurRad="25400" dist="33948" dir="2700000">
                    <a:srgbClr val="3B3936"/>
                  </a:outerShdw>
                </a:effectLst>
              </a:defRPr>
            </a:lvl1pPr>
          </a:lstStyle>
          <a:p>
            <a:pPr/>
            <a:r>
              <a:t>死亡状态</a:t>
            </a:r>
          </a:p>
        </p:txBody>
      </p:sp>
      <p:sp>
        <p:nvSpPr>
          <p:cNvPr id="155" name="Shape 155"/>
          <p:cNvSpPr/>
          <p:nvPr>
            <p:ph type="title" idx="4294967295"/>
          </p:nvPr>
        </p:nvSpPr>
        <p:spPr>
          <a:prstGeom prst="rect">
            <a:avLst/>
          </a:prstGeom>
        </p:spPr>
        <p:txBody>
          <a:bodyPr/>
          <a:lstStyle>
            <a:lvl1pPr defTabSz="525779">
              <a:spcBef>
                <a:spcPts val="1400"/>
              </a:spcBef>
              <a:defRPr sz="6300"/>
            </a:lvl1pPr>
          </a:lstStyle>
          <a:p>
            <a:pPr/>
            <a:r>
              <a:t>线程状态</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49"/>
                                        </p:tgtEl>
                                        <p:attrNameLst>
                                          <p:attrName>style.visibility</p:attrName>
                                        </p:attrNameLst>
                                      </p:cBhvr>
                                      <p:to>
                                        <p:strVal val="visible"/>
                                      </p:to>
                                    </p:set>
                                    <p:anim calcmode="lin" valueType="num">
                                      <p:cBhvr>
                                        <p:cTn id="7" dur="1000" fill="hold"/>
                                        <p:tgtEl>
                                          <p:spTgt spid="149"/>
                                        </p:tgtEl>
                                        <p:attrNameLst>
                                          <p:attrName>ppt_x</p:attrName>
                                        </p:attrNameLst>
                                      </p:cBhvr>
                                      <p:tavLst>
                                        <p:tav tm="0">
                                          <p:val>
                                            <p:strVal val="0-#ppt_w/2"/>
                                          </p:val>
                                        </p:tav>
                                        <p:tav tm="100000">
                                          <p:val>
                                            <p:strVal val="#ppt_x"/>
                                          </p:val>
                                        </p:tav>
                                      </p:tavLst>
                                    </p:anim>
                                    <p:anim calcmode="lin" valueType="num">
                                      <p:cBhvr>
                                        <p:cTn id="8" dur="1000" fill="hold"/>
                                        <p:tgtEl>
                                          <p:spTgt spid="1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50"/>
                                        </p:tgtEl>
                                        <p:attrNameLst>
                                          <p:attrName>style.visibility</p:attrName>
                                        </p:attrNameLst>
                                      </p:cBhvr>
                                      <p:to>
                                        <p:strVal val="visible"/>
                                      </p:to>
                                    </p:set>
                                    <p:anim calcmode="lin" valueType="num">
                                      <p:cBhvr>
                                        <p:cTn id="13" dur="1000" fill="hold"/>
                                        <p:tgtEl>
                                          <p:spTgt spid="150"/>
                                        </p:tgtEl>
                                        <p:attrNameLst>
                                          <p:attrName>ppt_x</p:attrName>
                                        </p:attrNameLst>
                                      </p:cBhvr>
                                      <p:tavLst>
                                        <p:tav tm="0">
                                          <p:val>
                                            <p:strVal val="0-#ppt_w/2"/>
                                          </p:val>
                                        </p:tav>
                                        <p:tav tm="100000">
                                          <p:val>
                                            <p:strVal val="#ppt_x"/>
                                          </p:val>
                                        </p:tav>
                                      </p:tavLst>
                                    </p:anim>
                                    <p:anim calcmode="lin" valueType="num">
                                      <p:cBhvr>
                                        <p:cTn id="14" dur="1000" fill="hold"/>
                                        <p:tgtEl>
                                          <p:spTgt spid="1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151">
                                            <p:bg/>
                                          </p:spTgt>
                                        </p:tgtEl>
                                        <p:attrNameLst>
                                          <p:attrName>style.visibility</p:attrName>
                                        </p:attrNameLst>
                                      </p:cBhvr>
                                      <p:to>
                                        <p:strVal val="visible"/>
                                      </p:to>
                                    </p:set>
                                    <p:anim calcmode="lin" valueType="num">
                                      <p:cBhvr>
                                        <p:cTn id="19" dur="1000" fill="hold"/>
                                        <p:tgtEl>
                                          <p:spTgt spid="151">
                                            <p:bg/>
                                          </p:spTgt>
                                        </p:tgtEl>
                                        <p:attrNameLst>
                                          <p:attrName>ppt_x</p:attrName>
                                        </p:attrNameLst>
                                      </p:cBhvr>
                                      <p:tavLst>
                                        <p:tav tm="0">
                                          <p:val>
                                            <p:strVal val="0-#ppt_w/2"/>
                                          </p:val>
                                        </p:tav>
                                        <p:tav tm="100000">
                                          <p:val>
                                            <p:strVal val="#ppt_x"/>
                                          </p:val>
                                        </p:tav>
                                      </p:tavLst>
                                    </p:anim>
                                    <p:anim calcmode="lin" valueType="num">
                                      <p:cBhvr>
                                        <p:cTn id="20" dur="1000" fill="hold"/>
                                        <p:tgtEl>
                                          <p:spTgt spid="151">
                                            <p:bg/>
                                          </p:spTgt>
                                        </p:tgtEl>
                                        <p:attrNameLst>
                                          <p:attrName>ppt_y</p:attrName>
                                        </p:attrNameLst>
                                      </p:cBhvr>
                                      <p:tavLst>
                                        <p:tav tm="0">
                                          <p:val>
                                            <p:strVal val="#ppt_y"/>
                                          </p:val>
                                        </p:tav>
                                        <p:tav tm="100000">
                                          <p:val>
                                            <p:strVal val="#ppt_y"/>
                                          </p:val>
                                        </p:tav>
                                      </p:tavLst>
                                    </p:anim>
                                  </p:childTnLst>
                                </p:cTn>
                              </p:par>
                              <p:par>
                                <p:cTn id="21" presetClass="entr" nodeType="withEffect" presetSubtype="8" presetID="2" grpId="3" fill="hold">
                                  <p:stCondLst>
                                    <p:cond delay="0"/>
                                  </p:stCondLst>
                                  <p:iterate type="el" backwards="0">
                                    <p:tmAbs val="0"/>
                                  </p:iterate>
                                  <p:childTnLst>
                                    <p:set>
                                      <p:cBhvr>
                                        <p:cTn id="22" fill="hold"/>
                                        <p:tgtEl>
                                          <p:spTgt spid="151">
                                            <p:txEl>
                                              <p:pRg st="0" end="0"/>
                                            </p:txEl>
                                          </p:spTgt>
                                        </p:tgtEl>
                                        <p:attrNameLst>
                                          <p:attrName>style.visibility</p:attrName>
                                        </p:attrNameLst>
                                      </p:cBhvr>
                                      <p:to>
                                        <p:strVal val="visible"/>
                                      </p:to>
                                    </p:set>
                                    <p:anim calcmode="lin" valueType="num">
                                      <p:cBhvr>
                                        <p:cTn id="23" dur="1000" fill="hold"/>
                                        <p:tgtEl>
                                          <p:spTgt spid="151">
                                            <p:txEl>
                                              <p:pRg st="0" end="0"/>
                                            </p:txEl>
                                          </p:spTgt>
                                        </p:tgtEl>
                                        <p:attrNameLst>
                                          <p:attrName>ppt_x</p:attrName>
                                        </p:attrNameLst>
                                      </p:cBhvr>
                                      <p:tavLst>
                                        <p:tav tm="0">
                                          <p:val>
                                            <p:strVal val="0-#ppt_w/2"/>
                                          </p:val>
                                        </p:tav>
                                        <p:tav tm="100000">
                                          <p:val>
                                            <p:strVal val="#ppt_x"/>
                                          </p:val>
                                        </p:tav>
                                      </p:tavLst>
                                    </p:anim>
                                    <p:anim calcmode="lin" valueType="num">
                                      <p:cBhvr>
                                        <p:cTn id="24" dur="1000" fill="hold"/>
                                        <p:tgtEl>
                                          <p:spTgt spid="1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4" fill="hold">
                                  <p:stCondLst>
                                    <p:cond delay="0"/>
                                  </p:stCondLst>
                                  <p:iterate type="el" backwards="0">
                                    <p:tmAbs val="0"/>
                                  </p:iterate>
                                  <p:childTnLst>
                                    <p:set>
                                      <p:cBhvr>
                                        <p:cTn id="28" fill="hold"/>
                                        <p:tgtEl>
                                          <p:spTgt spid="152">
                                            <p:bg/>
                                          </p:spTgt>
                                        </p:tgtEl>
                                        <p:attrNameLst>
                                          <p:attrName>style.visibility</p:attrName>
                                        </p:attrNameLst>
                                      </p:cBhvr>
                                      <p:to>
                                        <p:strVal val="visible"/>
                                      </p:to>
                                    </p:set>
                                    <p:anim calcmode="lin" valueType="num">
                                      <p:cBhvr>
                                        <p:cTn id="29" dur="1000" fill="hold"/>
                                        <p:tgtEl>
                                          <p:spTgt spid="152">
                                            <p:bg/>
                                          </p:spTgt>
                                        </p:tgtEl>
                                        <p:attrNameLst>
                                          <p:attrName>ppt_x</p:attrName>
                                        </p:attrNameLst>
                                      </p:cBhvr>
                                      <p:tavLst>
                                        <p:tav tm="0">
                                          <p:val>
                                            <p:strVal val="0-#ppt_w/2"/>
                                          </p:val>
                                        </p:tav>
                                        <p:tav tm="100000">
                                          <p:val>
                                            <p:strVal val="#ppt_x"/>
                                          </p:val>
                                        </p:tav>
                                      </p:tavLst>
                                    </p:anim>
                                    <p:anim calcmode="lin" valueType="num">
                                      <p:cBhvr>
                                        <p:cTn id="30" dur="1000" fill="hold"/>
                                        <p:tgtEl>
                                          <p:spTgt spid="152">
                                            <p:bg/>
                                          </p:spTgt>
                                        </p:tgtEl>
                                        <p:attrNameLst>
                                          <p:attrName>ppt_y</p:attrName>
                                        </p:attrNameLst>
                                      </p:cBhvr>
                                      <p:tavLst>
                                        <p:tav tm="0">
                                          <p:val>
                                            <p:strVal val="#ppt_y"/>
                                          </p:val>
                                        </p:tav>
                                        <p:tav tm="100000">
                                          <p:val>
                                            <p:strVal val="#ppt_y"/>
                                          </p:val>
                                        </p:tav>
                                      </p:tavLst>
                                    </p:anim>
                                  </p:childTnLst>
                                </p:cTn>
                              </p:par>
                              <p:par>
                                <p:cTn id="31" presetClass="entr" nodeType="withEffect" presetSubtype="8" presetID="2" grpId="4" fill="hold">
                                  <p:stCondLst>
                                    <p:cond delay="0"/>
                                  </p:stCondLst>
                                  <p:iterate type="el" backwards="0">
                                    <p:tmAbs val="0"/>
                                  </p:iterate>
                                  <p:childTnLst>
                                    <p:set>
                                      <p:cBhvr>
                                        <p:cTn id="32" fill="hold"/>
                                        <p:tgtEl>
                                          <p:spTgt spid="152">
                                            <p:txEl>
                                              <p:pRg st="0" end="0"/>
                                            </p:txEl>
                                          </p:spTgt>
                                        </p:tgtEl>
                                        <p:attrNameLst>
                                          <p:attrName>style.visibility</p:attrName>
                                        </p:attrNameLst>
                                      </p:cBhvr>
                                      <p:to>
                                        <p:strVal val="visible"/>
                                      </p:to>
                                    </p:set>
                                    <p:anim calcmode="lin" valueType="num">
                                      <p:cBhvr>
                                        <p:cTn id="33" dur="1000" fill="hold"/>
                                        <p:tgtEl>
                                          <p:spTgt spid="152">
                                            <p:txEl>
                                              <p:pRg st="0" end="0"/>
                                            </p:txEl>
                                          </p:spTgt>
                                        </p:tgtEl>
                                        <p:attrNameLst>
                                          <p:attrName>ppt_x</p:attrName>
                                        </p:attrNameLst>
                                      </p:cBhvr>
                                      <p:tavLst>
                                        <p:tav tm="0">
                                          <p:val>
                                            <p:strVal val="0-#ppt_w/2"/>
                                          </p:val>
                                        </p:tav>
                                        <p:tav tm="100000">
                                          <p:val>
                                            <p:strVal val="#ppt_x"/>
                                          </p:val>
                                        </p:tav>
                                      </p:tavLst>
                                    </p:anim>
                                    <p:anim calcmode="lin" valueType="num">
                                      <p:cBhvr>
                                        <p:cTn id="34" dur="1000" fill="hold"/>
                                        <p:tgtEl>
                                          <p:spTgt spid="1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8" presetID="2" grpId="5" fill="hold">
                                  <p:stCondLst>
                                    <p:cond delay="0"/>
                                  </p:stCondLst>
                                  <p:iterate type="el" backwards="0">
                                    <p:tmAbs val="0"/>
                                  </p:iterate>
                                  <p:childTnLst>
                                    <p:set>
                                      <p:cBhvr>
                                        <p:cTn id="38" fill="hold"/>
                                        <p:tgtEl>
                                          <p:spTgt spid="153">
                                            <p:bg/>
                                          </p:spTgt>
                                        </p:tgtEl>
                                        <p:attrNameLst>
                                          <p:attrName>style.visibility</p:attrName>
                                        </p:attrNameLst>
                                      </p:cBhvr>
                                      <p:to>
                                        <p:strVal val="visible"/>
                                      </p:to>
                                    </p:set>
                                    <p:anim calcmode="lin" valueType="num">
                                      <p:cBhvr>
                                        <p:cTn id="39" dur="1000" fill="hold"/>
                                        <p:tgtEl>
                                          <p:spTgt spid="153">
                                            <p:bg/>
                                          </p:spTgt>
                                        </p:tgtEl>
                                        <p:attrNameLst>
                                          <p:attrName>ppt_x</p:attrName>
                                        </p:attrNameLst>
                                      </p:cBhvr>
                                      <p:tavLst>
                                        <p:tav tm="0">
                                          <p:val>
                                            <p:strVal val="0-#ppt_w/2"/>
                                          </p:val>
                                        </p:tav>
                                        <p:tav tm="100000">
                                          <p:val>
                                            <p:strVal val="#ppt_x"/>
                                          </p:val>
                                        </p:tav>
                                      </p:tavLst>
                                    </p:anim>
                                    <p:anim calcmode="lin" valueType="num">
                                      <p:cBhvr>
                                        <p:cTn id="40" dur="1000" fill="hold"/>
                                        <p:tgtEl>
                                          <p:spTgt spid="153">
                                            <p:bg/>
                                          </p:spTgt>
                                        </p:tgtEl>
                                        <p:attrNameLst>
                                          <p:attrName>ppt_y</p:attrName>
                                        </p:attrNameLst>
                                      </p:cBhvr>
                                      <p:tavLst>
                                        <p:tav tm="0">
                                          <p:val>
                                            <p:strVal val="#ppt_y"/>
                                          </p:val>
                                        </p:tav>
                                        <p:tav tm="100000">
                                          <p:val>
                                            <p:strVal val="#ppt_y"/>
                                          </p:val>
                                        </p:tav>
                                      </p:tavLst>
                                    </p:anim>
                                  </p:childTnLst>
                                </p:cTn>
                              </p:par>
                              <p:par>
                                <p:cTn id="41" presetClass="entr" nodeType="withEffect" presetSubtype="8" presetID="2" grpId="5" fill="hold">
                                  <p:stCondLst>
                                    <p:cond delay="0"/>
                                  </p:stCondLst>
                                  <p:iterate type="el" backwards="0">
                                    <p:tmAbs val="0"/>
                                  </p:iterate>
                                  <p:childTnLst>
                                    <p:set>
                                      <p:cBhvr>
                                        <p:cTn id="42" fill="hold"/>
                                        <p:tgtEl>
                                          <p:spTgt spid="153">
                                            <p:txEl>
                                              <p:pRg st="0" end="0"/>
                                            </p:txEl>
                                          </p:spTgt>
                                        </p:tgtEl>
                                        <p:attrNameLst>
                                          <p:attrName>style.visibility</p:attrName>
                                        </p:attrNameLst>
                                      </p:cBhvr>
                                      <p:to>
                                        <p:strVal val="visible"/>
                                      </p:to>
                                    </p:set>
                                    <p:anim calcmode="lin" valueType="num">
                                      <p:cBhvr>
                                        <p:cTn id="43" dur="1000" fill="hold"/>
                                        <p:tgtEl>
                                          <p:spTgt spid="153">
                                            <p:txEl>
                                              <p:pRg st="0" end="0"/>
                                            </p:txEl>
                                          </p:spTgt>
                                        </p:tgtEl>
                                        <p:attrNameLst>
                                          <p:attrName>ppt_x</p:attrName>
                                        </p:attrNameLst>
                                      </p:cBhvr>
                                      <p:tavLst>
                                        <p:tav tm="0">
                                          <p:val>
                                            <p:strVal val="0-#ppt_w/2"/>
                                          </p:val>
                                        </p:tav>
                                        <p:tav tm="100000">
                                          <p:val>
                                            <p:strVal val="#ppt_x"/>
                                          </p:val>
                                        </p:tav>
                                      </p:tavLst>
                                    </p:anim>
                                    <p:anim calcmode="lin" valueType="num">
                                      <p:cBhvr>
                                        <p:cTn id="44" dur="1000" fill="hold"/>
                                        <p:tgtEl>
                                          <p:spTgt spid="1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8" presetID="2" grpId="6" fill="hold">
                                  <p:stCondLst>
                                    <p:cond delay="0"/>
                                  </p:stCondLst>
                                  <p:iterate type="el" backwards="0">
                                    <p:tmAbs val="0"/>
                                  </p:iterate>
                                  <p:childTnLst>
                                    <p:set>
                                      <p:cBhvr>
                                        <p:cTn id="48" fill="hold"/>
                                        <p:tgtEl>
                                          <p:spTgt spid="154">
                                            <p:bg/>
                                          </p:spTgt>
                                        </p:tgtEl>
                                        <p:attrNameLst>
                                          <p:attrName>style.visibility</p:attrName>
                                        </p:attrNameLst>
                                      </p:cBhvr>
                                      <p:to>
                                        <p:strVal val="visible"/>
                                      </p:to>
                                    </p:set>
                                    <p:anim calcmode="lin" valueType="num">
                                      <p:cBhvr>
                                        <p:cTn id="49" dur="1000" fill="hold"/>
                                        <p:tgtEl>
                                          <p:spTgt spid="154">
                                            <p:bg/>
                                          </p:spTgt>
                                        </p:tgtEl>
                                        <p:attrNameLst>
                                          <p:attrName>ppt_x</p:attrName>
                                        </p:attrNameLst>
                                      </p:cBhvr>
                                      <p:tavLst>
                                        <p:tav tm="0">
                                          <p:val>
                                            <p:strVal val="0-#ppt_w/2"/>
                                          </p:val>
                                        </p:tav>
                                        <p:tav tm="100000">
                                          <p:val>
                                            <p:strVal val="#ppt_x"/>
                                          </p:val>
                                        </p:tav>
                                      </p:tavLst>
                                    </p:anim>
                                    <p:anim calcmode="lin" valueType="num">
                                      <p:cBhvr>
                                        <p:cTn id="50" dur="1000" fill="hold"/>
                                        <p:tgtEl>
                                          <p:spTgt spid="154">
                                            <p:bg/>
                                          </p:spTgt>
                                        </p:tgtEl>
                                        <p:attrNameLst>
                                          <p:attrName>ppt_y</p:attrName>
                                        </p:attrNameLst>
                                      </p:cBhvr>
                                      <p:tavLst>
                                        <p:tav tm="0">
                                          <p:val>
                                            <p:strVal val="#ppt_y"/>
                                          </p:val>
                                        </p:tav>
                                        <p:tav tm="100000">
                                          <p:val>
                                            <p:strVal val="#ppt_y"/>
                                          </p:val>
                                        </p:tav>
                                      </p:tavLst>
                                    </p:anim>
                                  </p:childTnLst>
                                </p:cTn>
                              </p:par>
                              <p:par>
                                <p:cTn id="51" presetClass="entr" nodeType="withEffect" presetSubtype="8" presetID="2" grpId="6" fill="hold">
                                  <p:stCondLst>
                                    <p:cond delay="0"/>
                                  </p:stCondLst>
                                  <p:iterate type="el" backwards="0">
                                    <p:tmAbs val="0"/>
                                  </p:iterate>
                                  <p:childTnLst>
                                    <p:set>
                                      <p:cBhvr>
                                        <p:cTn id="52" fill="hold"/>
                                        <p:tgtEl>
                                          <p:spTgt spid="154">
                                            <p:txEl>
                                              <p:pRg st="0" end="0"/>
                                            </p:txEl>
                                          </p:spTgt>
                                        </p:tgtEl>
                                        <p:attrNameLst>
                                          <p:attrName>style.visibility</p:attrName>
                                        </p:attrNameLst>
                                      </p:cBhvr>
                                      <p:to>
                                        <p:strVal val="visible"/>
                                      </p:to>
                                    </p:set>
                                    <p:anim calcmode="lin" valueType="num">
                                      <p:cBhvr>
                                        <p:cTn id="53" dur="1000" fill="hold"/>
                                        <p:tgtEl>
                                          <p:spTgt spid="154">
                                            <p:txEl>
                                              <p:pRg st="0" end="0"/>
                                            </p:txEl>
                                          </p:spTgt>
                                        </p:tgtEl>
                                        <p:attrNameLst>
                                          <p:attrName>ppt_x</p:attrName>
                                        </p:attrNameLst>
                                      </p:cBhvr>
                                      <p:tavLst>
                                        <p:tav tm="0">
                                          <p:val>
                                            <p:strVal val="0-#ppt_w/2"/>
                                          </p:val>
                                        </p:tav>
                                        <p:tav tm="100000">
                                          <p:val>
                                            <p:strVal val="#ppt_x"/>
                                          </p:val>
                                        </p:tav>
                                      </p:tavLst>
                                    </p:anim>
                                    <p:anim calcmode="lin" valueType="num">
                                      <p:cBhvr>
                                        <p:cTn id="54" dur="1000" fill="hold"/>
                                        <p:tgtEl>
                                          <p:spTgt spid="15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53" grpId="5"/>
      <p:bldP build="p" bldLvl="1" animBg="1" rev="0" advAuto="0" spid="151" grpId="3"/>
      <p:bldP build="whole" bldLvl="1" animBg="1" rev="0" advAuto="0" spid="149" grpId="1"/>
      <p:bldP build="p" bldLvl="1" animBg="1" rev="0" advAuto="0" spid="152" grpId="4"/>
      <p:bldP build="p" bldLvl="1" animBg="1" rev="0" advAuto="0" spid="154" grpId="6"/>
      <p:bldP build="whole" bldLvl="1" animBg="1" rev="0" advAuto="0" spid="150" grpId="2"/>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idx="4294967295"/>
          </p:nvPr>
        </p:nvSpPr>
        <p:spPr>
          <a:prstGeom prst="rect">
            <a:avLst/>
          </a:prstGeom>
        </p:spPr>
        <p:txBody>
          <a:bodyPr/>
          <a:lstStyle>
            <a:lvl1pPr defTabSz="525779">
              <a:spcBef>
                <a:spcPts val="1400"/>
              </a:spcBef>
              <a:defRPr sz="6300"/>
            </a:lvl1pPr>
          </a:lstStyle>
          <a:p>
            <a:pPr/>
            <a:r>
              <a:t>线程和进程的区别</a:t>
            </a:r>
          </a:p>
        </p:txBody>
      </p:sp>
      <p:sp>
        <p:nvSpPr>
          <p:cNvPr id="158" name="Shape 158"/>
          <p:cNvSpPr/>
          <p:nvPr>
            <p:ph type="body" idx="1"/>
          </p:nvPr>
        </p:nvSpPr>
        <p:spPr>
          <a:xfrm>
            <a:off x="508000" y="2019300"/>
            <a:ext cx="11988800" cy="7213600"/>
          </a:xfrm>
          <a:prstGeom prst="rect">
            <a:avLst/>
          </a:prstGeom>
        </p:spPr>
        <p:txBody>
          <a:bodyPr/>
          <a:lstStyle>
            <a:lvl1pPr marL="444500" indent="-444500">
              <a:defRPr sz="2200"/>
            </a:lvl1pPr>
          </a:lstStyle>
          <a:p>
            <a:pPr/>
            <a:r>
              <a:t>线程和进程的区别:每个进程有独有的代码和数据空间，而多个线程则共享数据空间，每个线程有自己的执行堆栈和程序计数器为其执行上下文。多线程主要是为了节约CPU时间，发挥利用，根据具体情况而定。线程的运行中需要使用计算机的内存资源和CPU。</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lvl1pPr defTabSz="525779">
              <a:spcBef>
                <a:spcPts val="1400"/>
              </a:spcBef>
              <a:defRPr sz="6300"/>
            </a:lvl1pPr>
          </a:lstStyle>
          <a:p>
            <a:pPr/>
            <a:r>
              <a:t>多线程的实现方案</a:t>
            </a:r>
          </a:p>
        </p:txBody>
      </p:sp>
      <p:graphicFrame>
        <p:nvGraphicFramePr>
          <p:cNvPr id="161" name="Table 161"/>
          <p:cNvGraphicFramePr/>
          <p:nvPr/>
        </p:nvGraphicFramePr>
        <p:xfrm>
          <a:off x="736600" y="2552700"/>
          <a:ext cx="5334000" cy="5715000"/>
        </p:xfrm>
        <a:graphic xmlns:a="http://schemas.openxmlformats.org/drawingml/2006/main">
          <a:graphicData uri="http://schemas.openxmlformats.org/drawingml/2006/table">
            <a:tbl>
              <a:tblPr firstCol="0" firstRow="1" lastCol="0" lastRow="0" bandCol="0" bandRow="0" rtl="0">
                <a:tableStyleId>{EEE7283C-3CF3-47DC-8721-378D4A62B228}</a:tableStyleId>
              </a:tblPr>
              <a:tblGrid>
                <a:gridCol w="1717885"/>
                <a:gridCol w="3696132"/>
                <a:gridCol w="1238493"/>
                <a:gridCol w="2095851"/>
                <a:gridCol w="2165899"/>
              </a:tblGrid>
              <a:tr h="1140460">
                <a:tc>
                  <a:txBody>
                    <a:bodyPr/>
                    <a:lstStyle/>
                    <a:p>
                      <a:pPr defTabSz="914400">
                        <a:tabLst>
                          <a:tab pos="1181100" algn="l"/>
                        </a:tabLst>
                        <a:defRPr>
                          <a:solidFill>
                            <a:srgbClr val="000000"/>
                          </a:solidFill>
                        </a:defRPr>
                      </a:pPr>
                      <a:r>
                        <a:rPr sz="2600">
                          <a:solidFill>
                            <a:srgbClr val="BD5B0C"/>
                          </a:solidFill>
                          <a:effectLst>
                            <a:outerShdw sx="100000" sy="100000" kx="0" ky="0" algn="b" rotWithShape="0" blurRad="25400" dist="33948" dir="2388334">
                              <a:srgbClr val="3B3936">
                                <a:alpha val="79310"/>
                              </a:srgbClr>
                            </a:outerShdw>
                          </a:effectLst>
                        </a:rPr>
                        <a:t>技术方案</a:t>
                      </a:r>
                    </a:p>
                  </a:txBody>
                  <a:tcPr marL="50800" marR="50800" marT="50800" marB="50800" anchor="ctr" anchorCtr="0" horzOverflow="overflow">
                    <a:solidFill>
                      <a:srgbClr val="FFFFFF"/>
                    </a:solidFill>
                  </a:tcPr>
                </a:tc>
                <a:tc>
                  <a:txBody>
                    <a:bodyPr/>
                    <a:lstStyle/>
                    <a:p>
                      <a:pPr defTabSz="914400">
                        <a:tabLst>
                          <a:tab pos="1181100" algn="l"/>
                        </a:tabLst>
                        <a:defRPr>
                          <a:solidFill>
                            <a:srgbClr val="000000"/>
                          </a:solidFill>
                        </a:defRPr>
                      </a:pPr>
                      <a:r>
                        <a:rPr sz="2600">
                          <a:solidFill>
                            <a:srgbClr val="924607"/>
                          </a:solidFill>
                          <a:effectLst>
                            <a:outerShdw sx="100000" sy="100000" kx="0" ky="0" algn="b" rotWithShape="0" blurRad="25400" dist="33948" dir="2388334">
                              <a:srgbClr val="3B3936">
                                <a:alpha val="79310"/>
                              </a:srgbClr>
                            </a:outerShdw>
                          </a:effectLst>
                        </a:rPr>
                        <a:t>简介</a:t>
                      </a:r>
                    </a:p>
                  </a:txBody>
                  <a:tcPr marL="50800" marR="50800" marT="50800" marB="50800" anchor="ctr" anchorCtr="0" horzOverflow="overflow">
                    <a:solidFill>
                      <a:srgbClr val="FFFFFF"/>
                    </a:solidFill>
                  </a:tcPr>
                </a:tc>
                <a:tc>
                  <a:txBody>
                    <a:bodyPr/>
                    <a:lstStyle/>
                    <a:p>
                      <a:pPr defTabSz="914400">
                        <a:tabLst>
                          <a:tab pos="1181100" algn="l"/>
                        </a:tabLst>
                        <a:defRPr>
                          <a:solidFill>
                            <a:srgbClr val="000000"/>
                          </a:solidFill>
                        </a:defRPr>
                      </a:pPr>
                      <a:r>
                        <a:rPr sz="2600">
                          <a:solidFill>
                            <a:srgbClr val="924607"/>
                          </a:solidFill>
                          <a:effectLst>
                            <a:outerShdw sx="100000" sy="100000" kx="0" ky="0" algn="b" rotWithShape="0" blurRad="25400" dist="33948" dir="2388334">
                              <a:srgbClr val="3B3936">
                                <a:alpha val="79310"/>
                              </a:srgbClr>
                            </a:outerShdw>
                          </a:effectLst>
                        </a:rPr>
                        <a:t>语言</a:t>
                      </a:r>
                    </a:p>
                  </a:txBody>
                  <a:tcPr marL="50800" marR="50800" marT="50800" marB="50800" anchor="ctr" anchorCtr="0" horzOverflow="overflow">
                    <a:solidFill>
                      <a:srgbClr val="FFFFFF"/>
                    </a:solidFill>
                  </a:tcPr>
                </a:tc>
                <a:tc>
                  <a:txBody>
                    <a:bodyPr/>
                    <a:lstStyle/>
                    <a:p>
                      <a:pPr defTabSz="914400">
                        <a:tabLst>
                          <a:tab pos="1181100" algn="l"/>
                        </a:tabLst>
                        <a:defRPr>
                          <a:solidFill>
                            <a:srgbClr val="000000"/>
                          </a:solidFill>
                        </a:defRPr>
                      </a:pPr>
                      <a:r>
                        <a:rPr sz="2600">
                          <a:solidFill>
                            <a:srgbClr val="924607"/>
                          </a:solidFill>
                          <a:effectLst>
                            <a:outerShdw sx="100000" sy="100000" kx="0" ky="0" algn="b" rotWithShape="0" blurRad="25400" dist="33948" dir="2388334">
                              <a:srgbClr val="3B3936">
                                <a:alpha val="79310"/>
                              </a:srgbClr>
                            </a:outerShdw>
                          </a:effectLst>
                        </a:rPr>
                        <a:t>线程生命周期</a:t>
                      </a:r>
                    </a:p>
                  </a:txBody>
                  <a:tcPr marL="50800" marR="50800" marT="50800" marB="50800" anchor="ctr" anchorCtr="0" horzOverflow="overflow">
                    <a:solidFill>
                      <a:srgbClr val="FFFFFF"/>
                    </a:solidFill>
                  </a:tcPr>
                </a:tc>
                <a:tc>
                  <a:txBody>
                    <a:bodyPr/>
                    <a:lstStyle/>
                    <a:p>
                      <a:pPr defTabSz="914400">
                        <a:tabLst>
                          <a:tab pos="1181100" algn="l"/>
                        </a:tabLst>
                        <a:defRPr>
                          <a:solidFill>
                            <a:srgbClr val="000000"/>
                          </a:solidFill>
                        </a:defRPr>
                      </a:pPr>
                      <a:r>
                        <a:rPr sz="2600">
                          <a:solidFill>
                            <a:srgbClr val="924607"/>
                          </a:solidFill>
                          <a:effectLst>
                            <a:outerShdw sx="100000" sy="100000" kx="0" ky="0" algn="b" rotWithShape="0" blurRad="25400" dist="33948" dir="2388334">
                              <a:srgbClr val="3B3936">
                                <a:alpha val="79310"/>
                              </a:srgbClr>
                            </a:outerShdw>
                          </a:effectLst>
                        </a:rPr>
                        <a:t>使用频率</a:t>
                      </a:r>
                    </a:p>
                  </a:txBody>
                  <a:tcPr marL="50800" marR="50800" marT="50800" marB="50800" anchor="ctr" anchorCtr="0" horzOverflow="overflow">
                    <a:solidFill>
                      <a:srgbClr val="FFFFFF"/>
                    </a:solidFill>
                  </a:tcPr>
                </a:tc>
              </a:tr>
              <a:tr h="1381462">
                <a:tc>
                  <a:txBody>
                    <a:bodyPr/>
                    <a:lstStyle/>
                    <a:p>
                      <a:pPr defTabSz="914400">
                        <a:defRPr>
                          <a:solidFill>
                            <a:srgbClr val="000000"/>
                          </a:solidFill>
                        </a:defRPr>
                      </a:pPr>
                      <a:r>
                        <a:rPr sz="2600">
                          <a:solidFill>
                            <a:srgbClr val="414141"/>
                          </a:solidFill>
                        </a:rPr>
                        <a:t>Pthread</a:t>
                      </a:r>
                    </a:p>
                  </a:txBody>
                  <a:tcPr marL="50800" marR="50800" marT="50800" marB="50800" anchor="ctr" anchorCtr="0" horzOverflow="overflow"/>
                </a:tc>
                <a:tc>
                  <a:txBody>
                    <a:bodyPr/>
                    <a:lstStyle/>
                    <a:p>
                      <a:pPr algn="l">
                        <a:defRPr>
                          <a:solidFill>
                            <a:srgbClr val="000000"/>
                          </a:solidFill>
                        </a:defRPr>
                      </a:pPr>
                      <a:r>
                        <a:rPr>
                          <a:solidFill>
                            <a:srgbClr val="414141"/>
                          </a:solidFill>
                        </a:rPr>
                        <a:t>1.一套通用的多线程API.
2.适用于unix/windows/linux等系统
3.跨平台/可移值
4.使用难度大
</a:t>
                      </a:r>
                    </a:p>
                  </a:txBody>
                  <a:tcPr marL="50800" marR="50800" marT="50800" marB="50800" anchor="t" anchorCtr="0" horzOverflow="overflow"/>
                </a:tc>
                <a:tc>
                  <a:txBody>
                    <a:bodyPr/>
                    <a:lstStyle/>
                    <a:p>
                      <a:pPr defTabSz="914400">
                        <a:defRPr>
                          <a:solidFill>
                            <a:srgbClr val="000000"/>
                          </a:solidFill>
                        </a:defRPr>
                      </a:pPr>
                      <a:r>
                        <a:rPr sz="2600">
                          <a:solidFill>
                            <a:srgbClr val="414141"/>
                          </a:solidFill>
                        </a:rPr>
                        <a:t>c</a:t>
                      </a:r>
                    </a:p>
                  </a:txBody>
                  <a:tcPr marL="50800" marR="50800" marT="50800" marB="50800" anchor="ctr" anchorCtr="0" horzOverflow="overflow"/>
                </a:tc>
                <a:tc>
                  <a:txBody>
                    <a:bodyPr/>
                    <a:lstStyle/>
                    <a:p>
                      <a:pPr defTabSz="914400">
                        <a:defRPr>
                          <a:solidFill>
                            <a:srgbClr val="000000"/>
                          </a:solidFill>
                        </a:defRPr>
                      </a:pPr>
                      <a:r>
                        <a:rPr sz="2600">
                          <a:solidFill>
                            <a:srgbClr val="414141"/>
                          </a:solidFill>
                        </a:rPr>
                        <a:t>程序员管理</a:t>
                      </a:r>
                    </a:p>
                  </a:txBody>
                  <a:tcPr marL="50800" marR="50800" marT="50800" marB="50800" anchor="ctr" anchorCtr="0" horzOverflow="overflow"/>
                </a:tc>
                <a:tc>
                  <a:txBody>
                    <a:bodyPr/>
                    <a:lstStyle/>
                    <a:p>
                      <a:pPr defTabSz="914400">
                        <a:defRPr>
                          <a:solidFill>
                            <a:srgbClr val="000000"/>
                          </a:solidFill>
                        </a:defRPr>
                      </a:pPr>
                      <a:r>
                        <a:rPr sz="2600">
                          <a:solidFill>
                            <a:srgbClr val="414141"/>
                          </a:solidFill>
                        </a:rPr>
                        <a:t>几乎不用</a:t>
                      </a:r>
                    </a:p>
                  </a:txBody>
                  <a:tcPr marL="50800" marR="50800" marT="50800" marB="50800" anchor="ctr" anchorCtr="0" horzOverflow="overflow"/>
                </a:tc>
              </a:tr>
              <a:tr h="761543">
                <a:tc>
                  <a:txBody>
                    <a:bodyPr/>
                    <a:lstStyle/>
                    <a:p>
                      <a:pPr defTabSz="914400">
                        <a:defRPr>
                          <a:solidFill>
                            <a:srgbClr val="000000"/>
                          </a:solidFill>
                        </a:defRPr>
                      </a:pPr>
                      <a:r>
                        <a:rPr sz="2600">
                          <a:solidFill>
                            <a:srgbClr val="414141"/>
                          </a:solidFill>
                        </a:rPr>
                        <a:t>NSThread</a:t>
                      </a:r>
                    </a:p>
                  </a:txBody>
                  <a:tcPr marL="50800" marR="50800" marT="50800" marB="50800" anchor="ctr" anchorCtr="0" horzOverflow="overflow"/>
                </a:tc>
                <a:tc>
                  <a:txBody>
                    <a:bodyPr/>
                    <a:lstStyle/>
                    <a:p>
                      <a:pPr defTabSz="914400">
                        <a:defRPr>
                          <a:solidFill>
                            <a:srgbClr val="000000"/>
                          </a:solidFill>
                        </a:defRPr>
                      </a:pPr>
                      <a:r>
                        <a:rPr sz="1900">
                          <a:solidFill>
                            <a:srgbClr val="414141"/>
                          </a:solidFill>
                        </a:rPr>
                        <a:t>1.使用更加面向对象
2.简单易用可直接操作线程对象</a:t>
                      </a:r>
                    </a:p>
                  </a:txBody>
                  <a:tcPr marL="50800" marR="50800" marT="50800" marB="50800" anchor="t" anchorCtr="0" horzOverflow="overflow"/>
                </a:tc>
                <a:tc>
                  <a:txBody>
                    <a:bodyPr/>
                    <a:lstStyle/>
                    <a:p>
                      <a:pPr defTabSz="914400">
                        <a:defRPr>
                          <a:solidFill>
                            <a:srgbClr val="000000"/>
                          </a:solidFill>
                        </a:defRPr>
                      </a:pPr>
                      <a:r>
                        <a:rPr sz="2600">
                          <a:solidFill>
                            <a:srgbClr val="414141"/>
                          </a:solidFill>
                        </a:rPr>
                        <a:t>OC</a:t>
                      </a:r>
                    </a:p>
                  </a:txBody>
                  <a:tcPr marL="50800" marR="50800" marT="50800" marB="50800" anchor="ctr" anchorCtr="0" horzOverflow="overflow"/>
                </a:tc>
                <a:tc>
                  <a:txBody>
                    <a:bodyPr/>
                    <a:lstStyle/>
                    <a:p>
                      <a:pPr defTabSz="914400">
                        <a:defRPr>
                          <a:solidFill>
                            <a:srgbClr val="000000"/>
                          </a:solidFill>
                        </a:defRPr>
                      </a:pPr>
                      <a:r>
                        <a:rPr sz="2600">
                          <a:solidFill>
                            <a:srgbClr val="414141"/>
                          </a:solidFill>
                        </a:rPr>
                        <a:t>程序员管理</a:t>
                      </a:r>
                    </a:p>
                  </a:txBody>
                  <a:tcPr marL="50800" marR="50800" marT="50800" marB="50800" anchor="ctr" anchorCtr="0" horzOverflow="overflow"/>
                </a:tc>
                <a:tc>
                  <a:txBody>
                    <a:bodyPr/>
                    <a:lstStyle/>
                    <a:p>
                      <a:pPr defTabSz="914400">
                        <a:defRPr>
                          <a:solidFill>
                            <a:srgbClr val="000000"/>
                          </a:solidFill>
                        </a:defRPr>
                      </a:pPr>
                      <a:r>
                        <a:rPr sz="2600">
                          <a:solidFill>
                            <a:srgbClr val="414141"/>
                          </a:solidFill>
                        </a:rPr>
                        <a:t>偶尔使用</a:t>
                      </a:r>
                    </a:p>
                  </a:txBody>
                  <a:tcPr marL="50800" marR="50800" marT="50800" marB="50800" anchor="ctr" anchorCtr="0" horzOverflow="overflow"/>
                </a:tc>
              </a:tr>
              <a:tr h="728751">
                <a:tc>
                  <a:txBody>
                    <a:bodyPr/>
                    <a:lstStyle/>
                    <a:p>
                      <a:pPr defTabSz="914400">
                        <a:defRPr>
                          <a:solidFill>
                            <a:srgbClr val="000000"/>
                          </a:solidFill>
                        </a:defRPr>
                      </a:pPr>
                      <a:r>
                        <a:rPr sz="2600">
                          <a:solidFill>
                            <a:srgbClr val="414141"/>
                          </a:solidFill>
                        </a:rPr>
                        <a:t>GCD</a:t>
                      </a:r>
                    </a:p>
                  </a:txBody>
                  <a:tcPr marL="50800" marR="50800" marT="50800" marB="50800" anchor="ctr" anchorCtr="0" horzOverflow="overflow"/>
                </a:tc>
                <a:tc>
                  <a:txBody>
                    <a:bodyPr/>
                    <a:lstStyle/>
                    <a:p>
                      <a:pPr defTabSz="914400">
                        <a:defRPr>
                          <a:solidFill>
                            <a:srgbClr val="000000"/>
                          </a:solidFill>
                        </a:defRPr>
                      </a:pPr>
                      <a:r>
                        <a:rPr>
                          <a:solidFill>
                            <a:srgbClr val="414141"/>
                          </a:solidFill>
                        </a:rPr>
                        <a:t>1.旨在替代NSThread线程对象
2.充分利用了多核</a:t>
                      </a:r>
                    </a:p>
                  </a:txBody>
                  <a:tcPr marL="50800" marR="50800" marT="50800" marB="50800" anchor="t" anchorCtr="0" horzOverflow="overflow"/>
                </a:tc>
                <a:tc>
                  <a:txBody>
                    <a:bodyPr/>
                    <a:lstStyle/>
                    <a:p>
                      <a:pPr defTabSz="914400">
                        <a:defRPr>
                          <a:solidFill>
                            <a:srgbClr val="000000"/>
                          </a:solidFill>
                        </a:defRPr>
                      </a:pPr>
                      <a:r>
                        <a:rPr sz="2600">
                          <a:solidFill>
                            <a:srgbClr val="414141"/>
                          </a:solidFill>
                        </a:rPr>
                        <a:t>c</a:t>
                      </a:r>
                    </a:p>
                  </a:txBody>
                  <a:tcPr marL="50800" marR="50800" marT="50800" marB="50800" anchor="ctr" anchorCtr="0" horzOverflow="overflow"/>
                </a:tc>
                <a:tc>
                  <a:txBody>
                    <a:bodyPr/>
                    <a:lstStyle/>
                    <a:p>
                      <a:pPr defTabSz="914400">
                        <a:defRPr>
                          <a:solidFill>
                            <a:srgbClr val="000000"/>
                          </a:solidFill>
                        </a:defRPr>
                      </a:pPr>
                      <a:r>
                        <a:rPr sz="2600">
                          <a:solidFill>
                            <a:srgbClr val="414141"/>
                          </a:solidFill>
                        </a:rPr>
                        <a:t>自动管理</a:t>
                      </a:r>
                    </a:p>
                  </a:txBody>
                  <a:tcPr marL="50800" marR="50800" marT="50800" marB="50800" anchor="ctr" anchorCtr="0" horzOverflow="overflow"/>
                </a:tc>
                <a:tc>
                  <a:txBody>
                    <a:bodyPr/>
                    <a:lstStyle/>
                    <a:p>
                      <a:pPr defTabSz="914400">
                        <a:defRPr>
                          <a:solidFill>
                            <a:srgbClr val="000000"/>
                          </a:solidFill>
                        </a:defRPr>
                      </a:pPr>
                      <a:r>
                        <a:rPr sz="2600">
                          <a:solidFill>
                            <a:srgbClr val="414141"/>
                          </a:solidFill>
                        </a:rPr>
                        <a:t>经常使用</a:t>
                      </a:r>
                    </a:p>
                  </a:txBody>
                  <a:tcPr marL="50800" marR="50800" marT="50800" marB="50800" anchor="ctr" anchorCtr="0" horzOverflow="overflow"/>
                </a:tc>
              </a:tr>
              <a:tr h="1047650">
                <a:tc>
                  <a:txBody>
                    <a:bodyPr/>
                    <a:lstStyle/>
                    <a:p>
                      <a:pPr defTabSz="914400">
                        <a:defRPr>
                          <a:solidFill>
                            <a:srgbClr val="000000"/>
                          </a:solidFill>
                        </a:defRPr>
                      </a:pPr>
                      <a:r>
                        <a:rPr sz="2600">
                          <a:solidFill>
                            <a:srgbClr val="414141"/>
                          </a:solidFill>
                        </a:rPr>
                        <a:t>NSOperation</a:t>
                      </a:r>
                    </a:p>
                  </a:txBody>
                  <a:tcPr marL="50800" marR="50800" marT="50800" marB="50800" anchor="ctr" anchorCtr="0" horzOverflow="overflow">
                    <a:lnB w="12700">
                      <a:miter lim="400000"/>
                    </a:lnB>
                  </a:tcPr>
                </a:tc>
                <a:tc>
                  <a:txBody>
                    <a:bodyPr/>
                    <a:lstStyle/>
                    <a:p>
                      <a:pPr defTabSz="914400">
                        <a:defRPr>
                          <a:solidFill>
                            <a:srgbClr val="000000"/>
                          </a:solidFill>
                        </a:defRPr>
                      </a:pPr>
                      <a:r>
                        <a:rPr sz="1600">
                          <a:solidFill>
                            <a:srgbClr val="414141"/>
                          </a:solidFill>
                        </a:rPr>
                        <a:t>1.基于GCD
2.比GCD多了一些更加简单易用的功能
3.使用更加面向对象</a:t>
                      </a:r>
                    </a:p>
                  </a:txBody>
                  <a:tcPr marL="50800" marR="50800" marT="50800" marB="50800" anchor="t" anchorCtr="0" horzOverflow="overflow">
                    <a:lnB w="12700">
                      <a:miter lim="400000"/>
                    </a:lnB>
                  </a:tcPr>
                </a:tc>
                <a:tc>
                  <a:txBody>
                    <a:bodyPr/>
                    <a:lstStyle/>
                    <a:p>
                      <a:pPr defTabSz="914400">
                        <a:defRPr>
                          <a:solidFill>
                            <a:srgbClr val="000000"/>
                          </a:solidFill>
                        </a:defRPr>
                      </a:pPr>
                      <a:r>
                        <a:rPr sz="2600">
                          <a:solidFill>
                            <a:srgbClr val="414141"/>
                          </a:solidFill>
                        </a:rPr>
                        <a:t>oc</a:t>
                      </a:r>
                    </a:p>
                  </a:txBody>
                  <a:tcPr marL="50800" marR="50800" marT="50800" marB="50800" anchor="ctr" anchorCtr="0" horzOverflow="overflow">
                    <a:lnB w="12700">
                      <a:miter lim="400000"/>
                    </a:lnB>
                  </a:tcPr>
                </a:tc>
                <a:tc>
                  <a:txBody>
                    <a:bodyPr/>
                    <a:lstStyle/>
                    <a:p>
                      <a:pPr defTabSz="914400">
                        <a:defRPr>
                          <a:solidFill>
                            <a:srgbClr val="000000"/>
                          </a:solidFill>
                        </a:defRPr>
                      </a:pPr>
                      <a:r>
                        <a:rPr sz="2600">
                          <a:solidFill>
                            <a:srgbClr val="414141"/>
                          </a:solidFill>
                        </a:rPr>
                        <a:t>自动管理</a:t>
                      </a:r>
                    </a:p>
                  </a:txBody>
                  <a:tcPr marL="50800" marR="50800" marT="50800" marB="50800" anchor="ctr" anchorCtr="0" horzOverflow="overflow">
                    <a:lnB w="12700">
                      <a:miter lim="400000"/>
                    </a:lnB>
                  </a:tcPr>
                </a:tc>
                <a:tc>
                  <a:txBody>
                    <a:bodyPr/>
                    <a:lstStyle/>
                    <a:p>
                      <a:pPr defTabSz="914400">
                        <a:defRPr>
                          <a:solidFill>
                            <a:srgbClr val="000000"/>
                          </a:solidFill>
                        </a:defRPr>
                      </a:pPr>
                      <a:r>
                        <a:rPr sz="2600">
                          <a:solidFill>
                            <a:srgbClr val="414141"/>
                          </a:solidFill>
                        </a:rPr>
                        <a:t>经常使用</a:t>
                      </a:r>
                    </a:p>
                  </a:txBody>
                  <a:tcPr marL="50800" marR="50800" marT="50800" marB="50800" anchor="ctr" anchorCtr="0" horzOverflow="overflow">
                    <a:lnB w="12700">
                      <a:miter lim="400000"/>
                    </a:lnB>
                  </a:tcPr>
                </a:tc>
              </a:tr>
            </a:tbl>
          </a:graphicData>
        </a:graphic>
      </p:graphicFrame>
      <p:sp>
        <p:nvSpPr>
          <p:cNvPr id="162" name="Shape 162"/>
          <p:cNvSpPr/>
          <p:nvPr/>
        </p:nvSpPr>
        <p:spPr>
          <a:xfrm>
            <a:off x="3079849" y="8145968"/>
            <a:ext cx="3670102" cy="5270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3549"/>
                </a:solidFill>
              </a:defRPr>
            </a:lvl1pPr>
          </a:lstStyle>
          <a:p>
            <a:pPr/>
            <a:r>
              <a:t>中央调度队列也叫(共产党)</a:t>
            </a:r>
          </a:p>
        </p:txBody>
      </p:sp>
      <p:sp>
        <p:nvSpPr>
          <p:cNvPr id="163" name="Shape 163"/>
          <p:cNvSpPr/>
          <p:nvPr/>
        </p:nvSpPr>
        <p:spPr>
          <a:xfrm rot="12592850">
            <a:off x="1485900" y="6827242"/>
            <a:ext cx="3479800" cy="634008"/>
          </a:xfrm>
          <a:prstGeom prst="rightArrow">
            <a:avLst>
              <a:gd name="adj1" fmla="val 32000"/>
              <a:gd name="adj2" fmla="val 128200"/>
            </a:avLst>
          </a:prstGeom>
          <a:solidFill>
            <a:schemeClr val="accent5">
              <a:hueOff val="-375889"/>
              <a:satOff val="-9195"/>
              <a:lumOff val="-14901"/>
            </a:schemeClr>
          </a:solidFill>
          <a:ln w="12700">
            <a:miter lim="400000"/>
          </a:ln>
        </p:spPr>
        <p:txBody>
          <a:bodyPr lIns="50800" tIns="50800" rIns="50800" bIns="50800" anchor="ctr"/>
          <a:lstStyle/>
          <a:p>
            <a:pPr>
              <a:defRPr sz="3200">
                <a:solidFill>
                  <a:srgbClr val="FFFFFF"/>
                </a:solidFill>
                <a:effectLst>
                  <a:outerShdw sx="100000" sy="100000" kx="0" ky="0" algn="b" rotWithShape="0" blurRad="25400" dist="33948" dir="2700000">
                    <a:srgbClr val="3B3936"/>
                  </a:outerShdw>
                </a:effectLst>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61"/>
                                        </p:tgtEl>
                                        <p:attrNameLst>
                                          <p:attrName>style.visibility</p:attrName>
                                        </p:attrNameLst>
                                      </p:cBhvr>
                                      <p:to>
                                        <p:strVal val="visible"/>
                                      </p:to>
                                    </p:set>
                                    <p:anim calcmode="lin" valueType="num">
                                      <p:cBhvr>
                                        <p:cTn id="7" dur="750" fill="hold"/>
                                        <p:tgtEl>
                                          <p:spTgt spid="161"/>
                                        </p:tgtEl>
                                        <p:attrNameLst>
                                          <p:attrName>ppt_x</p:attrName>
                                        </p:attrNameLst>
                                      </p:cBhvr>
                                      <p:tavLst>
                                        <p:tav tm="0">
                                          <p:val>
                                            <p:strVal val="0-#ppt_w/2"/>
                                          </p:val>
                                        </p:tav>
                                        <p:tav tm="100000">
                                          <p:val>
                                            <p:strVal val="#ppt_x"/>
                                          </p:val>
                                        </p:tav>
                                      </p:tavLst>
                                    </p:anim>
                                    <p:anim calcmode="lin" valueType="num">
                                      <p:cBhvr>
                                        <p:cTn id="8" dur="750" fill="hold"/>
                                        <p:tgtEl>
                                          <p:spTgt spid="1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63"/>
                                        </p:tgtEl>
                                        <p:attrNameLst>
                                          <p:attrName>style.visibility</p:attrName>
                                        </p:attrNameLst>
                                      </p:cBhvr>
                                      <p:to>
                                        <p:strVal val="visible"/>
                                      </p:to>
                                    </p:set>
                                    <p:anim calcmode="lin" valueType="num">
                                      <p:cBhvr>
                                        <p:cTn id="13" dur="750" fill="hold"/>
                                        <p:tgtEl>
                                          <p:spTgt spid="163"/>
                                        </p:tgtEl>
                                        <p:attrNameLst>
                                          <p:attrName>ppt_w</p:attrName>
                                        </p:attrNameLst>
                                      </p:cBhvr>
                                      <p:tavLst>
                                        <p:tav tm="0">
                                          <p:val>
                                            <p:fltVal val="0"/>
                                          </p:val>
                                        </p:tav>
                                        <p:tav tm="100000">
                                          <p:val>
                                            <p:strVal val="#ppt_w"/>
                                          </p:val>
                                        </p:tav>
                                      </p:tavLst>
                                    </p:anim>
                                    <p:anim calcmode="lin" valueType="num">
                                      <p:cBhvr>
                                        <p:cTn id="14" dur="750" fill="hold"/>
                                        <p:tgtEl>
                                          <p:spTgt spid="16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162">
                                            <p:bg/>
                                          </p:spTgt>
                                        </p:tgtEl>
                                        <p:attrNameLst>
                                          <p:attrName>style.visibility</p:attrName>
                                        </p:attrNameLst>
                                      </p:cBhvr>
                                      <p:to>
                                        <p:strVal val="visible"/>
                                      </p:to>
                                    </p:set>
                                    <p:anim calcmode="lin" valueType="num">
                                      <p:cBhvr>
                                        <p:cTn id="19" dur="750" fill="hold"/>
                                        <p:tgtEl>
                                          <p:spTgt spid="162">
                                            <p:bg/>
                                          </p:spTgt>
                                        </p:tgtEl>
                                        <p:attrNameLst>
                                          <p:attrName>ppt_w</p:attrName>
                                        </p:attrNameLst>
                                      </p:cBhvr>
                                      <p:tavLst>
                                        <p:tav tm="0">
                                          <p:val>
                                            <p:fltVal val="0"/>
                                          </p:val>
                                        </p:tav>
                                        <p:tav tm="100000">
                                          <p:val>
                                            <p:strVal val="#ppt_w"/>
                                          </p:val>
                                        </p:tav>
                                      </p:tavLst>
                                    </p:anim>
                                    <p:anim calcmode="lin" valueType="num">
                                      <p:cBhvr>
                                        <p:cTn id="20" dur="750" fill="hold"/>
                                        <p:tgtEl>
                                          <p:spTgt spid="162">
                                            <p:bg/>
                                          </p:spTgt>
                                        </p:tgtEl>
                                        <p:attrNameLst>
                                          <p:attrName>ppt_h</p:attrName>
                                        </p:attrNameLst>
                                      </p:cBhvr>
                                      <p:tavLst>
                                        <p:tav tm="0">
                                          <p:val>
                                            <p:fltVal val="0"/>
                                          </p:val>
                                        </p:tav>
                                        <p:tav tm="100000">
                                          <p:val>
                                            <p:strVal val="#ppt_h"/>
                                          </p:val>
                                        </p:tav>
                                      </p:tavLst>
                                    </p:anim>
                                  </p:childTnLst>
                                </p:cTn>
                              </p:par>
                              <p:par>
                                <p:cTn id="21" presetClass="entr" nodeType="withEffect" presetSubtype="16" presetID="23" grpId="3" fill="hold">
                                  <p:stCondLst>
                                    <p:cond delay="0"/>
                                  </p:stCondLst>
                                  <p:iterate type="el" backwards="0">
                                    <p:tmAbs val="0"/>
                                  </p:iterate>
                                  <p:childTnLst>
                                    <p:set>
                                      <p:cBhvr>
                                        <p:cTn id="22" fill="hold"/>
                                        <p:tgtEl>
                                          <p:spTgt spid="162">
                                            <p:txEl>
                                              <p:pRg st="0" end="0"/>
                                            </p:txEl>
                                          </p:spTgt>
                                        </p:tgtEl>
                                        <p:attrNameLst>
                                          <p:attrName>style.visibility</p:attrName>
                                        </p:attrNameLst>
                                      </p:cBhvr>
                                      <p:to>
                                        <p:strVal val="visible"/>
                                      </p:to>
                                    </p:set>
                                    <p:anim calcmode="lin" valueType="num">
                                      <p:cBhvr>
                                        <p:cTn id="23" dur="750" fill="hold"/>
                                        <p:tgtEl>
                                          <p:spTgt spid="162">
                                            <p:txEl>
                                              <p:pRg st="0" end="0"/>
                                            </p:txEl>
                                          </p:spTgt>
                                        </p:tgtEl>
                                        <p:attrNameLst>
                                          <p:attrName>ppt_w</p:attrName>
                                        </p:attrNameLst>
                                      </p:cBhvr>
                                      <p:tavLst>
                                        <p:tav tm="0">
                                          <p:val>
                                            <p:fltVal val="0"/>
                                          </p:val>
                                        </p:tav>
                                        <p:tav tm="100000">
                                          <p:val>
                                            <p:strVal val="#ppt_w"/>
                                          </p:val>
                                        </p:tav>
                                      </p:tavLst>
                                    </p:anim>
                                    <p:anim calcmode="lin" valueType="num">
                                      <p:cBhvr>
                                        <p:cTn id="24" dur="750" fill="hold"/>
                                        <p:tgtEl>
                                          <p:spTgt spid="162">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3" grpId="2"/>
      <p:bldP build="whole" bldLvl="1" animBg="1" rev="0" advAuto="0" spid="161" grpId="1"/>
      <p:bldP build="p" bldLvl="5" animBg="1" rev="0" advAuto="0" spid="162" grpId="3"/>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lvl1pPr defTabSz="525779">
              <a:spcBef>
                <a:spcPts val="1400"/>
              </a:spcBef>
              <a:defRPr sz="6300"/>
            </a:lvl1pPr>
          </a:lstStyle>
          <a:p>
            <a:pPr/>
            <a:r>
              <a:t>任务和队列</a:t>
            </a:r>
          </a:p>
        </p:txBody>
      </p:sp>
      <p:sp>
        <p:nvSpPr>
          <p:cNvPr id="166" name="Shape 166"/>
          <p:cNvSpPr/>
          <p:nvPr>
            <p:ph type="body" idx="1"/>
          </p:nvPr>
        </p:nvSpPr>
        <p:spPr>
          <a:xfrm>
            <a:off x="393700" y="2628900"/>
            <a:ext cx="11988800" cy="6096000"/>
          </a:xfrm>
          <a:prstGeom prst="rect">
            <a:avLst/>
          </a:prstGeom>
        </p:spPr>
        <p:txBody>
          <a:bodyPr anchor="t"/>
          <a:lstStyle/>
          <a:p>
            <a:pPr marL="469900" indent="-469900">
              <a:defRPr sz="2200"/>
            </a:pPr>
            <a:r>
              <a:t>1.任务:就是我们需要开辟线程来干的事情,一般都是耗时复杂的任务.</a:t>
            </a:r>
          </a:p>
          <a:p>
            <a:pPr marL="469900" indent="-469900">
              <a:defRPr sz="2200"/>
            </a:pPr>
            <a:r>
              <a:t>2.队列:是先进先出（FIFO, First-In-First-Out）的线性表.每一个线程是加到队列中去的,队列决定任务怎么样执行.</a:t>
            </a:r>
          </a:p>
          <a:p>
            <a:pPr marL="469900" indent="-469900">
              <a:defRPr sz="2200"/>
            </a:pPr>
            <a:r>
              <a:t>3.GCD队列:GCD的队列内部使用的是线程,GCD通过线程池来管理这些线程.我们不需要创建线程,只需要将任务提交到可执行的队列中.</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5" presetID="3" grpId="1" fill="hold">
                                  <p:stCondLst>
                                    <p:cond delay="0"/>
                                  </p:stCondLst>
                                  <p:iterate type="el" backwards="0">
                                    <p:tmAbs val="0"/>
                                  </p:iterate>
                                  <p:childTnLst>
                                    <p:set>
                                      <p:cBhvr>
                                        <p:cTn id="6" fill="hold"/>
                                        <p:tgtEl>
                                          <p:spTgt spid="166">
                                            <p:bg/>
                                          </p:spTgt>
                                        </p:tgtEl>
                                        <p:attrNameLst>
                                          <p:attrName>style.visibility</p:attrName>
                                        </p:attrNameLst>
                                      </p:cBhvr>
                                      <p:to>
                                        <p:strVal val="visible"/>
                                      </p:to>
                                    </p:set>
                                    <p:animEffect filter="blinds(vertical)" transition="in">
                                      <p:cBhvr>
                                        <p:cTn id="7" dur="1000"/>
                                        <p:tgtEl>
                                          <p:spTgt spid="166">
                                            <p:bg/>
                                          </p:spTgt>
                                        </p:tgtEl>
                                      </p:cBhvr>
                                    </p:animEffect>
                                  </p:childTnLst>
                                </p:cTn>
                              </p:par>
                              <p:par>
                                <p:cTn id="8" presetClass="entr" nodeType="withEffect" presetSubtype="5" presetID="3" grpId="1" fill="hold">
                                  <p:stCondLst>
                                    <p:cond delay="0"/>
                                  </p:stCondLst>
                                  <p:iterate type="el" backwards="0">
                                    <p:tmAbs val="0"/>
                                  </p:iterate>
                                  <p:childTnLst>
                                    <p:set>
                                      <p:cBhvr>
                                        <p:cTn id="9" fill="hold"/>
                                        <p:tgtEl>
                                          <p:spTgt spid="166">
                                            <p:txEl>
                                              <p:pRg st="0" end="0"/>
                                            </p:txEl>
                                          </p:spTgt>
                                        </p:tgtEl>
                                        <p:attrNameLst>
                                          <p:attrName>style.visibility</p:attrName>
                                        </p:attrNameLst>
                                      </p:cBhvr>
                                      <p:to>
                                        <p:strVal val="visible"/>
                                      </p:to>
                                    </p:set>
                                    <p:animEffect filter="blinds(vertical)" transition="in">
                                      <p:cBhvr>
                                        <p:cTn id="10" dur="1000"/>
                                        <p:tgtEl>
                                          <p:spTgt spid="16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5" presetID="3" grpId="1" fill="hold">
                                  <p:stCondLst>
                                    <p:cond delay="0"/>
                                  </p:stCondLst>
                                  <p:iterate type="el" backwards="0">
                                    <p:tmAbs val="0"/>
                                  </p:iterate>
                                  <p:childTnLst>
                                    <p:set>
                                      <p:cBhvr>
                                        <p:cTn id="14" fill="hold"/>
                                        <p:tgtEl>
                                          <p:spTgt spid="166">
                                            <p:txEl>
                                              <p:pRg st="1" end="1"/>
                                            </p:txEl>
                                          </p:spTgt>
                                        </p:tgtEl>
                                        <p:attrNameLst>
                                          <p:attrName>style.visibility</p:attrName>
                                        </p:attrNameLst>
                                      </p:cBhvr>
                                      <p:to>
                                        <p:strVal val="visible"/>
                                      </p:to>
                                    </p:set>
                                    <p:animEffect filter="blinds(vertical)" transition="in">
                                      <p:cBhvr>
                                        <p:cTn id="15" dur="1000"/>
                                        <p:tgtEl>
                                          <p:spTgt spid="16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5" presetID="3" grpId="1" fill="hold">
                                  <p:stCondLst>
                                    <p:cond delay="0"/>
                                  </p:stCondLst>
                                  <p:iterate type="el" backwards="0">
                                    <p:tmAbs val="0"/>
                                  </p:iterate>
                                  <p:childTnLst>
                                    <p:set>
                                      <p:cBhvr>
                                        <p:cTn id="19" fill="hold"/>
                                        <p:tgtEl>
                                          <p:spTgt spid="166">
                                            <p:txEl>
                                              <p:pRg st="2" end="2"/>
                                            </p:txEl>
                                          </p:spTgt>
                                        </p:tgtEl>
                                        <p:attrNameLst>
                                          <p:attrName>style.visibility</p:attrName>
                                        </p:attrNameLst>
                                      </p:cBhvr>
                                      <p:to>
                                        <p:strVal val="visible"/>
                                      </p:to>
                                    </p:set>
                                    <p:animEffect filter="blinds(vertical)" transition="in">
                                      <p:cBhvr>
                                        <p:cTn id="20" dur="1000"/>
                                        <p:tgtEl>
                                          <p:spTgt spid="16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6"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lvl1pPr defTabSz="525779">
              <a:spcBef>
                <a:spcPts val="1400"/>
              </a:spcBef>
              <a:defRPr sz="6300"/>
            </a:lvl1pPr>
          </a:lstStyle>
          <a:p>
            <a:pPr/>
            <a:r>
              <a:t>主队列和串行队列</a:t>
            </a:r>
          </a:p>
        </p:txBody>
      </p:sp>
      <p:sp>
        <p:nvSpPr>
          <p:cNvPr id="169" name="Shape 169"/>
          <p:cNvSpPr/>
          <p:nvPr>
            <p:ph type="body" idx="1"/>
          </p:nvPr>
        </p:nvSpPr>
        <p:spPr>
          <a:xfrm>
            <a:off x="139700" y="2324100"/>
            <a:ext cx="11988800" cy="6096000"/>
          </a:xfrm>
          <a:prstGeom prst="rect">
            <a:avLst/>
          </a:prstGeom>
        </p:spPr>
        <p:txBody>
          <a:bodyPr anchor="t"/>
          <a:lstStyle/>
          <a:p>
            <a:pPr marL="0" indent="0">
              <a:buClrTx/>
              <a:buSzTx/>
              <a:buFontTx/>
              <a:buNone/>
              <a:defRPr sz="2200"/>
            </a:pPr>
            <a:r>
              <a:rPr>
                <a:latin typeface="Menlo"/>
                <a:ea typeface="Menlo"/>
                <a:cs typeface="Menlo"/>
                <a:sym typeface="Menlo"/>
              </a:rPr>
              <a:t>1.</a:t>
            </a:r>
            <a:r>
              <a:t>向串行队列中提交同步任务</a:t>
            </a:r>
            <a:r>
              <a:rPr>
                <a:latin typeface="Menlo"/>
                <a:ea typeface="Menlo"/>
                <a:cs typeface="Menlo"/>
                <a:sym typeface="Menlo"/>
              </a:rPr>
              <a:t>,</a:t>
            </a:r>
            <a:r>
              <a:t>不会开辟新的线程</a:t>
            </a:r>
            <a:r>
              <a:rPr>
                <a:latin typeface="Menlo"/>
                <a:ea typeface="Menlo"/>
                <a:cs typeface="Menlo"/>
                <a:sym typeface="Menlo"/>
              </a:rPr>
              <a:t>,</a:t>
            </a:r>
            <a:r>
              <a:t>会在当前线程执行</a:t>
            </a:r>
            <a:r>
              <a:rPr>
                <a:latin typeface="Menlo"/>
                <a:ea typeface="Menlo"/>
                <a:cs typeface="Menlo"/>
                <a:sym typeface="Menlo"/>
              </a:rPr>
              <a:t>.</a:t>
            </a:r>
            <a:endParaRPr>
              <a:latin typeface="Menlo"/>
              <a:ea typeface="Menlo"/>
              <a:cs typeface="Menlo"/>
              <a:sym typeface="Menlo"/>
            </a:endParaRPr>
          </a:p>
          <a:p>
            <a:pPr marL="0" indent="0">
              <a:buClrTx/>
              <a:buSzTx/>
              <a:buFontTx/>
              <a:buNone/>
              <a:defRPr sz="2200"/>
            </a:pPr>
            <a:r>
              <a:rPr>
                <a:latin typeface="Menlo"/>
                <a:ea typeface="Menlo"/>
                <a:cs typeface="Menlo"/>
                <a:sym typeface="Menlo"/>
              </a:rPr>
              <a:t>2.</a:t>
            </a:r>
            <a:r>
              <a:t>在串行队列中提交异步任务</a:t>
            </a:r>
            <a:r>
              <a:rPr>
                <a:latin typeface="Menlo"/>
                <a:ea typeface="Menlo"/>
                <a:cs typeface="Menlo"/>
                <a:sym typeface="Menlo"/>
              </a:rPr>
              <a:t>,</a:t>
            </a:r>
            <a:r>
              <a:t>会开辟新的线程去执行</a:t>
            </a:r>
            <a:r>
              <a:rPr>
                <a:latin typeface="Menlo"/>
                <a:ea typeface="Menlo"/>
                <a:cs typeface="Menlo"/>
                <a:sym typeface="Menlo"/>
              </a:rPr>
              <a:t>.</a:t>
            </a:r>
            <a:r>
              <a:t>但是会按照串行队列</a:t>
            </a:r>
            <a:r>
              <a:rPr>
                <a:latin typeface="Menlo"/>
                <a:ea typeface="Menlo"/>
                <a:cs typeface="Menlo"/>
                <a:sym typeface="Menlo"/>
              </a:rPr>
              <a:t>FIFO</a:t>
            </a:r>
            <a:r>
              <a:t>的规则执行</a:t>
            </a:r>
            <a:r>
              <a:rPr>
                <a:latin typeface="Menlo"/>
                <a:ea typeface="Menlo"/>
                <a:cs typeface="Menlo"/>
                <a:sym typeface="Menlo"/>
              </a:rPr>
              <a:t>.</a:t>
            </a:r>
            <a:endParaRPr>
              <a:latin typeface="Menlo"/>
              <a:ea typeface="Menlo"/>
              <a:cs typeface="Menlo"/>
              <a:sym typeface="Menlo"/>
            </a:endParaRPr>
          </a:p>
          <a:p>
            <a:pPr marL="0" indent="0">
              <a:buClrTx/>
              <a:buSzTx/>
              <a:buFontTx/>
              <a:buNone/>
              <a:defRPr sz="2200"/>
            </a:pPr>
            <a:r>
              <a:rPr>
                <a:latin typeface="Menlo"/>
                <a:ea typeface="Menlo"/>
                <a:cs typeface="Menlo"/>
                <a:sym typeface="Menlo"/>
              </a:rPr>
              <a:t>3.</a:t>
            </a:r>
            <a:r>
              <a:t>如果给主队列提交异步任务</a:t>
            </a:r>
            <a:r>
              <a:rPr>
                <a:latin typeface="Menlo"/>
                <a:ea typeface="Menlo"/>
                <a:cs typeface="Menlo"/>
                <a:sym typeface="Menlo"/>
              </a:rPr>
              <a:t>,</a:t>
            </a:r>
            <a:r>
              <a:t>不会开辟新的线程去执行</a:t>
            </a:r>
            <a:r>
              <a:rPr>
                <a:latin typeface="Menlo"/>
                <a:ea typeface="Menlo"/>
                <a:cs typeface="Menlo"/>
                <a:sym typeface="Menlo"/>
              </a:rPr>
              <a:t>.</a:t>
            </a:r>
            <a:endParaRPr>
              <a:latin typeface="Menlo"/>
              <a:ea typeface="Menlo"/>
              <a:cs typeface="Menlo"/>
              <a:sym typeface="Menlo"/>
            </a:endParaRPr>
          </a:p>
          <a:p>
            <a:pPr marL="0" indent="0">
              <a:buClrTx/>
              <a:buSzTx/>
              <a:buFontTx/>
              <a:buNone/>
              <a:defRPr sz="2200"/>
            </a:pPr>
            <a:r>
              <a:rPr>
                <a:latin typeface="Menlo"/>
                <a:ea typeface="Menlo"/>
                <a:cs typeface="Menlo"/>
                <a:sym typeface="Menlo"/>
              </a:rPr>
              <a:t>4.</a:t>
            </a:r>
            <a:r>
              <a:t>所以从上所述,可以看出串行队列的规律就是先进先出,同步任务不会开辟新的线程,异步任务会开启新的线程</a:t>
            </a:r>
          </a:p>
          <a:p>
            <a:pPr marL="0" indent="0">
              <a:buClrTx/>
              <a:buSzTx/>
              <a:buFontTx/>
              <a:buNone/>
              <a:defRPr sz="2200"/>
            </a:pPr>
            <a:r>
              <a:t>5.主调度队列是全局可用的特殊的串行队列，只会在程序的主线程上执行任务.</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69">
                                            <p:bg/>
                                          </p:spTgt>
                                        </p:tgtEl>
                                        <p:attrNameLst>
                                          <p:attrName>style.visibility</p:attrName>
                                        </p:attrNameLst>
                                      </p:cBhvr>
                                      <p:to>
                                        <p:strVal val="visible"/>
                                      </p:to>
                                    </p:set>
                                    <p:anim calcmode="lin" valueType="num">
                                      <p:cBhvr>
                                        <p:cTn id="7" dur="1000" fill="hold"/>
                                        <p:tgtEl>
                                          <p:spTgt spid="169">
                                            <p:bg/>
                                          </p:spTgt>
                                        </p:tgtEl>
                                        <p:attrNameLst>
                                          <p:attrName>ppt_x</p:attrName>
                                        </p:attrNameLst>
                                      </p:cBhvr>
                                      <p:tavLst>
                                        <p:tav tm="0">
                                          <p:val>
                                            <p:strVal val="0-#ppt_w/2"/>
                                          </p:val>
                                        </p:tav>
                                        <p:tav tm="100000">
                                          <p:val>
                                            <p:strVal val="#ppt_x"/>
                                          </p:val>
                                        </p:tav>
                                      </p:tavLst>
                                    </p:anim>
                                    <p:anim calcmode="lin" valueType="num">
                                      <p:cBhvr>
                                        <p:cTn id="8" dur="1000" fill="hold"/>
                                        <p:tgtEl>
                                          <p:spTgt spid="169">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69">
                                            <p:txEl>
                                              <p:pRg st="0" end="0"/>
                                            </p:txEl>
                                          </p:spTgt>
                                        </p:tgtEl>
                                        <p:attrNameLst>
                                          <p:attrName>style.visibility</p:attrName>
                                        </p:attrNameLst>
                                      </p:cBhvr>
                                      <p:to>
                                        <p:strVal val="visible"/>
                                      </p:to>
                                    </p:set>
                                    <p:anim calcmode="lin" valueType="num">
                                      <p:cBhvr>
                                        <p:cTn id="11" dur="1000" fill="hold"/>
                                        <p:tgtEl>
                                          <p:spTgt spid="169">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6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69">
                                            <p:txEl>
                                              <p:pRg st="1" end="1"/>
                                            </p:txEl>
                                          </p:spTgt>
                                        </p:tgtEl>
                                        <p:attrNameLst>
                                          <p:attrName>style.visibility</p:attrName>
                                        </p:attrNameLst>
                                      </p:cBhvr>
                                      <p:to>
                                        <p:strVal val="visible"/>
                                      </p:to>
                                    </p:set>
                                    <p:anim calcmode="lin" valueType="num">
                                      <p:cBhvr>
                                        <p:cTn id="17" dur="1000" fill="hold"/>
                                        <p:tgtEl>
                                          <p:spTgt spid="169">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6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169">
                                            <p:txEl>
                                              <p:pRg st="2" end="2"/>
                                            </p:txEl>
                                          </p:spTgt>
                                        </p:tgtEl>
                                        <p:attrNameLst>
                                          <p:attrName>style.visibility</p:attrName>
                                        </p:attrNameLst>
                                      </p:cBhvr>
                                      <p:to>
                                        <p:strVal val="visible"/>
                                      </p:to>
                                    </p:set>
                                    <p:anim calcmode="lin" valueType="num">
                                      <p:cBhvr>
                                        <p:cTn id="23" dur="1000" fill="hold"/>
                                        <p:tgtEl>
                                          <p:spTgt spid="169">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6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169">
                                            <p:txEl>
                                              <p:pRg st="3" end="3"/>
                                            </p:txEl>
                                          </p:spTgt>
                                        </p:tgtEl>
                                        <p:attrNameLst>
                                          <p:attrName>style.visibility</p:attrName>
                                        </p:attrNameLst>
                                      </p:cBhvr>
                                      <p:to>
                                        <p:strVal val="visible"/>
                                      </p:to>
                                    </p:set>
                                    <p:anim calcmode="lin" valueType="num">
                                      <p:cBhvr>
                                        <p:cTn id="29" dur="1000" fill="hold"/>
                                        <p:tgtEl>
                                          <p:spTgt spid="169">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16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1" fill="hold">
                                  <p:stCondLst>
                                    <p:cond delay="0"/>
                                  </p:stCondLst>
                                  <p:iterate type="el" backwards="0">
                                    <p:tmAbs val="0"/>
                                  </p:iterate>
                                  <p:childTnLst>
                                    <p:set>
                                      <p:cBhvr>
                                        <p:cTn id="34" fill="hold"/>
                                        <p:tgtEl>
                                          <p:spTgt spid="169">
                                            <p:txEl>
                                              <p:pRg st="4" end="4"/>
                                            </p:txEl>
                                          </p:spTgt>
                                        </p:tgtEl>
                                        <p:attrNameLst>
                                          <p:attrName>style.visibility</p:attrName>
                                        </p:attrNameLst>
                                      </p:cBhvr>
                                      <p:to>
                                        <p:strVal val="visible"/>
                                      </p:to>
                                    </p:set>
                                    <p:anim calcmode="lin" valueType="num">
                                      <p:cBhvr>
                                        <p:cTn id="35" dur="1000" fill="hold"/>
                                        <p:tgtEl>
                                          <p:spTgt spid="169">
                                            <p:txEl>
                                              <p:pRg st="4" end="4"/>
                                            </p:txEl>
                                          </p:spTgt>
                                        </p:tgtEl>
                                        <p:attrNameLst>
                                          <p:attrName>ppt_x</p:attrName>
                                        </p:attrNameLst>
                                      </p:cBhvr>
                                      <p:tavLst>
                                        <p:tav tm="0">
                                          <p:val>
                                            <p:strVal val="0-#ppt_w/2"/>
                                          </p:val>
                                        </p:tav>
                                        <p:tav tm="100000">
                                          <p:val>
                                            <p:strVal val="#ppt_x"/>
                                          </p:val>
                                        </p:tav>
                                      </p:tavLst>
                                    </p:anim>
                                    <p:anim calcmode="lin" valueType="num">
                                      <p:cBhvr>
                                        <p:cTn id="36" dur="1000" fill="hold"/>
                                        <p:tgtEl>
                                          <p:spTgt spid="16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9" grpId="1"/>
    </p:bldLst>
  </p:timing>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