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0"/>
  </p:normalViewPr>
  <p:slideViewPr>
    <p:cSldViewPr snapToGrid="0" snapToObjects="1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9672-5E7A-B94D-982B-3FBE485C5F4F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512F8-8B57-324C-995D-D13FF7C49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005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9672-5E7A-B94D-982B-3FBE485C5F4F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512F8-8B57-324C-995D-D13FF7C49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23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9672-5E7A-B94D-982B-3FBE485C5F4F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512F8-8B57-324C-995D-D13FF7C49B2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3901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9672-5E7A-B94D-982B-3FBE485C5F4F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512F8-8B57-324C-995D-D13FF7C49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08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9672-5E7A-B94D-982B-3FBE485C5F4F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512F8-8B57-324C-995D-D13FF7C49B2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89066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9672-5E7A-B94D-982B-3FBE485C5F4F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512F8-8B57-324C-995D-D13FF7C49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3306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9672-5E7A-B94D-982B-3FBE485C5F4F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512F8-8B57-324C-995D-D13FF7C49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80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9672-5E7A-B94D-982B-3FBE485C5F4F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512F8-8B57-324C-995D-D13FF7C49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2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9672-5E7A-B94D-982B-3FBE485C5F4F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512F8-8B57-324C-995D-D13FF7C49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631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9672-5E7A-B94D-982B-3FBE485C5F4F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512F8-8B57-324C-995D-D13FF7C49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16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9672-5E7A-B94D-982B-3FBE485C5F4F}" type="datetimeFigureOut">
              <a:rPr lang="en-US" smtClean="0"/>
              <a:t>10/4/19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512F8-8B57-324C-995D-D13FF7C49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88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9672-5E7A-B94D-982B-3FBE485C5F4F}" type="datetimeFigureOut">
              <a:rPr lang="en-US" smtClean="0"/>
              <a:t>10/4/19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512F8-8B57-324C-995D-D13FF7C49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5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9672-5E7A-B94D-982B-3FBE485C5F4F}" type="datetimeFigureOut">
              <a:rPr lang="en-US" smtClean="0"/>
              <a:t>10/4/19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512F8-8B57-324C-995D-D13FF7C49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8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9672-5E7A-B94D-982B-3FBE485C5F4F}" type="datetimeFigureOut">
              <a:rPr lang="en-US" smtClean="0"/>
              <a:t>10/4/19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512F8-8B57-324C-995D-D13FF7C49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891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9672-5E7A-B94D-982B-3FBE485C5F4F}" type="datetimeFigureOut">
              <a:rPr lang="en-US" smtClean="0"/>
              <a:t>10/4/19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512F8-8B57-324C-995D-D13FF7C49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923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9672-5E7A-B94D-982B-3FBE485C5F4F}" type="datetimeFigureOut">
              <a:rPr lang="en-US" smtClean="0"/>
              <a:t>10/4/19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512F8-8B57-324C-995D-D13FF7C49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26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29672-5E7A-B94D-982B-3FBE485C5F4F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AB512F8-8B57-324C-995D-D13FF7C49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99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  <p:sldLayoutId id="2147483877" r:id="rId12"/>
    <p:sldLayoutId id="2147483878" r:id="rId13"/>
    <p:sldLayoutId id="2147483879" r:id="rId14"/>
    <p:sldLayoutId id="2147483880" r:id="rId15"/>
    <p:sldLayoutId id="21474838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0f/zmnbgtn51c15_n6dpty0lsfr0000gn/T/com.microsoft.Word/WebArchiveCopyPasteTempFiles/Cover-Gym-interior-view.jpg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0f/zmnbgtn51c15_n6dpty0lsfr0000gn/T/com.microsoft.Word/WebArchiveCopyPasteTempFiles/Cover-Gym-interior-view.jpg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0f/zmnbgtn51c15_n6dpty0lsfr0000gn/T/com.microsoft.Word/WebArchiveCopyPasteTempFiles/Cover-Gym-interior-view.jpg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0f/zmnbgtn51c15_n6dpty0lsfr0000gn/T/com.microsoft.Word/WebArchiveCopyPasteTempFiles/Cover-Gym-interior-view.jpg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7" descr="Image result for gym">
            <a:extLst>
              <a:ext uri="{FF2B5EF4-FFF2-40B4-BE49-F238E27FC236}">
                <a16:creationId xmlns:a16="http://schemas.microsoft.com/office/drawing/2014/main" id="{B7C821A3-CDB4-4041-90C1-220C8AA54A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97" t="5083" b="4007"/>
          <a:stretch>
            <a:fillRect/>
          </a:stretch>
        </p:blipFill>
        <p:spPr bwMode="auto">
          <a:xfrm>
            <a:off x="1" y="45729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0" name="Isosceles Triangle 69">
            <a:extLst>
              <a:ext uri="{FF2B5EF4-FFF2-40B4-BE49-F238E27FC236}">
                <a16:creationId xmlns:a16="http://schemas.microsoft.com/office/drawing/2014/main" id="{3559A5F2-8BE0-4998-A1E4-1B145465A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2" name="Parallelogram 71">
            <a:extLst>
              <a:ext uri="{FF2B5EF4-FFF2-40B4-BE49-F238E27FC236}">
                <a16:creationId xmlns:a16="http://schemas.microsoft.com/office/drawing/2014/main" id="{3A6596D4-D53C-424F-9F16-CC8686C079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tx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1BB890B-70D4-42FE-A599-6AEF1A42D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842D646-B58C-43C8-8152-01BC782B7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ectangle 23">
            <a:extLst>
              <a:ext uri="{FF2B5EF4-FFF2-40B4-BE49-F238E27FC236}">
                <a16:creationId xmlns:a16="http://schemas.microsoft.com/office/drawing/2014/main" id="{9772CABD-4211-42AA-B349-D4002E52F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0" name="Rectangle 25">
            <a:extLst>
              <a:ext uri="{FF2B5EF4-FFF2-40B4-BE49-F238E27FC236}">
                <a16:creationId xmlns:a16="http://schemas.microsoft.com/office/drawing/2014/main" id="{BBD91630-4DBA-4294-8016-FEB5C3B0C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1" name="Isosceles Triangle 81">
            <a:extLst>
              <a:ext uri="{FF2B5EF4-FFF2-40B4-BE49-F238E27FC236}">
                <a16:creationId xmlns:a16="http://schemas.microsoft.com/office/drawing/2014/main" id="{E67D1587-504D-41BC-9D48-B61257BFB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D58150-C494-DC46-8C87-6E3C1FC1FC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4200" y="1678665"/>
            <a:ext cx="4569803" cy="236913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AU" sz="4200" b="1"/>
              <a:t>IBM Data Science Capstone Project</a:t>
            </a:r>
            <a:br>
              <a:rPr lang="en-AU" sz="4200"/>
            </a:br>
            <a:endParaRPr lang="en-US" sz="4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4D617A-2BA4-C742-81CB-5BE286D04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86902" y="4047796"/>
            <a:ext cx="5889248" cy="178726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endParaRPr lang="en-AU" sz="23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AU" sz="2300" b="1" dirty="0">
                <a:solidFill>
                  <a:schemeClr val="bg1"/>
                </a:solidFill>
              </a:rPr>
              <a:t>Find the best Gym-business Opportunity in</a:t>
            </a:r>
            <a:endParaRPr lang="en-AU" sz="23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AU" sz="2300" b="1" dirty="0">
                <a:solidFill>
                  <a:schemeClr val="bg1"/>
                </a:solidFill>
              </a:rPr>
              <a:t>Melbourne Northern Region</a:t>
            </a:r>
          </a:p>
          <a:p>
            <a:pPr>
              <a:lnSpc>
                <a:spcPct val="90000"/>
              </a:lnSpc>
            </a:pPr>
            <a:endParaRPr lang="en-AU" altLang="zh-CN" sz="2300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300" b="1" dirty="0">
                <a:solidFill>
                  <a:schemeClr val="bg1"/>
                </a:solidFill>
              </a:rPr>
              <a:t> </a:t>
            </a:r>
            <a:r>
              <a:rPr lang="en-US" altLang="zh-CN" sz="2300" b="1" dirty="0">
                <a:solidFill>
                  <a:schemeClr val="bg1"/>
                </a:solidFill>
              </a:rPr>
              <a:t>Yige</a:t>
            </a:r>
            <a:r>
              <a:rPr lang="zh-CN" altLang="en-US" sz="2300" b="1" dirty="0">
                <a:solidFill>
                  <a:schemeClr val="bg1"/>
                </a:solidFill>
              </a:rPr>
              <a:t> </a:t>
            </a:r>
            <a:r>
              <a:rPr lang="en-US" altLang="zh-CN" sz="2300" b="1" dirty="0">
                <a:solidFill>
                  <a:schemeClr val="bg1"/>
                </a:solidFill>
              </a:rPr>
              <a:t>Li</a:t>
            </a:r>
            <a:endParaRPr lang="en-AU" sz="2300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042" name="Rectangle 27">
            <a:extLst>
              <a:ext uri="{FF2B5EF4-FFF2-40B4-BE49-F238E27FC236}">
                <a16:creationId xmlns:a16="http://schemas.microsoft.com/office/drawing/2014/main" id="{8765DD1A-F044-4DE7-8A9B-7C30DC85A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3" name="Rectangle 28">
            <a:extLst>
              <a:ext uri="{FF2B5EF4-FFF2-40B4-BE49-F238E27FC236}">
                <a16:creationId xmlns:a16="http://schemas.microsoft.com/office/drawing/2014/main" id="{2FE2170D-72D6-48A8-8E9A-BFF3BF03D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8" name="Rectangle 29">
            <a:extLst>
              <a:ext uri="{FF2B5EF4-FFF2-40B4-BE49-F238E27FC236}">
                <a16:creationId xmlns:a16="http://schemas.microsoft.com/office/drawing/2014/main" id="{01D19436-094D-463D-AFEA-870FDBD03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0" name="Isosceles Triangle 89">
            <a:extLst>
              <a:ext uri="{FF2B5EF4-FFF2-40B4-BE49-F238E27FC236}">
                <a16:creationId xmlns:a16="http://schemas.microsoft.com/office/drawing/2014/main" id="{9A2DE6E0-967C-4C58-8558-EC08F1138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64D4A20-CA79-6047-ACA8-05BB6C2A3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54369" y="-293078"/>
            <a:ext cx="984915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26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1269-DD15-9141-808E-0A6654003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n-US" altLang="zh-CN"/>
              <a:t>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DA558-0D30-E74E-8EBE-7F5840EB6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AU" sz="1500" dirty="0"/>
              <a:t>As the development of Melbourne northern region, more and more modern people realize the importance of gym exercise. A positive and energetic work force collaborates better and is more appealing to customers, which means investing in a gym might be an ideal choice to start a business. The following points should be considered for a gym in chosen area:</a:t>
            </a:r>
          </a:p>
          <a:p>
            <a:pPr>
              <a:lnSpc>
                <a:spcPct val="90000"/>
              </a:lnSpc>
            </a:pPr>
            <a:endParaRPr lang="en-AU" sz="1500" dirty="0"/>
          </a:p>
          <a:p>
            <a:pPr lvl="0">
              <a:lnSpc>
                <a:spcPct val="90000"/>
              </a:lnSpc>
            </a:pPr>
            <a:r>
              <a:rPr lang="en-GB" sz="1500" dirty="0"/>
              <a:t>Distance from the Suburb centre</a:t>
            </a:r>
            <a:endParaRPr lang="en-AU" sz="1500" dirty="0"/>
          </a:p>
          <a:p>
            <a:pPr lvl="0">
              <a:lnSpc>
                <a:spcPct val="90000"/>
              </a:lnSpc>
            </a:pPr>
            <a:r>
              <a:rPr lang="en-GB" sz="1500" dirty="0"/>
              <a:t>Difference between gyms </a:t>
            </a:r>
            <a:endParaRPr lang="en-AU" sz="1500" dirty="0"/>
          </a:p>
          <a:p>
            <a:pPr lvl="0">
              <a:lnSpc>
                <a:spcPct val="90000"/>
              </a:lnSpc>
            </a:pPr>
            <a:r>
              <a:rPr lang="en-GB" sz="1500" dirty="0"/>
              <a:t>Number of gyms in the near area/suburbs (number of competitors)</a:t>
            </a:r>
            <a:endParaRPr lang="en-AU" sz="1500" dirty="0"/>
          </a:p>
          <a:p>
            <a:pPr marL="0" indent="0">
              <a:lnSpc>
                <a:spcPct val="90000"/>
              </a:lnSpc>
              <a:buNone/>
            </a:pPr>
            <a:endParaRPr lang="en-US" sz="1500" dirty="0"/>
          </a:p>
        </p:txBody>
      </p:sp>
      <p:pic>
        <p:nvPicPr>
          <p:cNvPr id="2049" name="Picture 7" descr="Image result for gym">
            <a:extLst>
              <a:ext uri="{FF2B5EF4-FFF2-40B4-BE49-F238E27FC236}">
                <a16:creationId xmlns:a16="http://schemas.microsoft.com/office/drawing/2014/main" id="{3FC3CABA-5922-0044-9F8C-ADF4E5F247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80" r="24201" b="1"/>
          <a:stretch>
            <a:fillRect/>
          </a:stretch>
        </p:blipFill>
        <p:spPr bwMode="auto">
          <a:xfrm>
            <a:off x="20" y="-1"/>
            <a:ext cx="5394940" cy="6858001"/>
          </a:xfrm>
          <a:custGeom>
            <a:avLst/>
            <a:gdLst>
              <a:gd name="connsiteX0" fmla="*/ 842596 w 5394960"/>
              <a:gd name="connsiteY0" fmla="*/ 0 h 6858000"/>
              <a:gd name="connsiteX1" fmla="*/ 5394960 w 5394960"/>
              <a:gd name="connsiteY1" fmla="*/ 0 h 6858000"/>
              <a:gd name="connsiteX2" fmla="*/ 5394960 w 5394960"/>
              <a:gd name="connsiteY2" fmla="*/ 21851 h 6858000"/>
              <a:gd name="connsiteX3" fmla="*/ 4365943 w 5394960"/>
              <a:gd name="connsiteY3" fmla="*/ 6858000 h 6858000"/>
              <a:gd name="connsiteX4" fmla="*/ 0 w 5394960"/>
              <a:gd name="connsiteY4" fmla="*/ 6858000 h 6858000"/>
              <a:gd name="connsiteX5" fmla="*/ 0 w 5394960"/>
              <a:gd name="connsiteY5" fmla="*/ 56661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1" name="Isosceles Triangle 69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DDD2A1B-A655-1242-BD12-83B8CADFF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28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D94A7024-D948-494D-8920-BBA2DA07D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3" name="Picture 7" descr="Image result for gym">
            <a:extLst>
              <a:ext uri="{FF2B5EF4-FFF2-40B4-BE49-F238E27FC236}">
                <a16:creationId xmlns:a16="http://schemas.microsoft.com/office/drawing/2014/main" id="{E7DEFB40-C49B-E14E-8FD8-428EE3737A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r:link="rId3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23" r="2644" b="1"/>
          <a:stretch>
            <a:fillRect/>
          </a:stretch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F0E712-84B1-D949-B61D-4ADFE5D62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zh-CN" dirty="0"/>
              <a:t>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EC01E-F26D-E047-A26F-9F35D4CEE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AU" b="1">
                <a:solidFill>
                  <a:srgbClr val="FFFFFF"/>
                </a:solidFill>
              </a:rPr>
              <a:t>List of Melbourne suburbs and relevant data</a:t>
            </a:r>
          </a:p>
          <a:p>
            <a:endParaRPr lang="en-AU" b="1">
              <a:solidFill>
                <a:srgbClr val="FFFFFF"/>
              </a:solidFill>
            </a:endParaRPr>
          </a:p>
          <a:p>
            <a:r>
              <a:rPr lang="en-AU" b="1">
                <a:solidFill>
                  <a:srgbClr val="FFFFFF"/>
                </a:solidFill>
              </a:rPr>
              <a:t>Geographic/location data of all relevant suburbs</a:t>
            </a:r>
          </a:p>
          <a:p>
            <a:endParaRPr lang="en-AU" b="1">
              <a:solidFill>
                <a:srgbClr val="FFFFFF"/>
              </a:solidFill>
            </a:endParaRPr>
          </a:p>
          <a:p>
            <a:r>
              <a:rPr lang="en-AU" b="1">
                <a:solidFill>
                  <a:srgbClr val="FFFFFF"/>
                </a:solidFill>
              </a:rPr>
              <a:t>Venue data and business information of the all neighbourhoods of the target suburbs</a:t>
            </a:r>
            <a:r>
              <a:rPr lang="en-AU">
                <a:solidFill>
                  <a:srgbClr val="FFFFFF"/>
                </a:solidFill>
                <a:effectLst/>
              </a:rPr>
              <a:t> </a:t>
            </a:r>
            <a:endParaRPr lang="en-AU">
              <a:solidFill>
                <a:srgbClr val="FFFFFF"/>
              </a:solidFill>
            </a:endParaRPr>
          </a:p>
          <a:p>
            <a:endParaRPr lang="en-AU" b="1">
              <a:solidFill>
                <a:srgbClr val="FFFFFF"/>
              </a:solidFill>
            </a:endParaRPr>
          </a:p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4B2710A-AC2D-EF40-834C-0BA491745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622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7C6D8-A4B7-CC47-9CDD-6CED239DC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b="1" dirty="0"/>
              <a:t>Methodology </a:t>
            </a:r>
            <a:br>
              <a:rPr lang="en-AU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C517A-97CC-6A4A-A755-26BD281CC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AU" dirty="0"/>
              <a:t>we sort the mean of the frequency of occurrence of each category</a:t>
            </a:r>
            <a:r>
              <a:rPr lang="en-US" altLang="zh-CN" dirty="0"/>
              <a:t>:</a:t>
            </a:r>
            <a:endParaRPr lang="en-AU" altLang="zh-CN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1326D2-36B0-CD43-9339-115F7AFA082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311" y="2632392"/>
            <a:ext cx="7497763" cy="266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389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AE270-4170-8742-9CC8-E9385CA49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0113"/>
            <a:ext cx="10515600" cy="527685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-AU" dirty="0"/>
              <a:t>K-Mean Clustering is used, and the 19 suburbs are clustered into 3 groups. Every point is assigned to a cluster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endParaRPr lang="en-AU" altLang="zh-CN" dirty="0"/>
          </a:p>
          <a:p>
            <a:pPr marL="0" indent="0">
              <a:buNone/>
            </a:pPr>
            <a:endParaRPr lang="en-US" altLang="zh-CN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F2F336-BC8A-7F43-BC9D-6064C34F9EE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467" y="1691321"/>
            <a:ext cx="4403408" cy="426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328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D0BED3-8C0D-5E4B-8DA1-59B1423A1F4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869" y="2160588"/>
            <a:ext cx="6704300" cy="388143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D6A4B02F-07D1-F441-8F64-21DDBB9D2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Result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056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7" descr="Image result for gym">
            <a:extLst>
              <a:ext uri="{FF2B5EF4-FFF2-40B4-BE49-F238E27FC236}">
                <a16:creationId xmlns:a16="http://schemas.microsoft.com/office/drawing/2014/main" id="{2FABD248-68A0-CC41-A1B6-55249848B5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5" r="16186" b="1"/>
          <a:stretch>
            <a:fillRect/>
          </a:stretch>
        </p:blipFill>
        <p:spPr bwMode="auto">
          <a:xfrm>
            <a:off x="4269854" y="-1"/>
            <a:ext cx="7922146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EC3A86-A26B-A340-B32B-B31CD539F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en-AU" b="1" dirty="0"/>
              <a:t>Conclusion</a:t>
            </a:r>
            <a:br>
              <a:rPr lang="en-AU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4F676-50CE-6048-B56E-9A42CD10D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r>
              <a:rPr lang="en-US" altLang="zh-CN" dirty="0"/>
              <a:t>5</a:t>
            </a:r>
            <a:r>
              <a:rPr lang="zh-CN" altLang="en-US" dirty="0"/>
              <a:t> </a:t>
            </a:r>
            <a:r>
              <a:rPr lang="en-AU" dirty="0"/>
              <a:t>suburbs have the highest mean of the frequency of occurrence of each category. </a:t>
            </a:r>
            <a:endParaRPr lang="en-AU"/>
          </a:p>
          <a:p>
            <a:r>
              <a:rPr lang="en-AU" dirty="0"/>
              <a:t>However, Gym is the 4</a:t>
            </a:r>
            <a:r>
              <a:rPr lang="en-AU" baseline="30000" dirty="0"/>
              <a:t>th</a:t>
            </a:r>
            <a:r>
              <a:rPr lang="en-AU" dirty="0"/>
              <a:t> most common venue in Briar hill. If we take population of each suburb into consideration, we could recommend that the suburb within the 5 and with the largest population is the ideal one to invest.</a:t>
            </a:r>
            <a:r>
              <a:rPr lang="en-AU" dirty="0">
                <a:effectLst/>
              </a:rPr>
              <a:t> </a:t>
            </a:r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6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8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0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2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4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6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8228487-3273-9740-AB30-BA60E0D92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08538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</Words>
  <Application>Microsoft Macintosh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IBM Data Science Capstone Project </vt:lpstr>
      <vt:lpstr>Problem</vt:lpstr>
      <vt:lpstr>Data</vt:lpstr>
      <vt:lpstr>Methodology  </vt:lpstr>
      <vt:lpstr>PowerPoint Presentation</vt:lpstr>
      <vt:lpstr>Result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Data Science Capstone Project </dc:title>
  <dc:creator>Yige Li</dc:creator>
  <cp:lastModifiedBy>Yige Li</cp:lastModifiedBy>
  <cp:revision>2</cp:revision>
  <dcterms:created xsi:type="dcterms:W3CDTF">2019-10-04T12:32:28Z</dcterms:created>
  <dcterms:modified xsi:type="dcterms:W3CDTF">2019-10-04T12:33:23Z</dcterms:modified>
</cp:coreProperties>
</file>