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ie\Desktop\KPMG-AU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[KPMG_VI_New_raw_data_update_final.xlsx]Pivot-Charts!PivotTable8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/>
              <a:t>Customer Category Based on RFM Value</a:t>
            </a:r>
          </a:p>
        </c:rich>
      </c:tx>
      <c:layout>
        <c:manualLayout>
          <c:xMode val="edge"/>
          <c:yMode val="edge"/>
          <c:x val="0.14590509339547894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52935752"/>
        <c:axId val="552928208"/>
      </c:barChart>
      <c:catAx>
        <c:axId val="55293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28208"/>
        <c:crosses val="autoZero"/>
        <c:auto val="1"/>
        <c:lblAlgn val="ctr"/>
        <c:lblOffset val="100"/>
        <c:noMultiLvlLbl val="0"/>
      </c:catAx>
      <c:valAx>
        <c:axId val="55292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293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[KPMG_VI_New_raw_data_update_final.xlsx]Pivot-Charts!PivotTable8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/>
              <a:t>Customer Category Based on RFM Value</a:t>
            </a:r>
          </a:p>
        </c:rich>
      </c:tx>
      <c:layout>
        <c:manualLayout>
          <c:xMode val="edge"/>
          <c:yMode val="edge"/>
          <c:x val="0.14590509339547894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'Pivot-Charts'!$B$3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'Pivot-Charts'!$A$4:$A$8</c:f>
              <c:strCache>
                <c:ptCount val="4"/>
                <c:pt idx="0">
                  <c:v>Bronze Customer</c:v>
                </c:pt>
                <c:pt idx="1">
                  <c:v>Gold Customer</c:v>
                </c:pt>
                <c:pt idx="2">
                  <c:v>Platinum Customer</c:v>
                </c:pt>
                <c:pt idx="3">
                  <c:v>Silver Customer</c:v>
                </c:pt>
              </c:strCache>
            </c:strRef>
          </c:cat>
          <c:val>
            <c:numRef>
              <c:f>'Pivot-Charts'!$B$4:$B$8</c:f>
              <c:numCache>
                <c:formatCode>General</c:formatCode>
                <c:ptCount val="4"/>
                <c:pt idx="0">
                  <c:v>84121</c:v>
                </c:pt>
                <c:pt idx="1">
                  <c:v>197620</c:v>
                </c:pt>
                <c:pt idx="2">
                  <c:v>276080</c:v>
                </c:pt>
                <c:pt idx="3">
                  <c:v>141512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D-43E3-AF1A-2892F7633D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52935752"/>
        <c:axId val="552928208"/>
      </c:barChart>
      <c:catAx>
        <c:axId val="55293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28208"/>
        <c:crosses val="autoZero"/>
        <c:auto val="1"/>
        <c:lblAlgn val="ctr"/>
        <c:lblOffset val="100"/>
        <c:noMultiLvlLbl val="0"/>
      </c:catAx>
      <c:valAx>
        <c:axId val="55292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293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Profit By Age Group and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Sheet5!$A$5:$A$9</c:f>
              <c:strCache>
                <c:ptCount val="4"/>
                <c:pt idx="0">
                  <c:v>20-40</c:v>
                </c:pt>
                <c:pt idx="1">
                  <c:v>40-60</c:v>
                </c:pt>
                <c:pt idx="2">
                  <c:v>60-80</c:v>
                </c:pt>
                <c:pt idx="3">
                  <c:v>80-100</c:v>
                </c:pt>
              </c:strCache>
            </c:strRef>
          </c:cat>
          <c:val>
            <c:numRef>
              <c:f>Sheet5!$B$5:$B$9</c:f>
              <c:numCache>
                <c:formatCode>"$"#,##0.00</c:formatCode>
                <c:ptCount val="4"/>
                <c:pt idx="0">
                  <c:v>118524.24000000002</c:v>
                </c:pt>
                <c:pt idx="1">
                  <c:v>158867.28000000009</c:v>
                </c:pt>
                <c:pt idx="2">
                  <c:v>37619.37000000001</c:v>
                </c:pt>
                <c:pt idx="3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1-4F43-9A4D-8A3FC8A44650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Sheet5!$A$5:$A$9</c:f>
              <c:strCache>
                <c:ptCount val="4"/>
                <c:pt idx="0">
                  <c:v>20-40</c:v>
                </c:pt>
                <c:pt idx="1">
                  <c:v>40-60</c:v>
                </c:pt>
                <c:pt idx="2">
                  <c:v>60-80</c:v>
                </c:pt>
                <c:pt idx="3">
                  <c:v>80-100</c:v>
                </c:pt>
              </c:strCache>
            </c:strRef>
          </c:cat>
          <c:val>
            <c:numRef>
              <c:f>Sheet5!$C$5:$C$9</c:f>
              <c:numCache>
                <c:formatCode>"$"#,##0.00</c:formatCode>
                <c:ptCount val="4"/>
                <c:pt idx="0">
                  <c:v>124396.31000000004</c:v>
                </c:pt>
                <c:pt idx="1">
                  <c:v>188901.02999999982</c:v>
                </c:pt>
                <c:pt idx="2">
                  <c:v>60120.329999999994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71-4F43-9A4D-8A3FC8A44650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Sheet5!$A$5:$A$9</c:f>
              <c:strCache>
                <c:ptCount val="4"/>
                <c:pt idx="0">
                  <c:v>20-40</c:v>
                </c:pt>
                <c:pt idx="1">
                  <c:v>40-60</c:v>
                </c:pt>
                <c:pt idx="2">
                  <c:v>60-80</c:v>
                </c:pt>
                <c:pt idx="3">
                  <c:v>80-100</c:v>
                </c:pt>
              </c:strCache>
            </c:strRef>
          </c:cat>
          <c:val>
            <c:numRef>
              <c:f>Sheet5!$D$5:$D$9</c:f>
              <c:numCache>
                <c:formatCode>"$"#,##0.00</c:formatCode>
                <c:ptCount val="4"/>
                <c:pt idx="0">
                  <c:v>213224.49999999977</c:v>
                </c:pt>
                <c:pt idx="1">
                  <c:v>369287.14999999985</c:v>
                </c:pt>
                <c:pt idx="2">
                  <c:v>103688.60000000003</c:v>
                </c:pt>
                <c:pt idx="3">
                  <c:v>397.1400000000001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71-4F43-9A4D-8A3FC8A44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585544"/>
        <c:axId val="443587184"/>
      </c:barChart>
      <c:catAx>
        <c:axId val="44358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7184"/>
        <c:crosses val="autoZero"/>
        <c:auto val="1"/>
        <c:lblAlgn val="ctr"/>
        <c:lblOffset val="100"/>
        <c:noMultiLvlLbl val="0"/>
      </c:catAx>
      <c:valAx>
        <c:axId val="44358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[KPMG_VI_New_raw_data_update_final.xlsx]Pivot-Charts!PivotTable8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/>
              <a:t>Customer Category Based on RFM Value</a:t>
            </a:r>
          </a:p>
        </c:rich>
      </c:tx>
      <c:layout>
        <c:manualLayout>
          <c:xMode val="edge"/>
          <c:yMode val="edge"/>
          <c:x val="0.14590509339547894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52935752"/>
        <c:axId val="552928208"/>
      </c:barChart>
      <c:catAx>
        <c:axId val="55293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28208"/>
        <c:crosses val="autoZero"/>
        <c:auto val="1"/>
        <c:lblAlgn val="ctr"/>
        <c:lblOffset val="100"/>
        <c:noMultiLvlLbl val="0"/>
      </c:catAx>
      <c:valAx>
        <c:axId val="55292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293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Age Group and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Sheet5!$A$5:$A$9</c:f>
              <c:strCache>
                <c:ptCount val="4"/>
                <c:pt idx="0">
                  <c:v>20-40</c:v>
                </c:pt>
                <c:pt idx="1">
                  <c:v>40-60</c:v>
                </c:pt>
                <c:pt idx="2">
                  <c:v>60-80</c:v>
                </c:pt>
                <c:pt idx="3">
                  <c:v>80-100</c:v>
                </c:pt>
              </c:strCache>
            </c:strRef>
          </c:cat>
          <c:val>
            <c:numRef>
              <c:f>Sheet5!$B$5:$B$9</c:f>
              <c:numCache>
                <c:formatCode>"$"#,##0.00</c:formatCode>
                <c:ptCount val="4"/>
                <c:pt idx="0">
                  <c:v>118524.24000000002</c:v>
                </c:pt>
                <c:pt idx="1">
                  <c:v>158867.28000000009</c:v>
                </c:pt>
                <c:pt idx="2">
                  <c:v>37619.37000000001</c:v>
                </c:pt>
                <c:pt idx="3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1-4F43-9A4D-8A3FC8A44650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Sheet5!$A$5:$A$9</c:f>
              <c:strCache>
                <c:ptCount val="4"/>
                <c:pt idx="0">
                  <c:v>20-40</c:v>
                </c:pt>
                <c:pt idx="1">
                  <c:v>40-60</c:v>
                </c:pt>
                <c:pt idx="2">
                  <c:v>60-80</c:v>
                </c:pt>
                <c:pt idx="3">
                  <c:v>80-100</c:v>
                </c:pt>
              </c:strCache>
            </c:strRef>
          </c:cat>
          <c:val>
            <c:numRef>
              <c:f>Sheet5!$C$5:$C$9</c:f>
              <c:numCache>
                <c:formatCode>"$"#,##0.00</c:formatCode>
                <c:ptCount val="4"/>
                <c:pt idx="0">
                  <c:v>124396.31000000004</c:v>
                </c:pt>
                <c:pt idx="1">
                  <c:v>188901.02999999982</c:v>
                </c:pt>
                <c:pt idx="2">
                  <c:v>60120.329999999994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71-4F43-9A4D-8A3FC8A44650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Sheet5!$A$5:$A$9</c:f>
              <c:strCache>
                <c:ptCount val="4"/>
                <c:pt idx="0">
                  <c:v>20-40</c:v>
                </c:pt>
                <c:pt idx="1">
                  <c:v>40-60</c:v>
                </c:pt>
                <c:pt idx="2">
                  <c:v>60-80</c:v>
                </c:pt>
                <c:pt idx="3">
                  <c:v>80-100</c:v>
                </c:pt>
              </c:strCache>
            </c:strRef>
          </c:cat>
          <c:val>
            <c:numRef>
              <c:f>Sheet5!$D$5:$D$9</c:f>
              <c:numCache>
                <c:formatCode>"$"#,##0.00</c:formatCode>
                <c:ptCount val="4"/>
                <c:pt idx="0">
                  <c:v>213224.49999999977</c:v>
                </c:pt>
                <c:pt idx="1">
                  <c:v>369287.14999999985</c:v>
                </c:pt>
                <c:pt idx="2">
                  <c:v>103688.60000000003</c:v>
                </c:pt>
                <c:pt idx="3">
                  <c:v>397.1400000000001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71-4F43-9A4D-8A3FC8A44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585544"/>
        <c:axId val="443587184"/>
      </c:barChart>
      <c:catAx>
        <c:axId val="44358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7184"/>
        <c:crosses val="autoZero"/>
        <c:auto val="1"/>
        <c:lblAlgn val="ctr"/>
        <c:lblOffset val="100"/>
        <c:noMultiLvlLbl val="0"/>
      </c:catAx>
      <c:valAx>
        <c:axId val="44358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8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Industry Vs Bikes Purchased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Sheet8!$B$4:$B$13</c:f>
              <c:numCache>
                <c:formatCode>General</c:formatCode>
                <c:ptCount val="9"/>
                <c:pt idx="0">
                  <c:v>91</c:v>
                </c:pt>
                <c:pt idx="1">
                  <c:v>112</c:v>
                </c:pt>
                <c:pt idx="2">
                  <c:v>544</c:v>
                </c:pt>
                <c:pt idx="3">
                  <c:v>476</c:v>
                </c:pt>
                <c:pt idx="4">
                  <c:v>123</c:v>
                </c:pt>
                <c:pt idx="5">
                  <c:v>621</c:v>
                </c:pt>
                <c:pt idx="6">
                  <c:v>164</c:v>
                </c:pt>
                <c:pt idx="7">
                  <c:v>268</c:v>
                </c:pt>
                <c:pt idx="8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0-4F53-8E0E-BE1516429A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3320392"/>
        <c:axId val="443322032"/>
      </c:barChart>
      <c:catAx>
        <c:axId val="44332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22032"/>
        <c:crosses val="autoZero"/>
        <c:auto val="1"/>
        <c:lblAlgn val="ctr"/>
        <c:lblOffset val="100"/>
        <c:noMultiLvlLbl val="0"/>
      </c:catAx>
      <c:valAx>
        <c:axId val="443322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3320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[KPMG_VI_New_raw_data_update_final.xlsx]Pivot-Charts!PivotTable8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/>
              <a:t>Customer Category Based on RFM Value</a:t>
            </a:r>
          </a:p>
        </c:rich>
      </c:tx>
      <c:layout>
        <c:manualLayout>
          <c:xMode val="edge"/>
          <c:yMode val="edge"/>
          <c:x val="0.14590509339547894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52935752"/>
        <c:axId val="552928208"/>
      </c:barChart>
      <c:catAx>
        <c:axId val="55293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28208"/>
        <c:crosses val="autoZero"/>
        <c:auto val="1"/>
        <c:lblAlgn val="ctr"/>
        <c:lblOffset val="100"/>
        <c:noMultiLvlLbl val="0"/>
      </c:catAx>
      <c:valAx>
        <c:axId val="55292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293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[KPMG_VI_New_raw_data_update_final.xlsx]Sheet9!PivotTable13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Profit</a:t>
            </a:r>
            <a:r>
              <a:rPr lang="en-US" sz="1600" b="1" baseline="0" dirty="0"/>
              <a:t> Per Job Industry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Sheet9!$B$4:$B$13</c:f>
              <c:numCache>
                <c:formatCode>"$"#,##0.00</c:formatCode>
                <c:ptCount val="9"/>
                <c:pt idx="0">
                  <c:v>45597.25999999998</c:v>
                </c:pt>
                <c:pt idx="1">
                  <c:v>55976.580000000009</c:v>
                </c:pt>
                <c:pt idx="2">
                  <c:v>316033.25999999966</c:v>
                </c:pt>
                <c:pt idx="3">
                  <c:v>267710.72999999957</c:v>
                </c:pt>
                <c:pt idx="4">
                  <c:v>66550.209999999977</c:v>
                </c:pt>
                <c:pt idx="5">
                  <c:v>354701.23999999958</c:v>
                </c:pt>
                <c:pt idx="6">
                  <c:v>89054.500000000044</c:v>
                </c:pt>
                <c:pt idx="7">
                  <c:v>152284.71000000005</c:v>
                </c:pt>
                <c:pt idx="8">
                  <c:v>27334.969999999994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0-450E-9AE3-D04C86282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4648104"/>
        <c:axId val="1074652696"/>
      </c:barChart>
      <c:catAx>
        <c:axId val="107464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52696"/>
        <c:crosses val="autoZero"/>
        <c:auto val="1"/>
        <c:lblAlgn val="ctr"/>
        <c:lblOffset val="100"/>
        <c:noMultiLvlLbl val="0"/>
      </c:catAx>
      <c:valAx>
        <c:axId val="107465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48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[KPMG_VI_New_raw_data_update_final.xlsx]Pivot-Charts!PivotTable8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/>
              <a:t>Customer Category Based on RFM Value</a:t>
            </a:r>
          </a:p>
        </c:rich>
      </c:tx>
      <c:layout>
        <c:manualLayout>
          <c:xMode val="edge"/>
          <c:yMode val="edge"/>
          <c:x val="0.14590509339547894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52935752"/>
        <c:axId val="552928208"/>
      </c:barChart>
      <c:catAx>
        <c:axId val="55293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28208"/>
        <c:crosses val="autoZero"/>
        <c:auto val="1"/>
        <c:lblAlgn val="ctr"/>
        <c:lblOffset val="100"/>
        <c:noMultiLvlLbl val="0"/>
      </c:catAx>
      <c:valAx>
        <c:axId val="55292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293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[KPMG_VI_New_raw_data_update_final.xlsx]Sheet11!PivotTable16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Number of Cars</a:t>
            </a:r>
            <a:r>
              <a:rPr lang="en-US" sz="1600" b="1" baseline="0" dirty="0"/>
              <a:t> owned per state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Sheet11!$B$5:$B$7</c:f>
              <c:numCache>
                <c:formatCode>General</c:formatCode>
                <c:ptCount val="2"/>
                <c:pt idx="0">
                  <c:v>301</c:v>
                </c:pt>
                <c:pt idx="1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E-4C6E-8B33-DB459F5229CD}"/>
            </c:ext>
          </c:extLst>
        </c:ser>
        <c:ser>
          <c:idx val="1"/>
          <c:order val="1"/>
          <c:tx>
            <c:strRef>
              <c:f>Sheet11!$C$3:$C$4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Sheet11!$A$5:$A$7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Sheet11!$C$5:$C$7</c:f>
              <c:numCache>
                <c:formatCode>General</c:formatCode>
                <c:ptCount val="2"/>
                <c:pt idx="0">
                  <c:v>148</c:v>
                </c:pt>
                <c:pt idx="1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1E-4C6E-8B33-DB459F5229CD}"/>
            </c:ext>
          </c:extLst>
        </c:ser>
        <c:ser>
          <c:idx val="2"/>
          <c:order val="2"/>
          <c:tx>
            <c:strRef>
              <c:f>Sheet11!$D$3:$D$4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Sheet11!$A$5:$A$7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Sheet11!$D$5:$D$7</c:f>
              <c:numCache>
                <c:formatCode>General</c:formatCode>
                <c:ptCount val="2"/>
                <c:pt idx="0">
                  <c:v>150</c:v>
                </c:pt>
                <c:pt idx="1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1E-4C6E-8B33-DB459F522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524064"/>
        <c:axId val="443531936"/>
      </c:barChart>
      <c:catAx>
        <c:axId val="44352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31936"/>
        <c:crosses val="autoZero"/>
        <c:auto val="1"/>
        <c:lblAlgn val="ctr"/>
        <c:lblOffset val="100"/>
        <c:noMultiLvlLbl val="0"/>
      </c:catAx>
      <c:valAx>
        <c:axId val="44353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Victoria J. Abdulkadir</a:t>
            </a:r>
            <a:r>
              <a:rPr dirty="0"/>
              <a:t> - Junior Consultant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Interpretation based on data exploration and modelling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565600" cy="217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/>
              <a:t>The major interpretations from the exploratory analysis are given below.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major customers of Sprocket Central Pty Company are the middle-aged group who are not in the high-net worth or affluent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Many existing and potential customers reside in the state of New South Wales.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focus should be on marketing customers who work in the manufacturing, financial services and the health sectors.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They have more female customers who patronize them more than the 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Promotions and rewards should be offered to the platinum and gold customers to encourage patronage.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VIP and custom services should be part of the package for bike purchase.</a:t>
            </a:r>
            <a:endParaRPr lang="en-US" dirty="0"/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5A4-9761-4B0D-A439-311B179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498"/>
            <a:ext cx="9229060" cy="648586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8019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Analyzing existing and potential customers to determine their purchase trends and behaviors, with focus on the high value customers.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3059" cy="250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u="sng" dirty="0"/>
              <a:t>Background of the project</a:t>
            </a:r>
          </a:p>
          <a:p>
            <a:endParaRPr lang="en-US" sz="1200" dirty="0"/>
          </a:p>
          <a:p>
            <a:r>
              <a:rPr lang="en-US" sz="1200" dirty="0"/>
              <a:t>Sprocket Central Pty Ltd is a company that specializes in the sale of high-quality bikes and its accessories.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/>
              </a:rPr>
              <a:t>The marketing team of the company is looking to gain useful customer insights which could help them optimize resource allocation for targeted marketing and as a result, improve performance by focusing on high value customers.</a:t>
            </a:r>
          </a:p>
          <a:p>
            <a:r>
              <a:rPr lang="en-US" sz="1200" dirty="0">
                <a:solidFill>
                  <a:srgbClr val="333333"/>
                </a:solidFill>
              </a:rPr>
              <a:t>This analysis will be performed on their existing customers, as well as 1000 potential customers.</a:t>
            </a:r>
            <a:endParaRPr lang="en-US" sz="1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F8EB6-F174-4DED-AB35-24922FF0B54A}"/>
              </a:ext>
            </a:extLst>
          </p:cNvPr>
          <p:cNvSpPr txBox="1"/>
          <p:nvPr/>
        </p:nvSpPr>
        <p:spPr>
          <a:xfrm>
            <a:off x="5039833" y="2299368"/>
            <a:ext cx="3730792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Framing the 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33333"/>
              </a:solidFill>
              <a:latin typeface="Open San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333333"/>
                </a:solidFill>
                <a:latin typeface="Open Sans"/>
              </a:rPr>
              <a:t>The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/>
              </a:rPr>
              <a:t> existing three datasets (Customer demographic, customer address and transactions) were used as the framework to recommend which of the 1000 new customers should be targeted.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/>
              </a:rPr>
              <a:t>Sprocket Central Pty Ltd agreed on a </a:t>
            </a:r>
            <a:r>
              <a:rPr lang="en-US" sz="1200" dirty="0">
                <a:solidFill>
                  <a:srgbClr val="333333"/>
                </a:solidFill>
                <a:latin typeface="Open Sans"/>
              </a:rPr>
              <a:t>three-week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/>
              </a:rPr>
              <a:t> scope with the following three phases as follows: Data exploration, Model Development and Interpretation.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632B-4775-4DFA-82D0-C4A9BE4F45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Data Analysis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1B461-5C05-44BE-AD63-1FB7B96E6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Open Sans"/>
            </a:endParaRPr>
          </a:p>
          <a:p>
            <a:r>
              <a:rPr lang="en-US" sz="1200" dirty="0">
                <a:latin typeface="Open Sans"/>
              </a:rPr>
              <a:t>After merging the datasets, new columns were created to allow for more exploratory analysis</a:t>
            </a:r>
          </a:p>
          <a:p>
            <a:r>
              <a:rPr lang="en-US" sz="1200" dirty="0">
                <a:latin typeface="Open Sans"/>
              </a:rPr>
              <a:t>Charts were created to determine the gender that makes thee most bike purchase.</a:t>
            </a:r>
          </a:p>
          <a:p>
            <a:r>
              <a:rPr lang="en-US" sz="1200" dirty="0">
                <a:latin typeface="Open Sans"/>
              </a:rPr>
              <a:t>Determined the age group that should be focused on, as well as the wealth segment of those age groups.</a:t>
            </a:r>
          </a:p>
          <a:p>
            <a:r>
              <a:rPr lang="en-US" sz="1200" dirty="0">
                <a:latin typeface="Open Sans"/>
              </a:rPr>
              <a:t>Checked for the number of bikes purchased based on the job industries of the customers.</a:t>
            </a:r>
          </a:p>
          <a:p>
            <a:r>
              <a:rPr lang="en-US" sz="1200" dirty="0">
                <a:latin typeface="Open Sans"/>
              </a:rPr>
              <a:t>The industry sector that brings in the most profit based on the number of bikes bought.</a:t>
            </a:r>
          </a:p>
          <a:p>
            <a:r>
              <a:rPr lang="en-US" sz="1200" dirty="0">
                <a:latin typeface="Open Sans"/>
              </a:rPr>
              <a:t>The number of car owners categorized by state.</a:t>
            </a:r>
          </a:p>
          <a:p>
            <a:r>
              <a:rPr lang="en-US" sz="1200" dirty="0">
                <a:latin typeface="Open Sans"/>
              </a:rPr>
              <a:t>Performed the same analysis on the New customer list dataset to help the marketing team focus on the purchase trend based on the existing customers’ data.</a:t>
            </a:r>
          </a:p>
        </p:txBody>
      </p:sp>
    </p:spTree>
    <p:extLst>
      <p:ext uri="{BB962C8B-B14F-4D97-AF65-F5344CB8AC3E}">
        <p14:creationId xmlns:p14="http://schemas.microsoft.com/office/powerpoint/2010/main" val="2929810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age group and 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7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mass customer wealth segment brings in the highest profit across the age groups.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Mass customers between ages 40 and 60 brought in more profit than other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Affluent and High Net Worth customers between ages 40 and 60 also have the highest profit among all age groups.</a:t>
            </a:r>
            <a:endParaRPr sz="12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693724"/>
              <a:ext cx="3800702" cy="1261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The client has agreed on a 3 week scope with the following 3 phases as follows - </a:t>
              </a:r>
              <a:r>
                <a:rPr lang="en-US" b="0" i="0" u="none" strike="noStrike" dirty="0">
                  <a:solidFill>
                    <a:srgbClr val="008BFF"/>
                  </a:solidFill>
                  <a:effectLst/>
                  <a:latin typeface="Open Sans"/>
                </a:rPr>
                <a:t>Data Exploration;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 Model Development and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Open Sans"/>
                </a:rPr>
                <a:t>Interpretation.</a:t>
              </a:r>
              <a:r>
                <a:rPr dirty="0" err="1"/>
                <a:t>images</a:t>
              </a:r>
              <a:r>
                <a:rPr dirty="0"/>
                <a:t>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D60602-8ED0-4CB8-B3E1-13D7A74BE74B}"/>
              </a:ext>
            </a:extLst>
          </p:cNvPr>
          <p:cNvGraphicFramePr>
            <a:graphicFrameLocks/>
          </p:cNvGraphicFramePr>
          <p:nvPr/>
        </p:nvGraphicFramePr>
        <p:xfrm>
          <a:off x="4339625" y="2164723"/>
          <a:ext cx="4599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42F25EC-4B89-4F97-972D-74DF64B8F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45221"/>
              </p:ext>
            </p:extLst>
          </p:nvPr>
        </p:nvGraphicFramePr>
        <p:xfrm>
          <a:off x="4339625" y="2164723"/>
          <a:ext cx="4581525" cy="271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89848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number of bikes purchased based on customer job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32937" cy="186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Customers working in the manufacturing industry have made a total of over 621 bike purchases in the past 3 years.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Another set of customers that have shown great purchasing power for three years are those working in the financial services and health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693724"/>
              <a:ext cx="3800702" cy="1261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The client has agreed on a 3 week scope with the following 3 phases as follows - </a:t>
              </a:r>
              <a:r>
                <a:rPr lang="en-US" b="0" i="0" u="none" strike="noStrike" dirty="0">
                  <a:solidFill>
                    <a:srgbClr val="008BFF"/>
                  </a:solidFill>
                  <a:effectLst/>
                  <a:latin typeface="Open Sans"/>
                </a:rPr>
                <a:t>Data Exploration;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 Model Development and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Open Sans"/>
                </a:rPr>
                <a:t>Interpretation.</a:t>
              </a:r>
              <a:r>
                <a:rPr dirty="0" err="1"/>
                <a:t>images</a:t>
              </a:r>
              <a:r>
                <a:rPr dirty="0"/>
                <a:t>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D60602-8ED0-4CB8-B3E1-13D7A74BE74B}"/>
              </a:ext>
            </a:extLst>
          </p:cNvPr>
          <p:cNvGraphicFramePr>
            <a:graphicFrameLocks/>
          </p:cNvGraphicFramePr>
          <p:nvPr/>
        </p:nvGraphicFramePr>
        <p:xfrm>
          <a:off x="4339625" y="2164723"/>
          <a:ext cx="4599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42F25EC-4B89-4F97-972D-74DF64B8F7D1}"/>
              </a:ext>
            </a:extLst>
          </p:cNvPr>
          <p:cNvGraphicFramePr>
            <a:graphicFrameLocks/>
          </p:cNvGraphicFramePr>
          <p:nvPr/>
        </p:nvGraphicFramePr>
        <p:xfrm>
          <a:off x="4339625" y="2164722"/>
          <a:ext cx="4581525" cy="271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B9628B9-BB5A-4D5A-8A6B-40835BBC5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810953"/>
              </p:ext>
            </p:extLst>
          </p:nvPr>
        </p:nvGraphicFramePr>
        <p:xfrm>
          <a:off x="4312237" y="2040582"/>
          <a:ext cx="4683188" cy="302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55317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from bike purchase per customer job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32937" cy="186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highest profit from bike sales have been from the Manufacturing industry, followed by the financial services and health sector.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two industries with the least profit on purchase are the telecommunications and agriculture sector, which returned less than $50,000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693724"/>
              <a:ext cx="3800702" cy="1261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The client has agreed on a 3 week scope with the following 3 phases as follows - </a:t>
              </a:r>
              <a:r>
                <a:rPr lang="en-US" b="0" i="0" u="none" strike="noStrike" dirty="0">
                  <a:solidFill>
                    <a:srgbClr val="008BFF"/>
                  </a:solidFill>
                  <a:effectLst/>
                  <a:latin typeface="Open Sans"/>
                </a:rPr>
                <a:t>Data Exploration;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 Model Development and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Open Sans"/>
                </a:rPr>
                <a:t>Interpretation.</a:t>
              </a:r>
              <a:r>
                <a:rPr dirty="0" err="1"/>
                <a:t>images</a:t>
              </a:r>
              <a:r>
                <a:rPr dirty="0"/>
                <a:t>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D60602-8ED0-4CB8-B3E1-13D7A74BE74B}"/>
              </a:ext>
            </a:extLst>
          </p:cNvPr>
          <p:cNvGraphicFramePr>
            <a:graphicFrameLocks/>
          </p:cNvGraphicFramePr>
          <p:nvPr/>
        </p:nvGraphicFramePr>
        <p:xfrm>
          <a:off x="4339625" y="2164723"/>
          <a:ext cx="4599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0ED8EC8-46D0-48BE-9A1E-F466DE11E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53317"/>
              </p:ext>
            </p:extLst>
          </p:nvPr>
        </p:nvGraphicFramePr>
        <p:xfrm>
          <a:off x="4322462" y="2180418"/>
          <a:ext cx="4633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00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Cars owned by customers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32937" cy="165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highest number of customers who do not own cars reside in NSW.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potential market for the company could be customers who reside in QLD and VIC because they have about the same </a:t>
            </a:r>
            <a:r>
              <a:rPr lang="en-US" sz="1200"/>
              <a:t>number who </a:t>
            </a:r>
            <a:r>
              <a:rPr lang="en-US" sz="1200" dirty="0"/>
              <a:t>don’t own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693724"/>
              <a:ext cx="3800702" cy="1261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The client has agreed on a 3 week scope with the following 3 phases as follows - </a:t>
              </a:r>
              <a:r>
                <a:rPr lang="en-US" b="0" i="0" u="none" strike="noStrike" dirty="0">
                  <a:solidFill>
                    <a:srgbClr val="008BFF"/>
                  </a:solidFill>
                  <a:effectLst/>
                  <a:latin typeface="Open Sans"/>
                </a:rPr>
                <a:t>Data Exploration;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Open Sans"/>
                </a:rPr>
                <a:t> Model Development and </a:t>
              </a:r>
              <a:r>
                <a:rPr lang="en-US" b="0" i="0" dirty="0" err="1">
                  <a:solidFill>
                    <a:srgbClr val="333333"/>
                  </a:solidFill>
                  <a:effectLst/>
                  <a:latin typeface="Open Sans"/>
                </a:rPr>
                <a:t>Interpretation.</a:t>
              </a:r>
              <a:r>
                <a:rPr dirty="0" err="1"/>
                <a:t>images</a:t>
              </a:r>
              <a:r>
                <a:rPr dirty="0"/>
                <a:t>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D60602-8ED0-4CB8-B3E1-13D7A74BE74B}"/>
              </a:ext>
            </a:extLst>
          </p:cNvPr>
          <p:cNvGraphicFramePr>
            <a:graphicFrameLocks/>
          </p:cNvGraphicFramePr>
          <p:nvPr/>
        </p:nvGraphicFramePr>
        <p:xfrm>
          <a:off x="4339625" y="2164723"/>
          <a:ext cx="4599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09C070D-3B40-45B2-A978-2D6726F2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99464"/>
              </p:ext>
            </p:extLst>
          </p:nvPr>
        </p:nvGraphicFramePr>
        <p:xfrm>
          <a:off x="4339625" y="2164723"/>
          <a:ext cx="4599350" cy="267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32092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90"/>
          <p:cNvSpPr/>
          <p:nvPr/>
        </p:nvSpPr>
        <p:spPr>
          <a:xfrm>
            <a:off x="205025" y="1083299"/>
            <a:ext cx="7248398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Model based on the calculated RFM value</a:t>
            </a:r>
          </a:p>
        </p:txBody>
      </p:sp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3969054" cy="37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1200" dirty="0"/>
              <a:t>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5263116" y="1690588"/>
            <a:ext cx="3551275" cy="2649304"/>
            <a:chOff x="-1" y="-291718"/>
            <a:chExt cx="3817378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291718"/>
              <a:ext cx="3817378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dirty="0"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84F8F-F1EC-4468-9B23-7EA1205A965C}"/>
              </a:ext>
            </a:extLst>
          </p:cNvPr>
          <p:cNvSpPr txBox="1"/>
          <p:nvPr/>
        </p:nvSpPr>
        <p:spPr>
          <a:xfrm>
            <a:off x="329608" y="1570003"/>
            <a:ext cx="4917993" cy="34470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latin typeface="Open Sans"/>
              </a:rPr>
              <a:t>After merging the datasets, new columns were created to allow for model development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The R Score, F Score, and M Score were calculated by determining the minimum, 1</a:t>
            </a:r>
            <a:r>
              <a:rPr lang="en-US" sz="1200" baseline="30000" dirty="0">
                <a:latin typeface="Open Sans"/>
              </a:rPr>
              <a:t>st</a:t>
            </a:r>
            <a:r>
              <a:rPr lang="en-US" sz="1200" dirty="0">
                <a:latin typeface="Open Sans"/>
              </a:rPr>
              <a:t> quartile, median, 3</a:t>
            </a:r>
            <a:r>
              <a:rPr lang="en-US" sz="1200" baseline="30000" dirty="0">
                <a:latin typeface="Open Sans"/>
              </a:rPr>
              <a:t>rd</a:t>
            </a:r>
            <a:r>
              <a:rPr lang="en-US" sz="1200" dirty="0">
                <a:latin typeface="Open Sans"/>
              </a:rPr>
              <a:t> quartile and maximum of the latest purchase (recency), the number of products bought (frequency), and profit (monetary).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The RFM(recency, frequency, monetary) value was calculated to examine how recently, often, and amount each customer spends on bike purchases.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Based on the RFM value, each customer was classified into categories such as, Platinum, Gold, Silver, and Bronze.</a:t>
            </a:r>
          </a:p>
          <a:p>
            <a:r>
              <a:rPr lang="en-US" sz="1200" dirty="0">
                <a:latin typeface="Open Sans"/>
              </a:rPr>
              <a:t>The results from the modelling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Over 27,00 customers fall under the platinum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Sprocket Central Pty Ltd is already on track based on the high volume of platinum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The gold customers are another group that have great potential and should be focused 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AFA0B81-BCD8-434B-BB87-65C0A4CF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813826"/>
              </p:ext>
            </p:extLst>
          </p:nvPr>
        </p:nvGraphicFramePr>
        <p:xfrm>
          <a:off x="5263116" y="1591483"/>
          <a:ext cx="36758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1333</Words>
  <Application>Microsoft Office PowerPoint</Application>
  <PresentationFormat>On-screen Show (16:9)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The Data Analysis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vickie</dc:creator>
  <cp:lastModifiedBy>Victoria Abdulkadir</cp:lastModifiedBy>
  <cp:revision>12</cp:revision>
  <dcterms:modified xsi:type="dcterms:W3CDTF">2022-11-21T22:48:21Z</dcterms:modified>
</cp:coreProperties>
</file>