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75" d="100"/>
          <a:sy n="75" d="100"/>
        </p:scale>
        <p:origin x="931"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47E5E-0ADF-AFD0-5594-4F0AB2CAC7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8DCF6CBC-DBC2-6C50-9724-5FF382B63D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9BF03BEF-03A4-2279-7EAF-D23B1961BB14}"/>
              </a:ext>
            </a:extLst>
          </p:cNvPr>
          <p:cNvSpPr>
            <a:spLocks noGrp="1"/>
          </p:cNvSpPr>
          <p:nvPr>
            <p:ph type="dt" sz="half" idx="10"/>
          </p:nvPr>
        </p:nvSpPr>
        <p:spPr/>
        <p:txBody>
          <a:bodyPr/>
          <a:lstStyle/>
          <a:p>
            <a:fld id="{49CFAA4F-32B4-4A9D-9A51-D159EB1A8F18}" type="datetimeFigureOut">
              <a:rPr lang="en-NG" smtClean="0"/>
              <a:t>15/04/2025</a:t>
            </a:fld>
            <a:endParaRPr lang="en-NG"/>
          </a:p>
        </p:txBody>
      </p:sp>
      <p:sp>
        <p:nvSpPr>
          <p:cNvPr id="5" name="Footer Placeholder 4">
            <a:extLst>
              <a:ext uri="{FF2B5EF4-FFF2-40B4-BE49-F238E27FC236}">
                <a16:creationId xmlns:a16="http://schemas.microsoft.com/office/drawing/2014/main" id="{FE256E97-2D4B-8748-1E13-84F1C0E755D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621B124-73F3-940E-D8C5-4295D25BAB04}"/>
              </a:ext>
            </a:extLst>
          </p:cNvPr>
          <p:cNvSpPr>
            <a:spLocks noGrp="1"/>
          </p:cNvSpPr>
          <p:nvPr>
            <p:ph type="sldNum" sz="quarter" idx="12"/>
          </p:nvPr>
        </p:nvSpPr>
        <p:spPr/>
        <p:txBody>
          <a:bodyPr/>
          <a:lstStyle/>
          <a:p>
            <a:fld id="{4AEA3115-AA67-4F3F-984D-45C2DADA254C}" type="slidenum">
              <a:rPr lang="en-NG" smtClean="0"/>
              <a:t>‹#›</a:t>
            </a:fld>
            <a:endParaRPr lang="en-NG"/>
          </a:p>
        </p:txBody>
      </p:sp>
    </p:spTree>
    <p:extLst>
      <p:ext uri="{BB962C8B-B14F-4D97-AF65-F5344CB8AC3E}">
        <p14:creationId xmlns:p14="http://schemas.microsoft.com/office/powerpoint/2010/main" val="222125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87C2-D1E4-57F7-03E6-056B903CE286}"/>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1AC0242-589C-2FC5-A475-A4DA62B55A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CD13D1E-0300-B2BA-CF52-D8427F628F6F}"/>
              </a:ext>
            </a:extLst>
          </p:cNvPr>
          <p:cNvSpPr>
            <a:spLocks noGrp="1"/>
          </p:cNvSpPr>
          <p:nvPr>
            <p:ph type="dt" sz="half" idx="10"/>
          </p:nvPr>
        </p:nvSpPr>
        <p:spPr/>
        <p:txBody>
          <a:bodyPr/>
          <a:lstStyle/>
          <a:p>
            <a:fld id="{49CFAA4F-32B4-4A9D-9A51-D159EB1A8F18}" type="datetimeFigureOut">
              <a:rPr lang="en-NG" smtClean="0"/>
              <a:t>15/04/2025</a:t>
            </a:fld>
            <a:endParaRPr lang="en-NG"/>
          </a:p>
        </p:txBody>
      </p:sp>
      <p:sp>
        <p:nvSpPr>
          <p:cNvPr id="5" name="Footer Placeholder 4">
            <a:extLst>
              <a:ext uri="{FF2B5EF4-FFF2-40B4-BE49-F238E27FC236}">
                <a16:creationId xmlns:a16="http://schemas.microsoft.com/office/drawing/2014/main" id="{0BF5596D-2670-209A-8A55-FA4294DB6D0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80DE2DE-14DA-26AB-6573-4B78C467B421}"/>
              </a:ext>
            </a:extLst>
          </p:cNvPr>
          <p:cNvSpPr>
            <a:spLocks noGrp="1"/>
          </p:cNvSpPr>
          <p:nvPr>
            <p:ph type="sldNum" sz="quarter" idx="12"/>
          </p:nvPr>
        </p:nvSpPr>
        <p:spPr/>
        <p:txBody>
          <a:bodyPr/>
          <a:lstStyle/>
          <a:p>
            <a:fld id="{4AEA3115-AA67-4F3F-984D-45C2DADA254C}" type="slidenum">
              <a:rPr lang="en-NG" smtClean="0"/>
              <a:t>‹#›</a:t>
            </a:fld>
            <a:endParaRPr lang="en-NG"/>
          </a:p>
        </p:txBody>
      </p:sp>
    </p:spTree>
    <p:extLst>
      <p:ext uri="{BB962C8B-B14F-4D97-AF65-F5344CB8AC3E}">
        <p14:creationId xmlns:p14="http://schemas.microsoft.com/office/powerpoint/2010/main" val="234876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244F5D-9CEB-D3B2-F50F-AAFBA96CA9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40C35E32-685D-AF9A-D15B-D3496FB869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CDBC04B-DDCE-EE51-A243-913DB72B5A8E}"/>
              </a:ext>
            </a:extLst>
          </p:cNvPr>
          <p:cNvSpPr>
            <a:spLocks noGrp="1"/>
          </p:cNvSpPr>
          <p:nvPr>
            <p:ph type="dt" sz="half" idx="10"/>
          </p:nvPr>
        </p:nvSpPr>
        <p:spPr/>
        <p:txBody>
          <a:bodyPr/>
          <a:lstStyle/>
          <a:p>
            <a:fld id="{49CFAA4F-32B4-4A9D-9A51-D159EB1A8F18}" type="datetimeFigureOut">
              <a:rPr lang="en-NG" smtClean="0"/>
              <a:t>15/04/2025</a:t>
            </a:fld>
            <a:endParaRPr lang="en-NG"/>
          </a:p>
        </p:txBody>
      </p:sp>
      <p:sp>
        <p:nvSpPr>
          <p:cNvPr id="5" name="Footer Placeholder 4">
            <a:extLst>
              <a:ext uri="{FF2B5EF4-FFF2-40B4-BE49-F238E27FC236}">
                <a16:creationId xmlns:a16="http://schemas.microsoft.com/office/drawing/2014/main" id="{D84CD496-FF5C-E271-4F3B-51862E50576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334D75A-DBFE-A563-05A4-4A7AA84B9AA2}"/>
              </a:ext>
            </a:extLst>
          </p:cNvPr>
          <p:cNvSpPr>
            <a:spLocks noGrp="1"/>
          </p:cNvSpPr>
          <p:nvPr>
            <p:ph type="sldNum" sz="quarter" idx="12"/>
          </p:nvPr>
        </p:nvSpPr>
        <p:spPr/>
        <p:txBody>
          <a:bodyPr/>
          <a:lstStyle/>
          <a:p>
            <a:fld id="{4AEA3115-AA67-4F3F-984D-45C2DADA254C}" type="slidenum">
              <a:rPr lang="en-NG" smtClean="0"/>
              <a:t>‹#›</a:t>
            </a:fld>
            <a:endParaRPr lang="en-NG"/>
          </a:p>
        </p:txBody>
      </p:sp>
    </p:spTree>
    <p:extLst>
      <p:ext uri="{BB962C8B-B14F-4D97-AF65-F5344CB8AC3E}">
        <p14:creationId xmlns:p14="http://schemas.microsoft.com/office/powerpoint/2010/main" val="4054460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4ACD-5FD2-70EF-92E7-194EF6D320F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43AF523-227C-81E9-6D4A-9A470E6B17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6024158-02B6-9F38-D15E-FEBAFD04C661}"/>
              </a:ext>
            </a:extLst>
          </p:cNvPr>
          <p:cNvSpPr>
            <a:spLocks noGrp="1"/>
          </p:cNvSpPr>
          <p:nvPr>
            <p:ph type="dt" sz="half" idx="10"/>
          </p:nvPr>
        </p:nvSpPr>
        <p:spPr/>
        <p:txBody>
          <a:bodyPr/>
          <a:lstStyle/>
          <a:p>
            <a:fld id="{49CFAA4F-32B4-4A9D-9A51-D159EB1A8F18}" type="datetimeFigureOut">
              <a:rPr lang="en-NG" smtClean="0"/>
              <a:t>15/04/2025</a:t>
            </a:fld>
            <a:endParaRPr lang="en-NG"/>
          </a:p>
        </p:txBody>
      </p:sp>
      <p:sp>
        <p:nvSpPr>
          <p:cNvPr id="5" name="Footer Placeholder 4">
            <a:extLst>
              <a:ext uri="{FF2B5EF4-FFF2-40B4-BE49-F238E27FC236}">
                <a16:creationId xmlns:a16="http://schemas.microsoft.com/office/drawing/2014/main" id="{13B7E224-D58F-B0CF-2127-3BBF1531B81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D5807CC-95FE-614B-DA7A-B11381926496}"/>
              </a:ext>
            </a:extLst>
          </p:cNvPr>
          <p:cNvSpPr>
            <a:spLocks noGrp="1"/>
          </p:cNvSpPr>
          <p:nvPr>
            <p:ph type="sldNum" sz="quarter" idx="12"/>
          </p:nvPr>
        </p:nvSpPr>
        <p:spPr/>
        <p:txBody>
          <a:bodyPr/>
          <a:lstStyle/>
          <a:p>
            <a:fld id="{4AEA3115-AA67-4F3F-984D-45C2DADA254C}" type="slidenum">
              <a:rPr lang="en-NG" smtClean="0"/>
              <a:t>‹#›</a:t>
            </a:fld>
            <a:endParaRPr lang="en-NG"/>
          </a:p>
        </p:txBody>
      </p:sp>
    </p:spTree>
    <p:extLst>
      <p:ext uri="{BB962C8B-B14F-4D97-AF65-F5344CB8AC3E}">
        <p14:creationId xmlns:p14="http://schemas.microsoft.com/office/powerpoint/2010/main" val="774678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E391-9CD5-FB25-DC76-D22B593437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715639A8-BCF4-BCE5-CB58-EE67D2D39F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1D8A5-2D35-7000-B01D-B14258B1EA55}"/>
              </a:ext>
            </a:extLst>
          </p:cNvPr>
          <p:cNvSpPr>
            <a:spLocks noGrp="1"/>
          </p:cNvSpPr>
          <p:nvPr>
            <p:ph type="dt" sz="half" idx="10"/>
          </p:nvPr>
        </p:nvSpPr>
        <p:spPr/>
        <p:txBody>
          <a:bodyPr/>
          <a:lstStyle/>
          <a:p>
            <a:fld id="{49CFAA4F-32B4-4A9D-9A51-D159EB1A8F18}" type="datetimeFigureOut">
              <a:rPr lang="en-NG" smtClean="0"/>
              <a:t>15/04/2025</a:t>
            </a:fld>
            <a:endParaRPr lang="en-NG"/>
          </a:p>
        </p:txBody>
      </p:sp>
      <p:sp>
        <p:nvSpPr>
          <p:cNvPr id="5" name="Footer Placeholder 4">
            <a:extLst>
              <a:ext uri="{FF2B5EF4-FFF2-40B4-BE49-F238E27FC236}">
                <a16:creationId xmlns:a16="http://schemas.microsoft.com/office/drawing/2014/main" id="{8A8A5433-539C-A7C7-C8E3-8143CDAFA35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1D130BA-EBE2-54FA-140E-7B8C66DCF0B5}"/>
              </a:ext>
            </a:extLst>
          </p:cNvPr>
          <p:cNvSpPr>
            <a:spLocks noGrp="1"/>
          </p:cNvSpPr>
          <p:nvPr>
            <p:ph type="sldNum" sz="quarter" idx="12"/>
          </p:nvPr>
        </p:nvSpPr>
        <p:spPr/>
        <p:txBody>
          <a:bodyPr/>
          <a:lstStyle/>
          <a:p>
            <a:fld id="{4AEA3115-AA67-4F3F-984D-45C2DADA254C}" type="slidenum">
              <a:rPr lang="en-NG" smtClean="0"/>
              <a:t>‹#›</a:t>
            </a:fld>
            <a:endParaRPr lang="en-NG"/>
          </a:p>
        </p:txBody>
      </p:sp>
    </p:spTree>
    <p:extLst>
      <p:ext uri="{BB962C8B-B14F-4D97-AF65-F5344CB8AC3E}">
        <p14:creationId xmlns:p14="http://schemas.microsoft.com/office/powerpoint/2010/main" val="46689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0318-E894-894A-9455-0ECE09C2954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E650097-5E04-9E9B-1759-827E4CBA83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C090F59D-7CF5-1AEF-163A-2706757A00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55821A88-4778-F28A-E5F1-849A331AB921}"/>
              </a:ext>
            </a:extLst>
          </p:cNvPr>
          <p:cNvSpPr>
            <a:spLocks noGrp="1"/>
          </p:cNvSpPr>
          <p:nvPr>
            <p:ph type="dt" sz="half" idx="10"/>
          </p:nvPr>
        </p:nvSpPr>
        <p:spPr/>
        <p:txBody>
          <a:bodyPr/>
          <a:lstStyle/>
          <a:p>
            <a:fld id="{49CFAA4F-32B4-4A9D-9A51-D159EB1A8F18}" type="datetimeFigureOut">
              <a:rPr lang="en-NG" smtClean="0"/>
              <a:t>15/04/2025</a:t>
            </a:fld>
            <a:endParaRPr lang="en-NG"/>
          </a:p>
        </p:txBody>
      </p:sp>
      <p:sp>
        <p:nvSpPr>
          <p:cNvPr id="6" name="Footer Placeholder 5">
            <a:extLst>
              <a:ext uri="{FF2B5EF4-FFF2-40B4-BE49-F238E27FC236}">
                <a16:creationId xmlns:a16="http://schemas.microsoft.com/office/drawing/2014/main" id="{0844D174-F8CF-FB88-3D63-F5155397CED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F733C5E7-96C1-1D47-5688-DC857FC589B7}"/>
              </a:ext>
            </a:extLst>
          </p:cNvPr>
          <p:cNvSpPr>
            <a:spLocks noGrp="1"/>
          </p:cNvSpPr>
          <p:nvPr>
            <p:ph type="sldNum" sz="quarter" idx="12"/>
          </p:nvPr>
        </p:nvSpPr>
        <p:spPr/>
        <p:txBody>
          <a:bodyPr/>
          <a:lstStyle/>
          <a:p>
            <a:fld id="{4AEA3115-AA67-4F3F-984D-45C2DADA254C}" type="slidenum">
              <a:rPr lang="en-NG" smtClean="0"/>
              <a:t>‹#›</a:t>
            </a:fld>
            <a:endParaRPr lang="en-NG"/>
          </a:p>
        </p:txBody>
      </p:sp>
    </p:spTree>
    <p:extLst>
      <p:ext uri="{BB962C8B-B14F-4D97-AF65-F5344CB8AC3E}">
        <p14:creationId xmlns:p14="http://schemas.microsoft.com/office/powerpoint/2010/main" val="376235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0774-8753-F738-D1AC-EC4E6FF42E77}"/>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B297C08-A8B1-3D94-33C7-C060B58EDC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49BD16-2A3C-241D-C172-A5E7FE912E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6214C4F4-D818-A486-4014-3D54740624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09A30-9B4F-32A5-3F6B-5BC1CA7623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9E6E56BF-66C7-0399-3432-B8D89633341E}"/>
              </a:ext>
            </a:extLst>
          </p:cNvPr>
          <p:cNvSpPr>
            <a:spLocks noGrp="1"/>
          </p:cNvSpPr>
          <p:nvPr>
            <p:ph type="dt" sz="half" idx="10"/>
          </p:nvPr>
        </p:nvSpPr>
        <p:spPr/>
        <p:txBody>
          <a:bodyPr/>
          <a:lstStyle/>
          <a:p>
            <a:fld id="{49CFAA4F-32B4-4A9D-9A51-D159EB1A8F18}" type="datetimeFigureOut">
              <a:rPr lang="en-NG" smtClean="0"/>
              <a:t>15/04/2025</a:t>
            </a:fld>
            <a:endParaRPr lang="en-NG"/>
          </a:p>
        </p:txBody>
      </p:sp>
      <p:sp>
        <p:nvSpPr>
          <p:cNvPr id="8" name="Footer Placeholder 7">
            <a:extLst>
              <a:ext uri="{FF2B5EF4-FFF2-40B4-BE49-F238E27FC236}">
                <a16:creationId xmlns:a16="http://schemas.microsoft.com/office/drawing/2014/main" id="{59D499E9-88D5-A102-0331-5211A4D5B6D2}"/>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61B12111-AFEB-1F1E-0F88-4B23F4426FA2}"/>
              </a:ext>
            </a:extLst>
          </p:cNvPr>
          <p:cNvSpPr>
            <a:spLocks noGrp="1"/>
          </p:cNvSpPr>
          <p:nvPr>
            <p:ph type="sldNum" sz="quarter" idx="12"/>
          </p:nvPr>
        </p:nvSpPr>
        <p:spPr/>
        <p:txBody>
          <a:bodyPr/>
          <a:lstStyle/>
          <a:p>
            <a:fld id="{4AEA3115-AA67-4F3F-984D-45C2DADA254C}" type="slidenum">
              <a:rPr lang="en-NG" smtClean="0"/>
              <a:t>‹#›</a:t>
            </a:fld>
            <a:endParaRPr lang="en-NG"/>
          </a:p>
        </p:txBody>
      </p:sp>
    </p:spTree>
    <p:extLst>
      <p:ext uri="{BB962C8B-B14F-4D97-AF65-F5344CB8AC3E}">
        <p14:creationId xmlns:p14="http://schemas.microsoft.com/office/powerpoint/2010/main" val="39698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50CF-BB99-1714-DF03-1C1E445DD26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8FB4551D-7233-0C7A-2285-CB15F4FA6CB6}"/>
              </a:ext>
            </a:extLst>
          </p:cNvPr>
          <p:cNvSpPr>
            <a:spLocks noGrp="1"/>
          </p:cNvSpPr>
          <p:nvPr>
            <p:ph type="dt" sz="half" idx="10"/>
          </p:nvPr>
        </p:nvSpPr>
        <p:spPr/>
        <p:txBody>
          <a:bodyPr/>
          <a:lstStyle/>
          <a:p>
            <a:fld id="{49CFAA4F-32B4-4A9D-9A51-D159EB1A8F18}" type="datetimeFigureOut">
              <a:rPr lang="en-NG" smtClean="0"/>
              <a:t>15/04/2025</a:t>
            </a:fld>
            <a:endParaRPr lang="en-NG"/>
          </a:p>
        </p:txBody>
      </p:sp>
      <p:sp>
        <p:nvSpPr>
          <p:cNvPr id="4" name="Footer Placeholder 3">
            <a:extLst>
              <a:ext uri="{FF2B5EF4-FFF2-40B4-BE49-F238E27FC236}">
                <a16:creationId xmlns:a16="http://schemas.microsoft.com/office/drawing/2014/main" id="{2D65464E-7A90-7DFE-7CAD-053E822D044F}"/>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3073446E-8BEE-949C-2420-1F28609EFF84}"/>
              </a:ext>
            </a:extLst>
          </p:cNvPr>
          <p:cNvSpPr>
            <a:spLocks noGrp="1"/>
          </p:cNvSpPr>
          <p:nvPr>
            <p:ph type="sldNum" sz="quarter" idx="12"/>
          </p:nvPr>
        </p:nvSpPr>
        <p:spPr/>
        <p:txBody>
          <a:bodyPr/>
          <a:lstStyle/>
          <a:p>
            <a:fld id="{4AEA3115-AA67-4F3F-984D-45C2DADA254C}" type="slidenum">
              <a:rPr lang="en-NG" smtClean="0"/>
              <a:t>‹#›</a:t>
            </a:fld>
            <a:endParaRPr lang="en-NG"/>
          </a:p>
        </p:txBody>
      </p:sp>
    </p:spTree>
    <p:extLst>
      <p:ext uri="{BB962C8B-B14F-4D97-AF65-F5344CB8AC3E}">
        <p14:creationId xmlns:p14="http://schemas.microsoft.com/office/powerpoint/2010/main" val="144113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68E3EA-B5FB-EAA5-BAD6-AE225B7ED4A6}"/>
              </a:ext>
            </a:extLst>
          </p:cNvPr>
          <p:cNvSpPr>
            <a:spLocks noGrp="1"/>
          </p:cNvSpPr>
          <p:nvPr>
            <p:ph type="dt" sz="half" idx="10"/>
          </p:nvPr>
        </p:nvSpPr>
        <p:spPr/>
        <p:txBody>
          <a:bodyPr/>
          <a:lstStyle/>
          <a:p>
            <a:fld id="{49CFAA4F-32B4-4A9D-9A51-D159EB1A8F18}" type="datetimeFigureOut">
              <a:rPr lang="en-NG" smtClean="0"/>
              <a:t>15/04/2025</a:t>
            </a:fld>
            <a:endParaRPr lang="en-NG"/>
          </a:p>
        </p:txBody>
      </p:sp>
      <p:sp>
        <p:nvSpPr>
          <p:cNvPr id="3" name="Footer Placeholder 2">
            <a:extLst>
              <a:ext uri="{FF2B5EF4-FFF2-40B4-BE49-F238E27FC236}">
                <a16:creationId xmlns:a16="http://schemas.microsoft.com/office/drawing/2014/main" id="{20ECA09D-D4AC-EFE9-7059-887DA85C5DA4}"/>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67402B59-7549-8183-0DD1-A76AA0680D85}"/>
              </a:ext>
            </a:extLst>
          </p:cNvPr>
          <p:cNvSpPr>
            <a:spLocks noGrp="1"/>
          </p:cNvSpPr>
          <p:nvPr>
            <p:ph type="sldNum" sz="quarter" idx="12"/>
          </p:nvPr>
        </p:nvSpPr>
        <p:spPr/>
        <p:txBody>
          <a:bodyPr/>
          <a:lstStyle/>
          <a:p>
            <a:fld id="{4AEA3115-AA67-4F3F-984D-45C2DADA254C}" type="slidenum">
              <a:rPr lang="en-NG" smtClean="0"/>
              <a:t>‹#›</a:t>
            </a:fld>
            <a:endParaRPr lang="en-NG"/>
          </a:p>
        </p:txBody>
      </p:sp>
    </p:spTree>
    <p:extLst>
      <p:ext uri="{BB962C8B-B14F-4D97-AF65-F5344CB8AC3E}">
        <p14:creationId xmlns:p14="http://schemas.microsoft.com/office/powerpoint/2010/main" val="51587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3407-B36C-D933-8154-05318A57C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FD698FEE-0D52-BD25-601C-0268BB385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EECD4AD0-AFDD-48FF-143E-9F835094CD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D6C7E-AD5C-5BDA-0C9C-C08F99B5738B}"/>
              </a:ext>
            </a:extLst>
          </p:cNvPr>
          <p:cNvSpPr>
            <a:spLocks noGrp="1"/>
          </p:cNvSpPr>
          <p:nvPr>
            <p:ph type="dt" sz="half" idx="10"/>
          </p:nvPr>
        </p:nvSpPr>
        <p:spPr/>
        <p:txBody>
          <a:bodyPr/>
          <a:lstStyle/>
          <a:p>
            <a:fld id="{49CFAA4F-32B4-4A9D-9A51-D159EB1A8F18}" type="datetimeFigureOut">
              <a:rPr lang="en-NG" smtClean="0"/>
              <a:t>15/04/2025</a:t>
            </a:fld>
            <a:endParaRPr lang="en-NG"/>
          </a:p>
        </p:txBody>
      </p:sp>
      <p:sp>
        <p:nvSpPr>
          <p:cNvPr id="6" name="Footer Placeholder 5">
            <a:extLst>
              <a:ext uri="{FF2B5EF4-FFF2-40B4-BE49-F238E27FC236}">
                <a16:creationId xmlns:a16="http://schemas.microsoft.com/office/drawing/2014/main" id="{D226E1DD-8AB3-5CE9-63CB-019C8941D0F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9E2F42F-6C8D-AE59-9E66-04559C06072C}"/>
              </a:ext>
            </a:extLst>
          </p:cNvPr>
          <p:cNvSpPr>
            <a:spLocks noGrp="1"/>
          </p:cNvSpPr>
          <p:nvPr>
            <p:ph type="sldNum" sz="quarter" idx="12"/>
          </p:nvPr>
        </p:nvSpPr>
        <p:spPr/>
        <p:txBody>
          <a:bodyPr/>
          <a:lstStyle/>
          <a:p>
            <a:fld id="{4AEA3115-AA67-4F3F-984D-45C2DADA254C}" type="slidenum">
              <a:rPr lang="en-NG" smtClean="0"/>
              <a:t>‹#›</a:t>
            </a:fld>
            <a:endParaRPr lang="en-NG"/>
          </a:p>
        </p:txBody>
      </p:sp>
    </p:spTree>
    <p:extLst>
      <p:ext uri="{BB962C8B-B14F-4D97-AF65-F5344CB8AC3E}">
        <p14:creationId xmlns:p14="http://schemas.microsoft.com/office/powerpoint/2010/main" val="3479812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0643-1A68-AAA6-425C-74373E1353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653D6FC4-90C9-8B40-CCA8-B60832742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35F509EF-DDD7-23A9-6D6B-CB4297A57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0538C-620B-C258-5B70-8A90F91CA288}"/>
              </a:ext>
            </a:extLst>
          </p:cNvPr>
          <p:cNvSpPr>
            <a:spLocks noGrp="1"/>
          </p:cNvSpPr>
          <p:nvPr>
            <p:ph type="dt" sz="half" idx="10"/>
          </p:nvPr>
        </p:nvSpPr>
        <p:spPr/>
        <p:txBody>
          <a:bodyPr/>
          <a:lstStyle/>
          <a:p>
            <a:fld id="{49CFAA4F-32B4-4A9D-9A51-D159EB1A8F18}" type="datetimeFigureOut">
              <a:rPr lang="en-NG" smtClean="0"/>
              <a:t>15/04/2025</a:t>
            </a:fld>
            <a:endParaRPr lang="en-NG"/>
          </a:p>
        </p:txBody>
      </p:sp>
      <p:sp>
        <p:nvSpPr>
          <p:cNvPr id="6" name="Footer Placeholder 5">
            <a:extLst>
              <a:ext uri="{FF2B5EF4-FFF2-40B4-BE49-F238E27FC236}">
                <a16:creationId xmlns:a16="http://schemas.microsoft.com/office/drawing/2014/main" id="{DAD8BCD6-B1F4-4206-E0A7-B7EEBD146E0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4250105-1D07-8268-9BC3-1768A76E65D3}"/>
              </a:ext>
            </a:extLst>
          </p:cNvPr>
          <p:cNvSpPr>
            <a:spLocks noGrp="1"/>
          </p:cNvSpPr>
          <p:nvPr>
            <p:ph type="sldNum" sz="quarter" idx="12"/>
          </p:nvPr>
        </p:nvSpPr>
        <p:spPr/>
        <p:txBody>
          <a:bodyPr/>
          <a:lstStyle/>
          <a:p>
            <a:fld id="{4AEA3115-AA67-4F3F-984D-45C2DADA254C}" type="slidenum">
              <a:rPr lang="en-NG" smtClean="0"/>
              <a:t>‹#›</a:t>
            </a:fld>
            <a:endParaRPr lang="en-NG"/>
          </a:p>
        </p:txBody>
      </p:sp>
    </p:spTree>
    <p:extLst>
      <p:ext uri="{BB962C8B-B14F-4D97-AF65-F5344CB8AC3E}">
        <p14:creationId xmlns:p14="http://schemas.microsoft.com/office/powerpoint/2010/main" val="429080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F2E3B-866D-B1E6-1A4E-1913E635C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4BAAACE1-E3F7-9AE0-C751-F271939645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F104572-8666-E3F0-41D9-5A43307D88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CFAA4F-32B4-4A9D-9A51-D159EB1A8F18}" type="datetimeFigureOut">
              <a:rPr lang="en-NG" smtClean="0"/>
              <a:t>15/04/2025</a:t>
            </a:fld>
            <a:endParaRPr lang="en-NG"/>
          </a:p>
        </p:txBody>
      </p:sp>
      <p:sp>
        <p:nvSpPr>
          <p:cNvPr id="5" name="Footer Placeholder 4">
            <a:extLst>
              <a:ext uri="{FF2B5EF4-FFF2-40B4-BE49-F238E27FC236}">
                <a16:creationId xmlns:a16="http://schemas.microsoft.com/office/drawing/2014/main" id="{93E05226-4A02-520C-302D-12E32D7D6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A5AE7C09-6F1B-AA49-244C-695E8532E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EA3115-AA67-4F3F-984D-45C2DADA254C}" type="slidenum">
              <a:rPr lang="en-NG" smtClean="0"/>
              <a:t>‹#›</a:t>
            </a:fld>
            <a:endParaRPr lang="en-NG"/>
          </a:p>
        </p:txBody>
      </p:sp>
    </p:spTree>
    <p:extLst>
      <p:ext uri="{BB962C8B-B14F-4D97-AF65-F5344CB8AC3E}">
        <p14:creationId xmlns:p14="http://schemas.microsoft.com/office/powerpoint/2010/main" val="54640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file:///C:\Users\Victor\AppData\Local\ERW\tempDir\OEBPS\ch01.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B066-6DB9-5959-6673-8684911D1456}"/>
              </a:ext>
            </a:extLst>
          </p:cNvPr>
          <p:cNvSpPr>
            <a:spLocks noGrp="1"/>
          </p:cNvSpPr>
          <p:nvPr>
            <p:ph type="ctrTitle"/>
          </p:nvPr>
        </p:nvSpPr>
        <p:spPr>
          <a:xfrm>
            <a:off x="1524000" y="2235200"/>
            <a:ext cx="9144000" cy="2387600"/>
          </a:xfrm>
        </p:spPr>
        <p:txBody>
          <a:bodyPr>
            <a:normAutofit fontScale="90000"/>
          </a:bodyPr>
          <a:lstStyle/>
          <a:p>
            <a:r>
              <a:rPr lang="en-US" sz="4400" dirty="0"/>
              <a:t>UNDERSTANDING</a:t>
            </a:r>
            <a:br>
              <a:rPr lang="en-US" sz="13600" dirty="0"/>
            </a:br>
            <a:r>
              <a:rPr lang="en-US" sz="13600" dirty="0"/>
              <a:t>LLM’s</a:t>
            </a:r>
            <a:endParaRPr lang="en-NG" sz="13600" dirty="0"/>
          </a:p>
        </p:txBody>
      </p:sp>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577049" y="802443"/>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3456375" y="443883"/>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7257498" y="1032276"/>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3355642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5532269" y="328474"/>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10795738" y="904852"/>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1486272" y="1082845"/>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9650027" y="181966"/>
            <a:ext cx="2370341" cy="461665"/>
          </a:xfrm>
          <a:prstGeom prst="rect">
            <a:avLst/>
          </a:prstGeom>
          <a:noFill/>
        </p:spPr>
        <p:txBody>
          <a:bodyPr wrap="square" rtlCol="0">
            <a:spAutoFit/>
          </a:bodyPr>
          <a:lstStyle/>
          <a:p>
            <a:r>
              <a:rPr lang="en-US" sz="2400" dirty="0">
                <a:solidFill>
                  <a:schemeClr val="bg1"/>
                </a:solidFill>
              </a:rPr>
              <a:t>History of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Word2Vec</a:t>
            </a:r>
            <a:endParaRPr lang="en-NG" sz="2400" dirty="0">
              <a:solidFill>
                <a:schemeClr val="bg1"/>
              </a:solidFill>
            </a:endParaRPr>
          </a:p>
        </p:txBody>
      </p:sp>
      <p:sp>
        <p:nvSpPr>
          <p:cNvPr id="16" name="Rectangle 15">
            <a:extLst>
              <a:ext uri="{FF2B5EF4-FFF2-40B4-BE49-F238E27FC236}">
                <a16:creationId xmlns:a16="http://schemas.microsoft.com/office/drawing/2014/main" id="{B8E2B425-C8B7-ED41-6977-F1B34DAF12E5}"/>
              </a:ext>
            </a:extLst>
          </p:cNvPr>
          <p:cNvSpPr/>
          <p:nvPr/>
        </p:nvSpPr>
        <p:spPr>
          <a:xfrm rot="3346875">
            <a:off x="3132835" y="370395"/>
            <a:ext cx="768605" cy="53445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A0780991-596C-E2B8-9220-2A7D6C13A28A}"/>
              </a:ext>
            </a:extLst>
          </p:cNvPr>
          <p:cNvSpPr txBox="1"/>
          <p:nvPr/>
        </p:nvSpPr>
        <p:spPr>
          <a:xfrm>
            <a:off x="149860" y="1804837"/>
            <a:ext cx="6111240" cy="3970318"/>
          </a:xfrm>
          <a:prstGeom prst="rect">
            <a:avLst/>
          </a:prstGeom>
          <a:noFill/>
        </p:spPr>
        <p:txBody>
          <a:bodyPr wrap="square">
            <a:spAutoFit/>
          </a:bodyPr>
          <a:lstStyle/>
          <a:p>
            <a:r>
              <a:rPr lang="en-US" dirty="0">
                <a:effectLst/>
              </a:rPr>
              <a:t>Each step in this architecture is </a:t>
            </a:r>
            <a:r>
              <a:rPr lang="en-US" i="1" dirty="0">
                <a:effectLst/>
              </a:rPr>
              <a:t>autoregressive</a:t>
            </a:r>
            <a:r>
              <a:rPr lang="en-US" dirty="0">
                <a:effectLst/>
              </a:rPr>
              <a:t>. When generating the next word, this architecture needs to consume all previously generated words.</a:t>
            </a:r>
          </a:p>
          <a:p>
            <a:endParaRPr lang="en-US" b="1" i="1" dirty="0"/>
          </a:p>
          <a:p>
            <a:r>
              <a:rPr lang="en-US" dirty="0">
                <a:effectLst/>
              </a:rPr>
              <a:t>The encoding step aims to represent the input as well as possible, generating the context in the form of an embedding, which serves as the input for the decoder. To generate this representation, it takes embeddings as its inputs for words, which means we can use </a:t>
            </a:r>
            <a:r>
              <a:rPr lang="en-US" b="1" dirty="0">
                <a:effectLst/>
              </a:rPr>
              <a:t>word2vec</a:t>
            </a:r>
            <a:r>
              <a:rPr lang="en-US" dirty="0">
                <a:effectLst/>
              </a:rPr>
              <a:t> for the initial representations. In the figure beside, we can observe this process. </a:t>
            </a:r>
          </a:p>
          <a:p>
            <a:endParaRPr lang="en-US" dirty="0"/>
          </a:p>
          <a:p>
            <a:r>
              <a:rPr lang="en-US" b="1" dirty="0">
                <a:effectLst/>
              </a:rPr>
              <a:t>Note</a:t>
            </a:r>
            <a:r>
              <a:rPr lang="en-US" dirty="0">
                <a:effectLst/>
              </a:rPr>
              <a:t> how the inputs are processed sequentially, one at a time, as well as the output</a:t>
            </a:r>
            <a:endParaRPr lang="en-US" b="1" i="1" dirty="0">
              <a:effectLst/>
            </a:endParaRPr>
          </a:p>
        </p:txBody>
      </p:sp>
      <p:pic>
        <p:nvPicPr>
          <p:cNvPr id="12" name="Picture 11">
            <a:extLst>
              <a:ext uri="{FF2B5EF4-FFF2-40B4-BE49-F238E27FC236}">
                <a16:creationId xmlns:a16="http://schemas.microsoft.com/office/drawing/2014/main" id="{F5205CDE-6D2C-2043-24AE-4BBCB2A9A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186" y="1819061"/>
            <a:ext cx="4297682" cy="3588564"/>
          </a:xfrm>
          <a:prstGeom prst="rect">
            <a:avLst/>
          </a:prstGeom>
        </p:spPr>
      </p:pic>
    </p:spTree>
    <p:extLst>
      <p:ext uri="{BB962C8B-B14F-4D97-AF65-F5344CB8AC3E}">
        <p14:creationId xmlns:p14="http://schemas.microsoft.com/office/powerpoint/2010/main" val="66815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5532269" y="328474"/>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10795738" y="904852"/>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1486272" y="1082845"/>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9650027" y="181966"/>
            <a:ext cx="2370341" cy="461665"/>
          </a:xfrm>
          <a:prstGeom prst="rect">
            <a:avLst/>
          </a:prstGeom>
          <a:noFill/>
        </p:spPr>
        <p:txBody>
          <a:bodyPr wrap="square" rtlCol="0">
            <a:spAutoFit/>
          </a:bodyPr>
          <a:lstStyle/>
          <a:p>
            <a:r>
              <a:rPr lang="en-US" sz="2400" dirty="0">
                <a:solidFill>
                  <a:schemeClr val="bg1"/>
                </a:solidFill>
              </a:rPr>
              <a:t>History of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Generative Models</a:t>
            </a:r>
            <a:endParaRPr lang="en-NG" sz="2400" dirty="0">
              <a:solidFill>
                <a:schemeClr val="bg1"/>
              </a:solidFill>
            </a:endParaRPr>
          </a:p>
        </p:txBody>
      </p:sp>
      <p:sp>
        <p:nvSpPr>
          <p:cNvPr id="16" name="Rectangle 15">
            <a:extLst>
              <a:ext uri="{FF2B5EF4-FFF2-40B4-BE49-F238E27FC236}">
                <a16:creationId xmlns:a16="http://schemas.microsoft.com/office/drawing/2014/main" id="{B8E2B425-C8B7-ED41-6977-F1B34DAF12E5}"/>
              </a:ext>
            </a:extLst>
          </p:cNvPr>
          <p:cNvSpPr/>
          <p:nvPr/>
        </p:nvSpPr>
        <p:spPr>
          <a:xfrm rot="3346875">
            <a:off x="3132835" y="370395"/>
            <a:ext cx="768605" cy="53445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TextBox 12">
            <a:extLst>
              <a:ext uri="{FF2B5EF4-FFF2-40B4-BE49-F238E27FC236}">
                <a16:creationId xmlns:a16="http://schemas.microsoft.com/office/drawing/2014/main" id="{70050646-87DB-E356-4D2B-E9837B7BDA0A}"/>
              </a:ext>
            </a:extLst>
          </p:cNvPr>
          <p:cNvSpPr txBox="1"/>
          <p:nvPr/>
        </p:nvSpPr>
        <p:spPr>
          <a:xfrm>
            <a:off x="24433" y="1930169"/>
            <a:ext cx="6111240" cy="3539430"/>
          </a:xfrm>
          <a:prstGeom prst="rect">
            <a:avLst/>
          </a:prstGeom>
          <a:noFill/>
        </p:spPr>
        <p:txBody>
          <a:bodyPr wrap="square">
            <a:spAutoFit/>
          </a:bodyPr>
          <a:lstStyle/>
          <a:p>
            <a:r>
              <a:rPr lang="en-US" sz="1600" dirty="0">
                <a:effectLst/>
              </a:rPr>
              <a:t>Similar to the encoder-only architecture of BERT, a decoder-only architecture was proposed in 2018 to target generative tasks.</a:t>
            </a:r>
            <a:r>
              <a:rPr lang="en-US" sz="1600" baseline="30000" dirty="0">
                <a:effectLst/>
                <a:hlinkClick r:id="rId2"/>
              </a:rPr>
              <a:t>7</a:t>
            </a:r>
            <a:r>
              <a:rPr lang="en-US" sz="1600" dirty="0">
                <a:effectLst/>
              </a:rPr>
              <a:t> This architecture was called a Generative Pre-trained Transformer (GPT) for its generative capabilities (it’s now known as GPT-1 to distinguish it from later versions). As shown in the figure beside, it stacks decoder blocks similar to the encoder-stacked architecture of BERT. GPT-1 was trained on a corpus of 7,000 books and Common Crawl, a large dataset of web pages. The resulting model consisted of 117 million </a:t>
            </a:r>
            <a:r>
              <a:rPr lang="en-US" sz="1600" i="1" dirty="0">
                <a:effectLst/>
              </a:rPr>
              <a:t>parameters</a:t>
            </a:r>
            <a:r>
              <a:rPr lang="en-US" sz="1600" dirty="0">
                <a:effectLst/>
              </a:rPr>
              <a:t>. Each parameter is a numerical value that represents the model’s understanding of language.</a:t>
            </a:r>
          </a:p>
          <a:p>
            <a:r>
              <a:rPr lang="en-US" sz="1600" dirty="0">
                <a:effectLst/>
              </a:rPr>
              <a:t>If everything remains the same, we expect more parameters to greatly influence the capabilities and performance of language models. Keeping this in mind, we saw larger and larger models being released at a steady pace.</a:t>
            </a:r>
            <a:endParaRPr lang="en-NG" sz="1600" dirty="0"/>
          </a:p>
        </p:txBody>
      </p:sp>
      <p:pic>
        <p:nvPicPr>
          <p:cNvPr id="15" name="Picture 14">
            <a:extLst>
              <a:ext uri="{FF2B5EF4-FFF2-40B4-BE49-F238E27FC236}">
                <a16:creationId xmlns:a16="http://schemas.microsoft.com/office/drawing/2014/main" id="{386D832D-D951-D32B-20F7-48CF963AD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280" y="1679524"/>
            <a:ext cx="4551680" cy="4273623"/>
          </a:xfrm>
          <a:prstGeom prst="rect">
            <a:avLst/>
          </a:prstGeom>
        </p:spPr>
      </p:pic>
    </p:spTree>
    <p:extLst>
      <p:ext uri="{BB962C8B-B14F-4D97-AF65-F5344CB8AC3E}">
        <p14:creationId xmlns:p14="http://schemas.microsoft.com/office/powerpoint/2010/main" val="1654887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5532269" y="328474"/>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10795738" y="904852"/>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1486272" y="1082845"/>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9650027" y="181966"/>
            <a:ext cx="2370341" cy="461665"/>
          </a:xfrm>
          <a:prstGeom prst="rect">
            <a:avLst/>
          </a:prstGeom>
          <a:noFill/>
        </p:spPr>
        <p:txBody>
          <a:bodyPr wrap="square" rtlCol="0">
            <a:spAutoFit/>
          </a:bodyPr>
          <a:lstStyle/>
          <a:p>
            <a:r>
              <a:rPr lang="en-US" sz="2400" dirty="0">
                <a:solidFill>
                  <a:schemeClr val="bg1"/>
                </a:solidFill>
              </a:rPr>
              <a:t>History of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Generative Models</a:t>
            </a:r>
            <a:endParaRPr lang="en-NG" sz="2400" dirty="0">
              <a:solidFill>
                <a:schemeClr val="bg1"/>
              </a:solidFill>
            </a:endParaRPr>
          </a:p>
        </p:txBody>
      </p:sp>
      <p:sp>
        <p:nvSpPr>
          <p:cNvPr id="16" name="Rectangle 15">
            <a:extLst>
              <a:ext uri="{FF2B5EF4-FFF2-40B4-BE49-F238E27FC236}">
                <a16:creationId xmlns:a16="http://schemas.microsoft.com/office/drawing/2014/main" id="{B8E2B425-C8B7-ED41-6977-F1B34DAF12E5}"/>
              </a:ext>
            </a:extLst>
          </p:cNvPr>
          <p:cNvSpPr/>
          <p:nvPr/>
        </p:nvSpPr>
        <p:spPr>
          <a:xfrm rot="3346875">
            <a:off x="3132835" y="370395"/>
            <a:ext cx="768605" cy="53445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A0780991-596C-E2B8-9220-2A7D6C13A28A}"/>
              </a:ext>
            </a:extLst>
          </p:cNvPr>
          <p:cNvSpPr txBox="1"/>
          <p:nvPr/>
        </p:nvSpPr>
        <p:spPr>
          <a:xfrm>
            <a:off x="149860" y="1804837"/>
            <a:ext cx="6111240" cy="4524315"/>
          </a:xfrm>
          <a:prstGeom prst="rect">
            <a:avLst/>
          </a:prstGeom>
          <a:noFill/>
        </p:spPr>
        <p:txBody>
          <a:bodyPr wrap="square">
            <a:spAutoFit/>
          </a:bodyPr>
          <a:lstStyle/>
          <a:p>
            <a:r>
              <a:rPr lang="en-US" dirty="0">
                <a:effectLst/>
              </a:rPr>
              <a:t>GPT-2 had 1.5 billion parameters and GPT-3 used 175 billion parameters quickly followed.</a:t>
            </a:r>
          </a:p>
          <a:p>
            <a:endParaRPr lang="en-US" dirty="0"/>
          </a:p>
          <a:p>
            <a:r>
              <a:rPr lang="en-US" dirty="0">
                <a:effectLst/>
              </a:rPr>
              <a:t>These generative decoder-only models, especially the larger models, are commonly referred to as </a:t>
            </a:r>
            <a:r>
              <a:rPr lang="en-US" i="1" dirty="0">
                <a:effectLst/>
              </a:rPr>
              <a:t>large language models</a:t>
            </a:r>
            <a:r>
              <a:rPr lang="en-US" dirty="0">
                <a:effectLst/>
              </a:rPr>
              <a:t> (LLMs). As we will discuss later in this chapter, the term LLM is not only reserved for generative models (decoder-only) but also representation models (encoder-only).</a:t>
            </a:r>
          </a:p>
          <a:p>
            <a:endParaRPr lang="en-US" b="1" i="1" dirty="0"/>
          </a:p>
          <a:p>
            <a:r>
              <a:rPr lang="en-US" dirty="0">
                <a:effectLst/>
              </a:rPr>
              <a:t>Generative LLMs, as sequence-to-sequence machines, take in some text and attempt to autocomplete it. Although a handy feature, their true power shone from being trained as a chatbot. Instead of completing a text, what if they could be trained to answer questions? By fine-tuning these models, we can create </a:t>
            </a:r>
            <a:r>
              <a:rPr lang="en-US" i="1" dirty="0">
                <a:effectLst/>
              </a:rPr>
              <a:t>instruct</a:t>
            </a:r>
            <a:r>
              <a:rPr lang="en-US" dirty="0">
                <a:effectLst/>
              </a:rPr>
              <a:t> or </a:t>
            </a:r>
            <a:r>
              <a:rPr lang="en-US" i="1" dirty="0">
                <a:effectLst/>
              </a:rPr>
              <a:t>chat</a:t>
            </a:r>
            <a:r>
              <a:rPr lang="en-US" dirty="0">
                <a:effectLst/>
              </a:rPr>
              <a:t> models that can follow directions.</a:t>
            </a:r>
            <a:endParaRPr lang="en-US" b="1" i="1" dirty="0">
              <a:effectLst/>
            </a:endParaRPr>
          </a:p>
        </p:txBody>
      </p:sp>
      <p:pic>
        <p:nvPicPr>
          <p:cNvPr id="14" name="Picture 13">
            <a:extLst>
              <a:ext uri="{FF2B5EF4-FFF2-40B4-BE49-F238E27FC236}">
                <a16:creationId xmlns:a16="http://schemas.microsoft.com/office/drawing/2014/main" id="{04D0A7F0-BC5A-57D2-29C8-49DC82FEE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190" y="1926223"/>
            <a:ext cx="5613178" cy="2937563"/>
          </a:xfrm>
          <a:prstGeom prst="rect">
            <a:avLst/>
          </a:prstGeom>
        </p:spPr>
      </p:pic>
    </p:spTree>
    <p:extLst>
      <p:ext uri="{BB962C8B-B14F-4D97-AF65-F5344CB8AC3E}">
        <p14:creationId xmlns:p14="http://schemas.microsoft.com/office/powerpoint/2010/main" val="181182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5532269" y="328474"/>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10795738" y="904852"/>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1486272" y="1082845"/>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9650027" y="181966"/>
            <a:ext cx="2370341" cy="461665"/>
          </a:xfrm>
          <a:prstGeom prst="rect">
            <a:avLst/>
          </a:prstGeom>
          <a:noFill/>
        </p:spPr>
        <p:txBody>
          <a:bodyPr wrap="square" rtlCol="0">
            <a:spAutoFit/>
          </a:bodyPr>
          <a:lstStyle/>
          <a:p>
            <a:r>
              <a:rPr lang="en-US" sz="2400" dirty="0">
                <a:solidFill>
                  <a:schemeClr val="bg1"/>
                </a:solidFill>
              </a:rPr>
              <a:t>History of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Generative Models</a:t>
            </a:r>
            <a:endParaRPr lang="en-NG" sz="2400" dirty="0">
              <a:solidFill>
                <a:schemeClr val="bg1"/>
              </a:solidFill>
            </a:endParaRPr>
          </a:p>
        </p:txBody>
      </p:sp>
      <p:sp>
        <p:nvSpPr>
          <p:cNvPr id="16" name="Rectangle 15">
            <a:extLst>
              <a:ext uri="{FF2B5EF4-FFF2-40B4-BE49-F238E27FC236}">
                <a16:creationId xmlns:a16="http://schemas.microsoft.com/office/drawing/2014/main" id="{B8E2B425-C8B7-ED41-6977-F1B34DAF12E5}"/>
              </a:ext>
            </a:extLst>
          </p:cNvPr>
          <p:cNvSpPr/>
          <p:nvPr/>
        </p:nvSpPr>
        <p:spPr>
          <a:xfrm rot="3346875">
            <a:off x="3132835" y="370395"/>
            <a:ext cx="768605" cy="53445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A0780991-596C-E2B8-9220-2A7D6C13A28A}"/>
              </a:ext>
            </a:extLst>
          </p:cNvPr>
          <p:cNvSpPr txBox="1"/>
          <p:nvPr/>
        </p:nvSpPr>
        <p:spPr>
          <a:xfrm>
            <a:off x="72501" y="3187194"/>
            <a:ext cx="6111240" cy="1754326"/>
          </a:xfrm>
          <a:prstGeom prst="rect">
            <a:avLst/>
          </a:prstGeom>
          <a:noFill/>
        </p:spPr>
        <p:txBody>
          <a:bodyPr wrap="square">
            <a:spAutoFit/>
          </a:bodyPr>
          <a:lstStyle/>
          <a:p>
            <a:r>
              <a:rPr lang="en-US" dirty="0">
                <a:effectLst/>
              </a:rPr>
              <a:t>As illustrated in the figure beside, the resulting model could take in a user query (</a:t>
            </a:r>
            <a:r>
              <a:rPr lang="en-US" i="1" dirty="0">
                <a:effectLst/>
              </a:rPr>
              <a:t>prompt</a:t>
            </a:r>
            <a:r>
              <a:rPr lang="en-US" dirty="0">
                <a:effectLst/>
              </a:rPr>
              <a:t>) and output a response that would most likely follow that prompt. As such, you will often hear that generative models are </a:t>
            </a:r>
            <a:r>
              <a:rPr lang="en-US" i="1" dirty="0">
                <a:effectLst/>
              </a:rPr>
              <a:t>completion</a:t>
            </a:r>
            <a:r>
              <a:rPr lang="en-US" dirty="0">
                <a:effectLst/>
              </a:rPr>
              <a:t> models.</a:t>
            </a:r>
          </a:p>
          <a:p>
            <a:endParaRPr lang="en-US" b="1" i="1" dirty="0"/>
          </a:p>
          <a:p>
            <a:endParaRPr lang="en-US" b="1" i="1" dirty="0">
              <a:effectLst/>
            </a:endParaRPr>
          </a:p>
        </p:txBody>
      </p:sp>
      <p:pic>
        <p:nvPicPr>
          <p:cNvPr id="11" name="Picture 10">
            <a:extLst>
              <a:ext uri="{FF2B5EF4-FFF2-40B4-BE49-F238E27FC236}">
                <a16:creationId xmlns:a16="http://schemas.microsoft.com/office/drawing/2014/main" id="{6FC76BA2-6FBF-7F2C-E325-DF75AFE6E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238" y="2171478"/>
            <a:ext cx="4431596" cy="3079960"/>
          </a:xfrm>
          <a:prstGeom prst="rect">
            <a:avLst/>
          </a:prstGeom>
        </p:spPr>
      </p:pic>
    </p:spTree>
    <p:extLst>
      <p:ext uri="{BB962C8B-B14F-4D97-AF65-F5344CB8AC3E}">
        <p14:creationId xmlns:p14="http://schemas.microsoft.com/office/powerpoint/2010/main" val="292592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5532269" y="328474"/>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10795738" y="904852"/>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1486272" y="1082845"/>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9650027" y="181966"/>
            <a:ext cx="2370341" cy="461665"/>
          </a:xfrm>
          <a:prstGeom prst="rect">
            <a:avLst/>
          </a:prstGeom>
          <a:noFill/>
        </p:spPr>
        <p:txBody>
          <a:bodyPr wrap="square" rtlCol="0">
            <a:spAutoFit/>
          </a:bodyPr>
          <a:lstStyle/>
          <a:p>
            <a:r>
              <a:rPr lang="en-US" sz="2400" dirty="0">
                <a:solidFill>
                  <a:schemeClr val="bg1"/>
                </a:solidFill>
              </a:rPr>
              <a:t>History of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Generative Models</a:t>
            </a:r>
            <a:endParaRPr lang="en-NG" sz="2400" dirty="0">
              <a:solidFill>
                <a:schemeClr val="bg1"/>
              </a:solidFill>
            </a:endParaRPr>
          </a:p>
        </p:txBody>
      </p:sp>
      <p:sp>
        <p:nvSpPr>
          <p:cNvPr id="16" name="Rectangle 15">
            <a:extLst>
              <a:ext uri="{FF2B5EF4-FFF2-40B4-BE49-F238E27FC236}">
                <a16:creationId xmlns:a16="http://schemas.microsoft.com/office/drawing/2014/main" id="{B8E2B425-C8B7-ED41-6977-F1B34DAF12E5}"/>
              </a:ext>
            </a:extLst>
          </p:cNvPr>
          <p:cNvSpPr/>
          <p:nvPr/>
        </p:nvSpPr>
        <p:spPr>
          <a:xfrm rot="3346875">
            <a:off x="3132835" y="370395"/>
            <a:ext cx="768605" cy="53445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A0780991-596C-E2B8-9220-2A7D6C13A28A}"/>
              </a:ext>
            </a:extLst>
          </p:cNvPr>
          <p:cNvSpPr txBox="1"/>
          <p:nvPr/>
        </p:nvSpPr>
        <p:spPr>
          <a:xfrm>
            <a:off x="72501" y="2696527"/>
            <a:ext cx="6111240" cy="2585323"/>
          </a:xfrm>
          <a:prstGeom prst="rect">
            <a:avLst/>
          </a:prstGeom>
          <a:noFill/>
        </p:spPr>
        <p:txBody>
          <a:bodyPr wrap="square">
            <a:spAutoFit/>
          </a:bodyPr>
          <a:lstStyle/>
          <a:p>
            <a:r>
              <a:rPr lang="en-US" dirty="0">
                <a:effectLst/>
              </a:rPr>
              <a:t>A vital part of these completion models is something called the </a:t>
            </a:r>
            <a:r>
              <a:rPr lang="en-US" i="1" dirty="0">
                <a:effectLst/>
              </a:rPr>
              <a:t>context length</a:t>
            </a:r>
            <a:r>
              <a:rPr lang="en-US" dirty="0">
                <a:effectLst/>
              </a:rPr>
              <a:t> or </a:t>
            </a:r>
            <a:r>
              <a:rPr lang="en-US" i="1" dirty="0">
                <a:effectLst/>
              </a:rPr>
              <a:t>context window</a:t>
            </a:r>
            <a:r>
              <a:rPr lang="en-US" dirty="0">
                <a:effectLst/>
              </a:rPr>
              <a:t>. The context length represents the maximum number of tokens the model can process, as shown in the figure beside. </a:t>
            </a:r>
          </a:p>
          <a:p>
            <a:endParaRPr lang="en-US" dirty="0"/>
          </a:p>
          <a:p>
            <a:r>
              <a:rPr lang="en-US" dirty="0">
                <a:effectLst/>
              </a:rPr>
              <a:t>A large context window allows entire documents to be passed to the LLM. Note that due to the autoregressive nature of these models, the current context length will increase as new tokens are generated.</a:t>
            </a:r>
            <a:endParaRPr lang="en-US" b="1" i="1" dirty="0">
              <a:effectLst/>
            </a:endParaRPr>
          </a:p>
        </p:txBody>
      </p:sp>
      <p:pic>
        <p:nvPicPr>
          <p:cNvPr id="12" name="Picture 11">
            <a:extLst>
              <a:ext uri="{FF2B5EF4-FFF2-40B4-BE49-F238E27FC236}">
                <a16:creationId xmlns:a16="http://schemas.microsoft.com/office/drawing/2014/main" id="{6831DFF0-A523-6B42-CA60-093752EA4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237" y="2631910"/>
            <a:ext cx="5444565" cy="2313941"/>
          </a:xfrm>
          <a:prstGeom prst="rect">
            <a:avLst/>
          </a:prstGeom>
        </p:spPr>
      </p:pic>
    </p:spTree>
    <p:extLst>
      <p:ext uri="{BB962C8B-B14F-4D97-AF65-F5344CB8AC3E}">
        <p14:creationId xmlns:p14="http://schemas.microsoft.com/office/powerpoint/2010/main" val="285771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5532269" y="328474"/>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10795738" y="904852"/>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1486272" y="1082845"/>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9650027" y="181966"/>
            <a:ext cx="2370341" cy="461665"/>
          </a:xfrm>
          <a:prstGeom prst="rect">
            <a:avLst/>
          </a:prstGeom>
          <a:noFill/>
        </p:spPr>
        <p:txBody>
          <a:bodyPr wrap="square" rtlCol="0">
            <a:spAutoFit/>
          </a:bodyPr>
          <a:lstStyle/>
          <a:p>
            <a:r>
              <a:rPr lang="en-US" sz="2400" dirty="0">
                <a:solidFill>
                  <a:schemeClr val="bg1"/>
                </a:solidFill>
              </a:rPr>
              <a:t>History of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Generative Models</a:t>
            </a:r>
            <a:endParaRPr lang="en-NG" sz="2400" dirty="0">
              <a:solidFill>
                <a:schemeClr val="bg1"/>
              </a:solidFill>
            </a:endParaRPr>
          </a:p>
        </p:txBody>
      </p:sp>
      <p:sp>
        <p:nvSpPr>
          <p:cNvPr id="16" name="Rectangle 15">
            <a:extLst>
              <a:ext uri="{FF2B5EF4-FFF2-40B4-BE49-F238E27FC236}">
                <a16:creationId xmlns:a16="http://schemas.microsoft.com/office/drawing/2014/main" id="{B8E2B425-C8B7-ED41-6977-F1B34DAF12E5}"/>
              </a:ext>
            </a:extLst>
          </p:cNvPr>
          <p:cNvSpPr/>
          <p:nvPr/>
        </p:nvSpPr>
        <p:spPr>
          <a:xfrm rot="3346875">
            <a:off x="3132835" y="370395"/>
            <a:ext cx="768605" cy="53445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A0780991-596C-E2B8-9220-2A7D6C13A28A}"/>
              </a:ext>
            </a:extLst>
          </p:cNvPr>
          <p:cNvSpPr txBox="1"/>
          <p:nvPr/>
        </p:nvSpPr>
        <p:spPr>
          <a:xfrm>
            <a:off x="72501" y="2448266"/>
            <a:ext cx="6111240" cy="2862322"/>
          </a:xfrm>
          <a:prstGeom prst="rect">
            <a:avLst/>
          </a:prstGeom>
          <a:noFill/>
        </p:spPr>
        <p:txBody>
          <a:bodyPr wrap="square">
            <a:spAutoFit/>
          </a:bodyPr>
          <a:lstStyle/>
          <a:p>
            <a:r>
              <a:rPr lang="en-US" dirty="0">
                <a:effectLst/>
              </a:rPr>
              <a:t>LLMs had a tremendous impact on the field and led some to call 2023 </a:t>
            </a:r>
            <a:r>
              <a:rPr lang="en-US" i="1" dirty="0">
                <a:effectLst/>
              </a:rPr>
              <a:t>The Year of Generative AI</a:t>
            </a:r>
            <a:r>
              <a:rPr lang="en-US" dirty="0">
                <a:effectLst/>
              </a:rPr>
              <a:t> with the release, adoption, and media coverage of ChatGPT (GPT-3.5). </a:t>
            </a:r>
          </a:p>
          <a:p>
            <a:endParaRPr lang="en-US" dirty="0"/>
          </a:p>
          <a:p>
            <a:r>
              <a:rPr lang="en-US" dirty="0">
                <a:effectLst/>
              </a:rPr>
              <a:t>When we refer to ChatGPT, we are actually talking about the product and not the underlying model. </a:t>
            </a:r>
          </a:p>
          <a:p>
            <a:endParaRPr lang="en-US" dirty="0"/>
          </a:p>
          <a:p>
            <a:r>
              <a:rPr lang="en-US" dirty="0">
                <a:effectLst/>
              </a:rPr>
              <a:t>When it was first released, it was powered by the GPT-3.5 LLM and has since then grown to include several more performant variants, such as GPT-4.</a:t>
            </a:r>
            <a:endParaRPr lang="en-US" b="1" i="1" dirty="0">
              <a:effectLst/>
            </a:endParaRPr>
          </a:p>
        </p:txBody>
      </p:sp>
      <p:pic>
        <p:nvPicPr>
          <p:cNvPr id="11" name="Picture 10">
            <a:extLst>
              <a:ext uri="{FF2B5EF4-FFF2-40B4-BE49-F238E27FC236}">
                <a16:creationId xmlns:a16="http://schemas.microsoft.com/office/drawing/2014/main" id="{E8CC7F56-0D52-6488-8166-CC0B30F0D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638" y="1963950"/>
            <a:ext cx="5394962" cy="3317900"/>
          </a:xfrm>
          <a:prstGeom prst="rect">
            <a:avLst/>
          </a:prstGeom>
        </p:spPr>
      </p:pic>
    </p:spTree>
    <p:extLst>
      <p:ext uri="{BB962C8B-B14F-4D97-AF65-F5344CB8AC3E}">
        <p14:creationId xmlns:p14="http://schemas.microsoft.com/office/powerpoint/2010/main" val="347002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5532269" y="328474"/>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10795738" y="904852"/>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1486272" y="1082845"/>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8737601" y="181966"/>
            <a:ext cx="3282768" cy="461665"/>
          </a:xfrm>
          <a:prstGeom prst="rect">
            <a:avLst/>
          </a:prstGeom>
          <a:noFill/>
        </p:spPr>
        <p:txBody>
          <a:bodyPr wrap="square" rtlCol="0">
            <a:spAutoFit/>
          </a:bodyPr>
          <a:lstStyle/>
          <a:p>
            <a:r>
              <a:rPr lang="en-US" sz="2400" dirty="0">
                <a:solidFill>
                  <a:schemeClr val="bg1"/>
                </a:solidFill>
              </a:rPr>
              <a:t>Understanding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Creating LLM’s</a:t>
            </a:r>
            <a:endParaRPr lang="en-NG" sz="2400" dirty="0">
              <a:solidFill>
                <a:schemeClr val="bg1"/>
              </a:solidFill>
            </a:endParaRPr>
          </a:p>
        </p:txBody>
      </p:sp>
      <p:sp>
        <p:nvSpPr>
          <p:cNvPr id="16" name="Rectangle 15">
            <a:extLst>
              <a:ext uri="{FF2B5EF4-FFF2-40B4-BE49-F238E27FC236}">
                <a16:creationId xmlns:a16="http://schemas.microsoft.com/office/drawing/2014/main" id="{B8E2B425-C8B7-ED41-6977-F1B34DAF12E5}"/>
              </a:ext>
            </a:extLst>
          </p:cNvPr>
          <p:cNvSpPr/>
          <p:nvPr/>
        </p:nvSpPr>
        <p:spPr>
          <a:xfrm rot="3346875">
            <a:off x="3132835" y="370395"/>
            <a:ext cx="768605" cy="53445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Rectangle 3">
            <a:extLst>
              <a:ext uri="{FF2B5EF4-FFF2-40B4-BE49-F238E27FC236}">
                <a16:creationId xmlns:a16="http://schemas.microsoft.com/office/drawing/2014/main" id="{805B36D4-3C0F-09D2-4ED0-A9E8D65B43EC}"/>
              </a:ext>
            </a:extLst>
          </p:cNvPr>
          <p:cNvSpPr>
            <a:spLocks noChangeArrowheads="1"/>
          </p:cNvSpPr>
          <p:nvPr/>
        </p:nvSpPr>
        <p:spPr bwMode="auto">
          <a:xfrm>
            <a:off x="457200" y="1824177"/>
            <a:ext cx="5791200" cy="425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63480" rIns="0" bIns="396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i="1" u="none" strike="noStrike" cap="none" normalizeH="0" baseline="0" dirty="0">
                <a:ln>
                  <a:noFill/>
                </a:ln>
                <a:solidFill>
                  <a:schemeClr val="tx1"/>
                </a:solidFill>
                <a:effectLst/>
              </a:rPr>
              <a:t>Creating LLMs, in contrast, typically consists of at least two steps:</a:t>
            </a:r>
            <a:endParaRPr kumimoji="0" lang="en-NG" altLang="en-NG"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i="0" u="none" strike="noStrike" cap="none" normalizeH="0" baseline="0" dirty="0">
                <a:ln>
                  <a:noFill/>
                </a:ln>
                <a:solidFill>
                  <a:schemeClr val="tx1"/>
                </a:solidFill>
                <a:effectLst/>
              </a:rPr>
              <a:t>The first step, </a:t>
            </a:r>
            <a:endParaRPr kumimoji="0" lang="en-US" altLang="en-NG"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i="0" u="none" strike="noStrike" cap="none" normalizeH="0" baseline="0" dirty="0">
                <a:ln>
                  <a:noFill/>
                </a:ln>
                <a:effectLst/>
                <a:cs typeface="Arial" panose="020B0604020202020204" pitchFamily="34" charset="0"/>
              </a:rPr>
              <a:t>called </a:t>
            </a:r>
            <a:r>
              <a:rPr kumimoji="0" lang="en-NG" altLang="en-NG" b="1" i="1" u="none" strike="noStrike" cap="none" normalizeH="0" baseline="0" dirty="0">
                <a:ln>
                  <a:noFill/>
                </a:ln>
                <a:effectLst/>
                <a:cs typeface="Arial" panose="020B0604020202020204" pitchFamily="34" charset="0"/>
              </a:rPr>
              <a:t>pretraining</a:t>
            </a:r>
            <a:r>
              <a:rPr kumimoji="0" lang="en-NG" altLang="en-NG" i="0" u="none" strike="noStrike" cap="none" normalizeH="0" baseline="0" dirty="0">
                <a:ln>
                  <a:noFill/>
                </a:ln>
                <a:effectLst/>
                <a:cs typeface="Arial" panose="020B0604020202020204" pitchFamily="34" charset="0"/>
              </a:rPr>
              <a:t>, takes the majority of computation and training time. </a:t>
            </a:r>
            <a:endParaRPr kumimoji="0" lang="en-US" altLang="en-NG" i="0" u="none" strike="noStrike" cap="none" normalizeH="0" baseline="0" dirty="0">
              <a:ln>
                <a:noFill/>
              </a:ln>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i="0" u="none" strike="noStrike" cap="none" normalizeH="0" baseline="0" dirty="0">
                <a:ln>
                  <a:noFill/>
                </a:ln>
                <a:effectLst/>
                <a:cs typeface="Arial" panose="020B0604020202020204" pitchFamily="34" charset="0"/>
              </a:rPr>
              <a:t>An LLM is trained on a vast corpus of internet text allowing the model to learn grammar, context, and language patterns. </a:t>
            </a:r>
            <a:endParaRPr kumimoji="0" lang="en-US" altLang="en-NG" i="0" u="none" strike="noStrike" cap="none" normalizeH="0" baseline="0" dirty="0">
              <a:ln>
                <a:noFill/>
              </a:ln>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i="0" u="none" strike="noStrike" cap="none" normalizeH="0" baseline="0" dirty="0">
                <a:ln>
                  <a:noFill/>
                </a:ln>
                <a:effectLst/>
                <a:cs typeface="Arial" panose="020B0604020202020204" pitchFamily="34" charset="0"/>
              </a:rPr>
              <a:t>This broad training phase is not yet directed toward specific tasks or applications beyond predicting the next word. </a:t>
            </a:r>
            <a:endParaRPr kumimoji="0" lang="en-US" altLang="en-NG" i="0" u="none" strike="noStrike" cap="none" normalizeH="0" baseline="0" dirty="0">
              <a:ln>
                <a:noFill/>
              </a:ln>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i="0" u="none" strike="noStrike" cap="none" normalizeH="0" baseline="0" dirty="0">
                <a:ln>
                  <a:noFill/>
                </a:ln>
                <a:effectLst/>
                <a:cs typeface="Arial" panose="020B0604020202020204" pitchFamily="34" charset="0"/>
              </a:rPr>
              <a:t>The resulting model is often referred to as a </a:t>
            </a:r>
            <a:r>
              <a:rPr kumimoji="0" lang="en-NG" altLang="en-NG" i="1" u="none" strike="noStrike" cap="none" normalizeH="0" baseline="0" dirty="0">
                <a:ln>
                  <a:noFill/>
                </a:ln>
                <a:effectLst/>
                <a:cs typeface="Arial" panose="020B0604020202020204" pitchFamily="34" charset="0"/>
              </a:rPr>
              <a:t>foundation model</a:t>
            </a:r>
            <a:r>
              <a:rPr kumimoji="0" lang="en-NG" altLang="en-NG" i="0" u="none" strike="noStrike" cap="none" normalizeH="0" baseline="0" dirty="0">
                <a:ln>
                  <a:noFill/>
                </a:ln>
                <a:effectLst/>
                <a:cs typeface="Arial" panose="020B0604020202020204" pitchFamily="34" charset="0"/>
              </a:rPr>
              <a:t> or </a:t>
            </a:r>
            <a:r>
              <a:rPr kumimoji="0" lang="en-NG" altLang="en-NG" i="1" u="none" strike="noStrike" cap="none" normalizeH="0" baseline="0" dirty="0">
                <a:ln>
                  <a:noFill/>
                </a:ln>
                <a:effectLst/>
                <a:cs typeface="Arial" panose="020B0604020202020204" pitchFamily="34" charset="0"/>
              </a:rPr>
              <a:t>base model</a:t>
            </a:r>
            <a:r>
              <a:rPr kumimoji="0" lang="en-NG" altLang="en-NG" i="0" u="none" strike="noStrike" cap="none" normalizeH="0" baseline="0" dirty="0">
                <a:ln>
                  <a:noFill/>
                </a:ln>
                <a:effectLst/>
                <a:cs typeface="Arial" panose="020B0604020202020204" pitchFamily="34" charset="0"/>
              </a:rPr>
              <a:t>. </a:t>
            </a:r>
            <a:endParaRPr kumimoji="0" lang="en-US" altLang="en-NG" i="0" u="none" strike="noStrike" cap="none" normalizeH="0" baseline="0" dirty="0">
              <a:ln>
                <a:noFill/>
              </a:ln>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NG" altLang="en-NG" i="0" u="none" strike="noStrike" cap="none" normalizeH="0" baseline="0" dirty="0">
                <a:ln>
                  <a:noFill/>
                </a:ln>
                <a:effectLst/>
                <a:cs typeface="Arial" panose="020B0604020202020204" pitchFamily="34" charset="0"/>
              </a:rPr>
              <a:t>These models generally do not follow instructions.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NG" altLang="en-NG" i="0" u="none" strike="noStrike" cap="none" normalizeH="0" baseline="0" dirty="0">
              <a:ln>
                <a:noFill/>
              </a:ln>
              <a:solidFill>
                <a:schemeClr val="tx1"/>
              </a:solidFill>
              <a:effectLst/>
            </a:endParaRPr>
          </a:p>
        </p:txBody>
      </p:sp>
      <p:sp>
        <p:nvSpPr>
          <p:cNvPr id="15" name="Rectangle 4">
            <a:extLst>
              <a:ext uri="{FF2B5EF4-FFF2-40B4-BE49-F238E27FC236}">
                <a16:creationId xmlns:a16="http://schemas.microsoft.com/office/drawing/2014/main" id="{BB823E4C-840C-8702-9B78-724C5CDFC406}"/>
              </a:ext>
            </a:extLst>
          </p:cNvPr>
          <p:cNvSpPr>
            <a:spLocks noChangeArrowheads="1"/>
          </p:cNvSpPr>
          <p:nvPr/>
        </p:nvSpPr>
        <p:spPr bwMode="auto">
          <a:xfrm>
            <a:off x="6553201" y="2136614"/>
            <a:ext cx="5039360" cy="342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63480" rIns="0" bIns="396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NG" i="0" u="none" strike="noStrike" cap="none" normalizeH="0" baseline="0" dirty="0">
                <a:ln>
                  <a:noFill/>
                </a:ln>
                <a:effectLst/>
                <a:latin typeface="+mj-lt"/>
              </a:rPr>
              <a:t>The second step -</a:t>
            </a:r>
            <a:r>
              <a:rPr kumimoji="0" lang="en-NG" altLang="en-NG" i="0" u="none" strike="noStrike" cap="none" normalizeH="0" baseline="0" dirty="0">
                <a:ln>
                  <a:noFill/>
                </a:ln>
                <a:effectLst/>
                <a:latin typeface="+mj-lt"/>
              </a:rPr>
              <a:t> </a:t>
            </a:r>
            <a:r>
              <a:rPr kumimoji="0" lang="en-NG" altLang="en-NG" i="1" u="none" strike="noStrike" cap="none" normalizeH="0" baseline="0" dirty="0">
                <a:ln>
                  <a:noFill/>
                </a:ln>
                <a:effectLst/>
                <a:latin typeface="+mj-lt"/>
              </a:rPr>
              <a:t>fine-tuning</a:t>
            </a:r>
            <a:r>
              <a:rPr kumimoji="0" lang="en-NG" altLang="en-NG" i="0" u="none" strike="noStrike" cap="none" normalizeH="0" baseline="0" dirty="0">
                <a:ln>
                  <a:noFill/>
                </a:ln>
                <a:effectLst/>
                <a:latin typeface="+mj-lt"/>
              </a:rPr>
              <a:t> or sometimes </a:t>
            </a:r>
            <a:r>
              <a:rPr kumimoji="0" lang="en-NG" altLang="en-NG" i="1" u="none" strike="noStrike" cap="none" normalizeH="0" baseline="0" dirty="0">
                <a:ln>
                  <a:noFill/>
                </a:ln>
                <a:effectLst/>
                <a:latin typeface="+mj-lt"/>
              </a:rPr>
              <a:t>post-training</a:t>
            </a:r>
            <a:r>
              <a:rPr kumimoji="0" lang="en-NG" altLang="en-NG" i="0" u="none" strike="noStrike" cap="none" normalizeH="0" baseline="0" dirty="0">
                <a:ln>
                  <a:noFill/>
                </a:ln>
                <a:effectLst/>
                <a:latin typeface="+mj-lt"/>
              </a:rPr>
              <a:t>, involves using the previously trained model and further training it on a narrower task. This allows the LLM to adapt to specific tasks or to exhibit desired </a:t>
            </a:r>
            <a:r>
              <a:rPr kumimoji="0" lang="en-NG" altLang="en-NG" i="0" u="none" strike="noStrike" cap="none" normalizeH="0" baseline="0" dirty="0" err="1">
                <a:ln>
                  <a:noFill/>
                </a:ln>
                <a:effectLst/>
                <a:latin typeface="+mj-lt"/>
              </a:rPr>
              <a:t>behavior</a:t>
            </a:r>
            <a:r>
              <a:rPr kumimoji="0" lang="en-NG" altLang="en-NG" i="0" u="none" strike="noStrike" cap="none" normalizeH="0" baseline="0" dirty="0">
                <a:ln>
                  <a:noFill/>
                </a:ln>
                <a:effectLst/>
                <a:latin typeface="+mj-lt"/>
              </a:rPr>
              <a:t>. For example, we could fine-tune a base model to perform well on a classification task or to follow instructions. It saves massive amounts of resources because the pretraining phase is quite costly and generally requires data and computing resources that are out of the reach of most people and organizations. For instance, Llama 2 has been trained on a dataset containing 2 trillion tokens</a:t>
            </a:r>
          </a:p>
        </p:txBody>
      </p:sp>
    </p:spTree>
    <p:extLst>
      <p:ext uri="{BB962C8B-B14F-4D97-AF65-F5344CB8AC3E}">
        <p14:creationId xmlns:p14="http://schemas.microsoft.com/office/powerpoint/2010/main" val="41757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5532269" y="328474"/>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10795738" y="904852"/>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1486272" y="1082845"/>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8737601" y="181966"/>
            <a:ext cx="3282768" cy="461665"/>
          </a:xfrm>
          <a:prstGeom prst="rect">
            <a:avLst/>
          </a:prstGeom>
          <a:noFill/>
        </p:spPr>
        <p:txBody>
          <a:bodyPr wrap="square" rtlCol="0">
            <a:spAutoFit/>
          </a:bodyPr>
          <a:lstStyle/>
          <a:p>
            <a:r>
              <a:rPr lang="en-US" sz="2400" dirty="0">
                <a:solidFill>
                  <a:schemeClr val="bg1"/>
                </a:solidFill>
              </a:rPr>
              <a:t>Understanding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Creating LLM’s</a:t>
            </a:r>
            <a:endParaRPr lang="en-NG" sz="2400" dirty="0">
              <a:solidFill>
                <a:schemeClr val="bg1"/>
              </a:solidFill>
            </a:endParaRPr>
          </a:p>
        </p:txBody>
      </p:sp>
      <p:sp>
        <p:nvSpPr>
          <p:cNvPr id="16" name="Rectangle 15">
            <a:extLst>
              <a:ext uri="{FF2B5EF4-FFF2-40B4-BE49-F238E27FC236}">
                <a16:creationId xmlns:a16="http://schemas.microsoft.com/office/drawing/2014/main" id="{B8E2B425-C8B7-ED41-6977-F1B34DAF12E5}"/>
              </a:ext>
            </a:extLst>
          </p:cNvPr>
          <p:cNvSpPr/>
          <p:nvPr/>
        </p:nvSpPr>
        <p:spPr>
          <a:xfrm rot="3346875">
            <a:off x="3132835" y="370395"/>
            <a:ext cx="768605" cy="53445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Rectangle 3">
            <a:extLst>
              <a:ext uri="{FF2B5EF4-FFF2-40B4-BE49-F238E27FC236}">
                <a16:creationId xmlns:a16="http://schemas.microsoft.com/office/drawing/2014/main" id="{805B36D4-3C0F-09D2-4ED0-A9E8D65B43EC}"/>
              </a:ext>
            </a:extLst>
          </p:cNvPr>
          <p:cNvSpPr>
            <a:spLocks noChangeArrowheads="1"/>
          </p:cNvSpPr>
          <p:nvPr/>
        </p:nvSpPr>
        <p:spPr bwMode="auto">
          <a:xfrm>
            <a:off x="-106829" y="3122053"/>
            <a:ext cx="5588000" cy="121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63480" rIns="0" bIns="396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effectLst/>
              </a:rPr>
              <a:t>Any model that goes through the first step, pretraining, we consider a </a:t>
            </a:r>
            <a:r>
              <a:rPr lang="en-US" i="1" dirty="0">
                <a:effectLst/>
              </a:rPr>
              <a:t>pretrained model,</a:t>
            </a:r>
            <a:r>
              <a:rPr lang="en-US" dirty="0">
                <a:effectLst/>
              </a:rPr>
              <a:t> which also includes fine-tuned models. This two-step approach of training is visualized in </a:t>
            </a:r>
            <a:endParaRPr kumimoji="0" lang="en-NG" altLang="en-NG" i="0" u="none" strike="noStrike" cap="none" normalizeH="0" baseline="0" dirty="0">
              <a:ln>
                <a:noFill/>
              </a:ln>
              <a:solidFill>
                <a:schemeClr val="tx1"/>
              </a:solidFill>
              <a:effectLst/>
            </a:endParaRPr>
          </a:p>
        </p:txBody>
      </p:sp>
      <p:pic>
        <p:nvPicPr>
          <p:cNvPr id="5" name="Picture 4">
            <a:extLst>
              <a:ext uri="{FF2B5EF4-FFF2-40B4-BE49-F238E27FC236}">
                <a16:creationId xmlns:a16="http://schemas.microsoft.com/office/drawing/2014/main" id="{7728199B-353B-1C57-810E-8E1081775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7520" y="3139466"/>
            <a:ext cx="6360162" cy="1706643"/>
          </a:xfrm>
          <a:prstGeom prst="rect">
            <a:avLst/>
          </a:prstGeom>
        </p:spPr>
      </p:pic>
    </p:spTree>
    <p:extLst>
      <p:ext uri="{BB962C8B-B14F-4D97-AF65-F5344CB8AC3E}">
        <p14:creationId xmlns:p14="http://schemas.microsoft.com/office/powerpoint/2010/main" val="4246924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5532269" y="328474"/>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10795738" y="904852"/>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1486272" y="1082845"/>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8737601" y="181966"/>
            <a:ext cx="3282768" cy="461665"/>
          </a:xfrm>
          <a:prstGeom prst="rect">
            <a:avLst/>
          </a:prstGeom>
          <a:noFill/>
        </p:spPr>
        <p:txBody>
          <a:bodyPr wrap="square" rtlCol="0">
            <a:spAutoFit/>
          </a:bodyPr>
          <a:lstStyle/>
          <a:p>
            <a:r>
              <a:rPr lang="en-US" sz="2400" dirty="0">
                <a:solidFill>
                  <a:schemeClr val="bg1"/>
                </a:solidFill>
              </a:rPr>
              <a:t>Understanding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Applications of LLM’s</a:t>
            </a:r>
            <a:endParaRPr lang="en-NG" sz="2400" dirty="0">
              <a:solidFill>
                <a:schemeClr val="bg1"/>
              </a:solidFill>
            </a:endParaRPr>
          </a:p>
        </p:txBody>
      </p:sp>
      <p:sp>
        <p:nvSpPr>
          <p:cNvPr id="16" name="Rectangle 15">
            <a:extLst>
              <a:ext uri="{FF2B5EF4-FFF2-40B4-BE49-F238E27FC236}">
                <a16:creationId xmlns:a16="http://schemas.microsoft.com/office/drawing/2014/main" id="{B8E2B425-C8B7-ED41-6977-F1B34DAF12E5}"/>
              </a:ext>
            </a:extLst>
          </p:cNvPr>
          <p:cNvSpPr/>
          <p:nvPr/>
        </p:nvSpPr>
        <p:spPr>
          <a:xfrm rot="3346875">
            <a:off x="3132835" y="370395"/>
            <a:ext cx="768605" cy="53445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Rectangle 3">
            <a:extLst>
              <a:ext uri="{FF2B5EF4-FFF2-40B4-BE49-F238E27FC236}">
                <a16:creationId xmlns:a16="http://schemas.microsoft.com/office/drawing/2014/main" id="{805B36D4-3C0F-09D2-4ED0-A9E8D65B43EC}"/>
              </a:ext>
            </a:extLst>
          </p:cNvPr>
          <p:cNvSpPr>
            <a:spLocks noChangeArrowheads="1"/>
          </p:cNvSpPr>
          <p:nvPr/>
        </p:nvSpPr>
        <p:spPr bwMode="auto">
          <a:xfrm>
            <a:off x="-106829" y="2706555"/>
            <a:ext cx="5588000" cy="2043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63480" rIns="0" bIns="39675" numCol="1" anchor="ctr" anchorCtr="0" compatLnSpc="1">
            <a:prstTxWarp prst="textNoShape">
              <a:avLst/>
            </a:prstTxWarp>
            <a:spAutoFit/>
          </a:bodyPr>
          <a:lstStyle/>
          <a:p>
            <a:r>
              <a:rPr lang="en-US" b="1" dirty="0">
                <a:effectLst/>
              </a:rPr>
              <a:t>Large Language Model Applications: What Makes Them So Useful?</a:t>
            </a:r>
          </a:p>
          <a:p>
            <a:r>
              <a:rPr lang="en-US" dirty="0">
                <a:effectLst/>
              </a:rPr>
              <a:t>The nature of LLMs makes them suitable for a wide range of tasks. With text generation and prompting, it almost seems as if your imagination is the limit. To illustrate, let’s explore some common tasks and techniques:</a:t>
            </a:r>
          </a:p>
        </p:txBody>
      </p:sp>
      <p:sp>
        <p:nvSpPr>
          <p:cNvPr id="11" name="TextBox 10">
            <a:extLst>
              <a:ext uri="{FF2B5EF4-FFF2-40B4-BE49-F238E27FC236}">
                <a16:creationId xmlns:a16="http://schemas.microsoft.com/office/drawing/2014/main" id="{B45BFBCE-E135-B127-F230-AAAB28C64292}"/>
              </a:ext>
            </a:extLst>
          </p:cNvPr>
          <p:cNvSpPr txBox="1"/>
          <p:nvPr/>
        </p:nvSpPr>
        <p:spPr>
          <a:xfrm>
            <a:off x="5354320" y="2205396"/>
            <a:ext cx="6156960" cy="2862322"/>
          </a:xfrm>
          <a:prstGeom prst="rect">
            <a:avLst/>
          </a:prstGeom>
          <a:noFill/>
        </p:spPr>
        <p:txBody>
          <a:bodyPr wrap="square">
            <a:spAutoFit/>
          </a:bodyPr>
          <a:lstStyle/>
          <a:p>
            <a:pPr marL="285750" indent="-285750">
              <a:buFont typeface="Arial" panose="020B0604020202020204" pitchFamily="34" charset="0"/>
              <a:buChar char="•"/>
            </a:pPr>
            <a:r>
              <a:rPr lang="en-US" dirty="0">
                <a:effectLst/>
              </a:rPr>
              <a:t>Detecting whether a review left by a customer is positive or negative.</a:t>
            </a:r>
          </a:p>
          <a:p>
            <a:pPr marL="285750" indent="-285750">
              <a:buFont typeface="Arial" panose="020B0604020202020204" pitchFamily="34" charset="0"/>
              <a:buChar char="•"/>
            </a:pPr>
            <a:r>
              <a:rPr lang="en-US" dirty="0">
                <a:effectLst/>
              </a:rPr>
              <a:t>Developing a system for finding common topics in ticket issues.</a:t>
            </a:r>
            <a:endParaRPr lang="en-US" dirty="0"/>
          </a:p>
          <a:p>
            <a:pPr marL="285750" indent="-285750">
              <a:buFont typeface="Arial" panose="020B0604020202020204" pitchFamily="34" charset="0"/>
              <a:buChar char="•"/>
            </a:pPr>
            <a:r>
              <a:rPr lang="en-US" dirty="0">
                <a:effectLst/>
              </a:rPr>
              <a:t>Building a system for retrieval and inspection of relevant documents.</a:t>
            </a:r>
          </a:p>
          <a:p>
            <a:pPr marL="285750" indent="-285750">
              <a:buFont typeface="Arial" panose="020B0604020202020204" pitchFamily="34" charset="0"/>
              <a:buChar char="•"/>
            </a:pPr>
            <a:r>
              <a:rPr lang="en-US" dirty="0">
                <a:effectLst/>
              </a:rPr>
              <a:t>Constructing an LLM chatbot that can leverage external resources, such as tools and documents.</a:t>
            </a:r>
            <a:endParaRPr lang="en-US" dirty="0"/>
          </a:p>
          <a:p>
            <a:pPr marL="285750" indent="-285750">
              <a:buFont typeface="Arial" panose="020B0604020202020204" pitchFamily="34" charset="0"/>
              <a:buChar char="•"/>
            </a:pPr>
            <a:r>
              <a:rPr lang="en-US" dirty="0">
                <a:effectLst/>
              </a:rPr>
              <a:t>Constructing an LLM capable of writing recipes based on a picture showing the products in your fridge.</a:t>
            </a:r>
            <a:endParaRPr lang="en-NG" dirty="0"/>
          </a:p>
        </p:txBody>
      </p:sp>
    </p:spTree>
    <p:extLst>
      <p:ext uri="{BB962C8B-B14F-4D97-AF65-F5344CB8AC3E}">
        <p14:creationId xmlns:p14="http://schemas.microsoft.com/office/powerpoint/2010/main" val="1446269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5532269" y="328474"/>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10795738" y="904852"/>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1486272" y="1082845"/>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8737601" y="181966"/>
            <a:ext cx="3282768" cy="461665"/>
          </a:xfrm>
          <a:prstGeom prst="rect">
            <a:avLst/>
          </a:prstGeom>
          <a:noFill/>
        </p:spPr>
        <p:txBody>
          <a:bodyPr wrap="square" rtlCol="0">
            <a:spAutoFit/>
          </a:bodyPr>
          <a:lstStyle/>
          <a:p>
            <a:r>
              <a:rPr lang="en-US" sz="2400" dirty="0">
                <a:solidFill>
                  <a:schemeClr val="bg1"/>
                </a:solidFill>
              </a:rPr>
              <a:t>Understanding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Applications of LLM’s</a:t>
            </a:r>
            <a:endParaRPr lang="en-NG" sz="2400" dirty="0">
              <a:solidFill>
                <a:schemeClr val="bg1"/>
              </a:solidFill>
            </a:endParaRPr>
          </a:p>
        </p:txBody>
      </p:sp>
      <p:sp>
        <p:nvSpPr>
          <p:cNvPr id="16" name="Rectangle 15">
            <a:extLst>
              <a:ext uri="{FF2B5EF4-FFF2-40B4-BE49-F238E27FC236}">
                <a16:creationId xmlns:a16="http://schemas.microsoft.com/office/drawing/2014/main" id="{B8E2B425-C8B7-ED41-6977-F1B34DAF12E5}"/>
              </a:ext>
            </a:extLst>
          </p:cNvPr>
          <p:cNvSpPr/>
          <p:nvPr/>
        </p:nvSpPr>
        <p:spPr>
          <a:xfrm rot="3346875">
            <a:off x="3132835" y="370395"/>
            <a:ext cx="768605" cy="53445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Rectangle 3">
            <a:extLst>
              <a:ext uri="{FF2B5EF4-FFF2-40B4-BE49-F238E27FC236}">
                <a16:creationId xmlns:a16="http://schemas.microsoft.com/office/drawing/2014/main" id="{805B36D4-3C0F-09D2-4ED0-A9E8D65B43EC}"/>
              </a:ext>
            </a:extLst>
          </p:cNvPr>
          <p:cNvSpPr>
            <a:spLocks noChangeArrowheads="1"/>
          </p:cNvSpPr>
          <p:nvPr/>
        </p:nvSpPr>
        <p:spPr bwMode="auto">
          <a:xfrm>
            <a:off x="-106829" y="2706555"/>
            <a:ext cx="5588000" cy="2043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63480" rIns="0" bIns="39675" numCol="1" anchor="ctr" anchorCtr="0" compatLnSpc="1">
            <a:prstTxWarp prst="textNoShape">
              <a:avLst/>
            </a:prstTxWarp>
            <a:spAutoFit/>
          </a:bodyPr>
          <a:lstStyle/>
          <a:p>
            <a:r>
              <a:rPr lang="en-US" b="1" dirty="0">
                <a:effectLst/>
              </a:rPr>
              <a:t>Large Language Model Applications: What Makes Them So Useful?</a:t>
            </a:r>
          </a:p>
          <a:p>
            <a:r>
              <a:rPr lang="en-US" dirty="0">
                <a:effectLst/>
              </a:rPr>
              <a:t>The nature of LLMs makes them suitable for a wide range of tasks. With text generation and prompting, it almost seems as if your imagination is the limit. To illustrate, let’s explore some common tasks and techniques:</a:t>
            </a:r>
          </a:p>
        </p:txBody>
      </p:sp>
      <p:sp>
        <p:nvSpPr>
          <p:cNvPr id="11" name="TextBox 10">
            <a:extLst>
              <a:ext uri="{FF2B5EF4-FFF2-40B4-BE49-F238E27FC236}">
                <a16:creationId xmlns:a16="http://schemas.microsoft.com/office/drawing/2014/main" id="{B45BFBCE-E135-B127-F230-AAAB28C64292}"/>
              </a:ext>
            </a:extLst>
          </p:cNvPr>
          <p:cNvSpPr txBox="1"/>
          <p:nvPr/>
        </p:nvSpPr>
        <p:spPr>
          <a:xfrm>
            <a:off x="5354320" y="2205396"/>
            <a:ext cx="6156960" cy="2862322"/>
          </a:xfrm>
          <a:prstGeom prst="rect">
            <a:avLst/>
          </a:prstGeom>
          <a:noFill/>
        </p:spPr>
        <p:txBody>
          <a:bodyPr wrap="square">
            <a:spAutoFit/>
          </a:bodyPr>
          <a:lstStyle/>
          <a:p>
            <a:pPr marL="285750" indent="-285750">
              <a:buFont typeface="Arial" panose="020B0604020202020204" pitchFamily="34" charset="0"/>
              <a:buChar char="•"/>
            </a:pPr>
            <a:r>
              <a:rPr lang="en-US" dirty="0">
                <a:effectLst/>
              </a:rPr>
              <a:t>Detecting whether a review left by a customer is positive or negative.</a:t>
            </a:r>
          </a:p>
          <a:p>
            <a:pPr marL="285750" indent="-285750">
              <a:buFont typeface="Arial" panose="020B0604020202020204" pitchFamily="34" charset="0"/>
              <a:buChar char="•"/>
            </a:pPr>
            <a:r>
              <a:rPr lang="en-US" dirty="0">
                <a:effectLst/>
              </a:rPr>
              <a:t>Developing a system for finding common topics in ticket issues.</a:t>
            </a:r>
            <a:endParaRPr lang="en-US" dirty="0"/>
          </a:p>
          <a:p>
            <a:pPr marL="285750" indent="-285750">
              <a:buFont typeface="Arial" panose="020B0604020202020204" pitchFamily="34" charset="0"/>
              <a:buChar char="•"/>
            </a:pPr>
            <a:r>
              <a:rPr lang="en-US" dirty="0">
                <a:effectLst/>
              </a:rPr>
              <a:t>Building a system for retrieval and inspection of relevant documents.</a:t>
            </a:r>
          </a:p>
          <a:p>
            <a:pPr marL="285750" indent="-285750">
              <a:buFont typeface="Arial" panose="020B0604020202020204" pitchFamily="34" charset="0"/>
              <a:buChar char="•"/>
            </a:pPr>
            <a:r>
              <a:rPr lang="en-US" dirty="0">
                <a:effectLst/>
              </a:rPr>
              <a:t>Constructing an LLM chatbot that can leverage external resources, such as tools and documents.</a:t>
            </a:r>
            <a:endParaRPr lang="en-US" dirty="0"/>
          </a:p>
          <a:p>
            <a:pPr marL="285750" indent="-285750">
              <a:buFont typeface="Arial" panose="020B0604020202020204" pitchFamily="34" charset="0"/>
              <a:buChar char="•"/>
            </a:pPr>
            <a:r>
              <a:rPr lang="en-US" dirty="0">
                <a:effectLst/>
              </a:rPr>
              <a:t>Constructing an LLM capable of writing recipes based on a picture showing the products in your fridge.</a:t>
            </a:r>
            <a:endParaRPr lang="en-NG" dirty="0"/>
          </a:p>
        </p:txBody>
      </p:sp>
    </p:spTree>
    <p:extLst>
      <p:ext uri="{BB962C8B-B14F-4D97-AF65-F5344CB8AC3E}">
        <p14:creationId xmlns:p14="http://schemas.microsoft.com/office/powerpoint/2010/main" val="29701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B066-6DB9-5959-6673-8684911D1456}"/>
              </a:ext>
            </a:extLst>
          </p:cNvPr>
          <p:cNvSpPr>
            <a:spLocks noGrp="1"/>
          </p:cNvSpPr>
          <p:nvPr>
            <p:ph type="ctrTitle"/>
          </p:nvPr>
        </p:nvSpPr>
        <p:spPr>
          <a:xfrm>
            <a:off x="1524000" y="2993007"/>
            <a:ext cx="9144000" cy="1193800"/>
          </a:xfrm>
        </p:spPr>
        <p:txBody>
          <a:bodyPr>
            <a:noAutofit/>
          </a:bodyPr>
          <a:lstStyle/>
          <a:p>
            <a:r>
              <a:rPr lang="en-US" sz="1600" dirty="0">
                <a:effectLst/>
              </a:rPr>
              <a:t>Language AI refers to a subfield of AI that focuses on developing technologies capable of understanding, processing, and generating human language. The term </a:t>
            </a:r>
            <a:r>
              <a:rPr lang="en-US" sz="1600" i="1" dirty="0">
                <a:effectLst/>
              </a:rPr>
              <a:t>Language AI</a:t>
            </a:r>
            <a:r>
              <a:rPr lang="en-US" sz="1600" dirty="0">
                <a:effectLst/>
              </a:rPr>
              <a:t> can often be used interchangeably with </a:t>
            </a:r>
            <a:r>
              <a:rPr lang="en-US" sz="1600" i="1" dirty="0">
                <a:effectLst/>
              </a:rPr>
              <a:t>natural language processing</a:t>
            </a:r>
            <a:r>
              <a:rPr lang="en-US" sz="1600" dirty="0">
                <a:effectLst/>
              </a:rPr>
              <a:t> (NLP) with the continued success of machine learning methods in tackling language processing problems.</a:t>
            </a:r>
            <a:br>
              <a:rPr lang="en-US" sz="1600" dirty="0">
                <a:effectLst/>
              </a:rPr>
            </a:br>
            <a:endParaRPr lang="en-NG" sz="1600" dirty="0"/>
          </a:p>
        </p:txBody>
      </p:sp>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10759739" y="802443"/>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3456375" y="443883"/>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821187" y="1087501"/>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9650027" y="181966"/>
            <a:ext cx="2370341" cy="461665"/>
          </a:xfrm>
          <a:prstGeom prst="rect">
            <a:avLst/>
          </a:prstGeom>
          <a:noFill/>
        </p:spPr>
        <p:txBody>
          <a:bodyPr wrap="square" rtlCol="0">
            <a:spAutoFit/>
          </a:bodyPr>
          <a:lstStyle/>
          <a:p>
            <a:r>
              <a:rPr lang="en-US" sz="2400" dirty="0">
                <a:solidFill>
                  <a:schemeClr val="bg1"/>
                </a:solidFill>
              </a:rPr>
              <a:t>History of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2370341" cy="461665"/>
          </a:xfrm>
          <a:prstGeom prst="rect">
            <a:avLst/>
          </a:prstGeom>
          <a:noFill/>
        </p:spPr>
        <p:txBody>
          <a:bodyPr wrap="square" rtlCol="0">
            <a:spAutoFit/>
          </a:bodyPr>
          <a:lstStyle/>
          <a:p>
            <a:r>
              <a:rPr lang="en-US" sz="2400" dirty="0">
                <a:solidFill>
                  <a:schemeClr val="bg1"/>
                </a:solidFill>
              </a:rPr>
              <a:t>Language AI</a:t>
            </a:r>
            <a:endParaRPr lang="en-NG" sz="2400" dirty="0">
              <a:solidFill>
                <a:schemeClr val="bg1"/>
              </a:solidFill>
            </a:endParaRPr>
          </a:p>
        </p:txBody>
      </p:sp>
    </p:spTree>
    <p:extLst>
      <p:ext uri="{BB962C8B-B14F-4D97-AF65-F5344CB8AC3E}">
        <p14:creationId xmlns:p14="http://schemas.microsoft.com/office/powerpoint/2010/main" val="421526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B066-6DB9-5959-6673-8684911D1456}"/>
              </a:ext>
            </a:extLst>
          </p:cNvPr>
          <p:cNvSpPr>
            <a:spLocks noGrp="1"/>
          </p:cNvSpPr>
          <p:nvPr>
            <p:ph type="ctrTitle"/>
          </p:nvPr>
        </p:nvSpPr>
        <p:spPr>
          <a:xfrm>
            <a:off x="324776" y="2385741"/>
            <a:ext cx="2879324" cy="3722110"/>
          </a:xfrm>
        </p:spPr>
        <p:txBody>
          <a:bodyPr>
            <a:noAutofit/>
          </a:bodyPr>
          <a:lstStyle/>
          <a:p>
            <a:pPr algn="l"/>
            <a:r>
              <a:rPr lang="en-US" sz="1400" dirty="0">
                <a:effectLst/>
              </a:rPr>
              <a:t>Bag of Words:</a:t>
            </a:r>
            <a:br>
              <a:rPr lang="en-US" sz="1050" dirty="0">
                <a:effectLst/>
              </a:rPr>
            </a:br>
            <a:br>
              <a:rPr lang="en-US" sz="1050" dirty="0">
                <a:effectLst/>
              </a:rPr>
            </a:br>
            <a:r>
              <a:rPr lang="en-US" sz="1400" dirty="0">
                <a:effectLst/>
              </a:rPr>
              <a:t>Our history of Language AI starts with a technique called bag-of-words, a method for representing unstructured text.</a:t>
            </a:r>
            <a:br>
              <a:rPr lang="en-US" sz="1400" baseline="30000" dirty="0">
                <a:effectLst/>
              </a:rPr>
            </a:br>
            <a:br>
              <a:rPr lang="en-US" sz="1400" baseline="30000" dirty="0">
                <a:effectLst/>
              </a:rPr>
            </a:br>
            <a:r>
              <a:rPr lang="en-US" sz="1400" dirty="0">
                <a:effectLst/>
              </a:rPr>
              <a:t>It was first mentioned around the 1950s but became popular around the 2000s. Bag-of-words works as follows: let’s assume that we have two sentences for which we want to create numerical representations. The first step of the bag-of-words model is </a:t>
            </a:r>
            <a:r>
              <a:rPr lang="en-US" sz="1400" i="1" dirty="0">
                <a:effectLst/>
              </a:rPr>
              <a:t>tokenization</a:t>
            </a:r>
            <a:r>
              <a:rPr lang="en-US" sz="1400" dirty="0">
                <a:effectLst/>
              </a:rPr>
              <a:t>, the process of splitting up the sentences into individual words or </a:t>
            </a:r>
            <a:r>
              <a:rPr lang="en-US" sz="1400" dirty="0" err="1">
                <a:effectLst/>
              </a:rPr>
              <a:t>subwords</a:t>
            </a:r>
            <a:r>
              <a:rPr lang="en-US" sz="1400" dirty="0">
                <a:effectLst/>
              </a:rPr>
              <a:t> (</a:t>
            </a:r>
            <a:r>
              <a:rPr lang="en-US" sz="1400" i="1" dirty="0">
                <a:effectLst/>
              </a:rPr>
              <a:t>tokens</a:t>
            </a:r>
            <a:r>
              <a:rPr lang="en-US" sz="1400" dirty="0">
                <a:effectLst/>
              </a:rPr>
              <a:t>).</a:t>
            </a:r>
            <a:br>
              <a:rPr lang="en-US" sz="1050" dirty="0">
                <a:effectLst/>
              </a:rPr>
            </a:br>
            <a:endParaRPr lang="en-NG" sz="2400" b="1" dirty="0"/>
          </a:p>
        </p:txBody>
      </p:sp>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10759739" y="802443"/>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3456375" y="443883"/>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821187" y="1087501"/>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9650027" y="181966"/>
            <a:ext cx="2370341" cy="461665"/>
          </a:xfrm>
          <a:prstGeom prst="rect">
            <a:avLst/>
          </a:prstGeom>
          <a:noFill/>
        </p:spPr>
        <p:txBody>
          <a:bodyPr wrap="square" rtlCol="0">
            <a:spAutoFit/>
          </a:bodyPr>
          <a:lstStyle/>
          <a:p>
            <a:r>
              <a:rPr lang="en-US" sz="2400" dirty="0">
                <a:solidFill>
                  <a:schemeClr val="bg1"/>
                </a:solidFill>
              </a:rPr>
              <a:t>History of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Bag of Words</a:t>
            </a:r>
            <a:endParaRPr lang="en-NG" sz="2400" dirty="0">
              <a:solidFill>
                <a:schemeClr val="bg1"/>
              </a:solidFill>
            </a:endParaRPr>
          </a:p>
        </p:txBody>
      </p:sp>
      <p:pic>
        <p:nvPicPr>
          <p:cNvPr id="11" name="Picture 10">
            <a:extLst>
              <a:ext uri="{FF2B5EF4-FFF2-40B4-BE49-F238E27FC236}">
                <a16:creationId xmlns:a16="http://schemas.microsoft.com/office/drawing/2014/main" id="{91C6C328-EBCC-1356-E97E-BC7F79326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450" y="2385740"/>
            <a:ext cx="5291391" cy="2257661"/>
          </a:xfrm>
          <a:prstGeom prst="rect">
            <a:avLst/>
          </a:prstGeom>
        </p:spPr>
      </p:pic>
      <p:sp>
        <p:nvSpPr>
          <p:cNvPr id="12" name="Title 1">
            <a:extLst>
              <a:ext uri="{FF2B5EF4-FFF2-40B4-BE49-F238E27FC236}">
                <a16:creationId xmlns:a16="http://schemas.microsoft.com/office/drawing/2014/main" id="{E9233833-8CE9-4B8B-683C-2B9F3993A4B4}"/>
              </a:ext>
            </a:extLst>
          </p:cNvPr>
          <p:cNvSpPr txBox="1">
            <a:spLocks/>
          </p:cNvSpPr>
          <p:nvPr/>
        </p:nvSpPr>
        <p:spPr>
          <a:xfrm>
            <a:off x="3339113" y="2385740"/>
            <a:ext cx="2879324" cy="23642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dirty="0"/>
              <a:t>Bag of Words:</a:t>
            </a:r>
            <a:br>
              <a:rPr lang="en-US" sz="1050" dirty="0"/>
            </a:br>
            <a:br>
              <a:rPr lang="en-US" sz="1400" dirty="0"/>
            </a:br>
            <a:r>
              <a:rPr lang="en-US" sz="1400" dirty="0">
                <a:effectLst/>
              </a:rPr>
              <a:t>The most common method for tokenization is by splitting on a whitespace to create individual words. However, this has its disadvantages as some languages, like Mandarin, do not have whitespaces around individual words. In the next chapter</a:t>
            </a:r>
            <a:br>
              <a:rPr lang="en-US" sz="1050" dirty="0"/>
            </a:br>
            <a:endParaRPr lang="en-NG" sz="2400" b="1" dirty="0"/>
          </a:p>
        </p:txBody>
      </p:sp>
    </p:spTree>
    <p:extLst>
      <p:ext uri="{BB962C8B-B14F-4D97-AF65-F5344CB8AC3E}">
        <p14:creationId xmlns:p14="http://schemas.microsoft.com/office/powerpoint/2010/main" val="112270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10759739" y="802443"/>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3456375" y="443883"/>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821187" y="1087501"/>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9650027" y="181966"/>
            <a:ext cx="2370341" cy="461665"/>
          </a:xfrm>
          <a:prstGeom prst="rect">
            <a:avLst/>
          </a:prstGeom>
          <a:noFill/>
        </p:spPr>
        <p:txBody>
          <a:bodyPr wrap="square" rtlCol="0">
            <a:spAutoFit/>
          </a:bodyPr>
          <a:lstStyle/>
          <a:p>
            <a:r>
              <a:rPr lang="en-US" sz="2400" dirty="0">
                <a:solidFill>
                  <a:schemeClr val="bg1"/>
                </a:solidFill>
              </a:rPr>
              <a:t>History of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830997"/>
          </a:xfrm>
          <a:prstGeom prst="rect">
            <a:avLst/>
          </a:prstGeom>
          <a:noFill/>
        </p:spPr>
        <p:txBody>
          <a:bodyPr wrap="square" rtlCol="0">
            <a:spAutoFit/>
          </a:bodyPr>
          <a:lstStyle/>
          <a:p>
            <a:r>
              <a:rPr lang="en-US" sz="2400" dirty="0">
                <a:solidFill>
                  <a:schemeClr val="bg1"/>
                </a:solidFill>
              </a:rPr>
              <a:t>Bag of Words (Tokenization)</a:t>
            </a:r>
            <a:endParaRPr lang="en-NG" sz="2400" dirty="0">
              <a:solidFill>
                <a:schemeClr val="bg1"/>
              </a:solidFill>
            </a:endParaRPr>
          </a:p>
        </p:txBody>
      </p:sp>
      <p:pic>
        <p:nvPicPr>
          <p:cNvPr id="15" name="Picture 14">
            <a:extLst>
              <a:ext uri="{FF2B5EF4-FFF2-40B4-BE49-F238E27FC236}">
                <a16:creationId xmlns:a16="http://schemas.microsoft.com/office/drawing/2014/main" id="{44EB7B1F-0223-4E1E-7866-0ED278A6F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25" y="1731145"/>
            <a:ext cx="4218917" cy="1420368"/>
          </a:xfrm>
          <a:prstGeom prst="rect">
            <a:avLst/>
          </a:prstGeom>
        </p:spPr>
      </p:pic>
      <p:pic>
        <p:nvPicPr>
          <p:cNvPr id="17" name="Picture 16">
            <a:extLst>
              <a:ext uri="{FF2B5EF4-FFF2-40B4-BE49-F238E27FC236}">
                <a16:creationId xmlns:a16="http://schemas.microsoft.com/office/drawing/2014/main" id="{09211480-149A-28F1-145C-9F2D76A19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24" y="3595396"/>
            <a:ext cx="4218917" cy="2081332"/>
          </a:xfrm>
          <a:prstGeom prst="rect">
            <a:avLst/>
          </a:prstGeom>
        </p:spPr>
      </p:pic>
      <p:sp>
        <p:nvSpPr>
          <p:cNvPr id="18" name="TextBox 17">
            <a:extLst>
              <a:ext uri="{FF2B5EF4-FFF2-40B4-BE49-F238E27FC236}">
                <a16:creationId xmlns:a16="http://schemas.microsoft.com/office/drawing/2014/main" id="{9786134A-2198-DBD7-D439-0E8397FD18E1}"/>
              </a:ext>
            </a:extLst>
          </p:cNvPr>
          <p:cNvSpPr txBox="1"/>
          <p:nvPr/>
        </p:nvSpPr>
        <p:spPr>
          <a:xfrm>
            <a:off x="6558658" y="3983319"/>
            <a:ext cx="5237102" cy="2062103"/>
          </a:xfrm>
          <a:prstGeom prst="rect">
            <a:avLst/>
          </a:prstGeom>
          <a:noFill/>
        </p:spPr>
        <p:txBody>
          <a:bodyPr wrap="square" rtlCol="0">
            <a:spAutoFit/>
          </a:bodyPr>
          <a:lstStyle/>
          <a:p>
            <a:r>
              <a:rPr lang="en-US" sz="1600" dirty="0">
                <a:effectLst/>
              </a:rPr>
              <a:t>A vocabulary is created by retaining all unique words across both sentences.</a:t>
            </a:r>
          </a:p>
          <a:p>
            <a:endParaRPr lang="en-US" sz="1600" dirty="0"/>
          </a:p>
          <a:p>
            <a:r>
              <a:rPr lang="en-US" sz="1600" dirty="0">
                <a:effectLst/>
              </a:rPr>
              <a:t>Using our vocabulary, we simply count how often a word in each sentence appears, quite literally creating a bag of words. As a result, a bag-of-words model aims to create representations of text in the form of numbers, also called vectors or vector representations</a:t>
            </a:r>
            <a:endParaRPr lang="en-NG" sz="1600" dirty="0"/>
          </a:p>
        </p:txBody>
      </p:sp>
      <p:pic>
        <p:nvPicPr>
          <p:cNvPr id="20" name="Picture 19">
            <a:extLst>
              <a:ext uri="{FF2B5EF4-FFF2-40B4-BE49-F238E27FC236}">
                <a16:creationId xmlns:a16="http://schemas.microsoft.com/office/drawing/2014/main" id="{4AE67658-57CA-704A-71E7-A3327425AB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4640" y="1426272"/>
            <a:ext cx="5039360" cy="2311572"/>
          </a:xfrm>
          <a:prstGeom prst="rect">
            <a:avLst/>
          </a:prstGeom>
        </p:spPr>
      </p:pic>
    </p:spTree>
    <p:extLst>
      <p:ext uri="{BB962C8B-B14F-4D97-AF65-F5344CB8AC3E}">
        <p14:creationId xmlns:p14="http://schemas.microsoft.com/office/powerpoint/2010/main" val="1390529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10759739" y="802443"/>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3456375" y="443883"/>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821187" y="1087501"/>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9650027" y="181966"/>
            <a:ext cx="2370341" cy="461665"/>
          </a:xfrm>
          <a:prstGeom prst="rect">
            <a:avLst/>
          </a:prstGeom>
          <a:noFill/>
        </p:spPr>
        <p:txBody>
          <a:bodyPr wrap="square" rtlCol="0">
            <a:spAutoFit/>
          </a:bodyPr>
          <a:lstStyle/>
          <a:p>
            <a:r>
              <a:rPr lang="en-US" sz="2400" dirty="0">
                <a:solidFill>
                  <a:schemeClr val="bg1"/>
                </a:solidFill>
              </a:rPr>
              <a:t>History of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Word2Vec</a:t>
            </a:r>
            <a:endParaRPr lang="en-NG" sz="2400" dirty="0">
              <a:solidFill>
                <a:schemeClr val="bg1"/>
              </a:solidFill>
            </a:endParaRPr>
          </a:p>
        </p:txBody>
      </p:sp>
      <p:sp>
        <p:nvSpPr>
          <p:cNvPr id="18" name="TextBox 17">
            <a:extLst>
              <a:ext uri="{FF2B5EF4-FFF2-40B4-BE49-F238E27FC236}">
                <a16:creationId xmlns:a16="http://schemas.microsoft.com/office/drawing/2014/main" id="{9786134A-2198-DBD7-D439-0E8397FD18E1}"/>
              </a:ext>
            </a:extLst>
          </p:cNvPr>
          <p:cNvSpPr txBox="1"/>
          <p:nvPr/>
        </p:nvSpPr>
        <p:spPr>
          <a:xfrm>
            <a:off x="72501" y="2368971"/>
            <a:ext cx="5237102" cy="2554545"/>
          </a:xfrm>
          <a:prstGeom prst="rect">
            <a:avLst/>
          </a:prstGeom>
          <a:noFill/>
        </p:spPr>
        <p:txBody>
          <a:bodyPr wrap="square" rtlCol="0">
            <a:spAutoFit/>
          </a:bodyPr>
          <a:lstStyle/>
          <a:p>
            <a:r>
              <a:rPr lang="en-US" sz="1600" dirty="0">
                <a:effectLst/>
              </a:rPr>
              <a:t>Given how </a:t>
            </a:r>
            <a:r>
              <a:rPr lang="en-US" sz="1600" b="1" dirty="0">
                <a:effectLst/>
              </a:rPr>
              <a:t>bag of words </a:t>
            </a:r>
            <a:r>
              <a:rPr lang="en-US" sz="1600" dirty="0">
                <a:effectLst/>
              </a:rPr>
              <a:t>ignores the semantic nature of text and simply places words into a </a:t>
            </a:r>
            <a:r>
              <a:rPr lang="en-US" sz="1600" b="1" i="1" dirty="0">
                <a:effectLst/>
              </a:rPr>
              <a:t>bag</a:t>
            </a:r>
            <a:r>
              <a:rPr lang="en-US" sz="1600" i="1" dirty="0">
                <a:effectLst/>
              </a:rPr>
              <a:t>. </a:t>
            </a:r>
            <a:r>
              <a:rPr lang="en-US" sz="1600" dirty="0">
                <a:effectLst/>
              </a:rPr>
              <a:t>Word2vec, released in 2013 was the first successful attempt at capturing the meaning of text in </a:t>
            </a:r>
            <a:r>
              <a:rPr lang="en-US" sz="1600" b="1" i="1" dirty="0">
                <a:effectLst/>
              </a:rPr>
              <a:t>embeddings.</a:t>
            </a:r>
          </a:p>
          <a:p>
            <a:endParaRPr lang="en-US" sz="1600" b="1" i="1" dirty="0"/>
          </a:p>
          <a:p>
            <a:r>
              <a:rPr lang="en-US" sz="1600" b="1" dirty="0">
                <a:effectLst/>
              </a:rPr>
              <a:t>Embeddings are vector representations of data that attempt to capture its meaning</a:t>
            </a:r>
            <a:r>
              <a:rPr lang="en-US" sz="1600" dirty="0">
                <a:effectLst/>
              </a:rPr>
              <a:t>. To do so, word2vec learns semantic representations of words by </a:t>
            </a:r>
            <a:r>
              <a:rPr lang="en-US" sz="1600" b="1" i="1" dirty="0">
                <a:effectLst/>
              </a:rPr>
              <a:t>training</a:t>
            </a:r>
            <a:r>
              <a:rPr lang="en-US" sz="1600" dirty="0">
                <a:effectLst/>
              </a:rPr>
              <a:t> on vast amounts of textual data, like the entirety of Wikipedia.</a:t>
            </a:r>
            <a:endParaRPr lang="en-NG" sz="1600" b="1" dirty="0"/>
          </a:p>
        </p:txBody>
      </p:sp>
      <p:pic>
        <p:nvPicPr>
          <p:cNvPr id="2" name="Picture 1">
            <a:extLst>
              <a:ext uri="{FF2B5EF4-FFF2-40B4-BE49-F238E27FC236}">
                <a16:creationId xmlns:a16="http://schemas.microsoft.com/office/drawing/2014/main" id="{B49C8AFF-288A-A0E1-63ED-FC2F6E970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450" y="2385740"/>
            <a:ext cx="5291391" cy="2257661"/>
          </a:xfrm>
          <a:prstGeom prst="rect">
            <a:avLst/>
          </a:prstGeom>
        </p:spPr>
      </p:pic>
    </p:spTree>
    <p:extLst>
      <p:ext uri="{BB962C8B-B14F-4D97-AF65-F5344CB8AC3E}">
        <p14:creationId xmlns:p14="http://schemas.microsoft.com/office/powerpoint/2010/main" val="69248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10759739" y="802443"/>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3456375" y="443883"/>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821187" y="1087501"/>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9650027" y="181966"/>
            <a:ext cx="2370341" cy="461665"/>
          </a:xfrm>
          <a:prstGeom prst="rect">
            <a:avLst/>
          </a:prstGeom>
          <a:noFill/>
        </p:spPr>
        <p:txBody>
          <a:bodyPr wrap="square" rtlCol="0">
            <a:spAutoFit/>
          </a:bodyPr>
          <a:lstStyle/>
          <a:p>
            <a:r>
              <a:rPr lang="en-US" sz="2400" dirty="0">
                <a:solidFill>
                  <a:schemeClr val="bg1"/>
                </a:solidFill>
              </a:rPr>
              <a:t>History of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Word2Vec</a:t>
            </a:r>
            <a:endParaRPr lang="en-NG" sz="2400" dirty="0">
              <a:solidFill>
                <a:schemeClr val="bg1"/>
              </a:solidFill>
            </a:endParaRPr>
          </a:p>
        </p:txBody>
      </p:sp>
      <p:sp>
        <p:nvSpPr>
          <p:cNvPr id="18" name="TextBox 17">
            <a:extLst>
              <a:ext uri="{FF2B5EF4-FFF2-40B4-BE49-F238E27FC236}">
                <a16:creationId xmlns:a16="http://schemas.microsoft.com/office/drawing/2014/main" id="{9786134A-2198-DBD7-D439-0E8397FD18E1}"/>
              </a:ext>
            </a:extLst>
          </p:cNvPr>
          <p:cNvSpPr txBox="1"/>
          <p:nvPr/>
        </p:nvSpPr>
        <p:spPr>
          <a:xfrm>
            <a:off x="72501" y="1817143"/>
            <a:ext cx="5237102" cy="3785652"/>
          </a:xfrm>
          <a:prstGeom prst="rect">
            <a:avLst/>
          </a:prstGeom>
          <a:noFill/>
        </p:spPr>
        <p:txBody>
          <a:bodyPr wrap="square" rtlCol="0">
            <a:spAutoFit/>
          </a:bodyPr>
          <a:lstStyle/>
          <a:p>
            <a:r>
              <a:rPr lang="en-US" sz="1600" dirty="0">
                <a:effectLst/>
              </a:rPr>
              <a:t>To generate these semantic representations, word2vec leverages </a:t>
            </a:r>
            <a:r>
              <a:rPr lang="en-US" sz="1600" b="1" i="1" dirty="0">
                <a:effectLst/>
              </a:rPr>
              <a:t>neural networks</a:t>
            </a:r>
            <a:r>
              <a:rPr lang="en-US" sz="1600" dirty="0">
                <a:effectLst/>
              </a:rPr>
              <a:t>. These networks consist of interconnected layers of nodes that process information.</a:t>
            </a:r>
          </a:p>
          <a:p>
            <a:endParaRPr lang="en-US" sz="1600" b="1" dirty="0"/>
          </a:p>
          <a:p>
            <a:r>
              <a:rPr lang="en-US" sz="1600" dirty="0">
                <a:effectLst/>
              </a:rPr>
              <a:t>Using these neural networks, word2vec generates word embeddings by looking at which other words they tend to appear next to in a given sentence. </a:t>
            </a:r>
          </a:p>
          <a:p>
            <a:endParaRPr lang="en-US" sz="1600" dirty="0"/>
          </a:p>
          <a:p>
            <a:r>
              <a:rPr lang="en-US" sz="1600" dirty="0">
                <a:effectLst/>
              </a:rPr>
              <a:t>We start by assigning every word in our vocabulary with a vector embedding, say of 50 values for each word initialized with random values. </a:t>
            </a:r>
          </a:p>
          <a:p>
            <a:endParaRPr lang="en-US" sz="1600" dirty="0"/>
          </a:p>
          <a:p>
            <a:r>
              <a:rPr lang="en-US" sz="1600" dirty="0">
                <a:effectLst/>
              </a:rPr>
              <a:t>Then in every </a:t>
            </a:r>
            <a:r>
              <a:rPr lang="en-US" sz="1600" b="1" dirty="0">
                <a:effectLst/>
              </a:rPr>
              <a:t>training step</a:t>
            </a:r>
            <a:r>
              <a:rPr lang="en-US" sz="1600" dirty="0">
                <a:effectLst/>
              </a:rPr>
              <a:t>, we take pairs of words from the training data and a model attempts to predict whether or not they are likely to be neighbors in a sentence.</a:t>
            </a:r>
            <a:endParaRPr lang="en-NG" sz="1600" b="1" dirty="0"/>
          </a:p>
        </p:txBody>
      </p:sp>
      <p:pic>
        <p:nvPicPr>
          <p:cNvPr id="11" name="Picture 10">
            <a:extLst>
              <a:ext uri="{FF2B5EF4-FFF2-40B4-BE49-F238E27FC236}">
                <a16:creationId xmlns:a16="http://schemas.microsoft.com/office/drawing/2014/main" id="{F9A6B2A0-072B-E48C-76C9-905C7C7DD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193" y="1570398"/>
            <a:ext cx="4277583" cy="2587937"/>
          </a:xfrm>
          <a:prstGeom prst="rect">
            <a:avLst/>
          </a:prstGeom>
        </p:spPr>
      </p:pic>
      <p:pic>
        <p:nvPicPr>
          <p:cNvPr id="13" name="Picture 12">
            <a:extLst>
              <a:ext uri="{FF2B5EF4-FFF2-40B4-BE49-F238E27FC236}">
                <a16:creationId xmlns:a16="http://schemas.microsoft.com/office/drawing/2014/main" id="{90A7AE23-1160-DCFA-22BD-0461F17C2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501410"/>
            <a:ext cx="5334221" cy="1049064"/>
          </a:xfrm>
          <a:prstGeom prst="rect">
            <a:avLst/>
          </a:prstGeom>
        </p:spPr>
      </p:pic>
    </p:spTree>
    <p:extLst>
      <p:ext uri="{BB962C8B-B14F-4D97-AF65-F5344CB8AC3E}">
        <p14:creationId xmlns:p14="http://schemas.microsoft.com/office/powerpoint/2010/main" val="2272237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5532269" y="328474"/>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10795738" y="904852"/>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1486272" y="1082845"/>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9650027" y="181966"/>
            <a:ext cx="2370341" cy="461665"/>
          </a:xfrm>
          <a:prstGeom prst="rect">
            <a:avLst/>
          </a:prstGeom>
          <a:noFill/>
        </p:spPr>
        <p:txBody>
          <a:bodyPr wrap="square" rtlCol="0">
            <a:spAutoFit/>
          </a:bodyPr>
          <a:lstStyle/>
          <a:p>
            <a:r>
              <a:rPr lang="en-US" sz="2400" dirty="0">
                <a:solidFill>
                  <a:schemeClr val="bg1"/>
                </a:solidFill>
              </a:rPr>
              <a:t>History of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Word2Vec</a:t>
            </a:r>
            <a:endParaRPr lang="en-NG" sz="2400" dirty="0">
              <a:solidFill>
                <a:schemeClr val="bg1"/>
              </a:solidFill>
            </a:endParaRPr>
          </a:p>
        </p:txBody>
      </p:sp>
      <p:pic>
        <p:nvPicPr>
          <p:cNvPr id="5" name="Picture 4">
            <a:extLst>
              <a:ext uri="{FF2B5EF4-FFF2-40B4-BE49-F238E27FC236}">
                <a16:creationId xmlns:a16="http://schemas.microsoft.com/office/drawing/2014/main" id="{C6D1273E-43BE-083B-63E0-B9080130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0591" y="1431359"/>
            <a:ext cx="5399614" cy="2222842"/>
          </a:xfrm>
          <a:prstGeom prst="rect">
            <a:avLst/>
          </a:prstGeom>
        </p:spPr>
      </p:pic>
      <p:sp>
        <p:nvSpPr>
          <p:cNvPr id="12" name="TextBox 11">
            <a:extLst>
              <a:ext uri="{FF2B5EF4-FFF2-40B4-BE49-F238E27FC236}">
                <a16:creationId xmlns:a16="http://schemas.microsoft.com/office/drawing/2014/main" id="{1C713C38-B606-DE7D-ACD4-D8A87372C50F}"/>
              </a:ext>
            </a:extLst>
          </p:cNvPr>
          <p:cNvSpPr txBox="1"/>
          <p:nvPr/>
        </p:nvSpPr>
        <p:spPr>
          <a:xfrm>
            <a:off x="72501" y="1972496"/>
            <a:ext cx="5252720" cy="3970318"/>
          </a:xfrm>
          <a:prstGeom prst="rect">
            <a:avLst/>
          </a:prstGeom>
          <a:noFill/>
        </p:spPr>
        <p:txBody>
          <a:bodyPr wrap="square" rtlCol="0">
            <a:spAutoFit/>
          </a:bodyPr>
          <a:lstStyle/>
          <a:p>
            <a:r>
              <a:rPr lang="en-US" dirty="0">
                <a:effectLst/>
              </a:rPr>
              <a:t>Embeddings are tremendously helpful as they allow us to measure the semantic similarity between two words. Using various distance metrics, we can judge how close one word is to another. </a:t>
            </a:r>
          </a:p>
          <a:p>
            <a:endParaRPr lang="en-US" dirty="0"/>
          </a:p>
          <a:p>
            <a:endParaRPr lang="en-US" dirty="0"/>
          </a:p>
          <a:p>
            <a:endParaRPr lang="en-US" dirty="0"/>
          </a:p>
          <a:p>
            <a:endParaRPr lang="en-US" dirty="0"/>
          </a:p>
          <a:p>
            <a:endParaRPr lang="en-US" dirty="0"/>
          </a:p>
          <a:p>
            <a:endParaRPr lang="en-US" dirty="0"/>
          </a:p>
          <a:p>
            <a:endParaRPr lang="en-US" dirty="0"/>
          </a:p>
          <a:p>
            <a:r>
              <a:rPr lang="en-US" dirty="0"/>
              <a:t>I</a:t>
            </a:r>
            <a:r>
              <a:rPr lang="en-US" dirty="0">
                <a:effectLst/>
              </a:rPr>
              <a:t>f we were to compress these embeddings into a two-dimensional representation, you would notice that words with similar meaning tend to be closer.</a:t>
            </a:r>
            <a:endParaRPr lang="en-NG" dirty="0"/>
          </a:p>
        </p:txBody>
      </p:sp>
      <p:pic>
        <p:nvPicPr>
          <p:cNvPr id="15" name="Picture 14">
            <a:extLst>
              <a:ext uri="{FF2B5EF4-FFF2-40B4-BE49-F238E27FC236}">
                <a16:creationId xmlns:a16="http://schemas.microsoft.com/office/drawing/2014/main" id="{9711ED11-9CA4-32C1-893B-C8246A9CB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278" y="4009693"/>
            <a:ext cx="3749042" cy="2143202"/>
          </a:xfrm>
          <a:prstGeom prst="rect">
            <a:avLst/>
          </a:prstGeom>
        </p:spPr>
      </p:pic>
      <p:sp>
        <p:nvSpPr>
          <p:cNvPr id="16" name="Rectangle 15">
            <a:extLst>
              <a:ext uri="{FF2B5EF4-FFF2-40B4-BE49-F238E27FC236}">
                <a16:creationId xmlns:a16="http://schemas.microsoft.com/office/drawing/2014/main" id="{B8E2B425-C8B7-ED41-6977-F1B34DAF12E5}"/>
              </a:ext>
            </a:extLst>
          </p:cNvPr>
          <p:cNvSpPr/>
          <p:nvPr/>
        </p:nvSpPr>
        <p:spPr>
          <a:xfrm rot="3346875">
            <a:off x="3132835" y="370395"/>
            <a:ext cx="768605" cy="53445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690790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5532269" y="328474"/>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10795738" y="904852"/>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1486272" y="1082845"/>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9650027" y="181966"/>
            <a:ext cx="2370341" cy="461665"/>
          </a:xfrm>
          <a:prstGeom prst="rect">
            <a:avLst/>
          </a:prstGeom>
          <a:noFill/>
        </p:spPr>
        <p:txBody>
          <a:bodyPr wrap="square" rtlCol="0">
            <a:spAutoFit/>
          </a:bodyPr>
          <a:lstStyle/>
          <a:p>
            <a:r>
              <a:rPr lang="en-US" sz="2400" dirty="0">
                <a:solidFill>
                  <a:schemeClr val="bg1"/>
                </a:solidFill>
              </a:rPr>
              <a:t>History of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Word2Vec</a:t>
            </a:r>
            <a:endParaRPr lang="en-NG" sz="2400" dirty="0">
              <a:solidFill>
                <a:schemeClr val="bg1"/>
              </a:solidFill>
            </a:endParaRPr>
          </a:p>
        </p:txBody>
      </p:sp>
      <p:sp>
        <p:nvSpPr>
          <p:cNvPr id="12" name="TextBox 11">
            <a:extLst>
              <a:ext uri="{FF2B5EF4-FFF2-40B4-BE49-F238E27FC236}">
                <a16:creationId xmlns:a16="http://schemas.microsoft.com/office/drawing/2014/main" id="{1C713C38-B606-DE7D-ACD4-D8A87372C50F}"/>
              </a:ext>
            </a:extLst>
          </p:cNvPr>
          <p:cNvSpPr txBox="1"/>
          <p:nvPr/>
        </p:nvSpPr>
        <p:spPr>
          <a:xfrm>
            <a:off x="174101" y="3325967"/>
            <a:ext cx="5252720" cy="369332"/>
          </a:xfrm>
          <a:prstGeom prst="rect">
            <a:avLst/>
          </a:prstGeom>
          <a:noFill/>
        </p:spPr>
        <p:txBody>
          <a:bodyPr wrap="square" rtlCol="0">
            <a:spAutoFit/>
          </a:bodyPr>
          <a:lstStyle/>
          <a:p>
            <a:r>
              <a:rPr lang="en-US" dirty="0"/>
              <a:t>Different types of embedding can be created.</a:t>
            </a:r>
            <a:endParaRPr lang="en-NG" dirty="0"/>
          </a:p>
        </p:txBody>
      </p:sp>
      <p:sp>
        <p:nvSpPr>
          <p:cNvPr id="16" name="Rectangle 15">
            <a:extLst>
              <a:ext uri="{FF2B5EF4-FFF2-40B4-BE49-F238E27FC236}">
                <a16:creationId xmlns:a16="http://schemas.microsoft.com/office/drawing/2014/main" id="{B8E2B425-C8B7-ED41-6977-F1B34DAF12E5}"/>
              </a:ext>
            </a:extLst>
          </p:cNvPr>
          <p:cNvSpPr/>
          <p:nvPr/>
        </p:nvSpPr>
        <p:spPr>
          <a:xfrm rot="3346875">
            <a:off x="3132835" y="370395"/>
            <a:ext cx="768605" cy="53445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1" name="Picture 10">
            <a:extLst>
              <a:ext uri="{FF2B5EF4-FFF2-40B4-BE49-F238E27FC236}">
                <a16:creationId xmlns:a16="http://schemas.microsoft.com/office/drawing/2014/main" id="{2D3ACF4B-B6F6-798A-A80D-DA692A112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5180" y="2044741"/>
            <a:ext cx="4738443" cy="3301116"/>
          </a:xfrm>
          <a:prstGeom prst="rect">
            <a:avLst/>
          </a:prstGeom>
        </p:spPr>
      </p:pic>
    </p:spTree>
    <p:extLst>
      <p:ext uri="{BB962C8B-B14F-4D97-AF65-F5344CB8AC3E}">
        <p14:creationId xmlns:p14="http://schemas.microsoft.com/office/powerpoint/2010/main" val="1447524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1F6C66-2C04-534D-EF0C-8D354FC80C19}"/>
              </a:ext>
            </a:extLst>
          </p:cNvPr>
          <p:cNvSpPr/>
          <p:nvPr/>
        </p:nvSpPr>
        <p:spPr>
          <a:xfrm>
            <a:off x="0" y="6414116"/>
            <a:ext cx="12192000" cy="443884"/>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C803E398-59AC-5B30-E136-6515B2ABCE20}"/>
              </a:ext>
            </a:extLst>
          </p:cNvPr>
          <p:cNvSpPr/>
          <p:nvPr/>
        </p:nvSpPr>
        <p:spPr>
          <a:xfrm>
            <a:off x="0" y="0"/>
            <a:ext cx="12192000" cy="1287262"/>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8" name="Oval 7">
            <a:extLst>
              <a:ext uri="{FF2B5EF4-FFF2-40B4-BE49-F238E27FC236}">
                <a16:creationId xmlns:a16="http://schemas.microsoft.com/office/drawing/2014/main" id="{1CA31B7F-0357-C6A3-1942-1D7810FDB067}"/>
              </a:ext>
            </a:extLst>
          </p:cNvPr>
          <p:cNvSpPr/>
          <p:nvPr/>
        </p:nvSpPr>
        <p:spPr>
          <a:xfrm>
            <a:off x="5532269" y="328474"/>
            <a:ext cx="1020932" cy="958788"/>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Oval 8">
            <a:extLst>
              <a:ext uri="{FF2B5EF4-FFF2-40B4-BE49-F238E27FC236}">
                <a16:creationId xmlns:a16="http://schemas.microsoft.com/office/drawing/2014/main" id="{C78886AA-0B31-16BD-88E6-106C79ED0ABA}"/>
              </a:ext>
            </a:extLst>
          </p:cNvPr>
          <p:cNvSpPr/>
          <p:nvPr/>
        </p:nvSpPr>
        <p:spPr>
          <a:xfrm>
            <a:off x="10795738" y="904852"/>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Oval 9">
            <a:extLst>
              <a:ext uri="{FF2B5EF4-FFF2-40B4-BE49-F238E27FC236}">
                <a16:creationId xmlns:a16="http://schemas.microsoft.com/office/drawing/2014/main" id="{6018D28F-72C5-CD94-6AD1-66649371E989}"/>
              </a:ext>
            </a:extLst>
          </p:cNvPr>
          <p:cNvSpPr/>
          <p:nvPr/>
        </p:nvSpPr>
        <p:spPr>
          <a:xfrm>
            <a:off x="1486272" y="1082845"/>
            <a:ext cx="556332" cy="506027"/>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TextBox 2">
            <a:extLst>
              <a:ext uri="{FF2B5EF4-FFF2-40B4-BE49-F238E27FC236}">
                <a16:creationId xmlns:a16="http://schemas.microsoft.com/office/drawing/2014/main" id="{B8CAF540-0E46-B9B4-1FF1-79D39BC60965}"/>
              </a:ext>
            </a:extLst>
          </p:cNvPr>
          <p:cNvSpPr txBox="1"/>
          <p:nvPr/>
        </p:nvSpPr>
        <p:spPr>
          <a:xfrm>
            <a:off x="9650027" y="181966"/>
            <a:ext cx="2370341" cy="461665"/>
          </a:xfrm>
          <a:prstGeom prst="rect">
            <a:avLst/>
          </a:prstGeom>
          <a:noFill/>
        </p:spPr>
        <p:txBody>
          <a:bodyPr wrap="square" rtlCol="0">
            <a:spAutoFit/>
          </a:bodyPr>
          <a:lstStyle/>
          <a:p>
            <a:r>
              <a:rPr lang="en-US" sz="2400" dirty="0">
                <a:solidFill>
                  <a:schemeClr val="bg1"/>
                </a:solidFill>
              </a:rPr>
              <a:t>History of LLM’s</a:t>
            </a:r>
            <a:endParaRPr lang="en-NG" sz="2400" dirty="0">
              <a:solidFill>
                <a:schemeClr val="bg1"/>
              </a:solidFill>
            </a:endParaRPr>
          </a:p>
        </p:txBody>
      </p:sp>
      <p:sp>
        <p:nvSpPr>
          <p:cNvPr id="4" name="TextBox 3">
            <a:extLst>
              <a:ext uri="{FF2B5EF4-FFF2-40B4-BE49-F238E27FC236}">
                <a16:creationId xmlns:a16="http://schemas.microsoft.com/office/drawing/2014/main" id="{B34884B8-E98F-78CC-C205-63CDD139C87A}"/>
              </a:ext>
            </a:extLst>
          </p:cNvPr>
          <p:cNvSpPr txBox="1"/>
          <p:nvPr/>
        </p:nvSpPr>
        <p:spPr>
          <a:xfrm>
            <a:off x="72501" y="139563"/>
            <a:ext cx="3383874" cy="461665"/>
          </a:xfrm>
          <a:prstGeom prst="rect">
            <a:avLst/>
          </a:prstGeom>
          <a:noFill/>
        </p:spPr>
        <p:txBody>
          <a:bodyPr wrap="square" rtlCol="0">
            <a:spAutoFit/>
          </a:bodyPr>
          <a:lstStyle/>
          <a:p>
            <a:r>
              <a:rPr lang="en-US" sz="2400" dirty="0">
                <a:solidFill>
                  <a:schemeClr val="bg1"/>
                </a:solidFill>
              </a:rPr>
              <a:t>Word2Vec</a:t>
            </a:r>
            <a:endParaRPr lang="en-NG" sz="2400" dirty="0">
              <a:solidFill>
                <a:schemeClr val="bg1"/>
              </a:solidFill>
            </a:endParaRPr>
          </a:p>
        </p:txBody>
      </p:sp>
      <p:sp>
        <p:nvSpPr>
          <p:cNvPr id="16" name="Rectangle 15">
            <a:extLst>
              <a:ext uri="{FF2B5EF4-FFF2-40B4-BE49-F238E27FC236}">
                <a16:creationId xmlns:a16="http://schemas.microsoft.com/office/drawing/2014/main" id="{B8E2B425-C8B7-ED41-6977-F1B34DAF12E5}"/>
              </a:ext>
            </a:extLst>
          </p:cNvPr>
          <p:cNvSpPr/>
          <p:nvPr/>
        </p:nvSpPr>
        <p:spPr>
          <a:xfrm rot="3346875">
            <a:off x="3132835" y="370395"/>
            <a:ext cx="768605" cy="53445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TextBox 4">
            <a:extLst>
              <a:ext uri="{FF2B5EF4-FFF2-40B4-BE49-F238E27FC236}">
                <a16:creationId xmlns:a16="http://schemas.microsoft.com/office/drawing/2014/main" id="{A0780991-596C-E2B8-9220-2A7D6C13A28A}"/>
              </a:ext>
            </a:extLst>
          </p:cNvPr>
          <p:cNvSpPr txBox="1"/>
          <p:nvPr/>
        </p:nvSpPr>
        <p:spPr>
          <a:xfrm>
            <a:off x="180340" y="1511841"/>
            <a:ext cx="6111240" cy="4801314"/>
          </a:xfrm>
          <a:prstGeom prst="rect">
            <a:avLst/>
          </a:prstGeom>
          <a:noFill/>
        </p:spPr>
        <p:txBody>
          <a:bodyPr wrap="square">
            <a:spAutoFit/>
          </a:bodyPr>
          <a:lstStyle/>
          <a:p>
            <a:r>
              <a:rPr lang="en-US" dirty="0">
                <a:effectLst/>
              </a:rPr>
              <a:t>The training process of word2vec creates static, downloadable representations of words. For instance, the word </a:t>
            </a:r>
            <a:r>
              <a:rPr lang="en-US" b="1" dirty="0"/>
              <a:t>bank</a:t>
            </a:r>
            <a:r>
              <a:rPr lang="en-US" dirty="0">
                <a:effectLst/>
              </a:rPr>
              <a:t> will always have the same embedding regardless of the context in which it is used. However, </a:t>
            </a:r>
            <a:r>
              <a:rPr lang="en-US" b="1" i="1" dirty="0"/>
              <a:t>bank </a:t>
            </a:r>
            <a:r>
              <a:rPr lang="en-US" dirty="0">
                <a:effectLst/>
              </a:rPr>
              <a:t> can refer to both a </a:t>
            </a:r>
            <a:r>
              <a:rPr lang="en-US" b="1" dirty="0">
                <a:effectLst/>
              </a:rPr>
              <a:t>financial bank</a:t>
            </a:r>
            <a:r>
              <a:rPr lang="en-US" dirty="0">
                <a:effectLst/>
              </a:rPr>
              <a:t> as well as the </a:t>
            </a:r>
            <a:r>
              <a:rPr lang="en-US" b="1" dirty="0">
                <a:effectLst/>
              </a:rPr>
              <a:t>bank of a river.</a:t>
            </a:r>
            <a:r>
              <a:rPr lang="en-US" dirty="0">
                <a:effectLst/>
              </a:rPr>
              <a:t> </a:t>
            </a:r>
          </a:p>
          <a:p>
            <a:endParaRPr lang="en-US" dirty="0"/>
          </a:p>
          <a:p>
            <a:r>
              <a:rPr lang="en-US" dirty="0">
                <a:effectLst/>
              </a:rPr>
              <a:t>Its meaning, and therefore its embeddings, should change depending on the </a:t>
            </a:r>
            <a:r>
              <a:rPr lang="en-US" b="1" dirty="0">
                <a:effectLst/>
              </a:rPr>
              <a:t>context</a:t>
            </a:r>
            <a:r>
              <a:rPr lang="en-US" dirty="0">
                <a:effectLst/>
              </a:rPr>
              <a:t>. A step in encoding this text was achieved through </a:t>
            </a:r>
            <a:r>
              <a:rPr lang="en-US" b="1" dirty="0">
                <a:effectLst/>
              </a:rPr>
              <a:t>recurrent neural networks (RNNs)</a:t>
            </a:r>
            <a:r>
              <a:rPr lang="en-US" dirty="0">
                <a:effectLst/>
              </a:rPr>
              <a:t>. These are variants of neural networks that can model sequences as an additional input. </a:t>
            </a:r>
          </a:p>
          <a:p>
            <a:endParaRPr lang="en-US" dirty="0"/>
          </a:p>
          <a:p>
            <a:r>
              <a:rPr lang="en-US" dirty="0">
                <a:effectLst/>
              </a:rPr>
              <a:t>To do so, these RNNs are used for two tasks, </a:t>
            </a:r>
            <a:r>
              <a:rPr lang="en-US" i="1" dirty="0">
                <a:effectLst/>
              </a:rPr>
              <a:t>encoding</a:t>
            </a:r>
            <a:r>
              <a:rPr lang="en-US" dirty="0">
                <a:effectLst/>
              </a:rPr>
              <a:t> or representing an input sentence and </a:t>
            </a:r>
            <a:r>
              <a:rPr lang="en-US" i="1" dirty="0">
                <a:effectLst/>
              </a:rPr>
              <a:t>decoding</a:t>
            </a:r>
            <a:r>
              <a:rPr lang="en-US" dirty="0">
                <a:effectLst/>
              </a:rPr>
              <a:t> or generating an output sentence. The figure beside shows how a sentence like </a:t>
            </a:r>
            <a:r>
              <a:rPr lang="en-US" b="1" i="1" dirty="0"/>
              <a:t>I</a:t>
            </a:r>
            <a:r>
              <a:rPr lang="en-US" b="1" i="1" dirty="0">
                <a:effectLst/>
              </a:rPr>
              <a:t> love llamas</a:t>
            </a:r>
            <a:r>
              <a:rPr lang="en-US" dirty="0">
                <a:effectLst/>
              </a:rPr>
              <a:t> gets translated to the Dutch </a:t>
            </a:r>
          </a:p>
          <a:p>
            <a:r>
              <a:rPr lang="en-US" b="1" i="1" dirty="0" err="1">
                <a:effectLst/>
              </a:rPr>
              <a:t>Ik</a:t>
            </a:r>
            <a:r>
              <a:rPr lang="en-US" b="1" i="1" dirty="0">
                <a:effectLst/>
              </a:rPr>
              <a:t> </a:t>
            </a:r>
            <a:r>
              <a:rPr lang="en-US" b="1" i="1" dirty="0" err="1">
                <a:effectLst/>
              </a:rPr>
              <a:t>hou</a:t>
            </a:r>
            <a:r>
              <a:rPr lang="en-US" b="1" i="1" dirty="0">
                <a:effectLst/>
              </a:rPr>
              <a:t> van lama’s</a:t>
            </a:r>
          </a:p>
        </p:txBody>
      </p:sp>
      <p:pic>
        <p:nvPicPr>
          <p:cNvPr id="14" name="Picture 13">
            <a:extLst>
              <a:ext uri="{FF2B5EF4-FFF2-40B4-BE49-F238E27FC236}">
                <a16:creationId xmlns:a16="http://schemas.microsoft.com/office/drawing/2014/main" id="{64E2EA93-3DC0-B816-E532-8D8D26417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398" y="2091434"/>
            <a:ext cx="4184884" cy="2866646"/>
          </a:xfrm>
          <a:prstGeom prst="rect">
            <a:avLst/>
          </a:prstGeom>
        </p:spPr>
      </p:pic>
    </p:spTree>
    <p:extLst>
      <p:ext uri="{BB962C8B-B14F-4D97-AF65-F5344CB8AC3E}">
        <p14:creationId xmlns:p14="http://schemas.microsoft.com/office/powerpoint/2010/main" val="2664769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TotalTime>
  <Words>1810</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UNDERSTANDING LLM’s</vt:lpstr>
      <vt:lpstr>Language AI refers to a subfield of AI that focuses on developing technologies capable of understanding, processing, and generating human language. The term Language AI can often be used interchangeably with natural language processing (NLP) with the continued success of machine learning methods in tackling language processing problems. </vt:lpstr>
      <vt:lpstr>Bag of Words:  Our history of Language AI starts with a technique called bag-of-words, a method for representing unstructured text.  It was first mentioned around the 1950s but became popular around the 2000s. Bag-of-words works as follows: let’s assume that we have two sentences for which we want to create numerical representations. The first step of the bag-of-words model is tokenization, the process of splitting up the sentences into individual words or subwords (tokens).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LLM’s</dc:title>
  <dc:creator>Victor Martin</dc:creator>
  <cp:lastModifiedBy>Victor Martin</cp:lastModifiedBy>
  <cp:revision>1</cp:revision>
  <dcterms:created xsi:type="dcterms:W3CDTF">2025-04-15T10:04:06Z</dcterms:created>
  <dcterms:modified xsi:type="dcterms:W3CDTF">2025-04-15T11:43:57Z</dcterms:modified>
</cp:coreProperties>
</file>