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59" r:id="rId4"/>
    <p:sldId id="257" r:id="rId5"/>
    <p:sldId id="258" r:id="rId6"/>
    <p:sldId id="261" r:id="rId7"/>
  </p:sldIdLst>
  <p:sldSz cx="18288000" cy="10287000"/>
  <p:notesSz cx="6858000" cy="9144000"/>
  <p:embeddedFontLst>
    <p:embeddedFont>
      <p:font typeface="Verdana" panose="020B0604030504040204" pitchFamily="34" charset="0"/>
      <p:regular r:id="rId8"/>
      <p:bold r:id="rId9"/>
      <p:italic r:id="rId10"/>
      <p:boldItalic r:id="rId11"/>
    </p:embeddedFont>
    <p:embeddedFont>
      <p:font typeface="Verdana Bold" panose="020B0804030504040204" pitchFamily="34"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A6955-AC45-4325-9560-9FA2DA0F2903}" v="48" dt="2025-10-23T14:00:48.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108"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en-IN"/>
            </a:p>
          </p:txBody>
        </p:sp>
      </p:grpSp>
      <p:sp>
        <p:nvSpPr>
          <p:cNvPr id="4" name="Freeform 4"/>
          <p:cNvSpPr/>
          <p:nvPr/>
        </p:nvSpPr>
        <p:spPr>
          <a:xfrm>
            <a:off x="1371599" y="3586258"/>
            <a:ext cx="15560040" cy="178594"/>
          </a:xfrm>
          <a:custGeom>
            <a:avLst/>
            <a:gdLst/>
            <a:ahLst/>
            <a:cxnLst/>
            <a:rect l="l" t="t" r="r" b="b"/>
            <a:pathLst>
              <a:path w="15560040" h="178594">
                <a:moveTo>
                  <a:pt x="0" y="0"/>
                </a:moveTo>
                <a:lnTo>
                  <a:pt x="15560040" y="0"/>
                </a:lnTo>
                <a:lnTo>
                  <a:pt x="15560040" y="178594"/>
                </a:lnTo>
                <a:lnTo>
                  <a:pt x="0" y="178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TextBox 5"/>
          <p:cNvSpPr txBox="1"/>
          <p:nvPr/>
        </p:nvSpPr>
        <p:spPr>
          <a:xfrm>
            <a:off x="3048000" y="4296664"/>
            <a:ext cx="12573000" cy="1851982"/>
          </a:xfrm>
          <a:prstGeom prst="rect">
            <a:avLst/>
          </a:prstGeom>
        </p:spPr>
        <p:txBody>
          <a:bodyPr wrap="square" lIns="0" tIns="0" rIns="0" bIns="0" rtlCol="0" anchor="t">
            <a:spAutoFit/>
          </a:bodyPr>
          <a:lstStyle/>
          <a:p>
            <a:pPr>
              <a:lnSpc>
                <a:spcPts val="7109"/>
              </a:lnSpc>
            </a:pPr>
            <a:r>
              <a:rPr lang="en-US" sz="8000" b="1" dirty="0">
                <a:solidFill>
                  <a:srgbClr val="7030A0"/>
                </a:solidFill>
              </a:rPr>
              <a:t>Proctoring Anomaly Detection in Online Exams</a:t>
            </a:r>
            <a:endParaRPr lang="en-US" sz="7200" b="1" dirty="0">
              <a:solidFill>
                <a:srgbClr val="7030A0"/>
              </a:solidFill>
              <a:latin typeface="Verdana Bold"/>
              <a:ea typeface="Verdana Bold"/>
              <a:cs typeface="Verdana Bold"/>
              <a:sym typeface="Verdana Bold"/>
            </a:endParaRPr>
          </a:p>
        </p:txBody>
      </p:sp>
      <p:sp>
        <p:nvSpPr>
          <p:cNvPr id="6" name="TextBox 6"/>
          <p:cNvSpPr txBox="1"/>
          <p:nvPr/>
        </p:nvSpPr>
        <p:spPr>
          <a:xfrm>
            <a:off x="1563528" y="7858695"/>
            <a:ext cx="4847272" cy="1108710"/>
          </a:xfrm>
          <a:prstGeom prst="rect">
            <a:avLst/>
          </a:prstGeom>
        </p:spPr>
        <p:txBody>
          <a:bodyPr lIns="0" tIns="0" rIns="0" bIns="0" rtlCol="0" anchor="t">
            <a:spAutoFit/>
          </a:bodyPr>
          <a:lstStyle/>
          <a:p>
            <a:pPr algn="l">
              <a:lnSpc>
                <a:spcPts val="4297"/>
              </a:lnSpc>
            </a:pPr>
            <a:r>
              <a:rPr lang="en-US" sz="3600" b="1">
                <a:solidFill>
                  <a:srgbClr val="FF0000"/>
                </a:solidFill>
                <a:latin typeface="Verdana Bold"/>
                <a:ea typeface="Verdana Bold"/>
                <a:cs typeface="Verdana Bold"/>
                <a:sym typeface="Verdana Bold"/>
              </a:rPr>
              <a:t>&lt;Supervisor Name</a:t>
            </a:r>
          </a:p>
          <a:p>
            <a:pPr algn="l">
              <a:lnSpc>
                <a:spcPts val="4297"/>
              </a:lnSpc>
            </a:pPr>
            <a:r>
              <a:rPr lang="en-US" sz="3600" b="1" spc="-15">
                <a:solidFill>
                  <a:srgbClr val="FF0000"/>
                </a:solidFill>
                <a:latin typeface="Verdana Bold"/>
                <a:ea typeface="Verdana Bold"/>
                <a:cs typeface="Verdana Bold"/>
                <a:sym typeface="Verdana Bold"/>
              </a:rPr>
              <a:t>with Designation&gt;</a:t>
            </a:r>
          </a:p>
        </p:txBody>
      </p:sp>
      <p:sp>
        <p:nvSpPr>
          <p:cNvPr id="7" name="TextBox 7"/>
          <p:cNvSpPr txBox="1"/>
          <p:nvPr/>
        </p:nvSpPr>
        <p:spPr>
          <a:xfrm>
            <a:off x="9151619" y="7858695"/>
            <a:ext cx="8544427" cy="1654299"/>
          </a:xfrm>
          <a:prstGeom prst="rect">
            <a:avLst/>
          </a:prstGeom>
        </p:spPr>
        <p:txBody>
          <a:bodyPr lIns="0" tIns="0" rIns="0" bIns="0" rtlCol="0" anchor="t">
            <a:spAutoFit/>
          </a:bodyPr>
          <a:lstStyle/>
          <a:p>
            <a:pPr algn="l">
              <a:lnSpc>
                <a:spcPts val="4294"/>
              </a:lnSpc>
            </a:pPr>
            <a:r>
              <a:rPr lang="en-US" sz="3600" b="1" dirty="0">
                <a:solidFill>
                  <a:srgbClr val="FF0000"/>
                </a:solidFill>
                <a:latin typeface="Verdana Bold"/>
                <a:ea typeface="Verdana Bold"/>
                <a:cs typeface="Verdana Bold"/>
                <a:sym typeface="Verdana Bold"/>
              </a:rPr>
              <a:t>Vignesh R 231801508</a:t>
            </a:r>
          </a:p>
          <a:p>
            <a:pPr algn="l">
              <a:lnSpc>
                <a:spcPts val="4294"/>
              </a:lnSpc>
            </a:pPr>
            <a:r>
              <a:rPr lang="en-US" sz="3600" b="1" dirty="0">
                <a:solidFill>
                  <a:srgbClr val="FF0000"/>
                </a:solidFill>
                <a:latin typeface="Verdana Bold"/>
                <a:ea typeface="Verdana Bold"/>
                <a:cs typeface="Verdana Bold"/>
                <a:sym typeface="Verdana Bold"/>
              </a:rPr>
              <a:t>Varun V 231801185</a:t>
            </a:r>
          </a:p>
          <a:p>
            <a:pPr algn="l">
              <a:lnSpc>
                <a:spcPts val="4297"/>
              </a:lnSpc>
            </a:pPr>
            <a:r>
              <a:rPr lang="en-US" sz="3600" b="1" dirty="0">
                <a:solidFill>
                  <a:srgbClr val="FF0000"/>
                </a:solidFill>
                <a:latin typeface="Verdana Bold"/>
                <a:ea typeface="Verdana Bold"/>
                <a:cs typeface="Verdana Bold"/>
                <a:sym typeface="Verdana Bold"/>
              </a:rPr>
              <a:t>Mohammed </a:t>
            </a:r>
            <a:r>
              <a:rPr lang="en-US" sz="3600" b="1" dirty="0" err="1">
                <a:solidFill>
                  <a:srgbClr val="FF0000"/>
                </a:solidFill>
                <a:latin typeface="Verdana Bold"/>
                <a:ea typeface="Verdana Bold"/>
                <a:cs typeface="Verdana Bold"/>
                <a:sym typeface="Verdana Bold"/>
              </a:rPr>
              <a:t>harris</a:t>
            </a:r>
            <a:r>
              <a:rPr lang="en-US" sz="3600" b="1" dirty="0">
                <a:solidFill>
                  <a:srgbClr val="FF0000"/>
                </a:solidFill>
                <a:latin typeface="Verdana Bold"/>
                <a:ea typeface="Verdana Bold"/>
                <a:cs typeface="Verdana Bold"/>
                <a:sym typeface="Verdana Bold"/>
              </a:rPr>
              <a:t> 231801503</a:t>
            </a:r>
          </a:p>
        </p:txBody>
      </p:sp>
      <p:sp>
        <p:nvSpPr>
          <p:cNvPr id="8" name="TextBox 8"/>
          <p:cNvSpPr txBox="1"/>
          <p:nvPr/>
        </p:nvSpPr>
        <p:spPr>
          <a:xfrm>
            <a:off x="2057019" y="1810543"/>
            <a:ext cx="13780770" cy="1147445"/>
          </a:xfrm>
          <a:prstGeom prst="rect">
            <a:avLst/>
          </a:prstGeom>
        </p:spPr>
        <p:txBody>
          <a:bodyPr lIns="0" tIns="0" rIns="0" bIns="0" rtlCol="0" anchor="t">
            <a:spAutoFit/>
          </a:bodyPr>
          <a:lstStyle/>
          <a:p>
            <a:pPr algn="l">
              <a:lnSpc>
                <a:spcPts val="4500"/>
              </a:lnSpc>
            </a:pPr>
            <a:r>
              <a:rPr lang="en-US" sz="4125" b="1">
                <a:solidFill>
                  <a:srgbClr val="001F5F"/>
                </a:solidFill>
                <a:latin typeface="Verdana Bold"/>
                <a:ea typeface="Verdana Bold"/>
                <a:cs typeface="Verdana Bold"/>
                <a:sym typeface="Verdana Bold"/>
              </a:rPr>
              <a:t>Department of Artificial Intelligence and Data Science</a:t>
            </a:r>
          </a:p>
        </p:txBody>
      </p:sp>
      <p:grpSp>
        <p:nvGrpSpPr>
          <p:cNvPr id="9" name="Group 9"/>
          <p:cNvGrpSpPr>
            <a:grpSpLocks noChangeAspect="1"/>
          </p:cNvGrpSpPr>
          <p:nvPr/>
        </p:nvGrpSpPr>
        <p:grpSpPr>
          <a:xfrm>
            <a:off x="228600" y="228600"/>
            <a:ext cx="4157662" cy="1571625"/>
            <a:chOff x="0" y="0"/>
            <a:chExt cx="5543550" cy="2095500"/>
          </a:xfrm>
        </p:grpSpPr>
        <p:sp>
          <p:nvSpPr>
            <p:cNvPr id="10" name="Freeform 10"/>
            <p:cNvSpPr/>
            <p:nvPr/>
          </p:nvSpPr>
          <p:spPr>
            <a:xfrm>
              <a:off x="0" y="0"/>
              <a:ext cx="5543550" cy="2095500"/>
            </a:xfrm>
            <a:custGeom>
              <a:avLst/>
              <a:gdLst/>
              <a:ahLst/>
              <a:cxnLst/>
              <a:rect l="l" t="t" r="r" b="b"/>
              <a:pathLst>
                <a:path w="5543550" h="2095500">
                  <a:moveTo>
                    <a:pt x="0" y="0"/>
                  </a:moveTo>
                  <a:lnTo>
                    <a:pt x="5543550" y="0"/>
                  </a:lnTo>
                  <a:lnTo>
                    <a:pt x="5543550" y="2095500"/>
                  </a:lnTo>
                  <a:lnTo>
                    <a:pt x="0" y="2095500"/>
                  </a:lnTo>
                  <a:lnTo>
                    <a:pt x="0" y="0"/>
                  </a:lnTo>
                  <a:close/>
                </a:path>
              </a:pathLst>
            </a:custGeom>
            <a:blipFill>
              <a:blip r:embed="rId5"/>
              <a:stretch>
                <a:fillRect t="-13511" b="-13511"/>
              </a:stretch>
            </a:blipFill>
          </p:spPr>
          <p:txBody>
            <a:bodyP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1221581" y="2364675"/>
            <a:ext cx="9311640" cy="157162"/>
            <a:chOff x="0" y="0"/>
            <a:chExt cx="12415520" cy="209550"/>
          </a:xfrm>
        </p:grpSpPr>
        <p:sp>
          <p:nvSpPr>
            <p:cNvPr id="5" name="Freeform 5"/>
            <p:cNvSpPr/>
            <p:nvPr/>
          </p:nvSpPr>
          <p:spPr>
            <a:xfrm>
              <a:off x="0" y="0"/>
              <a:ext cx="12414758" cy="209550"/>
            </a:xfrm>
            <a:custGeom>
              <a:avLst/>
              <a:gdLst/>
              <a:ahLst/>
              <a:cxnLst/>
              <a:rect l="l" t="t" r="r" b="b"/>
              <a:pathLst>
                <a:path w="12414758" h="209550">
                  <a:moveTo>
                    <a:pt x="12414758" y="0"/>
                  </a:moveTo>
                  <a:lnTo>
                    <a:pt x="0" y="0"/>
                  </a:lnTo>
                  <a:lnTo>
                    <a:pt x="0" y="209550"/>
                  </a:lnTo>
                  <a:lnTo>
                    <a:pt x="12414758" y="209550"/>
                  </a:lnTo>
                  <a:lnTo>
                    <a:pt x="12414758" y="0"/>
                  </a:lnTo>
                  <a:close/>
                </a:path>
              </a:pathLst>
            </a:custGeom>
            <a:solidFill>
              <a:srgbClr val="CC0000"/>
            </a:solidFill>
          </p:spPr>
          <p:txBody>
            <a:bodyPr/>
            <a:lstStyle/>
            <a:p>
              <a:endParaRPr lang="en-IN"/>
            </a:p>
          </p:txBody>
        </p:sp>
      </p:grpSp>
      <p:sp>
        <p:nvSpPr>
          <p:cNvPr id="6" name="TextBox 6"/>
          <p:cNvSpPr txBox="1"/>
          <p:nvPr/>
        </p:nvSpPr>
        <p:spPr>
          <a:xfrm>
            <a:off x="1268253" y="1475738"/>
            <a:ext cx="12000548" cy="751203"/>
          </a:xfrm>
          <a:prstGeom prst="rect">
            <a:avLst/>
          </a:prstGeom>
        </p:spPr>
        <p:txBody>
          <a:bodyPr lIns="0" tIns="0" rIns="0" bIns="0" rtlCol="0" anchor="t">
            <a:spAutoFit/>
          </a:bodyPr>
          <a:lstStyle/>
          <a:p>
            <a:pPr algn="l">
              <a:lnSpc>
                <a:spcPts val="5759"/>
              </a:lnSpc>
            </a:pPr>
            <a:r>
              <a:rPr lang="en-US" sz="4800" b="1" spc="-15">
                <a:solidFill>
                  <a:srgbClr val="FF0000"/>
                </a:solidFill>
                <a:latin typeface="Verdana Bold"/>
                <a:ea typeface="Verdana Bold"/>
                <a:cs typeface="Verdana Bold"/>
                <a:sym typeface="Verdana Bold"/>
              </a:rPr>
              <a:t>Abstract</a:t>
            </a:r>
          </a:p>
        </p:txBody>
      </p:sp>
      <p:sp>
        <p:nvSpPr>
          <p:cNvPr id="7" name="TextBox 7"/>
          <p:cNvSpPr txBox="1"/>
          <p:nvPr/>
        </p:nvSpPr>
        <p:spPr>
          <a:xfrm>
            <a:off x="1338262" y="9442330"/>
            <a:ext cx="1682115" cy="303846"/>
          </a:xfrm>
          <a:prstGeom prst="rect">
            <a:avLst/>
          </a:prstGeom>
        </p:spPr>
        <p:txBody>
          <a:bodyPr lIns="0" tIns="0" rIns="0" bIns="0" rtlCol="0" anchor="t">
            <a:spAutoFit/>
          </a:bodyPr>
          <a:lstStyle/>
          <a:p>
            <a:pPr algn="l">
              <a:lnSpc>
                <a:spcPts val="2160"/>
              </a:lnSpc>
            </a:pPr>
            <a:r>
              <a:rPr lang="en-US" sz="1800">
                <a:solidFill>
                  <a:srgbClr val="000000"/>
                </a:solidFill>
                <a:latin typeface="Verdana"/>
                <a:ea typeface="Verdana"/>
                <a:cs typeface="Verdana"/>
                <a:sym typeface="Verdana"/>
              </a:rPr>
              <a:t>Zeroth Review</a:t>
            </a:r>
          </a:p>
        </p:txBody>
      </p:sp>
      <p:sp>
        <p:nvSpPr>
          <p:cNvPr id="8" name="TextBox 8"/>
          <p:cNvSpPr txBox="1"/>
          <p:nvPr/>
        </p:nvSpPr>
        <p:spPr>
          <a:xfrm>
            <a:off x="6515480" y="9449950"/>
            <a:ext cx="5284468" cy="567689"/>
          </a:xfrm>
          <a:prstGeom prst="rect">
            <a:avLst/>
          </a:prstGeom>
        </p:spPr>
        <p:txBody>
          <a:bodyPr lIns="0" tIns="0" rIns="0" bIns="0" rtlCol="0" anchor="t">
            <a:spAutoFit/>
          </a:bodyPr>
          <a:lstStyle/>
          <a:p>
            <a:pPr algn="l">
              <a:lnSpc>
                <a:spcPts val="2145"/>
              </a:lnSpc>
            </a:pPr>
            <a:r>
              <a:rPr lang="en-US" sz="1800">
                <a:solidFill>
                  <a:srgbClr val="000000"/>
                </a:solidFill>
                <a:latin typeface="Verdana"/>
                <a:ea typeface="Verdana"/>
                <a:cs typeface="Verdana"/>
                <a:sym typeface="Verdana"/>
              </a:rPr>
              <a:t>Department of </a:t>
            </a:r>
            <a:r>
              <a:rPr lang="en-US" sz="1800">
                <a:solidFill>
                  <a:srgbClr val="001F5F"/>
                </a:solidFill>
                <a:latin typeface="Verdana"/>
                <a:ea typeface="Verdana"/>
                <a:cs typeface="Verdana"/>
                <a:sym typeface="Verdana"/>
              </a:rPr>
              <a:t>Artificial Intelligence and Data Science</a:t>
            </a:r>
          </a:p>
        </p:txBody>
      </p:sp>
      <p:sp>
        <p:nvSpPr>
          <p:cNvPr id="9" name="TextBox 9"/>
          <p:cNvSpPr txBox="1"/>
          <p:nvPr/>
        </p:nvSpPr>
        <p:spPr>
          <a:xfrm>
            <a:off x="16740188" y="9442330"/>
            <a:ext cx="279081" cy="303846"/>
          </a:xfrm>
          <a:prstGeom prst="rect">
            <a:avLst/>
          </a:prstGeom>
        </p:spPr>
        <p:txBody>
          <a:bodyPr lIns="0" tIns="0" rIns="0" bIns="0" rtlCol="0" anchor="t">
            <a:spAutoFit/>
          </a:bodyPr>
          <a:lstStyle/>
          <a:p>
            <a:pPr algn="l">
              <a:lnSpc>
                <a:spcPts val="2160"/>
              </a:lnSpc>
            </a:pPr>
            <a:r>
              <a:rPr lang="en-US" sz="1800" spc="-74">
                <a:solidFill>
                  <a:srgbClr val="000000"/>
                </a:solidFill>
                <a:latin typeface="Verdana"/>
                <a:ea typeface="Verdana"/>
                <a:cs typeface="Verdana"/>
                <a:sym typeface="Verdana"/>
              </a:rPr>
              <a:t>2</a:t>
            </a:r>
          </a:p>
        </p:txBody>
      </p:sp>
      <p:sp>
        <p:nvSpPr>
          <p:cNvPr id="10" name="TextBox 10"/>
          <p:cNvSpPr txBox="1"/>
          <p:nvPr/>
        </p:nvSpPr>
        <p:spPr>
          <a:xfrm>
            <a:off x="1252537" y="2650966"/>
            <a:ext cx="16416322" cy="5129609"/>
          </a:xfrm>
          <a:prstGeom prst="rect">
            <a:avLst/>
          </a:prstGeom>
        </p:spPr>
        <p:txBody>
          <a:bodyPr lIns="0" tIns="0" rIns="0" bIns="0" rtlCol="0" anchor="t">
            <a:spAutoFit/>
          </a:bodyPr>
          <a:lstStyle/>
          <a:p>
            <a:pPr marL="571500" indent="-571500">
              <a:lnSpc>
                <a:spcPts val="504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This project, titled </a:t>
            </a:r>
            <a:r>
              <a:rPr lang="en-US" sz="4400" i="1" dirty="0">
                <a:latin typeface="Times New Roman" panose="02020603050405020304" pitchFamily="18" charset="0"/>
                <a:cs typeface="Times New Roman" panose="02020603050405020304" pitchFamily="18" charset="0"/>
              </a:rPr>
              <a:t>“Education – Proctoring Anomaly Detection in Online Exams”</a:t>
            </a:r>
            <a:r>
              <a:rPr lang="en-US" sz="4400" dirty="0">
                <a:latin typeface="Times New Roman" panose="02020603050405020304" pitchFamily="18" charset="0"/>
                <a:cs typeface="Times New Roman" panose="02020603050405020304" pitchFamily="18" charset="0"/>
              </a:rPr>
              <a:t>, aims to develop an automated system that leverages big data and artificial intelligence to detect suspicious behavior during online assessments. </a:t>
            </a:r>
          </a:p>
          <a:p>
            <a:pPr marL="571500" indent="-571500">
              <a:lnSpc>
                <a:spcPts val="504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The system collects and analyzes multimodal data such as webcam footage, audio, and browser activity in real time. Using big data tools like Apache Kafka and Spark on Databricks, the project ensures scalable data processing and timely anomaly detection.</a:t>
            </a:r>
            <a:endParaRPr lang="en-US" sz="4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1221581" y="2364675"/>
            <a:ext cx="9311640" cy="157162"/>
            <a:chOff x="0" y="0"/>
            <a:chExt cx="12415520" cy="209550"/>
          </a:xfrm>
        </p:grpSpPr>
        <p:sp>
          <p:nvSpPr>
            <p:cNvPr id="5" name="Freeform 5"/>
            <p:cNvSpPr/>
            <p:nvPr/>
          </p:nvSpPr>
          <p:spPr>
            <a:xfrm>
              <a:off x="0" y="0"/>
              <a:ext cx="12414758" cy="209550"/>
            </a:xfrm>
            <a:custGeom>
              <a:avLst/>
              <a:gdLst/>
              <a:ahLst/>
              <a:cxnLst/>
              <a:rect l="l" t="t" r="r" b="b"/>
              <a:pathLst>
                <a:path w="12414758" h="209550">
                  <a:moveTo>
                    <a:pt x="12414758" y="0"/>
                  </a:moveTo>
                  <a:lnTo>
                    <a:pt x="0" y="0"/>
                  </a:lnTo>
                  <a:lnTo>
                    <a:pt x="0" y="209550"/>
                  </a:lnTo>
                  <a:lnTo>
                    <a:pt x="12414758" y="209550"/>
                  </a:lnTo>
                  <a:lnTo>
                    <a:pt x="12414758" y="0"/>
                  </a:lnTo>
                  <a:close/>
                </a:path>
              </a:pathLst>
            </a:custGeom>
            <a:solidFill>
              <a:srgbClr val="CC0000"/>
            </a:solidFill>
          </p:spPr>
          <p:txBody>
            <a:bodyPr/>
            <a:lstStyle/>
            <a:p>
              <a:endParaRPr lang="en-IN"/>
            </a:p>
          </p:txBody>
        </p:sp>
      </p:grpSp>
      <p:sp>
        <p:nvSpPr>
          <p:cNvPr id="6" name="TextBox 6"/>
          <p:cNvSpPr txBox="1"/>
          <p:nvPr/>
        </p:nvSpPr>
        <p:spPr>
          <a:xfrm>
            <a:off x="1268253" y="1475738"/>
            <a:ext cx="12000548" cy="751203"/>
          </a:xfrm>
          <a:prstGeom prst="rect">
            <a:avLst/>
          </a:prstGeom>
        </p:spPr>
        <p:txBody>
          <a:bodyPr lIns="0" tIns="0" rIns="0" bIns="0" rtlCol="0" anchor="t">
            <a:spAutoFit/>
          </a:bodyPr>
          <a:lstStyle/>
          <a:p>
            <a:pPr algn="l">
              <a:lnSpc>
                <a:spcPts val="5759"/>
              </a:lnSpc>
            </a:pPr>
            <a:r>
              <a:rPr lang="en-US" sz="4800" b="1" spc="-15">
                <a:solidFill>
                  <a:srgbClr val="FF0000"/>
                </a:solidFill>
                <a:latin typeface="Verdana Bold"/>
                <a:ea typeface="Verdana Bold"/>
                <a:cs typeface="Verdana Bold"/>
                <a:sym typeface="Verdana Bold"/>
              </a:rPr>
              <a:t>Objectives</a:t>
            </a:r>
          </a:p>
        </p:txBody>
      </p:sp>
      <p:sp>
        <p:nvSpPr>
          <p:cNvPr id="7" name="TextBox 7"/>
          <p:cNvSpPr txBox="1"/>
          <p:nvPr/>
        </p:nvSpPr>
        <p:spPr>
          <a:xfrm>
            <a:off x="1338262" y="9442330"/>
            <a:ext cx="1682115" cy="303846"/>
          </a:xfrm>
          <a:prstGeom prst="rect">
            <a:avLst/>
          </a:prstGeom>
        </p:spPr>
        <p:txBody>
          <a:bodyPr lIns="0" tIns="0" rIns="0" bIns="0" rtlCol="0" anchor="t">
            <a:spAutoFit/>
          </a:bodyPr>
          <a:lstStyle/>
          <a:p>
            <a:pPr algn="l">
              <a:lnSpc>
                <a:spcPts val="2160"/>
              </a:lnSpc>
            </a:pPr>
            <a:r>
              <a:rPr lang="en-US" sz="1800">
                <a:solidFill>
                  <a:srgbClr val="000000"/>
                </a:solidFill>
                <a:latin typeface="Verdana"/>
                <a:ea typeface="Verdana"/>
                <a:cs typeface="Verdana"/>
                <a:sym typeface="Verdana"/>
              </a:rPr>
              <a:t>Zeroth Review</a:t>
            </a:r>
          </a:p>
        </p:txBody>
      </p:sp>
      <p:sp>
        <p:nvSpPr>
          <p:cNvPr id="8" name="TextBox 8"/>
          <p:cNvSpPr txBox="1"/>
          <p:nvPr/>
        </p:nvSpPr>
        <p:spPr>
          <a:xfrm>
            <a:off x="6515480" y="9449950"/>
            <a:ext cx="5284468" cy="567689"/>
          </a:xfrm>
          <a:prstGeom prst="rect">
            <a:avLst/>
          </a:prstGeom>
        </p:spPr>
        <p:txBody>
          <a:bodyPr lIns="0" tIns="0" rIns="0" bIns="0" rtlCol="0" anchor="t">
            <a:spAutoFit/>
          </a:bodyPr>
          <a:lstStyle/>
          <a:p>
            <a:pPr algn="l">
              <a:lnSpc>
                <a:spcPts val="2145"/>
              </a:lnSpc>
            </a:pPr>
            <a:r>
              <a:rPr lang="en-US" sz="1800">
                <a:solidFill>
                  <a:srgbClr val="000000"/>
                </a:solidFill>
                <a:latin typeface="Verdana"/>
                <a:ea typeface="Verdana"/>
                <a:cs typeface="Verdana"/>
                <a:sym typeface="Verdana"/>
              </a:rPr>
              <a:t>Department of </a:t>
            </a:r>
            <a:r>
              <a:rPr lang="en-US" sz="1800">
                <a:solidFill>
                  <a:srgbClr val="001F5F"/>
                </a:solidFill>
                <a:latin typeface="Verdana"/>
                <a:ea typeface="Verdana"/>
                <a:cs typeface="Verdana"/>
                <a:sym typeface="Verdana"/>
              </a:rPr>
              <a:t>Artificial Intelligence and Data Science</a:t>
            </a:r>
          </a:p>
        </p:txBody>
      </p:sp>
      <p:sp>
        <p:nvSpPr>
          <p:cNvPr id="9" name="TextBox 9"/>
          <p:cNvSpPr txBox="1"/>
          <p:nvPr/>
        </p:nvSpPr>
        <p:spPr>
          <a:xfrm>
            <a:off x="16740188" y="9442330"/>
            <a:ext cx="279081" cy="303846"/>
          </a:xfrm>
          <a:prstGeom prst="rect">
            <a:avLst/>
          </a:prstGeom>
        </p:spPr>
        <p:txBody>
          <a:bodyPr lIns="0" tIns="0" rIns="0" bIns="0" rtlCol="0" anchor="t">
            <a:spAutoFit/>
          </a:bodyPr>
          <a:lstStyle/>
          <a:p>
            <a:pPr algn="l">
              <a:lnSpc>
                <a:spcPts val="2160"/>
              </a:lnSpc>
            </a:pPr>
            <a:r>
              <a:rPr lang="en-US" sz="1800" spc="-74">
                <a:solidFill>
                  <a:srgbClr val="000000"/>
                </a:solidFill>
                <a:latin typeface="Verdana"/>
                <a:ea typeface="Verdana"/>
                <a:cs typeface="Verdana"/>
                <a:sym typeface="Verdana"/>
              </a:rPr>
              <a:t>2</a:t>
            </a:r>
          </a:p>
        </p:txBody>
      </p:sp>
      <p:sp>
        <p:nvSpPr>
          <p:cNvPr id="10" name="TextBox 10"/>
          <p:cNvSpPr txBox="1"/>
          <p:nvPr/>
        </p:nvSpPr>
        <p:spPr>
          <a:xfrm>
            <a:off x="1252538" y="2650966"/>
            <a:ext cx="15766731" cy="4488408"/>
          </a:xfrm>
          <a:prstGeom prst="rect">
            <a:avLst/>
          </a:prstGeom>
        </p:spPr>
        <p:txBody>
          <a:bodyPr lIns="0" tIns="0" rIns="0" bIns="0" rtlCol="0" anchor="t">
            <a:spAutoFit/>
          </a:bodyPr>
          <a:lstStyle/>
          <a:p>
            <a:pPr marL="906783" lvl="1" indent="-453392">
              <a:lnSpc>
                <a:spcPts val="5040"/>
              </a:lnSpc>
              <a:buFont typeface="Arial"/>
              <a:buChar char="•"/>
            </a:pPr>
            <a:r>
              <a:rPr lang="en-US" sz="4400" dirty="0">
                <a:latin typeface="Times New Roman" panose="02020603050405020304" pitchFamily="18" charset="0"/>
                <a:cs typeface="Times New Roman" panose="02020603050405020304" pitchFamily="18" charset="0"/>
              </a:rPr>
              <a:t>Develop a scalable framework for detecting anomalies in online exam sessions.</a:t>
            </a:r>
          </a:p>
          <a:p>
            <a:pPr marL="906783" lvl="1" indent="-453392">
              <a:lnSpc>
                <a:spcPts val="5040"/>
              </a:lnSpc>
              <a:buFont typeface="Arial"/>
              <a:buChar char="•"/>
            </a:pPr>
            <a:r>
              <a:rPr lang="en-IN" sz="4400" dirty="0">
                <a:latin typeface="Times New Roman" panose="02020603050405020304" pitchFamily="18" charset="0"/>
                <a:cs typeface="Times New Roman" panose="02020603050405020304" pitchFamily="18" charset="0"/>
              </a:rPr>
              <a:t>Collect and process multimodal data (video, audio, logs).</a:t>
            </a:r>
          </a:p>
          <a:p>
            <a:pPr marL="906783" lvl="1" indent="-453392">
              <a:lnSpc>
                <a:spcPts val="5040"/>
              </a:lnSpc>
              <a:buFont typeface="Arial"/>
              <a:buChar char="•"/>
            </a:pPr>
            <a:r>
              <a:rPr lang="en-US" sz="4400" dirty="0">
                <a:latin typeface="Times New Roman" panose="02020603050405020304" pitchFamily="18" charset="0"/>
                <a:cs typeface="Times New Roman" panose="02020603050405020304" pitchFamily="18" charset="0"/>
              </a:rPr>
              <a:t>Apply machine learning models for behavior and face detection</a:t>
            </a:r>
            <a:r>
              <a:rPr lang="en-US" sz="42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906783" lvl="1" indent="-453392">
              <a:lnSpc>
                <a:spcPts val="5040"/>
              </a:lnSpc>
              <a:buFont typeface="Arial"/>
              <a:buChar char="•"/>
            </a:pPr>
            <a:r>
              <a:rPr lang="en-US" sz="4400" dirty="0">
                <a:latin typeface="Times New Roman" panose="02020603050405020304" pitchFamily="18" charset="0"/>
                <a:cs typeface="Times New Roman" panose="02020603050405020304" pitchFamily="18" charset="0"/>
              </a:rPr>
              <a:t>Generate alerts for suspicious activities in real time.</a:t>
            </a:r>
          </a:p>
          <a:p>
            <a:pPr marL="906783" lvl="1" indent="-453392">
              <a:lnSpc>
                <a:spcPts val="5040"/>
              </a:lnSpc>
              <a:buFont typeface="Arial"/>
              <a:buChar char="•"/>
            </a:pPr>
            <a:r>
              <a:rPr lang="en-US" sz="4400" dirty="0">
                <a:latin typeface="Times New Roman" panose="02020603050405020304" pitchFamily="18" charset="0"/>
                <a:cs typeface="Times New Roman" panose="02020603050405020304" pitchFamily="18" charset="0"/>
              </a:rPr>
              <a:t>Ensure data privacy and secure handling of student information.</a:t>
            </a:r>
          </a:p>
          <a:p>
            <a:pPr marL="453391" lvl="1">
              <a:lnSpc>
                <a:spcPts val="5040"/>
              </a:lnSpc>
            </a:pPr>
            <a:endParaRPr lang="en-US" sz="4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1221581" y="2364675"/>
            <a:ext cx="9311640" cy="157162"/>
            <a:chOff x="0" y="0"/>
            <a:chExt cx="12415520" cy="209550"/>
          </a:xfrm>
        </p:grpSpPr>
        <p:sp>
          <p:nvSpPr>
            <p:cNvPr id="5" name="Freeform 5"/>
            <p:cNvSpPr/>
            <p:nvPr/>
          </p:nvSpPr>
          <p:spPr>
            <a:xfrm>
              <a:off x="0" y="0"/>
              <a:ext cx="12414758" cy="209550"/>
            </a:xfrm>
            <a:custGeom>
              <a:avLst/>
              <a:gdLst/>
              <a:ahLst/>
              <a:cxnLst/>
              <a:rect l="l" t="t" r="r" b="b"/>
              <a:pathLst>
                <a:path w="12414758" h="209550">
                  <a:moveTo>
                    <a:pt x="12414758" y="0"/>
                  </a:moveTo>
                  <a:lnTo>
                    <a:pt x="0" y="0"/>
                  </a:lnTo>
                  <a:lnTo>
                    <a:pt x="0" y="209550"/>
                  </a:lnTo>
                  <a:lnTo>
                    <a:pt x="12414758" y="209550"/>
                  </a:lnTo>
                  <a:lnTo>
                    <a:pt x="12414758" y="0"/>
                  </a:lnTo>
                  <a:close/>
                </a:path>
              </a:pathLst>
            </a:custGeom>
            <a:solidFill>
              <a:srgbClr val="CC0000"/>
            </a:solidFill>
          </p:spPr>
          <p:txBody>
            <a:bodyPr/>
            <a:lstStyle/>
            <a:p>
              <a:endParaRPr lang="en-IN"/>
            </a:p>
          </p:txBody>
        </p:sp>
      </p:grpSp>
      <p:sp>
        <p:nvSpPr>
          <p:cNvPr id="6" name="TextBox 6"/>
          <p:cNvSpPr txBox="1"/>
          <p:nvPr/>
        </p:nvSpPr>
        <p:spPr>
          <a:xfrm>
            <a:off x="1268253" y="1475738"/>
            <a:ext cx="12000548" cy="751203"/>
          </a:xfrm>
          <a:prstGeom prst="rect">
            <a:avLst/>
          </a:prstGeom>
        </p:spPr>
        <p:txBody>
          <a:bodyPr lIns="0" tIns="0" rIns="0" bIns="0" rtlCol="0" anchor="t">
            <a:spAutoFit/>
          </a:bodyPr>
          <a:lstStyle/>
          <a:p>
            <a:pPr algn="l">
              <a:lnSpc>
                <a:spcPts val="5759"/>
              </a:lnSpc>
            </a:pPr>
            <a:r>
              <a:rPr lang="en-US" sz="4800" b="1">
                <a:solidFill>
                  <a:srgbClr val="FF0000"/>
                </a:solidFill>
                <a:latin typeface="Verdana Bold"/>
                <a:ea typeface="Verdana Bold"/>
                <a:cs typeface="Verdana Bold"/>
                <a:sym typeface="Verdana Bold"/>
              </a:rPr>
              <a:t>Problem Statement and Motivation</a:t>
            </a:r>
          </a:p>
        </p:txBody>
      </p:sp>
      <p:sp>
        <p:nvSpPr>
          <p:cNvPr id="7" name="TextBox 7"/>
          <p:cNvSpPr txBox="1"/>
          <p:nvPr/>
        </p:nvSpPr>
        <p:spPr>
          <a:xfrm>
            <a:off x="1338262" y="9442330"/>
            <a:ext cx="1682115" cy="303846"/>
          </a:xfrm>
          <a:prstGeom prst="rect">
            <a:avLst/>
          </a:prstGeom>
        </p:spPr>
        <p:txBody>
          <a:bodyPr lIns="0" tIns="0" rIns="0" bIns="0" rtlCol="0" anchor="t">
            <a:spAutoFit/>
          </a:bodyPr>
          <a:lstStyle/>
          <a:p>
            <a:pPr algn="l">
              <a:lnSpc>
                <a:spcPts val="2160"/>
              </a:lnSpc>
            </a:pPr>
            <a:r>
              <a:rPr lang="en-US" sz="1800">
                <a:solidFill>
                  <a:srgbClr val="000000"/>
                </a:solidFill>
                <a:latin typeface="Verdana"/>
                <a:ea typeface="Verdana"/>
                <a:cs typeface="Verdana"/>
                <a:sym typeface="Verdana"/>
              </a:rPr>
              <a:t>Zeroth Review</a:t>
            </a:r>
          </a:p>
        </p:txBody>
      </p:sp>
      <p:sp>
        <p:nvSpPr>
          <p:cNvPr id="8" name="TextBox 8"/>
          <p:cNvSpPr txBox="1"/>
          <p:nvPr/>
        </p:nvSpPr>
        <p:spPr>
          <a:xfrm>
            <a:off x="6515480" y="9449950"/>
            <a:ext cx="5284468" cy="567689"/>
          </a:xfrm>
          <a:prstGeom prst="rect">
            <a:avLst/>
          </a:prstGeom>
        </p:spPr>
        <p:txBody>
          <a:bodyPr lIns="0" tIns="0" rIns="0" bIns="0" rtlCol="0" anchor="t">
            <a:spAutoFit/>
          </a:bodyPr>
          <a:lstStyle/>
          <a:p>
            <a:pPr algn="l">
              <a:lnSpc>
                <a:spcPts val="2145"/>
              </a:lnSpc>
            </a:pPr>
            <a:r>
              <a:rPr lang="en-US" sz="1800">
                <a:solidFill>
                  <a:srgbClr val="000000"/>
                </a:solidFill>
                <a:latin typeface="Verdana"/>
                <a:ea typeface="Verdana"/>
                <a:cs typeface="Verdana"/>
                <a:sym typeface="Verdana"/>
              </a:rPr>
              <a:t>Department of </a:t>
            </a:r>
            <a:r>
              <a:rPr lang="en-US" sz="1800">
                <a:solidFill>
                  <a:srgbClr val="001F5F"/>
                </a:solidFill>
                <a:latin typeface="Verdana"/>
                <a:ea typeface="Verdana"/>
                <a:cs typeface="Verdana"/>
                <a:sym typeface="Verdana"/>
              </a:rPr>
              <a:t>Artificial Intelligence and Data Science</a:t>
            </a:r>
          </a:p>
        </p:txBody>
      </p:sp>
      <p:sp>
        <p:nvSpPr>
          <p:cNvPr id="9" name="TextBox 9"/>
          <p:cNvSpPr txBox="1"/>
          <p:nvPr/>
        </p:nvSpPr>
        <p:spPr>
          <a:xfrm>
            <a:off x="16740188" y="9442330"/>
            <a:ext cx="279081" cy="303846"/>
          </a:xfrm>
          <a:prstGeom prst="rect">
            <a:avLst/>
          </a:prstGeom>
        </p:spPr>
        <p:txBody>
          <a:bodyPr lIns="0" tIns="0" rIns="0" bIns="0" rtlCol="0" anchor="t">
            <a:spAutoFit/>
          </a:bodyPr>
          <a:lstStyle/>
          <a:p>
            <a:pPr algn="l">
              <a:lnSpc>
                <a:spcPts val="2160"/>
              </a:lnSpc>
            </a:pPr>
            <a:r>
              <a:rPr lang="en-US" sz="1800" spc="-74">
                <a:solidFill>
                  <a:srgbClr val="000000"/>
                </a:solidFill>
                <a:latin typeface="Verdana"/>
                <a:ea typeface="Verdana"/>
                <a:cs typeface="Verdana"/>
                <a:sym typeface="Verdana"/>
              </a:rPr>
              <a:t>2</a:t>
            </a:r>
          </a:p>
        </p:txBody>
      </p:sp>
      <p:sp>
        <p:nvSpPr>
          <p:cNvPr id="10" name="TextBox 10"/>
          <p:cNvSpPr txBox="1"/>
          <p:nvPr/>
        </p:nvSpPr>
        <p:spPr>
          <a:xfrm>
            <a:off x="1252538" y="2641441"/>
            <a:ext cx="15627190" cy="4831002"/>
          </a:xfrm>
          <a:prstGeom prst="rect">
            <a:avLst/>
          </a:prstGeom>
        </p:spPr>
        <p:txBody>
          <a:bodyPr lIns="0" tIns="0" rIns="0" bIns="0" rtlCol="0" anchor="t">
            <a:spAutoFit/>
          </a:bodyPr>
          <a:lstStyle/>
          <a:p>
            <a:pPr algn="l">
              <a:lnSpc>
                <a:spcPts val="4559"/>
              </a:lnSpc>
            </a:pPr>
            <a:r>
              <a:rPr lang="en-US" sz="3799"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Problem Statement:</a:t>
            </a:r>
          </a:p>
          <a:p>
            <a:pPr marL="628696" lvl="1" indent="-314348">
              <a:lnSpc>
                <a:spcPts val="4079"/>
              </a:lnSpc>
              <a:buFont typeface="Arial"/>
              <a:buChar char="•"/>
            </a:pPr>
            <a:r>
              <a:rPr lang="en-US" sz="3600" dirty="0">
                <a:latin typeface="Times New Roman" panose="02020603050405020304" pitchFamily="18" charset="0"/>
                <a:cs typeface="Times New Roman" panose="02020603050405020304" pitchFamily="18" charset="0"/>
              </a:rPr>
              <a:t>Online exams lack effective monitoring, leading to cheating or impersonation</a:t>
            </a:r>
            <a:r>
              <a:rPr lang="en-US" sz="339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314348" lvl="1">
              <a:lnSpc>
                <a:spcPts val="4079"/>
              </a:lnSpc>
            </a:pPr>
            <a:endParaRPr lang="en-US" sz="3399"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algn="l">
              <a:lnSpc>
                <a:spcPts val="4559"/>
              </a:lnSpc>
            </a:pPr>
            <a:r>
              <a:rPr lang="en-US" sz="3799"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Motivation</a:t>
            </a:r>
            <a:r>
              <a:rPr lang="en-US" sz="379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628696" lvl="1" indent="-314348">
              <a:lnSpc>
                <a:spcPts val="4079"/>
              </a:lnSpc>
              <a:buFont typeface="Arial"/>
              <a:buChar char="•"/>
            </a:pPr>
            <a:r>
              <a:rPr lang="en-US" sz="3200" dirty="0">
                <a:latin typeface="Times New Roman" panose="02020603050405020304" pitchFamily="18" charset="0"/>
                <a:cs typeface="Times New Roman" panose="02020603050405020304" pitchFamily="18" charset="0"/>
              </a:rPr>
              <a:t>COVID-era shift to online education exposed flaws in exam monitoring.</a:t>
            </a:r>
          </a:p>
          <a:p>
            <a:pPr marL="628696" lvl="1" indent="-314348">
              <a:lnSpc>
                <a:spcPts val="4079"/>
              </a:lnSpc>
              <a:buFont typeface="Arial"/>
              <a:buChar char="•"/>
            </a:pPr>
            <a:r>
              <a:rPr lang="en-US" sz="3200" dirty="0">
                <a:latin typeface="Times New Roman" panose="02020603050405020304" pitchFamily="18" charset="0"/>
                <a:cs typeface="Times New Roman" panose="02020603050405020304" pitchFamily="18" charset="0"/>
              </a:rPr>
              <a:t>Academic integrity has become a major challenge for institutions</a:t>
            </a:r>
            <a:r>
              <a:rPr lang="en-US" sz="32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628696" lvl="1" indent="-314348">
              <a:lnSpc>
                <a:spcPts val="4079"/>
              </a:lnSpc>
              <a:buFont typeface="Arial"/>
              <a:buChar char="•"/>
            </a:pPr>
            <a:r>
              <a:rPr lang="en-US" sz="3200" dirty="0">
                <a:latin typeface="Times New Roman" panose="02020603050405020304" pitchFamily="18" charset="0"/>
                <a:cs typeface="Times New Roman" panose="02020603050405020304" pitchFamily="18" charset="0"/>
              </a:rPr>
              <a:t>Leveraging big data technologies allows real-time anomaly detection at scale</a:t>
            </a:r>
            <a:r>
              <a:rPr lang="en-US" sz="32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628696" lvl="1" indent="-314348">
              <a:lnSpc>
                <a:spcPts val="4079"/>
              </a:lnSpc>
              <a:buFont typeface="Arial"/>
              <a:buChar char="•"/>
            </a:pPr>
            <a:r>
              <a:rPr lang="en-US" sz="3200" dirty="0">
                <a:latin typeface="Times New Roman" panose="02020603050405020304" pitchFamily="18" charset="0"/>
                <a:cs typeface="Times New Roman" panose="02020603050405020304" pitchFamily="18" charset="0"/>
              </a:rPr>
              <a:t>Automated systems can reduce human effort and increase accuracy in proctoring</a:t>
            </a:r>
            <a:r>
              <a:rPr lang="en-US" sz="3399"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algn="l">
              <a:lnSpc>
                <a:spcPts val="4079"/>
              </a:lnSpc>
            </a:pPr>
            <a:endParaRPr lang="en-US" sz="3399"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1221581" y="2364675"/>
            <a:ext cx="9311640" cy="157162"/>
            <a:chOff x="0" y="0"/>
            <a:chExt cx="12415520" cy="209550"/>
          </a:xfrm>
        </p:grpSpPr>
        <p:sp>
          <p:nvSpPr>
            <p:cNvPr id="5" name="Freeform 5"/>
            <p:cNvSpPr/>
            <p:nvPr/>
          </p:nvSpPr>
          <p:spPr>
            <a:xfrm>
              <a:off x="0" y="0"/>
              <a:ext cx="12414758" cy="209550"/>
            </a:xfrm>
            <a:custGeom>
              <a:avLst/>
              <a:gdLst/>
              <a:ahLst/>
              <a:cxnLst/>
              <a:rect l="l" t="t" r="r" b="b"/>
              <a:pathLst>
                <a:path w="12414758" h="209550">
                  <a:moveTo>
                    <a:pt x="12414758" y="0"/>
                  </a:moveTo>
                  <a:lnTo>
                    <a:pt x="0" y="0"/>
                  </a:lnTo>
                  <a:lnTo>
                    <a:pt x="0" y="209550"/>
                  </a:lnTo>
                  <a:lnTo>
                    <a:pt x="12414758" y="209550"/>
                  </a:lnTo>
                  <a:lnTo>
                    <a:pt x="12414758" y="0"/>
                  </a:lnTo>
                  <a:close/>
                </a:path>
              </a:pathLst>
            </a:custGeom>
            <a:solidFill>
              <a:srgbClr val="CC0000"/>
            </a:solidFill>
          </p:spPr>
          <p:txBody>
            <a:bodyPr/>
            <a:lstStyle/>
            <a:p>
              <a:endParaRPr lang="en-IN"/>
            </a:p>
          </p:txBody>
        </p:sp>
      </p:grpSp>
      <p:sp>
        <p:nvSpPr>
          <p:cNvPr id="6" name="TextBox 6"/>
          <p:cNvSpPr txBox="1"/>
          <p:nvPr/>
        </p:nvSpPr>
        <p:spPr>
          <a:xfrm>
            <a:off x="1268253" y="1475738"/>
            <a:ext cx="12000548" cy="751203"/>
          </a:xfrm>
          <a:prstGeom prst="rect">
            <a:avLst/>
          </a:prstGeom>
        </p:spPr>
        <p:txBody>
          <a:bodyPr lIns="0" tIns="0" rIns="0" bIns="0" rtlCol="0" anchor="t">
            <a:spAutoFit/>
          </a:bodyPr>
          <a:lstStyle/>
          <a:p>
            <a:pPr algn="l">
              <a:lnSpc>
                <a:spcPts val="5759"/>
              </a:lnSpc>
            </a:pPr>
            <a:r>
              <a:rPr lang="en-US" sz="4800" b="1">
                <a:solidFill>
                  <a:srgbClr val="FF0000"/>
                </a:solidFill>
                <a:latin typeface="Verdana Bold"/>
                <a:ea typeface="Verdana Bold"/>
                <a:cs typeface="Verdana Bold"/>
                <a:sym typeface="Verdana Bold"/>
              </a:rPr>
              <a:t>Existing System</a:t>
            </a:r>
          </a:p>
        </p:txBody>
      </p:sp>
      <p:sp>
        <p:nvSpPr>
          <p:cNvPr id="7" name="TextBox 7"/>
          <p:cNvSpPr txBox="1"/>
          <p:nvPr/>
        </p:nvSpPr>
        <p:spPr>
          <a:xfrm>
            <a:off x="1338262" y="9442330"/>
            <a:ext cx="1682115" cy="303846"/>
          </a:xfrm>
          <a:prstGeom prst="rect">
            <a:avLst/>
          </a:prstGeom>
        </p:spPr>
        <p:txBody>
          <a:bodyPr lIns="0" tIns="0" rIns="0" bIns="0" rtlCol="0" anchor="t">
            <a:spAutoFit/>
          </a:bodyPr>
          <a:lstStyle/>
          <a:p>
            <a:pPr algn="l">
              <a:lnSpc>
                <a:spcPts val="2160"/>
              </a:lnSpc>
            </a:pPr>
            <a:r>
              <a:rPr lang="en-US" sz="1800">
                <a:solidFill>
                  <a:srgbClr val="000000"/>
                </a:solidFill>
                <a:latin typeface="Verdana"/>
                <a:ea typeface="Verdana"/>
                <a:cs typeface="Verdana"/>
                <a:sym typeface="Verdana"/>
              </a:rPr>
              <a:t>Zeroth Review</a:t>
            </a:r>
          </a:p>
        </p:txBody>
      </p:sp>
      <p:sp>
        <p:nvSpPr>
          <p:cNvPr id="8" name="TextBox 8"/>
          <p:cNvSpPr txBox="1"/>
          <p:nvPr/>
        </p:nvSpPr>
        <p:spPr>
          <a:xfrm>
            <a:off x="6515480" y="9449950"/>
            <a:ext cx="5284468" cy="567689"/>
          </a:xfrm>
          <a:prstGeom prst="rect">
            <a:avLst/>
          </a:prstGeom>
        </p:spPr>
        <p:txBody>
          <a:bodyPr lIns="0" tIns="0" rIns="0" bIns="0" rtlCol="0" anchor="t">
            <a:spAutoFit/>
          </a:bodyPr>
          <a:lstStyle/>
          <a:p>
            <a:pPr algn="l">
              <a:lnSpc>
                <a:spcPts val="2145"/>
              </a:lnSpc>
            </a:pPr>
            <a:r>
              <a:rPr lang="en-US" sz="1800">
                <a:solidFill>
                  <a:srgbClr val="000000"/>
                </a:solidFill>
                <a:latin typeface="Verdana"/>
                <a:ea typeface="Verdana"/>
                <a:cs typeface="Verdana"/>
                <a:sym typeface="Verdana"/>
              </a:rPr>
              <a:t>Department of </a:t>
            </a:r>
            <a:r>
              <a:rPr lang="en-US" sz="1800">
                <a:solidFill>
                  <a:srgbClr val="001F5F"/>
                </a:solidFill>
                <a:latin typeface="Verdana"/>
                <a:ea typeface="Verdana"/>
                <a:cs typeface="Verdana"/>
                <a:sym typeface="Verdana"/>
              </a:rPr>
              <a:t>Artificial Intelligence and Data Science</a:t>
            </a:r>
          </a:p>
        </p:txBody>
      </p:sp>
      <p:sp>
        <p:nvSpPr>
          <p:cNvPr id="9" name="TextBox 9"/>
          <p:cNvSpPr txBox="1"/>
          <p:nvPr/>
        </p:nvSpPr>
        <p:spPr>
          <a:xfrm>
            <a:off x="16740188" y="9442330"/>
            <a:ext cx="279081" cy="303846"/>
          </a:xfrm>
          <a:prstGeom prst="rect">
            <a:avLst/>
          </a:prstGeom>
        </p:spPr>
        <p:txBody>
          <a:bodyPr lIns="0" tIns="0" rIns="0" bIns="0" rtlCol="0" anchor="t">
            <a:spAutoFit/>
          </a:bodyPr>
          <a:lstStyle/>
          <a:p>
            <a:pPr algn="l">
              <a:lnSpc>
                <a:spcPts val="2160"/>
              </a:lnSpc>
            </a:pPr>
            <a:r>
              <a:rPr lang="en-US" sz="1800" spc="-74">
                <a:solidFill>
                  <a:srgbClr val="000000"/>
                </a:solidFill>
                <a:latin typeface="Verdana"/>
                <a:ea typeface="Verdana"/>
                <a:cs typeface="Verdana"/>
                <a:sym typeface="Verdana"/>
              </a:rPr>
              <a:t>2</a:t>
            </a:r>
          </a:p>
        </p:txBody>
      </p:sp>
      <p:sp>
        <p:nvSpPr>
          <p:cNvPr id="10" name="TextBox 10"/>
          <p:cNvSpPr txBox="1"/>
          <p:nvPr/>
        </p:nvSpPr>
        <p:spPr>
          <a:xfrm>
            <a:off x="94609" y="2952750"/>
            <a:ext cx="16924659" cy="4488408"/>
          </a:xfrm>
          <a:prstGeom prst="rect">
            <a:avLst/>
          </a:prstGeom>
        </p:spPr>
        <p:txBody>
          <a:bodyPr lIns="0" tIns="0" rIns="0" bIns="0" rtlCol="0" anchor="t">
            <a:spAutoFit/>
          </a:bodyPr>
          <a:lstStyle/>
          <a:p>
            <a:pPr marL="0" lvl="0" indent="0" algn="ctr">
              <a:lnSpc>
                <a:spcPts val="3504"/>
              </a:lnSpc>
            </a:pPr>
            <a:r>
              <a:rPr lang="en-US" sz="2920" b="1" dirty="0">
                <a:solidFill>
                  <a:srgbClr val="000000"/>
                </a:solidFill>
                <a:latin typeface="Times New Roman" panose="02020603050405020304" pitchFamily="18" charset="0"/>
                <a:ea typeface="Verdana Bold"/>
                <a:cs typeface="Times New Roman" panose="02020603050405020304" pitchFamily="18" charset="0"/>
                <a:sym typeface="Verdana Bold"/>
              </a:rPr>
              <a:t>Current Situation</a:t>
            </a:r>
          </a:p>
          <a:p>
            <a:pPr marL="0" lvl="0" indent="0" algn="ctr">
              <a:lnSpc>
                <a:spcPts val="3504"/>
              </a:lnSpc>
            </a:pPr>
            <a:endParaRPr lang="en-US" sz="2800" b="1" dirty="0">
              <a:solidFill>
                <a:srgbClr val="000000"/>
              </a:solidFill>
              <a:latin typeface="Times New Roman" panose="02020603050405020304" pitchFamily="18" charset="0"/>
              <a:ea typeface="Verdana Bold"/>
              <a:cs typeface="Times New Roman" panose="02020603050405020304" pitchFamily="18" charset="0"/>
              <a:sym typeface="Verdana Bold"/>
            </a:endParaRPr>
          </a:p>
          <a:p>
            <a:pPr marL="1544883" lvl="3" indent="-315241" algn="ctr">
              <a:lnSpc>
                <a:spcPts val="3504"/>
              </a:lnSpc>
              <a:buFont typeface="Arial"/>
              <a:buChar char="•"/>
            </a:pPr>
            <a:r>
              <a:rPr lang="en-US" sz="3600" dirty="0">
                <a:latin typeface="Times New Roman" panose="02020603050405020304" pitchFamily="18" charset="0"/>
                <a:cs typeface="Times New Roman" panose="02020603050405020304" pitchFamily="18" charset="0"/>
              </a:rPr>
              <a:t>Current online exam systems rely mainly on manual or semi-automated proctoring</a:t>
            </a:r>
            <a:r>
              <a:rPr lang="en-US" sz="3200" dirty="0">
                <a:solidFill>
                  <a:srgbClr val="000000"/>
                </a:solidFill>
                <a:latin typeface="Times New Roman" panose="02020603050405020304" pitchFamily="18" charset="0"/>
                <a:ea typeface="Verdana"/>
                <a:cs typeface="Times New Roman" panose="02020603050405020304" pitchFamily="18" charset="0"/>
                <a:sym typeface="Verdana"/>
              </a:rPr>
              <a:t>.</a:t>
            </a:r>
          </a:p>
          <a:p>
            <a:pPr marL="1544883" lvl="3" indent="-315241" algn="ctr">
              <a:lnSpc>
                <a:spcPts val="3504"/>
              </a:lnSpc>
              <a:buFont typeface="Arial"/>
              <a:buChar char="•"/>
            </a:pPr>
            <a:r>
              <a:rPr lang="en-US" sz="3600" dirty="0">
                <a:latin typeface="Times New Roman" panose="02020603050405020304" pitchFamily="18" charset="0"/>
                <a:cs typeface="Times New Roman" panose="02020603050405020304" pitchFamily="18" charset="0"/>
              </a:rPr>
              <a:t>Limited to screen sharing or webcam monitoring</a:t>
            </a:r>
            <a:r>
              <a:rPr lang="en-US" sz="3200" dirty="0">
                <a:solidFill>
                  <a:srgbClr val="000000"/>
                </a:solidFill>
                <a:latin typeface="Times New Roman" panose="02020603050405020304" pitchFamily="18" charset="0"/>
                <a:ea typeface="Verdana"/>
                <a:cs typeface="Times New Roman" panose="02020603050405020304" pitchFamily="18" charset="0"/>
                <a:sym typeface="Verdana"/>
              </a:rPr>
              <a:t>.</a:t>
            </a:r>
          </a:p>
          <a:p>
            <a:pPr marL="1544883" lvl="3" indent="-315241" algn="ctr">
              <a:lnSpc>
                <a:spcPts val="3504"/>
              </a:lnSpc>
              <a:buFont typeface="Arial"/>
              <a:buChar char="•"/>
            </a:pPr>
            <a:r>
              <a:rPr lang="en-US" sz="3600" dirty="0">
                <a:latin typeface="Times New Roman" panose="02020603050405020304" pitchFamily="18" charset="0"/>
                <a:cs typeface="Times New Roman" panose="02020603050405020304" pitchFamily="18" charset="0"/>
              </a:rPr>
              <a:t>No integration of data from multiple sources (webcam + logs + audio)</a:t>
            </a:r>
            <a:r>
              <a:rPr lang="en-US" sz="3200" dirty="0">
                <a:solidFill>
                  <a:srgbClr val="000000"/>
                </a:solidFill>
                <a:latin typeface="Times New Roman" panose="02020603050405020304" pitchFamily="18" charset="0"/>
                <a:ea typeface="Verdana"/>
                <a:cs typeface="Times New Roman" panose="02020603050405020304" pitchFamily="18" charset="0"/>
                <a:sym typeface="Verdana"/>
              </a:rPr>
              <a:t>.</a:t>
            </a:r>
          </a:p>
          <a:p>
            <a:pPr marL="0" lvl="0" indent="0" algn="ctr">
              <a:lnSpc>
                <a:spcPts val="3504"/>
              </a:lnSpc>
            </a:pPr>
            <a:r>
              <a:rPr lang="en-US" sz="2920" b="1" dirty="0">
                <a:solidFill>
                  <a:srgbClr val="000000"/>
                </a:solidFill>
                <a:latin typeface="Times New Roman" panose="02020603050405020304" pitchFamily="18" charset="0"/>
                <a:ea typeface="Verdana Bold"/>
                <a:cs typeface="Times New Roman" panose="02020603050405020304" pitchFamily="18" charset="0"/>
                <a:sym typeface="Verdana Bold"/>
              </a:rPr>
              <a:t>Limitations</a:t>
            </a:r>
          </a:p>
          <a:p>
            <a:pPr marL="0" lvl="0" indent="0" algn="ctr">
              <a:lnSpc>
                <a:spcPts val="3504"/>
              </a:lnSpc>
            </a:pPr>
            <a:endParaRPr lang="en-US" sz="2920" b="1" dirty="0">
              <a:solidFill>
                <a:srgbClr val="000000"/>
              </a:solidFill>
              <a:latin typeface="Times New Roman" panose="02020603050405020304" pitchFamily="18" charset="0"/>
              <a:ea typeface="Verdana Bold"/>
              <a:cs typeface="Times New Roman" panose="02020603050405020304" pitchFamily="18" charset="0"/>
              <a:sym typeface="Verdana Bold"/>
            </a:endParaRPr>
          </a:p>
          <a:p>
            <a:pPr marL="772442" lvl="1" indent="-457200" algn="ctr">
              <a:lnSpc>
                <a:spcPts val="3504"/>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High computational cost</a:t>
            </a:r>
            <a:r>
              <a:rPr lang="en-US" sz="2920" dirty="0">
                <a:solidFill>
                  <a:srgbClr val="000000"/>
                </a:solidFill>
                <a:latin typeface="Times New Roman" panose="02020603050405020304" pitchFamily="18" charset="0"/>
                <a:ea typeface="Verdana"/>
                <a:cs typeface="Times New Roman" panose="02020603050405020304" pitchFamily="18" charset="0"/>
                <a:sym typeface="Verdana"/>
              </a:rPr>
              <a:t>.</a:t>
            </a:r>
          </a:p>
          <a:p>
            <a:pPr marL="772442" lvl="1" indent="-457200" algn="ctr">
              <a:lnSpc>
                <a:spcPts val="3504"/>
              </a:lnSpc>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Internet dependency</a:t>
            </a:r>
            <a:r>
              <a:rPr lang="en-US" sz="2920" dirty="0">
                <a:solidFill>
                  <a:srgbClr val="000000"/>
                </a:solidFill>
                <a:latin typeface="Times New Roman" panose="02020603050405020304" pitchFamily="18" charset="0"/>
                <a:ea typeface="Verdana"/>
                <a:cs typeface="Times New Roman" panose="02020603050405020304" pitchFamily="18" charset="0"/>
                <a:sym typeface="Verdana"/>
              </a:rPr>
              <a:t>.</a:t>
            </a:r>
          </a:p>
          <a:p>
            <a:pPr marL="457200" indent="-457200" algn="ctr">
              <a:lnSpc>
                <a:spcPts val="3504"/>
              </a:lnSpc>
              <a:spcBef>
                <a:spcPct val="0"/>
              </a:spcBef>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False positives/negatives</a:t>
            </a:r>
            <a:r>
              <a:rPr lang="en-US" sz="2920" dirty="0">
                <a:solidFill>
                  <a:srgbClr val="000000"/>
                </a:solidFill>
                <a:latin typeface="Times New Roman" panose="02020603050405020304" pitchFamily="18" charset="0"/>
                <a:ea typeface="Verdana"/>
                <a:cs typeface="Times New Roman" panose="02020603050405020304" pitchFamily="18" charset="0"/>
                <a:sym typeface="Verdana"/>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a:stretch>
            </a:blipFill>
          </p:spPr>
          <p:txBody>
            <a:bodyPr/>
            <a:lstStyle/>
            <a:p>
              <a:endParaRPr lang="en-IN"/>
            </a:p>
          </p:txBody>
        </p:sp>
      </p:grpSp>
      <p:grpSp>
        <p:nvGrpSpPr>
          <p:cNvPr id="4" name="Group 4"/>
          <p:cNvGrpSpPr/>
          <p:nvPr/>
        </p:nvGrpSpPr>
        <p:grpSpPr>
          <a:xfrm>
            <a:off x="1221581" y="2364675"/>
            <a:ext cx="9311640" cy="157162"/>
            <a:chOff x="0" y="0"/>
            <a:chExt cx="12415520" cy="209550"/>
          </a:xfrm>
        </p:grpSpPr>
        <p:sp>
          <p:nvSpPr>
            <p:cNvPr id="5" name="Freeform 5"/>
            <p:cNvSpPr/>
            <p:nvPr/>
          </p:nvSpPr>
          <p:spPr>
            <a:xfrm>
              <a:off x="0" y="0"/>
              <a:ext cx="12414758" cy="209550"/>
            </a:xfrm>
            <a:custGeom>
              <a:avLst/>
              <a:gdLst/>
              <a:ahLst/>
              <a:cxnLst/>
              <a:rect l="l" t="t" r="r" b="b"/>
              <a:pathLst>
                <a:path w="12414758" h="209550">
                  <a:moveTo>
                    <a:pt x="12414758" y="0"/>
                  </a:moveTo>
                  <a:lnTo>
                    <a:pt x="0" y="0"/>
                  </a:lnTo>
                  <a:lnTo>
                    <a:pt x="0" y="209550"/>
                  </a:lnTo>
                  <a:lnTo>
                    <a:pt x="12414758" y="209550"/>
                  </a:lnTo>
                  <a:lnTo>
                    <a:pt x="12414758" y="0"/>
                  </a:lnTo>
                  <a:close/>
                </a:path>
              </a:pathLst>
            </a:custGeom>
            <a:solidFill>
              <a:srgbClr val="CC0000"/>
            </a:solidFill>
          </p:spPr>
          <p:txBody>
            <a:bodyPr/>
            <a:lstStyle/>
            <a:p>
              <a:endParaRPr lang="en-IN"/>
            </a:p>
          </p:txBody>
        </p:sp>
      </p:grpSp>
      <p:sp>
        <p:nvSpPr>
          <p:cNvPr id="6" name="TextBox 6"/>
          <p:cNvSpPr txBox="1"/>
          <p:nvPr/>
        </p:nvSpPr>
        <p:spPr>
          <a:xfrm>
            <a:off x="6796467" y="5212017"/>
            <a:ext cx="4551997" cy="932180"/>
          </a:xfrm>
          <a:prstGeom prst="rect">
            <a:avLst/>
          </a:prstGeom>
        </p:spPr>
        <p:txBody>
          <a:bodyPr lIns="0" tIns="0" rIns="0" bIns="0" rtlCol="0" anchor="t">
            <a:spAutoFit/>
          </a:bodyPr>
          <a:lstStyle/>
          <a:p>
            <a:pPr algn="l">
              <a:lnSpc>
                <a:spcPts val="7109"/>
              </a:lnSpc>
            </a:pPr>
            <a:r>
              <a:rPr lang="en-US" sz="5925" b="1">
                <a:solidFill>
                  <a:srgbClr val="FF0000"/>
                </a:solidFill>
                <a:latin typeface="Verdana Bold"/>
                <a:ea typeface="Verdana Bold"/>
                <a:cs typeface="Verdana Bold"/>
                <a:sym typeface="Verdana Bold"/>
              </a:rPr>
              <a:t>Thank You</a:t>
            </a:r>
          </a:p>
        </p:txBody>
      </p:sp>
      <p:sp>
        <p:nvSpPr>
          <p:cNvPr id="7" name="TextBox 7"/>
          <p:cNvSpPr txBox="1"/>
          <p:nvPr/>
        </p:nvSpPr>
        <p:spPr>
          <a:xfrm>
            <a:off x="1338262" y="9442330"/>
            <a:ext cx="1682115" cy="303846"/>
          </a:xfrm>
          <a:prstGeom prst="rect">
            <a:avLst/>
          </a:prstGeom>
        </p:spPr>
        <p:txBody>
          <a:bodyPr lIns="0" tIns="0" rIns="0" bIns="0" rtlCol="0" anchor="t">
            <a:spAutoFit/>
          </a:bodyPr>
          <a:lstStyle/>
          <a:p>
            <a:pPr algn="l">
              <a:lnSpc>
                <a:spcPts val="2160"/>
              </a:lnSpc>
            </a:pPr>
            <a:r>
              <a:rPr lang="en-US" sz="1800">
                <a:solidFill>
                  <a:srgbClr val="000000"/>
                </a:solidFill>
                <a:latin typeface="Verdana"/>
                <a:ea typeface="Verdana"/>
                <a:cs typeface="Verdana"/>
                <a:sym typeface="Verdana"/>
              </a:rPr>
              <a:t>Zeroth Review</a:t>
            </a:r>
          </a:p>
        </p:txBody>
      </p:sp>
      <p:sp>
        <p:nvSpPr>
          <p:cNvPr id="8" name="TextBox 8"/>
          <p:cNvSpPr txBox="1"/>
          <p:nvPr/>
        </p:nvSpPr>
        <p:spPr>
          <a:xfrm>
            <a:off x="6515480" y="9449950"/>
            <a:ext cx="5284468" cy="567689"/>
          </a:xfrm>
          <a:prstGeom prst="rect">
            <a:avLst/>
          </a:prstGeom>
        </p:spPr>
        <p:txBody>
          <a:bodyPr lIns="0" tIns="0" rIns="0" bIns="0" rtlCol="0" anchor="t">
            <a:spAutoFit/>
          </a:bodyPr>
          <a:lstStyle/>
          <a:p>
            <a:pPr algn="l">
              <a:lnSpc>
                <a:spcPts val="2145"/>
              </a:lnSpc>
            </a:pPr>
            <a:r>
              <a:rPr lang="en-US" sz="1800">
                <a:solidFill>
                  <a:srgbClr val="000000"/>
                </a:solidFill>
                <a:latin typeface="Verdana"/>
                <a:ea typeface="Verdana"/>
                <a:cs typeface="Verdana"/>
                <a:sym typeface="Verdana"/>
              </a:rPr>
              <a:t>Department of </a:t>
            </a:r>
            <a:r>
              <a:rPr lang="en-US" sz="1800">
                <a:solidFill>
                  <a:srgbClr val="001F5F"/>
                </a:solidFill>
                <a:latin typeface="Verdana"/>
                <a:ea typeface="Verdana"/>
                <a:cs typeface="Verdana"/>
                <a:sym typeface="Verdana"/>
              </a:rPr>
              <a:t>Artificial Intelligence and Data Science</a:t>
            </a:r>
          </a:p>
        </p:txBody>
      </p:sp>
      <p:sp>
        <p:nvSpPr>
          <p:cNvPr id="9" name="TextBox 9"/>
          <p:cNvSpPr txBox="1"/>
          <p:nvPr/>
        </p:nvSpPr>
        <p:spPr>
          <a:xfrm>
            <a:off x="16740188" y="9442330"/>
            <a:ext cx="279081" cy="303846"/>
          </a:xfrm>
          <a:prstGeom prst="rect">
            <a:avLst/>
          </a:prstGeom>
        </p:spPr>
        <p:txBody>
          <a:bodyPr lIns="0" tIns="0" rIns="0" bIns="0" rtlCol="0" anchor="t">
            <a:spAutoFit/>
          </a:bodyPr>
          <a:lstStyle/>
          <a:p>
            <a:pPr algn="l">
              <a:lnSpc>
                <a:spcPts val="2160"/>
              </a:lnSpc>
            </a:pPr>
            <a:r>
              <a:rPr lang="en-US" sz="1800" spc="-74">
                <a:solidFill>
                  <a:srgbClr val="000000"/>
                </a:solidFill>
                <a:latin typeface="Verdana"/>
                <a:ea typeface="Verdana"/>
                <a:cs typeface="Verdana"/>
                <a:sym typeface="Verdana"/>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330</Words>
  <Application>Microsoft Office PowerPoint</Application>
  <PresentationFormat>Custom</PresentationFormat>
  <Paragraphs>52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Times New Roman</vt:lpstr>
      <vt:lpstr>Arial</vt:lpstr>
      <vt:lpstr>Calibri</vt:lpstr>
      <vt:lpstr>Verdana Bold</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 PPT Template.pptx</dc:title>
  <dc:creator>Jegadeeswaran</dc:creator>
  <cp:lastModifiedBy>Vickx- 46</cp:lastModifiedBy>
  <cp:revision>3</cp:revision>
  <dcterms:created xsi:type="dcterms:W3CDTF">2006-08-16T00:00:00Z</dcterms:created>
  <dcterms:modified xsi:type="dcterms:W3CDTF">2025-10-23T14:01:58Z</dcterms:modified>
  <dc:identifier>DAG169WkALo</dc:identifier>
</cp:coreProperties>
</file>