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Montserrat" panose="00000500000000000000" pitchFamily="2" charset="0"/>
      <p:regular r:id="rId12"/>
    </p:embeddedFont>
    <p:embeddedFont>
      <p:font typeface="Montserrat Bold" panose="00000800000000000000" charset="0"/>
      <p:regular r:id="rId13"/>
    </p:embeddedFont>
    <p:embeddedFont>
      <p:font typeface="Times New Roman Bold" panose="02020803070505020304" pitchFamily="18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3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72135" y="2337613"/>
            <a:ext cx="6031608" cy="60316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414845" y="1188931"/>
            <a:ext cx="1991544" cy="199154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043659" y="4214522"/>
            <a:ext cx="3185721" cy="318572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163679" y="7797695"/>
            <a:ext cx="884434" cy="88443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744482" y="1504605"/>
            <a:ext cx="1892038" cy="1892038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344946" y="6400189"/>
            <a:ext cx="884434" cy="884434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0" y="3772271"/>
            <a:ext cx="3070135" cy="307013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TextBox 24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414845" y="3861856"/>
            <a:ext cx="12177370" cy="2535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66"/>
              </a:lnSpc>
            </a:pPr>
            <a:r>
              <a:rPr lang="en-US" sz="8083" b="1" dirty="0">
                <a:solidFill>
                  <a:srgbClr val="24096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Time Series Analysis Using PySparkSQL on Azure Databricks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5F41F1-8C5B-D413-0509-3FE937787721}"/>
              </a:ext>
            </a:extLst>
          </p:cNvPr>
          <p:cNvSpPr txBox="1"/>
          <p:nvPr/>
        </p:nvSpPr>
        <p:spPr>
          <a:xfrm>
            <a:off x="10515601" y="7536235"/>
            <a:ext cx="481410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3500" dirty="0"/>
              <a:t> </a:t>
            </a:r>
            <a:r>
              <a:rPr lang="en-US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Vikas Reddy Gorantla</a:t>
            </a:r>
          </a:p>
          <a:p>
            <a:r>
              <a:rPr lang="en-US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Sarthak Kulkarni</a:t>
            </a:r>
          </a:p>
          <a:p>
            <a:r>
              <a:rPr lang="en-US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Seemalamudi Nikhil Sai</a:t>
            </a:r>
          </a:p>
          <a:p>
            <a:endParaRPr lang="en-IN" dirty="0"/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1781FB1E-19F3-C16E-EF8D-A3030B81DFC8}"/>
              </a:ext>
            </a:extLst>
          </p:cNvPr>
          <p:cNvGrpSpPr/>
          <p:nvPr/>
        </p:nvGrpSpPr>
        <p:grpSpPr>
          <a:xfrm>
            <a:off x="-82915" y="22860"/>
            <a:ext cx="18288000" cy="10287000"/>
            <a:chOff x="0" y="0"/>
            <a:chExt cx="4816593" cy="2709333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3C48B925-E7A5-6509-C268-FFD7DE068ED1}"/>
                </a:ext>
              </a:extLst>
            </p:cNvPr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D73E0718-0207-684F-6E4D-C4233B2A9B4A}"/>
                </a:ext>
              </a:extLst>
            </p:cNvPr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89840" y="2149955"/>
            <a:ext cx="2999351" cy="299935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233203" y="3316034"/>
            <a:ext cx="7055617" cy="154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89516" y="4760679"/>
            <a:ext cx="4990576" cy="154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You.</a:t>
            </a:r>
          </a:p>
        </p:txBody>
      </p:sp>
      <p:grpSp>
        <p:nvGrpSpPr>
          <p:cNvPr id="7" name="Group 7"/>
          <p:cNvGrpSpPr/>
          <p:nvPr/>
        </p:nvGrpSpPr>
        <p:grpSpPr>
          <a:xfrm rot="-7357214">
            <a:off x="10690988" y="3451709"/>
            <a:ext cx="1931597" cy="193159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7461963"/>
            <a:ext cx="19270471" cy="1068974"/>
            <a:chOff x="0" y="0"/>
            <a:chExt cx="5075350" cy="2815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075350" cy="281540"/>
            </a:xfrm>
            <a:custGeom>
              <a:avLst/>
              <a:gdLst/>
              <a:ahLst/>
              <a:cxnLst/>
              <a:rect l="l" t="t" r="r" b="b"/>
              <a:pathLst>
                <a:path w="5075350" h="281540">
                  <a:moveTo>
                    <a:pt x="0" y="0"/>
                  </a:moveTo>
                  <a:lnTo>
                    <a:pt x="5075350" y="0"/>
                  </a:lnTo>
                  <a:lnTo>
                    <a:pt x="5075350" y="281540"/>
                  </a:lnTo>
                  <a:lnTo>
                    <a:pt x="0" y="281540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075350" cy="319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774314" y="9473025"/>
            <a:ext cx="354591" cy="24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C0C1DC62-8A74-49F0-9E87-8E35867A59DF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3727414" cy="1235549"/>
          </a:xfrm>
        </p:grpSpPr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8063C804-3D94-1C72-6021-29686F56E382}"/>
                </a:ext>
              </a:extLst>
            </p:cNvPr>
            <p:cNvSpPr/>
            <p:nvPr/>
          </p:nvSpPr>
          <p:spPr>
            <a:xfrm>
              <a:off x="0" y="0"/>
              <a:ext cx="3727414" cy="1235549"/>
            </a:xfrm>
            <a:custGeom>
              <a:avLst/>
              <a:gdLst/>
              <a:ahLst/>
              <a:cxnLst/>
              <a:rect l="l" t="t" r="r" b="b"/>
              <a:pathLst>
                <a:path w="3727414" h="1235549">
                  <a:moveTo>
                    <a:pt x="0" y="0"/>
                  </a:moveTo>
                  <a:lnTo>
                    <a:pt x="3727414" y="0"/>
                  </a:lnTo>
                  <a:lnTo>
                    <a:pt x="3727414" y="1235549"/>
                  </a:lnTo>
                  <a:lnTo>
                    <a:pt x="0" y="1235549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11600481-B69E-C139-AEBC-70AAE904438A}"/>
                </a:ext>
              </a:extLst>
            </p:cNvPr>
            <p:cNvSpPr txBox="1"/>
            <p:nvPr/>
          </p:nvSpPr>
          <p:spPr>
            <a:xfrm>
              <a:off x="0" y="-38100"/>
              <a:ext cx="3727414" cy="12736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2915" y="2286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4275364"/>
            <a:ext cx="1671578" cy="167157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475165" y="7653473"/>
            <a:ext cx="1256320" cy="125632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774314" y="9473025"/>
            <a:ext cx="484986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89939" y="4771150"/>
            <a:ext cx="4494781" cy="775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87"/>
              </a:lnSpc>
            </a:pPr>
            <a:r>
              <a:rPr lang="en-US" sz="7233" b="1" dirty="0">
                <a:solidFill>
                  <a:srgbClr val="24096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</a:t>
            </a:r>
            <a:r>
              <a:rPr lang="en-US" sz="5000" b="1" dirty="0">
                <a:solidFill>
                  <a:srgbClr val="24096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GENDA</a:t>
            </a:r>
            <a:r>
              <a:rPr lang="en-US" sz="7233" b="1" dirty="0">
                <a:solidFill>
                  <a:srgbClr val="24096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8923668" y="2786672"/>
            <a:ext cx="333081" cy="33308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555034" y="2760707"/>
            <a:ext cx="4678321" cy="537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7"/>
              </a:lnSpc>
            </a:pPr>
            <a:r>
              <a:rPr lang="en-US" sz="4009" b="1">
                <a:solidFill>
                  <a:srgbClr val="24096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8923668" y="6884771"/>
            <a:ext cx="333081" cy="33308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555034" y="6858805"/>
            <a:ext cx="4577681" cy="537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7"/>
              </a:lnSpc>
            </a:pPr>
            <a:r>
              <a:rPr lang="en-US" sz="4009" b="1">
                <a:solidFill>
                  <a:srgbClr val="24096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4968433" y="-58610"/>
            <a:ext cx="3185721" cy="318572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7403566" y="1871985"/>
            <a:ext cx="884434" cy="884434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9" name="Group 29"/>
          <p:cNvGrpSpPr/>
          <p:nvPr/>
        </p:nvGrpSpPr>
        <p:grpSpPr>
          <a:xfrm>
            <a:off x="8923668" y="3952103"/>
            <a:ext cx="333081" cy="333081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923668" y="5136625"/>
            <a:ext cx="333081" cy="33308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8923668" y="4555893"/>
            <a:ext cx="333081" cy="333081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9555034" y="3926137"/>
            <a:ext cx="4678321" cy="537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7"/>
              </a:lnSpc>
            </a:pPr>
            <a:r>
              <a:rPr lang="en-US" sz="4009" b="1">
                <a:solidFill>
                  <a:srgbClr val="24096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555034" y="5110659"/>
            <a:ext cx="4577681" cy="537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7"/>
              </a:lnSpc>
            </a:pPr>
            <a:r>
              <a:rPr lang="en-US" sz="4009" b="1">
                <a:solidFill>
                  <a:srgbClr val="24096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Resource And Tools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540418" y="4544106"/>
            <a:ext cx="7893628" cy="537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7"/>
              </a:lnSpc>
            </a:pPr>
            <a:r>
              <a:rPr lang="en-US" sz="4009" b="1" dirty="0">
                <a:solidFill>
                  <a:srgbClr val="24096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Architecture And ER Diagram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8928742" y="3369387"/>
            <a:ext cx="333081" cy="333081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9581686" y="3343422"/>
            <a:ext cx="4678321" cy="537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7"/>
              </a:lnSpc>
            </a:pPr>
            <a:r>
              <a:rPr lang="en-US" sz="4009" b="1">
                <a:solidFill>
                  <a:srgbClr val="24096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Overview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9555034" y="6276090"/>
            <a:ext cx="4577681" cy="537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7"/>
              </a:lnSpc>
            </a:pPr>
            <a:r>
              <a:rPr lang="en-US" sz="4009" b="1">
                <a:solidFill>
                  <a:srgbClr val="24096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Results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8928742" y="6298381"/>
            <a:ext cx="333081" cy="333081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9555034" y="5717630"/>
            <a:ext cx="4577681" cy="537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7"/>
              </a:lnSpc>
            </a:pPr>
            <a:r>
              <a:rPr lang="en-US" sz="4009" b="1">
                <a:solidFill>
                  <a:srgbClr val="24096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Challenges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8923668" y="5717356"/>
            <a:ext cx="333081" cy="333081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480" y="366205"/>
            <a:ext cx="14244654" cy="8491769"/>
            <a:chOff x="-24265" y="-38100"/>
            <a:chExt cx="3751679" cy="1873022"/>
          </a:xfrm>
        </p:grpSpPr>
        <p:sp>
          <p:nvSpPr>
            <p:cNvPr id="3" name="Freeform 3"/>
            <p:cNvSpPr/>
            <p:nvPr/>
          </p:nvSpPr>
          <p:spPr>
            <a:xfrm>
              <a:off x="-24265" y="19793"/>
              <a:ext cx="3727414" cy="1815129"/>
            </a:xfrm>
            <a:custGeom>
              <a:avLst/>
              <a:gdLst/>
              <a:ahLst/>
              <a:cxnLst/>
              <a:rect l="l" t="t" r="r" b="b"/>
              <a:pathLst>
                <a:path w="3727414" h="1815129">
                  <a:moveTo>
                    <a:pt x="0" y="0"/>
                  </a:moveTo>
                  <a:lnTo>
                    <a:pt x="3727414" y="0"/>
                  </a:lnTo>
                  <a:lnTo>
                    <a:pt x="3727414" y="1815129"/>
                  </a:lnTo>
                  <a:lnTo>
                    <a:pt x="0" y="1815129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27414" cy="18532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66501" y="1284887"/>
            <a:ext cx="6573048" cy="7667033"/>
            <a:chOff x="0" y="0"/>
            <a:chExt cx="1731173" cy="875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31173" cy="875656"/>
            </a:xfrm>
            <a:custGeom>
              <a:avLst/>
              <a:gdLst/>
              <a:ahLst/>
              <a:cxnLst/>
              <a:rect l="l" t="t" r="r" b="b"/>
              <a:pathLst>
                <a:path w="1731173" h="875656">
                  <a:moveTo>
                    <a:pt x="0" y="0"/>
                  </a:moveTo>
                  <a:lnTo>
                    <a:pt x="1731173" y="0"/>
                  </a:lnTo>
                  <a:lnTo>
                    <a:pt x="1731173" y="875656"/>
                  </a:lnTo>
                  <a:lnTo>
                    <a:pt x="0" y="875656"/>
                  </a:lnTo>
                  <a:close/>
                </a:path>
              </a:pathLst>
            </a:custGeom>
            <a:gradFill rotWithShape="1">
              <a:gsLst>
                <a:gs pos="0">
                  <a:srgbClr val="F7ACFF">
                    <a:alpha val="0"/>
                  </a:srgbClr>
                </a:gs>
                <a:gs pos="100000">
                  <a:srgbClr val="3C67BF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31173" cy="9137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758233" y="2306583"/>
            <a:ext cx="1892038" cy="189203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44000" y="7830949"/>
            <a:ext cx="2155070" cy="215507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79646" y="1014697"/>
            <a:ext cx="1737609" cy="2086848"/>
            <a:chOff x="76200" y="38100"/>
            <a:chExt cx="1124179" cy="1350126"/>
          </a:xfrm>
        </p:grpSpPr>
        <p:sp>
          <p:nvSpPr>
            <p:cNvPr id="15" name="Freeform 15"/>
            <p:cNvSpPr/>
            <p:nvPr/>
          </p:nvSpPr>
          <p:spPr>
            <a:xfrm>
              <a:off x="387579" y="575426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939549" y="2212922"/>
            <a:ext cx="1256320" cy="125632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1481001" y="2314334"/>
            <a:ext cx="7979686" cy="630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7"/>
              </a:lnSpc>
            </a:pPr>
            <a:r>
              <a:rPr lang="en-US" sz="5933" b="1" dirty="0">
                <a:solidFill>
                  <a:srgbClr val="24096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</a:t>
            </a:r>
            <a:r>
              <a:rPr lang="en-US" sz="3800" b="1" dirty="0">
                <a:solidFill>
                  <a:srgbClr val="24096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NTRODUCTION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95895" y="4160521"/>
            <a:ext cx="8111912" cy="29238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0209" lvl="1" indent="-205105" algn="just">
              <a:lnSpc>
                <a:spcPts val="2659"/>
              </a:lnSpc>
              <a:buFont typeface="Arial"/>
              <a:buChar char="•"/>
            </a:pPr>
            <a:r>
              <a:rPr lang="en-US" sz="2600" dirty="0">
                <a:solidFill>
                  <a:srgbClr val="24096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Time Series Analysis involves analyzing time-ordered data points.</a:t>
            </a:r>
          </a:p>
          <a:p>
            <a:pPr marL="410209" lvl="1" indent="-205105" algn="just">
              <a:lnSpc>
                <a:spcPts val="2659"/>
              </a:lnSpc>
              <a:buFont typeface="Arial"/>
              <a:buChar char="•"/>
            </a:pPr>
            <a:r>
              <a:rPr lang="en-US" sz="2600" dirty="0">
                <a:solidFill>
                  <a:srgbClr val="24096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Applications include stock market prediction, sales forecasting, weather analysis, etc.</a:t>
            </a:r>
          </a:p>
          <a:p>
            <a:pPr marL="410209" lvl="1" indent="-205105" algn="just">
              <a:lnSpc>
                <a:spcPts val="2659"/>
              </a:lnSpc>
              <a:buFont typeface="Arial"/>
              <a:buChar char="•"/>
            </a:pPr>
            <a:r>
              <a:rPr lang="en-US" sz="2600" dirty="0">
                <a:solidFill>
                  <a:srgbClr val="24096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Key components:</a:t>
            </a:r>
          </a:p>
          <a:p>
            <a:pPr marL="410209" lvl="1" indent="-205105" algn="just">
              <a:lnSpc>
                <a:spcPts val="2659"/>
              </a:lnSpc>
              <a:spcAft>
                <a:spcPts val="600"/>
              </a:spcAft>
              <a:buAutoNum type="arabicPeriod"/>
            </a:pPr>
            <a:r>
              <a:rPr lang="en-US" sz="2400" dirty="0">
                <a:solidFill>
                  <a:srgbClr val="24096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Trend: Long-term movement in data.</a:t>
            </a:r>
          </a:p>
          <a:p>
            <a:pPr marL="410209" lvl="1" indent="-205105" algn="just">
              <a:lnSpc>
                <a:spcPts val="2659"/>
              </a:lnSpc>
              <a:spcAft>
                <a:spcPts val="600"/>
              </a:spcAft>
              <a:buAutoNum type="arabicPeriod"/>
            </a:pPr>
            <a:r>
              <a:rPr lang="en-US" sz="2400" dirty="0">
                <a:solidFill>
                  <a:srgbClr val="24096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Seasonality: Regular pattern or cycles in data.</a:t>
            </a:r>
          </a:p>
          <a:p>
            <a:pPr marL="410209" lvl="1" indent="-205105" algn="just">
              <a:lnSpc>
                <a:spcPts val="2659"/>
              </a:lnSpc>
              <a:spcAft>
                <a:spcPts val="600"/>
              </a:spcAft>
              <a:buAutoNum type="arabicPeriod"/>
            </a:pPr>
            <a:r>
              <a:rPr lang="en-US" sz="2400" dirty="0">
                <a:solidFill>
                  <a:srgbClr val="24096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Anomalies: Outliers or unexpected deviations.</a:t>
            </a: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876823EB-419F-459C-2EE0-138B6F642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88696655-3E03-A027-930F-9CDC8B918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31" y="325187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C17F36A8-3320-3B46-0057-58B0FAD34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75FD4D8-FDC0-F69D-3E50-DAD3C1F5D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5227" y="3162300"/>
            <a:ext cx="4375628" cy="36297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01000" y="-6501"/>
            <a:ext cx="11264060" cy="11375654"/>
            <a:chOff x="0" y="0"/>
            <a:chExt cx="2966666" cy="29960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6666" cy="2996057"/>
            </a:xfrm>
            <a:custGeom>
              <a:avLst/>
              <a:gdLst/>
              <a:ahLst/>
              <a:cxnLst/>
              <a:rect l="l" t="t" r="r" b="b"/>
              <a:pathLst>
                <a:path w="2966666" h="2996057">
                  <a:moveTo>
                    <a:pt x="0" y="0"/>
                  </a:moveTo>
                  <a:lnTo>
                    <a:pt x="2966666" y="0"/>
                  </a:lnTo>
                  <a:lnTo>
                    <a:pt x="2966666" y="2996057"/>
                  </a:lnTo>
                  <a:lnTo>
                    <a:pt x="0" y="2996057"/>
                  </a:lnTo>
                  <a:close/>
                </a:path>
              </a:pathLst>
            </a:custGeom>
            <a:gradFill rotWithShape="1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6666" cy="3034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01382" y="2259172"/>
            <a:ext cx="4690817" cy="745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 dirty="0">
                <a:solidFill>
                  <a:srgbClr val="24096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O</a:t>
            </a:r>
            <a:r>
              <a:rPr lang="en-US" sz="5000" b="1" dirty="0">
                <a:solidFill>
                  <a:srgbClr val="24096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VEVIEW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589055" y="4137766"/>
            <a:ext cx="7133612" cy="927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performing time series analysis using PySparkSQL on Azure Databricks to process and analyze large-scale time-stamped data.</a:t>
            </a:r>
            <a:r>
              <a:rPr lang="en-US" sz="2400" dirty="0">
                <a:solidFill>
                  <a:srgbClr val="2409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9144000" y="4175927"/>
            <a:ext cx="262038" cy="262038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9632473" y="7173269"/>
            <a:ext cx="7141841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9168566" y="6278536"/>
            <a:ext cx="262038" cy="262038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26">
            <a:extLst>
              <a:ext uri="{FF2B5EF4-FFF2-40B4-BE49-F238E27FC236}">
                <a16:creationId xmlns:a16="http://schemas.microsoft.com/office/drawing/2014/main" id="{604A8E3F-D8F3-24FD-E4BD-BABABCC9C7DB}"/>
              </a:ext>
            </a:extLst>
          </p:cNvPr>
          <p:cNvGrpSpPr/>
          <p:nvPr/>
        </p:nvGrpSpPr>
        <p:grpSpPr>
          <a:xfrm>
            <a:off x="9158259" y="5318988"/>
            <a:ext cx="262038" cy="262038"/>
            <a:chOff x="0" y="0"/>
            <a:chExt cx="812800" cy="812800"/>
          </a:xfrm>
        </p:grpSpPr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2E9E4C36-2E92-F8F8-13C6-5FD65CF8D7C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28">
              <a:extLst>
                <a:ext uri="{FF2B5EF4-FFF2-40B4-BE49-F238E27FC236}">
                  <a16:creationId xmlns:a16="http://schemas.microsoft.com/office/drawing/2014/main" id="{D4A8904B-2795-DB36-6A95-351B5B822FA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78030AD-3C4D-009A-A636-B52C1CBF6F45}"/>
              </a:ext>
            </a:extLst>
          </p:cNvPr>
          <p:cNvSpPr txBox="1"/>
          <p:nvPr/>
        </p:nvSpPr>
        <p:spPr>
          <a:xfrm>
            <a:off x="9470140" y="5226528"/>
            <a:ext cx="69890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identify trends, detect seasonality, and spot anomalies within the data.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C4EC34FF-D908-3402-413C-A4C4EE905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140" y="6198526"/>
            <a:ext cx="730417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demonstrates the power of cloud-based analytics for deriving actionable insights from time series data, with potential for future enhancements like predictive modeling and real-time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6DFDEB2-10BF-606D-2561-8F29D6E4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0448" cy="368403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90D59B7-F029-1153-59F8-EBCFB3961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81" y="6896101"/>
            <a:ext cx="4472612" cy="3381730"/>
          </a:xfrm>
          <a:prstGeom prst="rect">
            <a:avLst/>
          </a:prstGeom>
        </p:spPr>
      </p:pic>
      <p:sp>
        <p:nvSpPr>
          <p:cNvPr id="50" name="Freeform 35"/>
          <p:cNvSpPr/>
          <p:nvPr/>
        </p:nvSpPr>
        <p:spPr>
          <a:xfrm>
            <a:off x="743837" y="9307079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2" name="Group 18"/>
          <p:cNvGrpSpPr>
            <a:grpSpLocks noChangeAspect="1"/>
          </p:cNvGrpSpPr>
          <p:nvPr/>
        </p:nvGrpSpPr>
        <p:grpSpPr>
          <a:xfrm>
            <a:off x="-66346" y="4103097"/>
            <a:ext cx="3188086" cy="3042907"/>
            <a:chOff x="-366471" y="-11891"/>
            <a:chExt cx="15572971" cy="14863810"/>
          </a:xfrm>
        </p:grpSpPr>
        <p:sp>
          <p:nvSpPr>
            <p:cNvPr id="53" name="Freeform 19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100000"/>
                  </a:srgbClr>
                </a:gs>
                <a:gs pos="100000">
                  <a:srgbClr val="F7AC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20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5" name="Freeform 21"/>
          <p:cNvSpPr/>
          <p:nvPr/>
        </p:nvSpPr>
        <p:spPr>
          <a:xfrm>
            <a:off x="65513" y="4218336"/>
            <a:ext cx="2946611" cy="2812428"/>
          </a:xfrm>
          <a:custGeom>
            <a:avLst/>
            <a:gdLst/>
            <a:ahLst/>
            <a:cxnLst/>
            <a:rect l="l" t="t" r="r" b="b"/>
            <a:pathLst>
              <a:path w="14393427" h="13737979">
                <a:moveTo>
                  <a:pt x="7196714" y="10990"/>
                </a:moveTo>
                <a:cubicBezTo>
                  <a:pt x="4739280" y="0"/>
                  <a:pt x="2463801" y="1304719"/>
                  <a:pt x="1231900" y="3431106"/>
                </a:cubicBezTo>
                <a:cubicBezTo>
                  <a:pt x="0" y="5557493"/>
                  <a:pt x="0" y="8180487"/>
                  <a:pt x="1231900" y="10306874"/>
                </a:cubicBezTo>
                <a:cubicBezTo>
                  <a:pt x="2463801" y="12433261"/>
                  <a:pt x="4739280" y="13737980"/>
                  <a:pt x="7196714" y="13726990"/>
                </a:cubicBezTo>
                <a:cubicBezTo>
                  <a:pt x="9654147" y="13737980"/>
                  <a:pt x="11929626" y="12433261"/>
                  <a:pt x="13161527" y="10306874"/>
                </a:cubicBezTo>
                <a:cubicBezTo>
                  <a:pt x="14393427" y="8180487"/>
                  <a:pt x="14393427" y="5557493"/>
                  <a:pt x="13161527" y="3431106"/>
                </a:cubicBezTo>
                <a:cubicBezTo>
                  <a:pt x="11929626" y="1304719"/>
                  <a:pt x="9654147" y="0"/>
                  <a:pt x="7196714" y="10990"/>
                </a:cubicBezTo>
                <a:close/>
              </a:path>
            </a:pathLst>
          </a:custGeom>
          <a:blipFill>
            <a:blip r:embed="rId6"/>
            <a:stretch>
              <a:fillRect l="-24712" r="-2471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6" name="Group 9"/>
          <p:cNvGrpSpPr>
            <a:grpSpLocks noChangeAspect="1"/>
          </p:cNvGrpSpPr>
          <p:nvPr/>
        </p:nvGrpSpPr>
        <p:grpSpPr>
          <a:xfrm>
            <a:off x="2311835" y="1533369"/>
            <a:ext cx="6136420" cy="6136420"/>
            <a:chOff x="0" y="0"/>
            <a:chExt cx="14840029" cy="14840029"/>
          </a:xfrm>
        </p:grpSpPr>
        <p:sp>
          <p:nvSpPr>
            <p:cNvPr id="57" name="Freeform 10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100000"/>
                  </a:srgbClr>
                </a:gs>
                <a:gs pos="100000">
                  <a:srgbClr val="8875D7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11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12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/>
              <a:stretch>
                <a:fillRect l="-24712" r="-2471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96708" y="844897"/>
            <a:ext cx="1194260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49938" y="2009691"/>
            <a:ext cx="6573048" cy="6267619"/>
            <a:chOff x="0" y="0"/>
            <a:chExt cx="1018337" cy="97101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18337" cy="971018"/>
            </a:xfrm>
            <a:custGeom>
              <a:avLst/>
              <a:gdLst/>
              <a:ahLst/>
              <a:cxnLst/>
              <a:rect l="l" t="t" r="r" b="b"/>
              <a:pathLst>
                <a:path w="1018337" h="971018">
                  <a:moveTo>
                    <a:pt x="0" y="0"/>
                  </a:moveTo>
                  <a:lnTo>
                    <a:pt x="1018337" y="0"/>
                  </a:lnTo>
                  <a:lnTo>
                    <a:pt x="1018337" y="971018"/>
                  </a:lnTo>
                  <a:lnTo>
                    <a:pt x="0" y="971018"/>
                  </a:lnTo>
                  <a:close/>
                </a:path>
              </a:pathLst>
            </a:custGeom>
            <a:blipFill>
              <a:blip r:embed="rId2"/>
              <a:stretch>
                <a:fillRect t="-28704" b="-28704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5920447"/>
            <a:ext cx="8384711" cy="2735500"/>
            <a:chOff x="0" y="0"/>
            <a:chExt cx="2208319" cy="72046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08319" cy="720461"/>
            </a:xfrm>
            <a:custGeom>
              <a:avLst/>
              <a:gdLst/>
              <a:ahLst/>
              <a:cxnLst/>
              <a:rect l="l" t="t" r="r" b="b"/>
              <a:pathLst>
                <a:path w="2208319" h="720461">
                  <a:moveTo>
                    <a:pt x="0" y="0"/>
                  </a:moveTo>
                  <a:lnTo>
                    <a:pt x="2208319" y="0"/>
                  </a:lnTo>
                  <a:lnTo>
                    <a:pt x="2208319" y="720461"/>
                  </a:lnTo>
                  <a:lnTo>
                    <a:pt x="0" y="72046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208319" cy="758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036797" y="2456008"/>
            <a:ext cx="1256320" cy="125632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463406" y="2872563"/>
            <a:ext cx="7310908" cy="734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 dirty="0">
                <a:solidFill>
                  <a:srgbClr val="24096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C</a:t>
            </a:r>
            <a:r>
              <a:rPr lang="en-US" sz="5000" b="1" dirty="0">
                <a:solidFill>
                  <a:srgbClr val="24096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HALLENGES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982200" y="4361641"/>
            <a:ext cx="6574791" cy="28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15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large datasets efficiently</a:t>
            </a:r>
            <a:r>
              <a:rPr lang="en-IN" sz="2000" dirty="0"/>
              <a:t>.</a:t>
            </a:r>
            <a:endParaRPr lang="en-US" sz="1856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013786" y="5002706"/>
            <a:ext cx="6574791" cy="28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15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data quality and consistency</a:t>
            </a:r>
            <a:r>
              <a:rPr lang="en-US" sz="2000" dirty="0"/>
              <a:t>.</a:t>
            </a:r>
            <a:endParaRPr lang="en-US" sz="1856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013786" y="5709434"/>
            <a:ext cx="6574791" cy="285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15"/>
              </a:lnSpc>
            </a:pPr>
            <a:r>
              <a:rPr lang="en-US" sz="2500" dirty="0">
                <a:solidFill>
                  <a:srgbClr val="2409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nterpreting anomalies in real-world scenarios</a:t>
            </a:r>
            <a:r>
              <a:rPr lang="en-US" sz="2000" dirty="0"/>
              <a:t>.</a:t>
            </a:r>
            <a:endParaRPr lang="en-US" sz="1856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9533938" y="4330332"/>
            <a:ext cx="262038" cy="26203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533938" y="5012481"/>
            <a:ext cx="262038" cy="26203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533938" y="5687689"/>
            <a:ext cx="262038" cy="26203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429600" y="2555251"/>
            <a:ext cx="2028716" cy="2080953"/>
            <a:chOff x="0" y="0"/>
            <a:chExt cx="534312" cy="54807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34312" cy="548070"/>
            </a:xfrm>
            <a:custGeom>
              <a:avLst/>
              <a:gdLst/>
              <a:ahLst/>
              <a:cxnLst/>
              <a:rect l="l" t="t" r="r" b="b"/>
              <a:pathLst>
                <a:path w="534312" h="548070">
                  <a:moveTo>
                    <a:pt x="0" y="0"/>
                  </a:moveTo>
                  <a:lnTo>
                    <a:pt x="534312" y="0"/>
                  </a:lnTo>
                  <a:lnTo>
                    <a:pt x="534312" y="548070"/>
                  </a:lnTo>
                  <a:lnTo>
                    <a:pt x="0" y="548070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534312" cy="586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2" name="Group 32"/>
          <p:cNvGrpSpPr/>
          <p:nvPr/>
        </p:nvGrpSpPr>
        <p:grpSpPr>
          <a:xfrm>
            <a:off x="1729360" y="5938378"/>
            <a:ext cx="2494991" cy="2717569"/>
            <a:chOff x="0" y="0"/>
            <a:chExt cx="1018337" cy="110918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018337" cy="1109183"/>
            </a:xfrm>
            <a:custGeom>
              <a:avLst/>
              <a:gdLst/>
              <a:ahLst/>
              <a:cxnLst/>
              <a:rect l="l" t="t" r="r" b="b"/>
              <a:pathLst>
                <a:path w="1018337" h="1109183">
                  <a:moveTo>
                    <a:pt x="0" y="0"/>
                  </a:moveTo>
                  <a:lnTo>
                    <a:pt x="1018337" y="0"/>
                  </a:lnTo>
                  <a:lnTo>
                    <a:pt x="1018337" y="1109183"/>
                  </a:lnTo>
                  <a:lnTo>
                    <a:pt x="0" y="1109183"/>
                  </a:lnTo>
                  <a:close/>
                </a:path>
              </a:pathLst>
            </a:custGeom>
            <a:blipFill>
              <a:blip r:embed="rId2"/>
              <a:stretch>
                <a:fillRect t="-18900" b="-1890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4971743" y="5938378"/>
            <a:ext cx="2494991" cy="2736677"/>
            <a:chOff x="0" y="0"/>
            <a:chExt cx="1018337" cy="111698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018337" cy="1116982"/>
            </a:xfrm>
            <a:custGeom>
              <a:avLst/>
              <a:gdLst/>
              <a:ahLst/>
              <a:cxnLst/>
              <a:rect l="l" t="t" r="r" b="b"/>
              <a:pathLst>
                <a:path w="1018337" h="1116982">
                  <a:moveTo>
                    <a:pt x="0" y="0"/>
                  </a:moveTo>
                  <a:lnTo>
                    <a:pt x="1018337" y="0"/>
                  </a:lnTo>
                  <a:lnTo>
                    <a:pt x="1018337" y="1116982"/>
                  </a:lnTo>
                  <a:lnTo>
                    <a:pt x="0" y="1116982"/>
                  </a:lnTo>
                  <a:close/>
                </a:path>
              </a:pathLst>
            </a:custGeom>
            <a:blipFill>
              <a:blip r:embed="rId2"/>
              <a:stretch>
                <a:fillRect t="-18419" b="-1841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5547922" y="-32243"/>
            <a:ext cx="2249937" cy="2249937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7128905" y="1279178"/>
            <a:ext cx="1256320" cy="1256320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4485795" cy="10287000"/>
            <a:chOff x="0" y="0"/>
            <a:chExt cx="3727414" cy="12355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7414" cy="1235549"/>
            </a:xfrm>
            <a:custGeom>
              <a:avLst/>
              <a:gdLst/>
              <a:ahLst/>
              <a:cxnLst/>
              <a:rect l="l" t="t" r="r" b="b"/>
              <a:pathLst>
                <a:path w="3727414" h="1235549">
                  <a:moveTo>
                    <a:pt x="0" y="0"/>
                  </a:moveTo>
                  <a:lnTo>
                    <a:pt x="3727414" y="0"/>
                  </a:lnTo>
                  <a:lnTo>
                    <a:pt x="3727414" y="1235549"/>
                  </a:lnTo>
                  <a:lnTo>
                    <a:pt x="0" y="1235549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27414" cy="12736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395962" y="1730160"/>
            <a:ext cx="1892038" cy="189203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00540" y="1693375"/>
            <a:ext cx="1256320" cy="125632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TextBox 28"/>
          <p:cNvSpPr txBox="1"/>
          <p:nvPr/>
        </p:nvSpPr>
        <p:spPr>
          <a:xfrm>
            <a:off x="2249234" y="3655565"/>
            <a:ext cx="13588767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2"/>
              </a:lnSpc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774314" y="9473025"/>
            <a:ext cx="354591" cy="24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978627" y="1848992"/>
            <a:ext cx="12561261" cy="745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 b="1" dirty="0">
                <a:solidFill>
                  <a:srgbClr val="24096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T</a:t>
            </a:r>
            <a:r>
              <a:rPr lang="en-US" sz="5000" b="1" dirty="0">
                <a:solidFill>
                  <a:srgbClr val="24096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OOLS</a:t>
            </a:r>
            <a:r>
              <a:rPr lang="en-US" sz="6833" b="1" dirty="0">
                <a:solidFill>
                  <a:srgbClr val="24096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 A</a:t>
            </a:r>
            <a:r>
              <a:rPr lang="en-US" sz="5000" b="1" dirty="0">
                <a:solidFill>
                  <a:srgbClr val="24096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ND</a:t>
            </a:r>
            <a:r>
              <a:rPr lang="en-US" sz="6833" b="1" dirty="0">
                <a:solidFill>
                  <a:srgbClr val="24096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 R</a:t>
            </a:r>
            <a:r>
              <a:rPr lang="en-US" sz="5000" b="1" dirty="0">
                <a:solidFill>
                  <a:srgbClr val="24096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ESOURCES</a:t>
            </a:r>
            <a:r>
              <a:rPr lang="en-US" sz="6833" b="1" dirty="0">
                <a:solidFill>
                  <a:srgbClr val="24096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 </a:t>
            </a: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C5B30DEB-F18D-60E4-44AD-102FA057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745" y="3141265"/>
            <a:ext cx="671690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PySparkSQL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large-scale distributed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SQL-like syntax for data querying and transformation.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70C7FF-190F-E55B-E4A8-238A51157DE0}"/>
              </a:ext>
            </a:extLst>
          </p:cNvPr>
          <p:cNvSpPr txBox="1"/>
          <p:nvPr/>
        </p:nvSpPr>
        <p:spPr>
          <a:xfrm>
            <a:off x="9118310" y="3072164"/>
            <a:ext cx="8602023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Unified analytics platform optimized for Azure.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Built-in integration with Azure storage and machine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environment for data scientists and engineers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077" name="Picture 5" descr="Efficient Data Processing with PySpark ...">
            <a:extLst>
              <a:ext uri="{FF2B5EF4-FFF2-40B4-BE49-F238E27FC236}">
                <a16:creationId xmlns:a16="http://schemas.microsoft.com/office/drawing/2014/main" id="{456B31CB-113D-645E-8A2E-4DF90E25C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54" y="5535453"/>
            <a:ext cx="6166246" cy="372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Learn Azure Databricks - Spark ...">
            <a:extLst>
              <a:ext uri="{FF2B5EF4-FFF2-40B4-BE49-F238E27FC236}">
                <a16:creationId xmlns:a16="http://schemas.microsoft.com/office/drawing/2014/main" id="{A0809462-BB50-1C5B-0829-B397560AD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766" y="5535452"/>
            <a:ext cx="6114502" cy="372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24"/>
          <p:cNvGrpSpPr/>
          <p:nvPr/>
        </p:nvGrpSpPr>
        <p:grpSpPr>
          <a:xfrm>
            <a:off x="15422108" y="5233217"/>
            <a:ext cx="1256320" cy="1256320"/>
            <a:chOff x="0" y="0"/>
            <a:chExt cx="812800" cy="812800"/>
          </a:xfrm>
        </p:grpSpPr>
        <p:sp>
          <p:nvSpPr>
            <p:cNvPr id="3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24">
            <a:extLst>
              <a:ext uri="{FF2B5EF4-FFF2-40B4-BE49-F238E27FC236}">
                <a16:creationId xmlns:a16="http://schemas.microsoft.com/office/drawing/2014/main" id="{02B903B3-8C92-7605-DFA7-6590CC3E7066}"/>
              </a:ext>
            </a:extLst>
          </p:cNvPr>
          <p:cNvGrpSpPr/>
          <p:nvPr/>
        </p:nvGrpSpPr>
        <p:grpSpPr>
          <a:xfrm>
            <a:off x="9179182" y="6768715"/>
            <a:ext cx="1256320" cy="1256320"/>
            <a:chOff x="0" y="0"/>
            <a:chExt cx="812800" cy="812800"/>
          </a:xfrm>
        </p:grpSpPr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E2392090-15E5-08EB-A9E6-1B0F2871503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26">
              <a:extLst>
                <a:ext uri="{FF2B5EF4-FFF2-40B4-BE49-F238E27FC236}">
                  <a16:creationId xmlns:a16="http://schemas.microsoft.com/office/drawing/2014/main" id="{E4C39351-2EC5-F4FA-5845-B495D2B02C8B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3" name="Group 24">
            <a:extLst>
              <a:ext uri="{FF2B5EF4-FFF2-40B4-BE49-F238E27FC236}">
                <a16:creationId xmlns:a16="http://schemas.microsoft.com/office/drawing/2014/main" id="{E6A72D46-E302-DEBB-D014-9157649E6CCE}"/>
              </a:ext>
            </a:extLst>
          </p:cNvPr>
          <p:cNvGrpSpPr/>
          <p:nvPr/>
        </p:nvGrpSpPr>
        <p:grpSpPr>
          <a:xfrm>
            <a:off x="1886978" y="7126886"/>
            <a:ext cx="1256320" cy="1256320"/>
            <a:chOff x="0" y="0"/>
            <a:chExt cx="812800" cy="812800"/>
          </a:xfrm>
        </p:grpSpPr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E2680456-B78C-166E-B5BD-840AEFEBB91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TextBox 26">
              <a:extLst>
                <a:ext uri="{FF2B5EF4-FFF2-40B4-BE49-F238E27FC236}">
                  <a16:creationId xmlns:a16="http://schemas.microsoft.com/office/drawing/2014/main" id="{A63081F9-4A07-BE22-85E6-D4FF7AAF6BB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439619" y="3310635"/>
            <a:ext cx="7701387" cy="745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48748" y="2613354"/>
            <a:ext cx="1343260" cy="134326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36329" y="5039817"/>
            <a:ext cx="8310740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dirty="0">
                <a:sym typeface="Montserrat"/>
              </a:rPr>
              <a:t> </a:t>
            </a: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194073" y="7521394"/>
            <a:ext cx="8310740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1623420" y="1477600"/>
            <a:ext cx="1343260" cy="1343260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89F4619-A972-C24B-C045-5A0856A5F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533"/>
            <a:ext cx="5019538" cy="253148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105FCF4-0F3A-4F43-2249-798D15455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6934" y="6387249"/>
            <a:ext cx="5730586" cy="3877346"/>
          </a:xfrm>
          <a:prstGeom prst="rect">
            <a:avLst/>
          </a:prstGeom>
        </p:spPr>
      </p:pic>
      <p:sp>
        <p:nvSpPr>
          <p:cNvPr id="42" name="TextBox 32"/>
          <p:cNvSpPr txBox="1"/>
          <p:nvPr/>
        </p:nvSpPr>
        <p:spPr>
          <a:xfrm>
            <a:off x="15968826" y="9531260"/>
            <a:ext cx="800246" cy="241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43" name="TextBox 33"/>
          <p:cNvSpPr txBox="1"/>
          <p:nvPr/>
        </p:nvSpPr>
        <p:spPr>
          <a:xfrm>
            <a:off x="16738592" y="9531260"/>
            <a:ext cx="484986" cy="24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07</a:t>
            </a:r>
          </a:p>
        </p:txBody>
      </p:sp>
      <p:grpSp>
        <p:nvGrpSpPr>
          <p:cNvPr id="44" name="Group 5">
            <a:extLst>
              <a:ext uri="{FF2B5EF4-FFF2-40B4-BE49-F238E27FC236}">
                <a16:creationId xmlns:a16="http://schemas.microsoft.com/office/drawing/2014/main" id="{30C5101C-4AC3-ED9C-505A-2FC642F224EB}"/>
              </a:ext>
            </a:extLst>
          </p:cNvPr>
          <p:cNvGrpSpPr/>
          <p:nvPr/>
        </p:nvGrpSpPr>
        <p:grpSpPr>
          <a:xfrm>
            <a:off x="12523704" y="-1146488"/>
            <a:ext cx="5764296" cy="11433488"/>
            <a:chOff x="0" y="-38100"/>
            <a:chExt cx="1737643" cy="913756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EB76285E-8747-A6B1-9FB1-830DBDBBF09F}"/>
                </a:ext>
              </a:extLst>
            </p:cNvPr>
            <p:cNvSpPr/>
            <p:nvPr/>
          </p:nvSpPr>
          <p:spPr>
            <a:xfrm>
              <a:off x="6470" y="0"/>
              <a:ext cx="1731173" cy="875656"/>
            </a:xfrm>
            <a:custGeom>
              <a:avLst/>
              <a:gdLst/>
              <a:ahLst/>
              <a:cxnLst/>
              <a:rect l="l" t="t" r="r" b="b"/>
              <a:pathLst>
                <a:path w="1731173" h="875656">
                  <a:moveTo>
                    <a:pt x="0" y="0"/>
                  </a:moveTo>
                  <a:lnTo>
                    <a:pt x="1731173" y="0"/>
                  </a:lnTo>
                  <a:lnTo>
                    <a:pt x="1731173" y="875656"/>
                  </a:lnTo>
                  <a:lnTo>
                    <a:pt x="0" y="875656"/>
                  </a:lnTo>
                  <a:close/>
                </a:path>
              </a:pathLst>
            </a:custGeom>
            <a:gradFill rotWithShape="1">
              <a:gsLst>
                <a:gs pos="0">
                  <a:srgbClr val="F7ACFF">
                    <a:alpha val="0"/>
                  </a:srgbClr>
                </a:gs>
                <a:gs pos="100000">
                  <a:srgbClr val="3C67BF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6" name="TextBox 7">
              <a:extLst>
                <a:ext uri="{FF2B5EF4-FFF2-40B4-BE49-F238E27FC236}">
                  <a16:creationId xmlns:a16="http://schemas.microsoft.com/office/drawing/2014/main" id="{BD20FDFB-9791-3476-C7BE-96EEFAD7AC6C}"/>
                </a:ext>
              </a:extLst>
            </p:cNvPr>
            <p:cNvSpPr txBox="1"/>
            <p:nvPr/>
          </p:nvSpPr>
          <p:spPr>
            <a:xfrm>
              <a:off x="0" y="-38100"/>
              <a:ext cx="1731173" cy="9137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AutoShape 2">
            <a:extLst>
              <a:ext uri="{FF2B5EF4-FFF2-40B4-BE49-F238E27FC236}">
                <a16:creationId xmlns:a16="http://schemas.microsoft.com/office/drawing/2014/main" id="{EF5FE165-DD45-8581-4115-FF0985B5B0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7696" y="53450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AutoShape 4">
            <a:extLst>
              <a:ext uri="{FF2B5EF4-FFF2-40B4-BE49-F238E27FC236}">
                <a16:creationId xmlns:a16="http://schemas.microsoft.com/office/drawing/2014/main" id="{17A55A5D-581F-EA60-1B77-75EEFFF084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66821" y="23600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D49BE-AE6C-D334-4F8B-3345B61998E2}"/>
              </a:ext>
            </a:extLst>
          </p:cNvPr>
          <p:cNvSpPr txBox="1"/>
          <p:nvPr/>
        </p:nvSpPr>
        <p:spPr>
          <a:xfrm>
            <a:off x="644942" y="1204557"/>
            <a:ext cx="60982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0" b="1" dirty="0">
                <a:solidFill>
                  <a:srgbClr val="24096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A</a:t>
            </a:r>
            <a:r>
              <a:rPr lang="en-US" sz="5000" b="1" dirty="0">
                <a:solidFill>
                  <a:srgbClr val="24096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RCHITECTURE</a:t>
            </a:r>
            <a:endParaRPr lang="en-IN" sz="5000" dirty="0"/>
          </a:p>
        </p:txBody>
      </p:sp>
      <p:sp>
        <p:nvSpPr>
          <p:cNvPr id="55" name="AutoShape 6">
            <a:extLst>
              <a:ext uri="{FF2B5EF4-FFF2-40B4-BE49-F238E27FC236}">
                <a16:creationId xmlns:a16="http://schemas.microsoft.com/office/drawing/2014/main" id="{8117252E-CD47-8086-1C0D-53F9AE7DD4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11D6B5E-90EE-210B-757D-912837150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25400" y="3101144"/>
            <a:ext cx="5532120" cy="3877346"/>
          </a:xfrm>
          <a:prstGeom prst="rect">
            <a:avLst/>
          </a:prstGeom>
        </p:spPr>
      </p:pic>
      <p:sp>
        <p:nvSpPr>
          <p:cNvPr id="59" name="Rectangle 8">
            <a:extLst>
              <a:ext uri="{FF2B5EF4-FFF2-40B4-BE49-F238E27FC236}">
                <a16:creationId xmlns:a16="http://schemas.microsoft.com/office/drawing/2014/main" id="{3A29384C-4B30-E564-E90F-2BCE1DAEF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36" y="3218849"/>
            <a:ext cx="12229114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Ingestion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raw CSV dataset is uploaded into Azure Databricks using DBFS.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PySparkSQL is used for trend, seasonality, and anomaly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Moving averages identify long-term trends in passenger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Seasonality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Monthly averages highlight seasonal patterns in passenger 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Trends, seasonality, and anomalies are visualized in Databricks notebooks.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Z-score method detects and flags outlier data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Generation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Analysis reveals passenger trends, seasonality, and anomalies.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 Execution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workflow is executed seamlessly within Azure Databricks.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is stored in Delta Lake format for optimized storage and efficient querying.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2917" y="1710815"/>
            <a:ext cx="19526368" cy="2240807"/>
            <a:chOff x="0" y="0"/>
            <a:chExt cx="5142747" cy="5901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150546" y="2143184"/>
            <a:ext cx="7310908" cy="734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 b="1" dirty="0">
                <a:solidFill>
                  <a:srgbClr val="24096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C</a:t>
            </a:r>
            <a:r>
              <a:rPr lang="en-US" sz="5000" b="1" dirty="0">
                <a:solidFill>
                  <a:srgbClr val="24096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89742" y="2872563"/>
            <a:ext cx="4632515" cy="76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-135218" y="9166597"/>
            <a:ext cx="19526368" cy="2240807"/>
            <a:chOff x="0" y="0"/>
            <a:chExt cx="5142747" cy="59017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5650032" y="-529992"/>
            <a:ext cx="19526368" cy="2240807"/>
            <a:chOff x="0" y="0"/>
            <a:chExt cx="5142747" cy="59017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774314" y="9473025"/>
            <a:ext cx="354591" cy="24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9" name="Group 19"/>
          <p:cNvGrpSpPr/>
          <p:nvPr/>
        </p:nvGrpSpPr>
        <p:grpSpPr>
          <a:xfrm>
            <a:off x="1236329" y="4380246"/>
            <a:ext cx="4981763" cy="3996239"/>
            <a:chOff x="0" y="0"/>
            <a:chExt cx="1312069" cy="105250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12069" cy="1052507"/>
            </a:xfrm>
            <a:custGeom>
              <a:avLst/>
              <a:gdLst/>
              <a:ahLst/>
              <a:cxnLst/>
              <a:rect l="l" t="t" r="r" b="b"/>
              <a:pathLst>
                <a:path w="1312069" h="1052507">
                  <a:moveTo>
                    <a:pt x="0" y="0"/>
                  </a:moveTo>
                  <a:lnTo>
                    <a:pt x="1312069" y="0"/>
                  </a:lnTo>
                  <a:lnTo>
                    <a:pt x="1312069" y="1052507"/>
                  </a:lnTo>
                  <a:lnTo>
                    <a:pt x="0" y="1052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12069" cy="10906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603088" y="4380246"/>
            <a:ext cx="4981763" cy="3996239"/>
            <a:chOff x="0" y="0"/>
            <a:chExt cx="1312069" cy="105250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12069" cy="1052507"/>
            </a:xfrm>
            <a:custGeom>
              <a:avLst/>
              <a:gdLst/>
              <a:ahLst/>
              <a:cxnLst/>
              <a:rect l="l" t="t" r="r" b="b"/>
              <a:pathLst>
                <a:path w="1312069" h="1052507">
                  <a:moveTo>
                    <a:pt x="0" y="0"/>
                  </a:moveTo>
                  <a:lnTo>
                    <a:pt x="1312069" y="0"/>
                  </a:lnTo>
                  <a:lnTo>
                    <a:pt x="1312069" y="1052507"/>
                  </a:lnTo>
                  <a:lnTo>
                    <a:pt x="0" y="1052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312069" cy="10906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1969846" y="4380246"/>
            <a:ext cx="4981763" cy="3996239"/>
            <a:chOff x="0" y="0"/>
            <a:chExt cx="1312069" cy="105250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12069" cy="1052507"/>
            </a:xfrm>
            <a:custGeom>
              <a:avLst/>
              <a:gdLst/>
              <a:ahLst/>
              <a:cxnLst/>
              <a:rect l="l" t="t" r="r" b="b"/>
              <a:pathLst>
                <a:path w="1312069" h="1052507">
                  <a:moveTo>
                    <a:pt x="0" y="0"/>
                  </a:moveTo>
                  <a:lnTo>
                    <a:pt x="1312069" y="0"/>
                  </a:lnTo>
                  <a:lnTo>
                    <a:pt x="1312069" y="1052507"/>
                  </a:lnTo>
                  <a:lnTo>
                    <a:pt x="0" y="1052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312069" cy="10906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194073" y="5620130"/>
            <a:ext cx="2956473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697372" y="5048224"/>
            <a:ext cx="262038" cy="262038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2194073" y="5061068"/>
            <a:ext cx="4024019" cy="1641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45"/>
              </a:lnSpc>
              <a:spcAft>
                <a:spcPts val="30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demonstrates the use of PySparkSQL on Azure Databricks for efficient and scalable time series analysis.</a:t>
            </a:r>
            <a:endParaRPr lang="en-US" sz="2681" dirty="0">
              <a:solidFill>
                <a:srgbClr val="240960"/>
              </a:solidFill>
              <a:latin typeface="Times New Roman" panose="02020603050405020304" pitchFamily="18" charset="0"/>
              <a:ea typeface="Montserrat Bold"/>
              <a:cs typeface="Times New Roman" panose="02020603050405020304" pitchFamily="18" charset="0"/>
              <a:sym typeface="Montserrat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7737378" y="5635583"/>
            <a:ext cx="2956473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. 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7240677" y="5063677"/>
            <a:ext cx="262038" cy="262038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7737379" y="5076521"/>
            <a:ext cx="2854422" cy="1901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45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Uncovered valuable insights such as long-term trends, seasonal patterns, and anomalies that can inform strategic decision-making. </a:t>
            </a:r>
            <a:endParaRPr lang="en-US" sz="2681" b="1" dirty="0">
              <a:solidFill>
                <a:srgbClr val="240960"/>
              </a:solidFill>
              <a:latin typeface="Times New Roman" panose="02020603050405020304" pitchFamily="18" charset="0"/>
              <a:ea typeface="Montserrat Bold"/>
              <a:cs typeface="Times New Roman" panose="02020603050405020304" pitchFamily="18" charset="0"/>
              <a:sym typeface="Montserrat Bold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3280683" y="5651036"/>
            <a:ext cx="2956473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12783981" y="5079130"/>
            <a:ext cx="262038" cy="262038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3324307" y="5120236"/>
            <a:ext cx="4012297" cy="2180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45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PySparkSQL's distributed processing capabilities and Azure Databricks' collaborative environment proved to be an ideal solution for handling large scale data.</a:t>
            </a:r>
            <a:endParaRPr lang="en-US" sz="2681" b="1" dirty="0">
              <a:solidFill>
                <a:srgbClr val="240960"/>
              </a:solidFill>
              <a:latin typeface="Times New Roman" panose="02020603050405020304" pitchFamily="18" charset="0"/>
              <a:ea typeface="Montserrat Bold"/>
              <a:cs typeface="Times New Roman" panose="02020603050405020304" pitchFamily="18" charset="0"/>
              <a:sym typeface="Montserrat Bold"/>
            </a:endParaRPr>
          </a:p>
        </p:txBody>
      </p:sp>
      <p:grpSp>
        <p:nvGrpSpPr>
          <p:cNvPr id="43" name="Group 43"/>
          <p:cNvGrpSpPr/>
          <p:nvPr/>
        </p:nvGrpSpPr>
        <p:grpSpPr>
          <a:xfrm>
            <a:off x="82681" y="3005603"/>
            <a:ext cx="1892038" cy="1892038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774314" y="9473025"/>
            <a:ext cx="484986" cy="24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</a:p>
        </p:txBody>
      </p:sp>
      <p:sp>
        <p:nvSpPr>
          <p:cNvPr id="7" name="Freeform 7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605822" y="573340"/>
            <a:ext cx="2414254" cy="241425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994805" y="1566361"/>
            <a:ext cx="5052060" cy="734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 dirty="0">
                <a:solidFill>
                  <a:srgbClr val="24096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R</a:t>
            </a:r>
            <a:r>
              <a:rPr lang="en-US" sz="5000" b="1" dirty="0">
                <a:solidFill>
                  <a:srgbClr val="24096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ESULTS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56860" y="4978117"/>
            <a:ext cx="6417795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963054" y="6873045"/>
            <a:ext cx="1892038" cy="189203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4861737" y="3674458"/>
            <a:ext cx="2155070" cy="215507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4D6F3A2B-F5BC-B2E3-C7A0-F400E0186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18" y="4228783"/>
            <a:ext cx="8797676" cy="5023592"/>
          </a:xfrm>
          <a:prstGeom prst="rect">
            <a:avLst/>
          </a:prstGeom>
        </p:spPr>
      </p:pic>
      <p:pic>
        <p:nvPicPr>
          <p:cNvPr id="29" name="Picture 28" descr="A graph of blue lines&#10;&#10;Description automatically generated">
            <a:extLst>
              <a:ext uri="{FF2B5EF4-FFF2-40B4-BE49-F238E27FC236}">
                <a16:creationId xmlns:a16="http://schemas.microsoft.com/office/drawing/2014/main" id="{D231C8A0-CACC-6F94-D89F-4EE81084E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1614" y="4856970"/>
            <a:ext cx="8522652" cy="4525817"/>
          </a:xfrm>
          <a:prstGeom prst="rect">
            <a:avLst/>
          </a:prstGeom>
        </p:spPr>
      </p:pic>
      <p:grpSp>
        <p:nvGrpSpPr>
          <p:cNvPr id="30" name="Group 25"/>
          <p:cNvGrpSpPr/>
          <p:nvPr/>
        </p:nvGrpSpPr>
        <p:grpSpPr>
          <a:xfrm>
            <a:off x="7085863" y="118621"/>
            <a:ext cx="3224719" cy="3288410"/>
            <a:chOff x="-86150" y="-102400"/>
            <a:chExt cx="822750" cy="839000"/>
          </a:xfrm>
        </p:grpSpPr>
        <p:sp>
          <p:nvSpPr>
            <p:cNvPr id="31" name="Freeform 26"/>
            <p:cNvSpPr/>
            <p:nvPr/>
          </p:nvSpPr>
          <p:spPr>
            <a:xfrm>
              <a:off x="-86150" y="-10240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32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3" name="Picture 32" descr="A graph of blue bars&#10;&#10;Description automatically generated">
            <a:extLst>
              <a:ext uri="{FF2B5EF4-FFF2-40B4-BE49-F238E27FC236}">
                <a16:creationId xmlns:a16="http://schemas.microsoft.com/office/drawing/2014/main" id="{F47609A0-4C81-9384-8D58-7A604CBA97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1615" y="350935"/>
            <a:ext cx="8522652" cy="4182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442</Words>
  <Application>Microsoft Office PowerPoint</Application>
  <PresentationFormat>Custom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Montserrat Bold</vt:lpstr>
      <vt:lpstr>Calibri</vt:lpstr>
      <vt:lpstr>Arial</vt:lpstr>
      <vt:lpstr>Montserrat</vt:lpstr>
      <vt:lpstr>Times New Roman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using PySparkSQL on Azure Databricks</dc:title>
  <cp:lastModifiedBy>SEEMALAMUDI SAI (RA2011027020009)</cp:lastModifiedBy>
  <cp:revision>21</cp:revision>
  <dcterms:created xsi:type="dcterms:W3CDTF">2006-08-16T00:00:00Z</dcterms:created>
  <dcterms:modified xsi:type="dcterms:W3CDTF">2024-12-18T13:19:44Z</dcterms:modified>
  <dc:identifier>DAGZoqy2kpI</dc:identifier>
</cp:coreProperties>
</file>