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Bold" panose="00000800000000000000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34936" y="577046"/>
            <a:ext cx="1740316" cy="1421351"/>
          </a:xfrm>
          <a:custGeom>
            <a:avLst/>
            <a:gdLst/>
            <a:ahLst/>
            <a:cxnLst/>
            <a:rect l="l" t="t" r="r" b="b"/>
            <a:pathLst>
              <a:path w="1740316" h="1421351">
                <a:moveTo>
                  <a:pt x="0" y="0"/>
                </a:moveTo>
                <a:lnTo>
                  <a:pt x="1740316" y="0"/>
                </a:lnTo>
                <a:lnTo>
                  <a:pt x="1740316" y="1421352"/>
                </a:lnTo>
                <a:lnTo>
                  <a:pt x="0" y="1421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371600" y="3209061"/>
            <a:ext cx="11353800" cy="2919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49"/>
              </a:lnSpc>
              <a:spcBef>
                <a:spcPct val="0"/>
              </a:spcBef>
            </a:pPr>
            <a:r>
              <a:rPr lang="en-US" sz="5606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Streamlined End-to-End Real-Time Data Ingestion and Analysis Pipeline with Azure Tools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6FDD08-A9F2-FEBF-80F2-FBE88093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0" y="0"/>
            <a:ext cx="4953000" cy="4976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7F45F-640A-A4C0-8EF4-60DEFE6CEB12}"/>
              </a:ext>
            </a:extLst>
          </p:cNvPr>
          <p:cNvSpPr txBox="1"/>
          <p:nvPr/>
        </p:nvSpPr>
        <p:spPr>
          <a:xfrm>
            <a:off x="9925308" y="7220783"/>
            <a:ext cx="492741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 Reddy Gorantla</a:t>
            </a:r>
          </a:p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Sarthak Kulkarni</a:t>
            </a:r>
          </a:p>
          <a:p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Seemalamudi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Nikhil Sai</a:t>
            </a:r>
            <a:endParaRPr lang="en-IN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AB2B6-67FC-EAE7-7661-CF024FF65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463F18F-9680-58DE-F696-0F0EEC97A975}"/>
              </a:ext>
            </a:extLst>
          </p:cNvPr>
          <p:cNvSpPr txBox="1"/>
          <p:nvPr/>
        </p:nvSpPr>
        <p:spPr>
          <a:xfrm>
            <a:off x="1981046" y="1457464"/>
            <a:ext cx="7073573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8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ONCLUSION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A953D6-2C53-42A5-A43B-82A89BE4D93B}"/>
              </a:ext>
            </a:extLst>
          </p:cNvPr>
          <p:cNvSpPr txBox="1"/>
          <p:nvPr/>
        </p:nvSpPr>
        <p:spPr>
          <a:xfrm>
            <a:off x="1981046" y="2961546"/>
            <a:ext cx="14123690" cy="157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7"/>
              </a:lnSpc>
            </a:pPr>
            <a:endParaRPr dirty="0"/>
          </a:p>
          <a:p>
            <a:pPr algn="just">
              <a:lnSpc>
                <a:spcPts val="4247"/>
              </a:lnSpc>
            </a:pPr>
            <a:r>
              <a:rPr lang="en-US" sz="303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just">
              <a:lnSpc>
                <a:spcPts val="4247"/>
              </a:lnSpc>
              <a:spcBef>
                <a:spcPct val="0"/>
              </a:spcBef>
            </a:pPr>
            <a:endParaRPr lang="en-US" sz="3033" dirty="0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C9A7126-AFE4-4C5F-41C8-FC33F923F7F8}"/>
              </a:ext>
            </a:extLst>
          </p:cNvPr>
          <p:cNvGrpSpPr/>
          <p:nvPr/>
        </p:nvGrpSpPr>
        <p:grpSpPr>
          <a:xfrm rot="5400000">
            <a:off x="-8489749" y="4489250"/>
            <a:ext cx="18288000" cy="1308502"/>
            <a:chOff x="0" y="-38100"/>
            <a:chExt cx="9414331" cy="67359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7C6315F-C492-65F2-9F7B-6053BC2ADCD0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93AF1AD-F9F7-547C-8640-28298A3EF2A1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A992929D-F341-4383-391B-41938CA67BAB}"/>
              </a:ext>
            </a:extLst>
          </p:cNvPr>
          <p:cNvSpPr txBox="1"/>
          <p:nvPr/>
        </p:nvSpPr>
        <p:spPr>
          <a:xfrm>
            <a:off x="2082155" y="5753100"/>
            <a:ext cx="14123690" cy="49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47"/>
              </a:lnSpc>
              <a:spcBef>
                <a:spcPct val="0"/>
              </a:spcBef>
            </a:pPr>
            <a:r>
              <a:rPr lang="en-US" sz="303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B9D5FEA8-7E47-0B06-98E0-0FBC57114845}"/>
              </a:ext>
            </a:extLst>
          </p:cNvPr>
          <p:cNvGrpSpPr/>
          <p:nvPr/>
        </p:nvGrpSpPr>
        <p:grpSpPr>
          <a:xfrm rot="16200000">
            <a:off x="8489749" y="4489250"/>
            <a:ext cx="18288000" cy="1308502"/>
            <a:chOff x="0" y="-38100"/>
            <a:chExt cx="9414331" cy="67359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590666F-44EB-EFD6-6865-DAADC34CC17F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C4037E51-61D7-42B4-911E-C6572906AFD7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C6E525-3391-A3D1-A99E-6C04FCEBE3DA}"/>
              </a:ext>
            </a:extLst>
          </p:cNvPr>
          <p:cNvSpPr txBox="1"/>
          <p:nvPr/>
        </p:nvSpPr>
        <p:spPr>
          <a:xfrm>
            <a:off x="1981046" y="2401029"/>
            <a:ext cx="14325908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Data Pipeline: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built and implemented an end-to-end data pipeline using Azure Data Factory (ADF) and Azure Databricks (ADB), demonstrating seamless integration and real-time data processing.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Ingestion and Processing: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efficiently ingested from Azure Blob Storage, processed through a streaming pipeline, and transformed to compute critical business metrics like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Final_Price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(Rs.)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 with ADF: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orchestrated the entire workflow, triggering Databricks activities for data transformation and ensuring smooth execution of the pipeline.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Ready Data: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successfully delivered a clean, transformed dataset, including essential product, payment, and sales information, making it ready for further analysis, reporting, and decision-making.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Real-Time Processing: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demonstrates the ability to handle real-time data processing, providing businesses with actionable insights and enabling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32231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096000" y="3540497"/>
            <a:ext cx="8460437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 dirty="0">
                <a:solidFill>
                  <a:srgbClr val="00000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C600D-A985-A95E-71E6-0822F85C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7334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60ECC3-7FC1-CCF1-A99D-94A7108F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613" y="4063182"/>
            <a:ext cx="5850387" cy="6205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14009" y="4436694"/>
            <a:ext cx="5107191" cy="1211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0276"/>
              </a:lnSpc>
              <a:spcBef>
                <a:spcPct val="0"/>
              </a:spcBef>
            </a:pPr>
            <a:r>
              <a:rPr lang="en-US" sz="734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lang="en-US" sz="5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GENDA</a:t>
            </a:r>
            <a:endParaRPr lang="en-US" sz="734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3502347" y="-568790"/>
            <a:ext cx="4216863" cy="5354443"/>
            <a:chOff x="0" y="0"/>
            <a:chExt cx="1068399" cy="13566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8399" cy="1356621"/>
            </a:xfrm>
            <a:custGeom>
              <a:avLst/>
              <a:gdLst/>
              <a:ahLst/>
              <a:cxnLst/>
              <a:rect l="l" t="t" r="r" b="b"/>
              <a:pathLst>
                <a:path w="1068399" h="1356621">
                  <a:moveTo>
                    <a:pt x="0" y="0"/>
                  </a:moveTo>
                  <a:lnTo>
                    <a:pt x="1068399" y="0"/>
                  </a:lnTo>
                  <a:lnTo>
                    <a:pt x="1068399" y="1356621"/>
                  </a:lnTo>
                  <a:lnTo>
                    <a:pt x="0" y="1356621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68399" cy="1394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5381" y="4618503"/>
            <a:ext cx="373881" cy="3738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09006" y="2595893"/>
            <a:ext cx="373881" cy="37388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76400" y="2402140"/>
            <a:ext cx="10531673" cy="5482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  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  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 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 Overview and ER Diagram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Resources Used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385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45381" y="3904078"/>
            <a:ext cx="373881" cy="37388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23180" y="3225045"/>
            <a:ext cx="373881" cy="37388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34708" y="5284718"/>
            <a:ext cx="373881" cy="37388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23179" y="5983121"/>
            <a:ext cx="373881" cy="37388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5400000">
            <a:off x="13382977" y="5381977"/>
            <a:ext cx="4455603" cy="5354443"/>
            <a:chOff x="0" y="0"/>
            <a:chExt cx="1128887" cy="13566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8887" cy="1356621"/>
            </a:xfrm>
            <a:custGeom>
              <a:avLst/>
              <a:gdLst/>
              <a:ahLst/>
              <a:cxnLst/>
              <a:rect l="l" t="t" r="r" b="b"/>
              <a:pathLst>
                <a:path w="1128887" h="1356621">
                  <a:moveTo>
                    <a:pt x="0" y="0"/>
                  </a:moveTo>
                  <a:lnTo>
                    <a:pt x="1128887" y="0"/>
                  </a:lnTo>
                  <a:lnTo>
                    <a:pt x="1128887" y="1356621"/>
                  </a:lnTo>
                  <a:lnTo>
                    <a:pt x="0" y="1356621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128887" cy="1394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2">
            <a:extLst>
              <a:ext uri="{FF2B5EF4-FFF2-40B4-BE49-F238E27FC236}">
                <a16:creationId xmlns:a16="http://schemas.microsoft.com/office/drawing/2014/main" id="{D305DAE8-3B93-05B4-AA9E-4A04943A34EB}"/>
              </a:ext>
            </a:extLst>
          </p:cNvPr>
          <p:cNvGrpSpPr/>
          <p:nvPr/>
        </p:nvGrpSpPr>
        <p:grpSpPr>
          <a:xfrm>
            <a:off x="1134708" y="6681524"/>
            <a:ext cx="373881" cy="373881"/>
            <a:chOff x="55875" y="-5746"/>
            <a:chExt cx="812800" cy="8128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524C354-AF86-6594-6E6F-E56DF592318C}"/>
                </a:ext>
              </a:extLst>
            </p:cNvPr>
            <p:cNvSpPr/>
            <p:nvPr/>
          </p:nvSpPr>
          <p:spPr>
            <a:xfrm>
              <a:off x="55875" y="-574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24">
              <a:extLst>
                <a:ext uri="{FF2B5EF4-FFF2-40B4-BE49-F238E27FC236}">
                  <a16:creationId xmlns:a16="http://schemas.microsoft.com/office/drawing/2014/main" id="{BAE75F46-BFBF-CA70-2F18-A57012D6335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31" name="Group 22">
            <a:extLst>
              <a:ext uri="{FF2B5EF4-FFF2-40B4-BE49-F238E27FC236}">
                <a16:creationId xmlns:a16="http://schemas.microsoft.com/office/drawing/2014/main" id="{7E441BA2-1797-F9D4-87A7-0C7A5C60168E}"/>
              </a:ext>
            </a:extLst>
          </p:cNvPr>
          <p:cNvGrpSpPr/>
          <p:nvPr/>
        </p:nvGrpSpPr>
        <p:grpSpPr>
          <a:xfrm>
            <a:off x="1134709" y="7376579"/>
            <a:ext cx="373881" cy="373881"/>
            <a:chOff x="0" y="0"/>
            <a:chExt cx="812800" cy="812800"/>
          </a:xfrm>
        </p:grpSpPr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D236E50-F0DE-48E7-C4ED-7E4AE94E847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A6FB6F6-2C07-852F-185B-4A36328C95A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34" name="Group 4">
            <a:extLst>
              <a:ext uri="{FF2B5EF4-FFF2-40B4-BE49-F238E27FC236}">
                <a16:creationId xmlns:a16="http://schemas.microsoft.com/office/drawing/2014/main" id="{81381A9D-95E3-2B39-0CF6-5C4E14A7BE64}"/>
              </a:ext>
            </a:extLst>
          </p:cNvPr>
          <p:cNvGrpSpPr/>
          <p:nvPr/>
        </p:nvGrpSpPr>
        <p:grpSpPr>
          <a:xfrm rot="5400000">
            <a:off x="-8489749" y="4489250"/>
            <a:ext cx="18288000" cy="1308502"/>
            <a:chOff x="0" y="-38100"/>
            <a:chExt cx="9414331" cy="67359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C68F475-59AF-38C8-B0DA-CE8669A4A098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464723A4-6235-C2B5-C379-F70B530D39DA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6355" y="2293046"/>
            <a:ext cx="7757348" cy="834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56"/>
              </a:lnSpc>
              <a:spcBef>
                <a:spcPct val="0"/>
              </a:spcBef>
            </a:pPr>
            <a:r>
              <a:rPr lang="en-US" sz="504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NTRODUCTION</a:t>
            </a:r>
            <a:endParaRPr lang="en-US" sz="504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56355" y="3533606"/>
            <a:ext cx="15415142" cy="103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just">
              <a:lnSpc>
                <a:spcPts val="419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building an end-to-end data pipeline using Azure Data Factory and Azure Databricks to process and analyze streaming data in real-time.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6132" y="4895850"/>
            <a:ext cx="15415142" cy="103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just">
              <a:lnSpc>
                <a:spcPts val="419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not only demonstrates the capabilities of Azure’s cloud services but also highlights their synergy in solving real-world problems.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8288000" cy="1234491"/>
            <a:chOff x="0" y="0"/>
            <a:chExt cx="9414331" cy="635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14331" cy="635493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9027899"/>
            <a:ext cx="18288000" cy="1259101"/>
            <a:chOff x="0" y="0"/>
            <a:chExt cx="9414331" cy="6481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14331" cy="648162"/>
            </a:xfrm>
            <a:custGeom>
              <a:avLst/>
              <a:gdLst/>
              <a:ahLst/>
              <a:cxnLst/>
              <a:rect l="l" t="t" r="r" b="b"/>
              <a:pathLst>
                <a:path w="9414331" h="648162">
                  <a:moveTo>
                    <a:pt x="0" y="0"/>
                  </a:moveTo>
                  <a:lnTo>
                    <a:pt x="9414331" y="0"/>
                  </a:lnTo>
                  <a:lnTo>
                    <a:pt x="9414331" y="648162"/>
                  </a:lnTo>
                  <a:lnTo>
                    <a:pt x="0" y="648162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414331" cy="6862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81407" y="6392299"/>
            <a:ext cx="15753168" cy="1007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0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advanced data engineering techniques with cloud technologies, this project lays the foundation for robust real-time data processing pipelines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046" y="1457464"/>
            <a:ext cx="7073573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8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</a:t>
            </a:r>
            <a:r>
              <a:rPr lang="en-US" sz="4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VERVIEW</a:t>
            </a:r>
            <a:endParaRPr lang="en-US" sz="65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5400000">
            <a:off x="-8489749" y="4489249"/>
            <a:ext cx="18288000" cy="1308502"/>
            <a:chOff x="0" y="-38100"/>
            <a:chExt cx="9414331" cy="673593"/>
          </a:xfrm>
        </p:grpSpPr>
        <p:sp>
          <p:nvSpPr>
            <p:cNvPr id="5" name="Freeform 5"/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81046" y="6023108"/>
            <a:ext cx="14123690" cy="49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ts val="4247"/>
              </a:lnSpc>
              <a:spcBef>
                <a:spcPct val="0"/>
              </a:spcBef>
            </a:pPr>
            <a:r>
              <a:rPr lang="en-US" sz="3033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3355125F-48E6-0967-F3AD-1C73BF6169F6}"/>
              </a:ext>
            </a:extLst>
          </p:cNvPr>
          <p:cNvGrpSpPr/>
          <p:nvPr/>
        </p:nvGrpSpPr>
        <p:grpSpPr>
          <a:xfrm rot="16200000">
            <a:off x="8489749" y="4489250"/>
            <a:ext cx="18288000" cy="1308502"/>
            <a:chOff x="0" y="-38100"/>
            <a:chExt cx="9414331" cy="67359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2A3720-33D0-47A1-4DF7-9A89225B8A30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A97D44C9-3A5E-3374-DBBE-247EF8BDE156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B273445-6B1F-F875-D283-207C0E2D655C}"/>
              </a:ext>
            </a:extLst>
          </p:cNvPr>
          <p:cNvSpPr txBox="1"/>
          <p:nvPr/>
        </p:nvSpPr>
        <p:spPr>
          <a:xfrm>
            <a:off x="1958082" y="2781300"/>
            <a:ext cx="1434887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handles high-velocity streaming data sourced from Kaggle datasets in CSV or Delta formats.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end-to-end Azure pipeline to automate data ingestion, transformation, and storage for an e-commerce platform.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raw data in Azure Blob Storage and moved it to Azure Data Lake Storage using Azure Data Factory.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Azure Databricks for data transformations like calculating final prices, standardizing purchase dates, and computing total sales.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the entire process, ensuring seamless data flow from ingestion to transformation, with the final data stored in Azure Data Lake Storage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21550" y="498187"/>
            <a:ext cx="852573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41"/>
              </a:lnSpc>
              <a:spcBef>
                <a:spcPct val="0"/>
              </a:spcBef>
            </a:pPr>
            <a:r>
              <a:rPr lang="en-US" sz="7368" b="1" u="none" strike="noStrike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</a:t>
            </a:r>
            <a:r>
              <a:rPr lang="en-US" sz="5000" b="1" u="none" strike="noStrike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BJECTIVES</a:t>
            </a:r>
            <a:endParaRPr lang="en-US" sz="7368" b="1" u="none" strike="noStrike" dirty="0">
              <a:solidFill>
                <a:srgbClr val="10101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827181" y="2525144"/>
            <a:ext cx="1178243" cy="1452990"/>
          </a:xfrm>
          <a:custGeom>
            <a:avLst/>
            <a:gdLst/>
            <a:ahLst/>
            <a:cxnLst/>
            <a:rect l="l" t="t" r="r" b="b"/>
            <a:pathLst>
              <a:path w="1178243" h="1452990">
                <a:moveTo>
                  <a:pt x="0" y="0"/>
                </a:moveTo>
                <a:lnTo>
                  <a:pt x="1178242" y="0"/>
                </a:lnTo>
                <a:lnTo>
                  <a:pt x="1178242" y="1452990"/>
                </a:lnTo>
                <a:lnTo>
                  <a:pt x="0" y="1452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27181" y="5143500"/>
            <a:ext cx="1418371" cy="1469122"/>
          </a:xfrm>
          <a:custGeom>
            <a:avLst/>
            <a:gdLst/>
            <a:ahLst/>
            <a:cxnLst/>
            <a:rect l="l" t="t" r="r" b="b"/>
            <a:pathLst>
              <a:path w="1418371" h="1469122">
                <a:moveTo>
                  <a:pt x="0" y="0"/>
                </a:moveTo>
                <a:lnTo>
                  <a:pt x="1418371" y="0"/>
                </a:lnTo>
                <a:lnTo>
                  <a:pt x="1418371" y="1469122"/>
                </a:lnTo>
                <a:lnTo>
                  <a:pt x="0" y="146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707117" y="7774672"/>
            <a:ext cx="1418371" cy="1343584"/>
          </a:xfrm>
          <a:custGeom>
            <a:avLst/>
            <a:gdLst/>
            <a:ahLst/>
            <a:cxnLst/>
            <a:rect l="l" t="t" r="r" b="b"/>
            <a:pathLst>
              <a:path w="1418371" h="1343584">
                <a:moveTo>
                  <a:pt x="0" y="0"/>
                </a:moveTo>
                <a:lnTo>
                  <a:pt x="1418371" y="0"/>
                </a:lnTo>
                <a:lnTo>
                  <a:pt x="1418371" y="1343584"/>
                </a:lnTo>
                <a:lnTo>
                  <a:pt x="0" y="1343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349136" y="2886197"/>
            <a:ext cx="9348668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Real-Time Data Processing and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49136" y="5479598"/>
            <a:ext cx="8224600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Scalable and Reliable Data Pipeline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05424" y="8076749"/>
            <a:ext cx="13154003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Integration of Azure Services for End-to-End Automation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387A-F109-9878-DA2B-CE107C3E93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59409" y="0"/>
            <a:ext cx="5528591" cy="4876800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7D766F01-6A40-5998-B0FD-3615E5355329}"/>
              </a:ext>
            </a:extLst>
          </p:cNvPr>
          <p:cNvGrpSpPr/>
          <p:nvPr/>
        </p:nvGrpSpPr>
        <p:grpSpPr>
          <a:xfrm>
            <a:off x="10534272" y="752340"/>
            <a:ext cx="1418702" cy="1552192"/>
            <a:chOff x="76200" y="-937613"/>
            <a:chExt cx="1530229" cy="1674213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9C432819-BAB1-C7B5-31BF-58FF8B08647B}"/>
                </a:ext>
              </a:extLst>
            </p:cNvPr>
            <p:cNvSpPr/>
            <p:nvPr/>
          </p:nvSpPr>
          <p:spPr>
            <a:xfrm>
              <a:off x="793629" y="-937613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6488E26F-E076-D1EF-967E-237BCE23463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3">
            <a:extLst>
              <a:ext uri="{FF2B5EF4-FFF2-40B4-BE49-F238E27FC236}">
                <a16:creationId xmlns:a16="http://schemas.microsoft.com/office/drawing/2014/main" id="{CD5838C9-5DC8-D1F3-5F2D-7494DBDE20D8}"/>
              </a:ext>
            </a:extLst>
          </p:cNvPr>
          <p:cNvGrpSpPr/>
          <p:nvPr/>
        </p:nvGrpSpPr>
        <p:grpSpPr>
          <a:xfrm>
            <a:off x="17526000" y="9563100"/>
            <a:ext cx="372561" cy="423094"/>
            <a:chOff x="0" y="0"/>
            <a:chExt cx="812800" cy="81280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88CEBE3B-F2B9-BDDC-C4B1-83B8BD923B0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B521AFFA-F5EE-5595-E259-4FE571FE49D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0207-7437-828D-5373-4C07613B8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7619551-F34C-F998-9157-A918B68109C3}"/>
              </a:ext>
            </a:extLst>
          </p:cNvPr>
          <p:cNvSpPr txBox="1"/>
          <p:nvPr/>
        </p:nvSpPr>
        <p:spPr>
          <a:xfrm>
            <a:off x="1431155" y="606522"/>
            <a:ext cx="7073573" cy="79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8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A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RCHITECTURE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796FC6D-883D-0073-A512-F4E7238F20F1}"/>
              </a:ext>
            </a:extLst>
          </p:cNvPr>
          <p:cNvSpPr txBox="1"/>
          <p:nvPr/>
        </p:nvSpPr>
        <p:spPr>
          <a:xfrm>
            <a:off x="1524000" y="1638300"/>
            <a:ext cx="7284525" cy="6419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47"/>
              </a:lnSpc>
            </a:pPr>
            <a:endParaRPr dirty="0"/>
          </a:p>
          <a:p>
            <a:pPr marL="342900" indent="-342900" algn="just">
              <a:lnSpc>
                <a:spcPts val="4247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integrates Azure Data Factory and Azure Databricks to orchestrate and process real-time streaming data efficiently. </a:t>
            </a:r>
          </a:p>
          <a:p>
            <a:pPr marL="342900" indent="-342900" algn="just">
              <a:lnSpc>
                <a:spcPts val="4247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serves as the orchestration layer, enabling scheduling and execution of data workflows. It triggers Azure Databricks notebooks as part of its pipeline activities to process streaming data.  </a:t>
            </a:r>
          </a:p>
          <a:p>
            <a:pPr marL="342900" indent="-342900" algn="just">
              <a:lnSpc>
                <a:spcPts val="4247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 uses Linked Services to connect to Databricks, ensuring seamless communication between the two services.</a:t>
            </a:r>
            <a:endParaRPr lang="en-US" sz="2500" dirty="0">
              <a:solidFill>
                <a:srgbClr val="10101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>
              <a:lnSpc>
                <a:spcPts val="4247"/>
              </a:lnSpc>
              <a:spcBef>
                <a:spcPct val="0"/>
              </a:spcBef>
            </a:pPr>
            <a:endParaRPr lang="en-US" sz="3033" dirty="0">
              <a:solidFill>
                <a:srgbClr val="1010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213F842-AC49-6E69-DA22-3A215E8BEF3E}"/>
              </a:ext>
            </a:extLst>
          </p:cNvPr>
          <p:cNvGrpSpPr/>
          <p:nvPr/>
        </p:nvGrpSpPr>
        <p:grpSpPr>
          <a:xfrm rot="5400000">
            <a:off x="-8312725" y="4312226"/>
            <a:ext cx="18288000" cy="1662550"/>
            <a:chOff x="0" y="-38100"/>
            <a:chExt cx="9414331" cy="67359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A103348-E7DD-B1A3-8DDE-FC2E5879C450}"/>
                </a:ext>
              </a:extLst>
            </p:cNvPr>
            <p:cNvSpPr/>
            <p:nvPr/>
          </p:nvSpPr>
          <p:spPr>
            <a:xfrm>
              <a:off x="2059384" y="153372"/>
              <a:ext cx="5295562" cy="482121"/>
            </a:xfrm>
            <a:custGeom>
              <a:avLst/>
              <a:gdLst/>
              <a:ahLst/>
              <a:cxnLst/>
              <a:rect l="l" t="t" r="r" b="b"/>
              <a:pathLst>
                <a:path w="9414331" h="635493">
                  <a:moveTo>
                    <a:pt x="0" y="0"/>
                  </a:moveTo>
                  <a:lnTo>
                    <a:pt x="9414331" y="0"/>
                  </a:lnTo>
                  <a:lnTo>
                    <a:pt x="9414331" y="635493"/>
                  </a:lnTo>
                  <a:lnTo>
                    <a:pt x="0" y="63549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2D077AC-010E-3811-7C01-D217E07798B4}"/>
                </a:ext>
              </a:extLst>
            </p:cNvPr>
            <p:cNvSpPr txBox="1"/>
            <p:nvPr/>
          </p:nvSpPr>
          <p:spPr>
            <a:xfrm>
              <a:off x="0" y="-38100"/>
              <a:ext cx="9414331" cy="673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1FAE28-EF19-2CED-C478-84655F8335A3}"/>
              </a:ext>
            </a:extLst>
          </p:cNvPr>
          <p:cNvSpPr txBox="1"/>
          <p:nvPr/>
        </p:nvSpPr>
        <p:spPr>
          <a:xfrm>
            <a:off x="11047619" y="616397"/>
            <a:ext cx="9144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 D</a:t>
            </a:r>
            <a:r>
              <a:rPr lang="en-US" sz="35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IAGRAM</a:t>
            </a:r>
            <a:endParaRPr lang="en-IN" sz="3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197E4B-BAD5-DB0A-0043-59F3E170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04" y="2171700"/>
            <a:ext cx="8363796" cy="5706271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B479E1E5-D3A1-691A-E9FF-55442D01CCDE}"/>
              </a:ext>
            </a:extLst>
          </p:cNvPr>
          <p:cNvSpPr/>
          <p:nvPr/>
        </p:nvSpPr>
        <p:spPr>
          <a:xfrm rot="10800000">
            <a:off x="1189962" y="8828606"/>
            <a:ext cx="17098038" cy="1460601"/>
          </a:xfrm>
          <a:custGeom>
            <a:avLst/>
            <a:gdLst/>
            <a:ahLst/>
            <a:cxnLst/>
            <a:rect l="l" t="t" r="r" b="b"/>
            <a:pathLst>
              <a:path w="9414331" h="635493">
                <a:moveTo>
                  <a:pt x="0" y="0"/>
                </a:moveTo>
                <a:lnTo>
                  <a:pt x="9414331" y="0"/>
                </a:lnTo>
                <a:lnTo>
                  <a:pt x="9414331" y="635493"/>
                </a:lnTo>
                <a:lnTo>
                  <a:pt x="0" y="635493"/>
                </a:lnTo>
                <a:close/>
              </a:path>
            </a:pathLst>
          </a:custGeom>
          <a:gradFill rotWithShape="1">
            <a:gsLst>
              <a:gs pos="0">
                <a:srgbClr val="F600FE">
                  <a:alpha val="100000"/>
                </a:srgbClr>
              </a:gs>
              <a:gs pos="25000">
                <a:srgbClr val="C900FE">
                  <a:alpha val="100000"/>
                </a:srgbClr>
              </a:gs>
              <a:gs pos="50000">
                <a:srgbClr val="A136FF">
                  <a:alpha val="100000"/>
                </a:srgbClr>
              </a:gs>
              <a:gs pos="75000">
                <a:srgbClr val="5142F0">
                  <a:alpha val="100000"/>
                </a:srgbClr>
              </a:gs>
              <a:gs pos="100000">
                <a:srgbClr val="0033D9">
                  <a:alpha val="10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70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559844" y="3169928"/>
            <a:ext cx="7856037" cy="529127"/>
            <a:chOff x="0" y="0"/>
            <a:chExt cx="3328891" cy="2242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28891" cy="224211"/>
            </a:xfrm>
            <a:custGeom>
              <a:avLst/>
              <a:gdLst/>
              <a:ahLst/>
              <a:cxnLst/>
              <a:rect l="l" t="t" r="r" b="b"/>
              <a:pathLst>
                <a:path w="3328891" h="224211">
                  <a:moveTo>
                    <a:pt x="22666" y="0"/>
                  </a:moveTo>
                  <a:lnTo>
                    <a:pt x="3306225" y="0"/>
                  </a:lnTo>
                  <a:cubicBezTo>
                    <a:pt x="3312237" y="0"/>
                    <a:pt x="3318002" y="2388"/>
                    <a:pt x="3322253" y="6639"/>
                  </a:cubicBezTo>
                  <a:cubicBezTo>
                    <a:pt x="3326504" y="10889"/>
                    <a:pt x="3328891" y="16655"/>
                    <a:pt x="3328891" y="22666"/>
                  </a:cubicBezTo>
                  <a:lnTo>
                    <a:pt x="3328891" y="201545"/>
                  </a:lnTo>
                  <a:cubicBezTo>
                    <a:pt x="3328891" y="207556"/>
                    <a:pt x="3326504" y="213321"/>
                    <a:pt x="3322253" y="217572"/>
                  </a:cubicBezTo>
                  <a:cubicBezTo>
                    <a:pt x="3318002" y="221823"/>
                    <a:pt x="3312237" y="224211"/>
                    <a:pt x="3306225" y="224211"/>
                  </a:cubicBezTo>
                  <a:lnTo>
                    <a:pt x="22666" y="224211"/>
                  </a:lnTo>
                  <a:cubicBezTo>
                    <a:pt x="16655" y="224211"/>
                    <a:pt x="10889" y="221823"/>
                    <a:pt x="6639" y="217572"/>
                  </a:cubicBezTo>
                  <a:cubicBezTo>
                    <a:pt x="2388" y="213321"/>
                    <a:pt x="0" y="207556"/>
                    <a:pt x="0" y="201545"/>
                  </a:cubicBezTo>
                  <a:lnTo>
                    <a:pt x="0" y="22666"/>
                  </a:lnTo>
                  <a:cubicBezTo>
                    <a:pt x="0" y="16655"/>
                    <a:pt x="2388" y="10889"/>
                    <a:pt x="6639" y="6639"/>
                  </a:cubicBezTo>
                  <a:cubicBezTo>
                    <a:pt x="10889" y="2388"/>
                    <a:pt x="16655" y="0"/>
                    <a:pt x="226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328891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Handling High-Velocity Streaming Data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5929194" y="2764365"/>
            <a:ext cx="1182733" cy="1081663"/>
          </a:xfrm>
          <a:custGeom>
            <a:avLst/>
            <a:gdLst/>
            <a:ahLst/>
            <a:cxnLst/>
            <a:rect l="l" t="t" r="r" b="b"/>
            <a:pathLst>
              <a:path w="1182733" h="1081663">
                <a:moveTo>
                  <a:pt x="0" y="0"/>
                </a:moveTo>
                <a:lnTo>
                  <a:pt x="1182733" y="0"/>
                </a:lnTo>
                <a:lnTo>
                  <a:pt x="1182733" y="1081663"/>
                </a:lnTo>
                <a:lnTo>
                  <a:pt x="0" y="1081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6089999" y="5811398"/>
            <a:ext cx="962621" cy="1257581"/>
          </a:xfrm>
          <a:custGeom>
            <a:avLst/>
            <a:gdLst/>
            <a:ahLst/>
            <a:cxnLst/>
            <a:rect l="l" t="t" r="r" b="b"/>
            <a:pathLst>
              <a:path w="962621" h="1257581">
                <a:moveTo>
                  <a:pt x="0" y="0"/>
                </a:moveTo>
                <a:lnTo>
                  <a:pt x="962621" y="0"/>
                </a:lnTo>
                <a:lnTo>
                  <a:pt x="962621" y="1257581"/>
                </a:lnTo>
                <a:lnTo>
                  <a:pt x="0" y="1257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7661342" y="5546835"/>
            <a:ext cx="7754540" cy="529127"/>
            <a:chOff x="0" y="0"/>
            <a:chExt cx="3285883" cy="2242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85883" cy="224211"/>
            </a:xfrm>
            <a:custGeom>
              <a:avLst/>
              <a:gdLst/>
              <a:ahLst/>
              <a:cxnLst/>
              <a:rect l="l" t="t" r="r" b="b"/>
              <a:pathLst>
                <a:path w="3285883" h="224211">
                  <a:moveTo>
                    <a:pt x="22963" y="0"/>
                  </a:moveTo>
                  <a:lnTo>
                    <a:pt x="3262921" y="0"/>
                  </a:lnTo>
                  <a:cubicBezTo>
                    <a:pt x="3269011" y="0"/>
                    <a:pt x="3274851" y="2419"/>
                    <a:pt x="3279158" y="6726"/>
                  </a:cubicBezTo>
                  <a:cubicBezTo>
                    <a:pt x="3283464" y="11032"/>
                    <a:pt x="3285883" y="16873"/>
                    <a:pt x="3285883" y="22963"/>
                  </a:cubicBezTo>
                  <a:lnTo>
                    <a:pt x="3285883" y="201248"/>
                  </a:lnTo>
                  <a:cubicBezTo>
                    <a:pt x="3285883" y="207338"/>
                    <a:pt x="3283464" y="213179"/>
                    <a:pt x="3279158" y="217485"/>
                  </a:cubicBezTo>
                  <a:cubicBezTo>
                    <a:pt x="3274851" y="221791"/>
                    <a:pt x="3269011" y="224211"/>
                    <a:pt x="3262921" y="224211"/>
                  </a:cubicBezTo>
                  <a:lnTo>
                    <a:pt x="22963" y="224211"/>
                  </a:lnTo>
                  <a:cubicBezTo>
                    <a:pt x="16873" y="224211"/>
                    <a:pt x="11032" y="221791"/>
                    <a:pt x="6726" y="217485"/>
                  </a:cubicBezTo>
                  <a:cubicBezTo>
                    <a:pt x="2419" y="213179"/>
                    <a:pt x="0" y="207338"/>
                    <a:pt x="0" y="201248"/>
                  </a:cubicBezTo>
                  <a:lnTo>
                    <a:pt x="0" y="22963"/>
                  </a:lnTo>
                  <a:cubicBezTo>
                    <a:pt x="0" y="16873"/>
                    <a:pt x="2419" y="11032"/>
                    <a:pt x="6726" y="6726"/>
                  </a:cubicBezTo>
                  <a:cubicBezTo>
                    <a:pt x="11032" y="2419"/>
                    <a:pt x="16873" y="0"/>
                    <a:pt x="229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285883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Optimizing Resource Utilization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90681" y="1178375"/>
            <a:ext cx="819436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1"/>
              </a:lnSpc>
            </a:pPr>
            <a:r>
              <a:rPr lang="en-US" sz="6668" b="1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</a:t>
            </a:r>
            <a:r>
              <a:rPr lang="en-US" sz="4000" b="1" dirty="0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HALLENGES</a:t>
            </a:r>
            <a:endParaRPr lang="en-US" sz="6668" b="1" dirty="0">
              <a:solidFill>
                <a:srgbClr val="10101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695175" y="3699056"/>
            <a:ext cx="7585377" cy="1346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the ingestion and processing of large volumes of streaming data in real-time poses a significant challenge.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45924" y="6075962"/>
            <a:ext cx="7585377" cy="1346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1010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 managing Azure resources to minimize costs while ensuring scalability and high performance is a challenging aspect of the project</a:t>
            </a:r>
          </a:p>
        </p:txBody>
      </p:sp>
      <p:grpSp>
        <p:nvGrpSpPr>
          <p:cNvPr id="14" name="Group 14"/>
          <p:cNvGrpSpPr/>
          <p:nvPr/>
        </p:nvGrpSpPr>
        <p:grpSpPr>
          <a:xfrm rot="7573183">
            <a:off x="16562399" y="8834327"/>
            <a:ext cx="1013029" cy="101302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86AF792-DF32-D72D-5716-F44127F54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03" y="0"/>
            <a:ext cx="4888746" cy="5972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487" y="645901"/>
            <a:ext cx="17177026" cy="8995198"/>
            <a:chOff x="0" y="0"/>
            <a:chExt cx="4523990" cy="23691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23990" cy="2369106"/>
            </a:xfrm>
            <a:custGeom>
              <a:avLst/>
              <a:gdLst/>
              <a:ahLst/>
              <a:cxnLst/>
              <a:rect l="l" t="t" r="r" b="b"/>
              <a:pathLst>
                <a:path w="4523990" h="2369106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6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2379" y="3811391"/>
            <a:ext cx="3628085" cy="4414507"/>
            <a:chOff x="0" y="0"/>
            <a:chExt cx="1693662" cy="2060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54984" y="4019305"/>
            <a:ext cx="3262874" cy="4031036"/>
            <a:chOff x="0" y="0"/>
            <a:chExt cx="1523174" cy="18817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35189" y="2957662"/>
            <a:ext cx="1902465" cy="19024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465383" y="3791433"/>
            <a:ext cx="3628085" cy="4414507"/>
            <a:chOff x="0" y="0"/>
            <a:chExt cx="1693662" cy="20607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47989" y="3971724"/>
            <a:ext cx="3262874" cy="4031036"/>
            <a:chOff x="0" y="0"/>
            <a:chExt cx="1523174" cy="18817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328193" y="2923292"/>
            <a:ext cx="1902465" cy="190246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58387" y="3776270"/>
            <a:ext cx="3628085" cy="4414507"/>
            <a:chOff x="0" y="0"/>
            <a:chExt cx="1693662" cy="206077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93662" cy="2060779"/>
            </a:xfrm>
            <a:custGeom>
              <a:avLst/>
              <a:gdLst/>
              <a:ahLst/>
              <a:cxnLst/>
              <a:rect l="l" t="t" r="r" b="b"/>
              <a:pathLst>
                <a:path w="1693662" h="2060779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540993" y="3968006"/>
            <a:ext cx="3262874" cy="4031036"/>
            <a:chOff x="0" y="0"/>
            <a:chExt cx="1523174" cy="188176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23174" cy="1881768"/>
            </a:xfrm>
            <a:custGeom>
              <a:avLst/>
              <a:gdLst/>
              <a:ahLst/>
              <a:cxnLst/>
              <a:rect l="l" t="t" r="r" b="b"/>
              <a:pathLst>
                <a:path w="1523174" h="1881768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217668" y="2923292"/>
            <a:ext cx="1902465" cy="190246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2897825" y="3448123"/>
            <a:ext cx="997201" cy="975984"/>
          </a:xfrm>
          <a:custGeom>
            <a:avLst/>
            <a:gdLst/>
            <a:ahLst/>
            <a:cxnLst/>
            <a:rect l="l" t="t" r="r" b="b"/>
            <a:pathLst>
              <a:path w="997201" h="975984">
                <a:moveTo>
                  <a:pt x="0" y="0"/>
                </a:moveTo>
                <a:lnTo>
                  <a:pt x="997201" y="0"/>
                </a:lnTo>
                <a:lnTo>
                  <a:pt x="997201" y="975983"/>
                </a:lnTo>
                <a:lnTo>
                  <a:pt x="0" y="975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3" name="Freeform 33"/>
          <p:cNvSpPr/>
          <p:nvPr/>
        </p:nvSpPr>
        <p:spPr>
          <a:xfrm>
            <a:off x="8703262" y="3293478"/>
            <a:ext cx="1152327" cy="1162093"/>
          </a:xfrm>
          <a:custGeom>
            <a:avLst/>
            <a:gdLst/>
            <a:ahLst/>
            <a:cxnLst/>
            <a:rect l="l" t="t" r="r" b="b"/>
            <a:pathLst>
              <a:path w="1152327" h="1162093">
                <a:moveTo>
                  <a:pt x="0" y="0"/>
                </a:moveTo>
                <a:lnTo>
                  <a:pt x="1152327" y="0"/>
                </a:lnTo>
                <a:lnTo>
                  <a:pt x="1152327" y="1162093"/>
                </a:lnTo>
                <a:lnTo>
                  <a:pt x="0" y="1162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>
            <a:off x="14564954" y="3368325"/>
            <a:ext cx="1207892" cy="1081138"/>
          </a:xfrm>
          <a:custGeom>
            <a:avLst/>
            <a:gdLst/>
            <a:ahLst/>
            <a:cxnLst/>
            <a:rect l="l" t="t" r="r" b="b"/>
            <a:pathLst>
              <a:path w="1207892" h="1081138">
                <a:moveTo>
                  <a:pt x="0" y="0"/>
                </a:moveTo>
                <a:lnTo>
                  <a:pt x="1207892" y="0"/>
                </a:lnTo>
                <a:lnTo>
                  <a:pt x="1207892" y="1081138"/>
                </a:lnTo>
                <a:lnTo>
                  <a:pt x="0" y="1081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TextBox 35"/>
          <p:cNvSpPr txBox="1"/>
          <p:nvPr/>
        </p:nvSpPr>
        <p:spPr>
          <a:xfrm>
            <a:off x="1947718" y="5608773"/>
            <a:ext cx="2877407" cy="103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89"/>
              </a:lnSpc>
              <a:spcBef>
                <a:spcPct val="0"/>
              </a:spcBef>
            </a:pPr>
            <a:r>
              <a:rPr lang="en-US" sz="19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orchestrating the data pipeline and scheduling workflows.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947718" y="5117301"/>
            <a:ext cx="2877407" cy="34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Azure Data Factory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86421" y="885825"/>
            <a:ext cx="11442900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41"/>
              </a:lnSpc>
              <a:spcBef>
                <a:spcPct val="0"/>
              </a:spcBef>
            </a:pPr>
            <a:r>
              <a:rPr lang="en-US" sz="7368" b="1">
                <a:solidFill>
                  <a:srgbClr val="10101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Azure Resources Used for This Project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840721" y="5671198"/>
            <a:ext cx="2877407" cy="93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09"/>
              </a:lnSpc>
              <a:spcBef>
                <a:spcPct val="0"/>
              </a:spcBef>
            </a:pPr>
            <a:r>
              <a:rPr lang="en-US" sz="1792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real-time data processing and analytics using Apache Spark.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643839" y="5188480"/>
            <a:ext cx="2877407" cy="34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Azure Databricks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56822" y="6006248"/>
            <a:ext cx="2877407" cy="68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89"/>
              </a:lnSpc>
              <a:spcBef>
                <a:spcPct val="0"/>
              </a:spcBef>
            </a:pPr>
            <a:r>
              <a:rPr lang="en-US" sz="19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For storing raw and processed data.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733726" y="4908216"/>
            <a:ext cx="2877407" cy="71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13"/>
              </a:lnSpc>
              <a:spcBef>
                <a:spcPct val="0"/>
              </a:spcBef>
            </a:pPr>
            <a:r>
              <a:rPr lang="en-US" sz="2081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Azure Storage Account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04800" y="575394"/>
            <a:ext cx="6087691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106"/>
              </a:lnSpc>
              <a:spcBef>
                <a:spcPct val="0"/>
              </a:spcBef>
            </a:pPr>
            <a:r>
              <a:rPr lang="en-US" sz="5921" b="1" dirty="0">
                <a:solidFill>
                  <a:srgbClr val="F4F6FC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4801" y="2095500"/>
            <a:ext cx="4905325" cy="8155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output CSV file confirms the successful execution of an end-to-end Azure pipeline using Azure Data Factory (ADF) and Azure Databricks (ADB).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was ingested from Azure Blob Storage and processed through a streaming pipeline.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Transformations included calculating </a:t>
            </a:r>
            <a:r>
              <a:rPr lang="en-US" sz="209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Final_Price</a:t>
            </a: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(Rs.), standardizing </a:t>
            </a:r>
            <a:r>
              <a:rPr lang="en-US" sz="209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Formatted_Purchase_Date</a:t>
            </a: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and computing </a:t>
            </a:r>
            <a:r>
              <a:rPr lang="en-US" sz="209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Total_Sales</a:t>
            </a: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ADF orchestrated the workflow by triggering Databricks activities for data transformation.</a:t>
            </a:r>
          </a:p>
          <a:p>
            <a:pPr marL="342900" lvl="0" indent="-342900">
              <a:lnSpc>
                <a:spcPts val="29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9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clean dataset contains product details, payment methods, and sales metrics, highlighting the pipeline’s efficiency in data processing and preparation for analysis.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E68DD2-2BAC-BD94-7B84-0F149C63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0" y="5443"/>
            <a:ext cx="3581400" cy="454362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A50DBAE-84F0-1500-E57E-8A40B2100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85900"/>
            <a:ext cx="11811000" cy="6934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0CAA72-E5CB-ACCA-1204-2B502E178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7663" y="4967263"/>
            <a:ext cx="10287000" cy="3524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660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 Bold</vt:lpstr>
      <vt:lpstr>Times New Roman</vt:lpstr>
      <vt:lpstr>Montserrat Bold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Nikhil Sai</dc:creator>
  <cp:lastModifiedBy>SEEMALAMUDI SAI (RA2011027020009)</cp:lastModifiedBy>
  <cp:revision>19</cp:revision>
  <dcterms:created xsi:type="dcterms:W3CDTF">2006-08-16T00:00:00Z</dcterms:created>
  <dcterms:modified xsi:type="dcterms:W3CDTF">2024-12-17T07:00:26Z</dcterms:modified>
  <dc:identifier>DAGZd35Dv4s</dc:identifier>
</cp:coreProperties>
</file>