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8" r:id="rId2"/>
    <p:sldId id="282" r:id="rId3"/>
    <p:sldId id="279" r:id="rId4"/>
    <p:sldId id="270" r:id="rId5"/>
    <p:sldId id="271" r:id="rId6"/>
    <p:sldId id="272" r:id="rId7"/>
    <p:sldId id="273" r:id="rId8"/>
    <p:sldId id="274" r:id="rId9"/>
    <p:sldId id="280"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A57"/>
    <a:srgbClr val="1CADE4"/>
    <a:srgbClr val="134263"/>
    <a:srgbClr val="1D6295"/>
    <a:srgbClr val="1D9BA1"/>
    <a:srgbClr val="0E5772"/>
    <a:srgbClr val="2D4E9F"/>
    <a:srgbClr val="182954"/>
    <a:srgbClr val="002F3E"/>
    <a:srgbClr val="0055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4660"/>
  </p:normalViewPr>
  <p:slideViewPr>
    <p:cSldViewPr snapToGrid="0">
      <p:cViewPr varScale="1">
        <p:scale>
          <a:sx n="68" d="100"/>
          <a:sy n="68" d="100"/>
        </p:scale>
        <p:origin x="5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71B98-BAC1-46A4-8B0E-F1C7C2B6AE00}" type="datetimeFigureOut">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58D85-B725-4ABB-B065-F59CA58BF050}" type="slidenum">
              <a:rPr lang="en-IN" smtClean="0"/>
              <a:t>‹#›</a:t>
            </a:fld>
            <a:endParaRPr lang="en-IN"/>
          </a:p>
        </p:txBody>
      </p:sp>
    </p:spTree>
    <p:extLst>
      <p:ext uri="{BB962C8B-B14F-4D97-AF65-F5344CB8AC3E}">
        <p14:creationId xmlns:p14="http://schemas.microsoft.com/office/powerpoint/2010/main" val="9308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D58D85-B725-4ABB-B065-F59CA58BF050}" type="slidenum">
              <a:rPr lang="en-IN" smtClean="0"/>
              <a:t>3</a:t>
            </a:fld>
            <a:endParaRPr lang="en-IN"/>
          </a:p>
        </p:txBody>
      </p:sp>
    </p:spTree>
    <p:extLst>
      <p:ext uri="{BB962C8B-B14F-4D97-AF65-F5344CB8AC3E}">
        <p14:creationId xmlns:p14="http://schemas.microsoft.com/office/powerpoint/2010/main" val="25496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D58D85-B725-4ABB-B065-F59CA58BF050}" type="slidenum">
              <a:rPr lang="en-IN" smtClean="0"/>
              <a:t>5</a:t>
            </a:fld>
            <a:endParaRPr lang="en-IN"/>
          </a:p>
        </p:txBody>
      </p:sp>
    </p:spTree>
    <p:extLst>
      <p:ext uri="{BB962C8B-B14F-4D97-AF65-F5344CB8AC3E}">
        <p14:creationId xmlns:p14="http://schemas.microsoft.com/office/powerpoint/2010/main" val="363391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D58D85-B725-4ABB-B065-F59CA58BF050}" type="slidenum">
              <a:rPr lang="en-IN" smtClean="0"/>
              <a:t>6</a:t>
            </a:fld>
            <a:endParaRPr lang="en-IN"/>
          </a:p>
        </p:txBody>
      </p:sp>
    </p:spTree>
    <p:extLst>
      <p:ext uri="{BB962C8B-B14F-4D97-AF65-F5344CB8AC3E}">
        <p14:creationId xmlns:p14="http://schemas.microsoft.com/office/powerpoint/2010/main" val="216276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D58D85-B725-4ABB-B065-F59CA58BF050}" type="slidenum">
              <a:rPr lang="en-IN" smtClean="0"/>
              <a:t>7</a:t>
            </a:fld>
            <a:endParaRPr lang="en-IN"/>
          </a:p>
        </p:txBody>
      </p:sp>
    </p:spTree>
    <p:extLst>
      <p:ext uri="{BB962C8B-B14F-4D97-AF65-F5344CB8AC3E}">
        <p14:creationId xmlns:p14="http://schemas.microsoft.com/office/powerpoint/2010/main" val="39588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D58D85-B725-4ABB-B065-F59CA58BF050}" type="slidenum">
              <a:rPr lang="en-IN" smtClean="0"/>
              <a:t>8</a:t>
            </a:fld>
            <a:endParaRPr lang="en-IN"/>
          </a:p>
        </p:txBody>
      </p:sp>
    </p:spTree>
    <p:extLst>
      <p:ext uri="{BB962C8B-B14F-4D97-AF65-F5344CB8AC3E}">
        <p14:creationId xmlns:p14="http://schemas.microsoft.com/office/powerpoint/2010/main" val="210312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0B96-CEBD-4A60-B766-15187915DF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63C87D-E592-4945-9986-4A73194E5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CBB494-31FA-42E5-8F77-35F12EC07B1B}"/>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5" name="Footer Placeholder 4">
            <a:extLst>
              <a:ext uri="{FF2B5EF4-FFF2-40B4-BE49-F238E27FC236}">
                <a16:creationId xmlns:a16="http://schemas.microsoft.com/office/drawing/2014/main" id="{21F1F2AD-3249-4D7A-9CA2-4F6710ED2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8B67C0-2440-4B0E-9CB5-3F689958D682}"/>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1849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E05F-75AB-4868-89FD-03BECF4FDB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06EC7A-103A-4B83-8D49-95FD9FD8F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54283B-6C02-4161-A09C-75DE5613B965}"/>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5" name="Footer Placeholder 4">
            <a:extLst>
              <a:ext uri="{FF2B5EF4-FFF2-40B4-BE49-F238E27FC236}">
                <a16:creationId xmlns:a16="http://schemas.microsoft.com/office/drawing/2014/main" id="{B0880801-599D-494E-A627-17A59551A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034F5-C34E-4EF0-8EE4-924F3F3DDC2C}"/>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256619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921C4C-A184-4838-8E53-DBDF258F8C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DBC187-7A7F-4A0C-BD1A-FB317F044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DB5AB-B726-449C-8958-0C2E09A8F6BA}"/>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5" name="Footer Placeholder 4">
            <a:extLst>
              <a:ext uri="{FF2B5EF4-FFF2-40B4-BE49-F238E27FC236}">
                <a16:creationId xmlns:a16="http://schemas.microsoft.com/office/drawing/2014/main" id="{EB04AB89-8612-4377-AC35-8621792CF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5CDF2-AD0A-40DB-9A4F-335FFCF434AA}"/>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390670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7029-A4EB-4C4B-8DA7-B93DD879F6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5C944D-0094-4E74-AC8C-088EC1876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7207A-9A52-47AF-8987-DBA62449A777}"/>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5" name="Footer Placeholder 4">
            <a:extLst>
              <a:ext uri="{FF2B5EF4-FFF2-40B4-BE49-F238E27FC236}">
                <a16:creationId xmlns:a16="http://schemas.microsoft.com/office/drawing/2014/main" id="{F21CB421-4615-4720-B59B-F82189C965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3628D-4D7C-447C-9ACE-D39689ED9641}"/>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285439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554D-6DA0-481E-AB99-C44489335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53FB32-A402-415D-85B8-E663939D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D60CC-F95C-4F7D-B534-E59298AFB41A}"/>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5" name="Footer Placeholder 4">
            <a:extLst>
              <a:ext uri="{FF2B5EF4-FFF2-40B4-BE49-F238E27FC236}">
                <a16:creationId xmlns:a16="http://schemas.microsoft.com/office/drawing/2014/main" id="{074D03AE-83DC-4BBB-898D-BCF682E36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94E93-4119-4938-A6B2-7EA9F106AE0B}"/>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223719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5588-82E1-4ECB-B5EE-AE5B38BB68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281FB1-A78F-4444-80DE-91E436608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787D09-C0D0-4C61-9C4F-77701785C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A6E45E-4A03-4DD6-A270-A4BAD3D94239}"/>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6" name="Footer Placeholder 5">
            <a:extLst>
              <a:ext uri="{FF2B5EF4-FFF2-40B4-BE49-F238E27FC236}">
                <a16:creationId xmlns:a16="http://schemas.microsoft.com/office/drawing/2014/main" id="{26BE7517-5408-4576-838A-946A73DD4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A7DC7C-33E1-4800-959D-E42D09B15F97}"/>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185796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4FC8-5D00-4C27-A50A-3976C75D87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5E4963-E26D-44B0-88AA-70DADC520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E7FD3C-4324-4257-9856-A89BD44487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66D01B-D237-4F9F-9510-AF05B656D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6A56EC-6CF1-478E-BF11-9818D659F0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050A94-9BE3-4F84-91C5-7FD89BD45593}"/>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8" name="Footer Placeholder 7">
            <a:extLst>
              <a:ext uri="{FF2B5EF4-FFF2-40B4-BE49-F238E27FC236}">
                <a16:creationId xmlns:a16="http://schemas.microsoft.com/office/drawing/2014/main" id="{33D0FEC6-1796-4D7C-8B6A-092A050117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60BA9D-77ED-4C0C-B02B-DD03E1569591}"/>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224271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995D-D567-4A77-B473-B2DCD03939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0011EA-AFC9-4CEB-975E-F64D4BF63E68}"/>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4" name="Footer Placeholder 3">
            <a:extLst>
              <a:ext uri="{FF2B5EF4-FFF2-40B4-BE49-F238E27FC236}">
                <a16:creationId xmlns:a16="http://schemas.microsoft.com/office/drawing/2014/main" id="{119FF250-98A8-42AE-BD74-E7B6E560F7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32CE0B-9362-4D36-9BC4-C87BCFE81F6F}"/>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13854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2517E-CEA0-4558-8F3B-564A20FAB835}"/>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3" name="Footer Placeholder 2">
            <a:extLst>
              <a:ext uri="{FF2B5EF4-FFF2-40B4-BE49-F238E27FC236}">
                <a16:creationId xmlns:a16="http://schemas.microsoft.com/office/drawing/2014/main" id="{8D3C47DF-A857-40DD-BC44-842F0115D3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36ED2F-8B10-4A8A-BFE5-7CA0578751B3}"/>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170762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DD7C-8E95-4395-85D6-3E29A58944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6D456D-2BA1-49AF-B66E-D7E222D82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EA09FB-5186-417D-A7AE-DDD7345FC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A1946-B709-4E26-8273-4D92C39A19A8}"/>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6" name="Footer Placeholder 5">
            <a:extLst>
              <a:ext uri="{FF2B5EF4-FFF2-40B4-BE49-F238E27FC236}">
                <a16:creationId xmlns:a16="http://schemas.microsoft.com/office/drawing/2014/main" id="{810AFA2C-3D4B-40E2-810C-8BE2B39B9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88219-6F93-433B-BEB1-989DE415724C}"/>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165035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2E53-8BE9-47D2-8BD9-004437823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1DB7CA-B157-46DE-BF18-374DBB6F7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4B0AE9-F0FE-4405-9D27-0191F7398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CC4E5-DDB3-4DD6-B625-FA981F34A7BA}"/>
              </a:ext>
            </a:extLst>
          </p:cNvPr>
          <p:cNvSpPr>
            <a:spLocks noGrp="1"/>
          </p:cNvSpPr>
          <p:nvPr>
            <p:ph type="dt" sz="half" idx="10"/>
          </p:nvPr>
        </p:nvSpPr>
        <p:spPr/>
        <p:txBody>
          <a:bodyPr/>
          <a:lstStyle/>
          <a:p>
            <a:fld id="{9BD4A1D2-FE05-4F06-85A8-2E1638207D4F}" type="datetimeFigureOut">
              <a:rPr lang="en-IN" smtClean="0"/>
              <a:t>20-08-2023</a:t>
            </a:fld>
            <a:endParaRPr lang="en-IN"/>
          </a:p>
        </p:txBody>
      </p:sp>
      <p:sp>
        <p:nvSpPr>
          <p:cNvPr id="6" name="Footer Placeholder 5">
            <a:extLst>
              <a:ext uri="{FF2B5EF4-FFF2-40B4-BE49-F238E27FC236}">
                <a16:creationId xmlns:a16="http://schemas.microsoft.com/office/drawing/2014/main" id="{4B8CBDA5-E52E-4F02-88CB-E5AD38DED0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1F28F3-CCAA-465D-BD6A-E92B3DC21DA0}"/>
              </a:ext>
            </a:extLst>
          </p:cNvPr>
          <p:cNvSpPr>
            <a:spLocks noGrp="1"/>
          </p:cNvSpPr>
          <p:nvPr>
            <p:ph type="sldNum" sz="quarter" idx="12"/>
          </p:nvPr>
        </p:nvSpPr>
        <p:spPr/>
        <p:txBody>
          <a:bodyPr/>
          <a:lstStyle/>
          <a:p>
            <a:fld id="{E6979B1E-97E2-48BC-BAF8-0B234DED0F0A}" type="slidenum">
              <a:rPr lang="en-IN" smtClean="0"/>
              <a:t>‹#›</a:t>
            </a:fld>
            <a:endParaRPr lang="en-IN"/>
          </a:p>
        </p:txBody>
      </p:sp>
    </p:spTree>
    <p:extLst>
      <p:ext uri="{BB962C8B-B14F-4D97-AF65-F5344CB8AC3E}">
        <p14:creationId xmlns:p14="http://schemas.microsoft.com/office/powerpoint/2010/main" val="34001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15F3B-A8B8-4D93-8EF3-0E9BEC469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7F95EB-FB0A-460A-A10A-5E20CE4E5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6DA504-7F4C-421A-BE03-48CA62D87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4A1D2-FE05-4F06-85A8-2E1638207D4F}" type="datetimeFigureOut">
              <a:rPr lang="en-IN" smtClean="0"/>
              <a:t>20-08-2023</a:t>
            </a:fld>
            <a:endParaRPr lang="en-IN"/>
          </a:p>
        </p:txBody>
      </p:sp>
      <p:sp>
        <p:nvSpPr>
          <p:cNvPr id="5" name="Footer Placeholder 4">
            <a:extLst>
              <a:ext uri="{FF2B5EF4-FFF2-40B4-BE49-F238E27FC236}">
                <a16:creationId xmlns:a16="http://schemas.microsoft.com/office/drawing/2014/main" id="{C29E2246-C197-44BC-A674-CB53584F3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432731-8F7B-454F-B62C-CDC361A1A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79B1E-97E2-48BC-BAF8-0B234DED0F0A}" type="slidenum">
              <a:rPr lang="en-IN" smtClean="0"/>
              <a:t>‹#›</a:t>
            </a:fld>
            <a:endParaRPr lang="en-IN"/>
          </a:p>
        </p:txBody>
      </p:sp>
    </p:spTree>
    <p:extLst>
      <p:ext uri="{BB962C8B-B14F-4D97-AF65-F5344CB8AC3E}">
        <p14:creationId xmlns:p14="http://schemas.microsoft.com/office/powerpoint/2010/main" val="2001778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2.jpe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sv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3.svg"/><Relationship Id="rId9" Type="http://schemas.openxmlformats.org/officeDocument/2006/relationships/image" Target="../media/image5.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26" Type="http://schemas.openxmlformats.org/officeDocument/2006/relationships/image" Target="../media/image8.png"/><Relationship Id="rId3" Type="http://schemas.openxmlformats.org/officeDocument/2006/relationships/image" Target="../media/image2.jpeg"/><Relationship Id="rId21" Type="http://schemas.openxmlformats.org/officeDocument/2006/relationships/image" Target="../media/image33.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5" Type="http://schemas.openxmlformats.org/officeDocument/2006/relationships/image" Target="../media/image7.png"/><Relationship Id="rId2" Type="http://schemas.openxmlformats.org/officeDocument/2006/relationships/notesSlide" Target="../notesSlides/notesSlide4.xml"/><Relationship Id="rId16" Type="http://schemas.openxmlformats.org/officeDocument/2006/relationships/image" Target="../media/image28.png"/><Relationship Id="rId20" Type="http://schemas.openxmlformats.org/officeDocument/2006/relationships/image" Target="../media/image32.png"/><Relationship Id="rId29"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image" Target="../media/image6.png"/><Relationship Id="rId5" Type="http://schemas.openxmlformats.org/officeDocument/2006/relationships/image" Target="../media/image17.svg"/><Relationship Id="rId15" Type="http://schemas.openxmlformats.org/officeDocument/2006/relationships/image" Target="../media/image27.svg"/><Relationship Id="rId23" Type="http://schemas.openxmlformats.org/officeDocument/2006/relationships/image" Target="../media/image5.png"/><Relationship Id="rId28" Type="http://schemas.openxmlformats.org/officeDocument/2006/relationships/image" Target="../media/image10.pn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4.png"/><Relationship Id="rId27"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7.png"/><Relationship Id="rId12" Type="http://schemas.openxmlformats.org/officeDocument/2006/relationships/image" Target="../media/image27.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41D47E-059D-40D5-BFD0-D792146A17BB}"/>
              </a:ext>
            </a:extLst>
          </p:cNvPr>
          <p:cNvSpPr/>
          <p:nvPr/>
        </p:nvSpPr>
        <p:spPr>
          <a:xfrm>
            <a:off x="4193309" y="0"/>
            <a:ext cx="7998691" cy="6858000"/>
          </a:xfrm>
          <a:prstGeom prst="rect">
            <a:avLst/>
          </a:prstGeom>
          <a:solidFill>
            <a:srgbClr val="192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16621592-A606-4879-B00A-BC6C2DE9AF6B}"/>
              </a:ext>
            </a:extLst>
          </p:cNvPr>
          <p:cNvPicPr>
            <a:picLocks noChangeAspect="1"/>
          </p:cNvPicPr>
          <p:nvPr/>
        </p:nvPicPr>
        <p:blipFill rotWithShape="1">
          <a:blip r:embed="rId2">
            <a:clrChange>
              <a:clrFrom>
                <a:srgbClr val="FEFEFE"/>
              </a:clrFrom>
              <a:clrTo>
                <a:srgbClr val="FEFEFE">
                  <a:alpha val="0"/>
                </a:srgbClr>
              </a:clrTo>
            </a:clrChange>
            <a:alphaModFix amt="35000"/>
            <a:extLst>
              <a:ext uri="{BEBA8EAE-BF5A-486C-A8C5-ECC9F3942E4B}">
                <a14:imgProps xmlns:a14="http://schemas.microsoft.com/office/drawing/2010/main">
                  <a14:imgLayer r:embed="rId3">
                    <a14:imgEffect>
                      <a14:saturation sat="400000"/>
                    </a14:imgEffect>
                  </a14:imgLayer>
                </a14:imgProps>
              </a:ext>
            </a:extLst>
          </a:blip>
          <a:srcRect l="44567" r="25771"/>
          <a:stretch/>
        </p:blipFill>
        <p:spPr>
          <a:xfrm>
            <a:off x="-1" y="0"/>
            <a:ext cx="3666837" cy="6873432"/>
          </a:xfrm>
          <a:prstGeom prst="rect">
            <a:avLst/>
          </a:prstGeom>
        </p:spPr>
      </p:pic>
      <p:grpSp>
        <p:nvGrpSpPr>
          <p:cNvPr id="2" name="Group 1">
            <a:extLst>
              <a:ext uri="{FF2B5EF4-FFF2-40B4-BE49-F238E27FC236}">
                <a16:creationId xmlns:a16="http://schemas.microsoft.com/office/drawing/2014/main" id="{732D21E7-37CF-4C9C-BAD7-4879FDCAF072}"/>
              </a:ext>
            </a:extLst>
          </p:cNvPr>
          <p:cNvGrpSpPr/>
          <p:nvPr/>
        </p:nvGrpSpPr>
        <p:grpSpPr>
          <a:xfrm>
            <a:off x="5038707" y="2426095"/>
            <a:ext cx="6931891" cy="1569660"/>
            <a:chOff x="5047672" y="2644170"/>
            <a:chExt cx="6931891" cy="1569660"/>
          </a:xfrm>
        </p:grpSpPr>
        <p:sp>
          <p:nvSpPr>
            <p:cNvPr id="9" name="TextBox 8">
              <a:extLst>
                <a:ext uri="{FF2B5EF4-FFF2-40B4-BE49-F238E27FC236}">
                  <a16:creationId xmlns:a16="http://schemas.microsoft.com/office/drawing/2014/main" id="{7A807CD9-BC48-47D0-918C-E554A6F8988F}"/>
                </a:ext>
              </a:extLst>
            </p:cNvPr>
            <p:cNvSpPr txBox="1"/>
            <p:nvPr/>
          </p:nvSpPr>
          <p:spPr>
            <a:xfrm>
              <a:off x="5047672" y="2644170"/>
              <a:ext cx="6931891" cy="1569660"/>
            </a:xfrm>
            <a:prstGeom prst="rect">
              <a:avLst/>
            </a:prstGeom>
            <a:noFill/>
          </p:spPr>
          <p:txBody>
            <a:bodyPr wrap="square">
              <a:spAutoFit/>
            </a:bodyPr>
            <a:lstStyle/>
            <a:p>
              <a:r>
                <a:rPr lang="en-GB" sz="7200" b="1" i="0" u="none" strike="noStrike" baseline="0" dirty="0">
                  <a:solidFill>
                    <a:schemeClr val="bg1"/>
                  </a:solidFill>
                  <a:latin typeface="Times New Roman" panose="02020603050405020304" pitchFamily="18" charset="0"/>
                  <a:cs typeface="Times New Roman" panose="02020603050405020304" pitchFamily="18" charset="0"/>
                </a:rPr>
                <a:t>                        </a:t>
              </a:r>
            </a:p>
            <a:p>
              <a:pPr algn="ctr"/>
              <a:r>
                <a:rPr lang="en-GB" sz="2400" b="1" i="0" u="none" strike="noStrike" baseline="0" dirty="0">
                  <a:solidFill>
                    <a:schemeClr val="bg1"/>
                  </a:solidFill>
                  <a:latin typeface="Times New Roman" panose="02020603050405020304" pitchFamily="18" charset="0"/>
                  <a:cs typeface="Times New Roman" panose="02020603050405020304" pitchFamily="18" charset="0"/>
                </a:rPr>
                <a:t>Consulting Arcady: </a:t>
              </a:r>
              <a:r>
                <a:rPr lang="en-GB" sz="2400" i="0" u="none" strike="noStrike" baseline="0" dirty="0">
                  <a:solidFill>
                    <a:schemeClr val="bg1"/>
                  </a:solidFill>
                  <a:latin typeface="Times New Roman" panose="02020603050405020304" pitchFamily="18" charset="0"/>
                  <a:cs typeface="Times New Roman" panose="02020603050405020304" pitchFamily="18" charset="0"/>
                </a:rPr>
                <a:t>Strategic advisers for excellence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3B004A7-4AEB-454A-8FAE-34BCACDE8369}"/>
                </a:ext>
              </a:extLst>
            </p:cNvPr>
            <p:cNvSpPr txBox="1"/>
            <p:nvPr/>
          </p:nvSpPr>
          <p:spPr>
            <a:xfrm>
              <a:off x="5539440" y="2644170"/>
              <a:ext cx="4092621" cy="1077218"/>
            </a:xfrm>
            <a:prstGeom prst="rect">
              <a:avLst/>
            </a:prstGeom>
            <a:noFill/>
          </p:spPr>
          <p:txBody>
            <a:bodyPr wrap="square">
              <a:sp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CASE STUDY PROJECT</a:t>
              </a:r>
              <a:endParaRPr lang="en-GB" sz="3200" b="1" i="0" u="none" strike="noStrike" baseline="0" dirty="0">
                <a:solidFill>
                  <a:schemeClr val="bg1"/>
                </a:solidFill>
                <a:latin typeface="Times New Roman" panose="02020603050405020304" pitchFamily="18"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A50082E8-9CDE-4B46-8715-ECE6F0DBA08D}"/>
              </a:ext>
            </a:extLst>
          </p:cNvPr>
          <p:cNvGrpSpPr/>
          <p:nvPr/>
        </p:nvGrpSpPr>
        <p:grpSpPr>
          <a:xfrm>
            <a:off x="4193309" y="286871"/>
            <a:ext cx="7998691" cy="349623"/>
            <a:chOff x="4193309" y="286871"/>
            <a:chExt cx="7998691" cy="349623"/>
          </a:xfrm>
        </p:grpSpPr>
        <p:cxnSp>
          <p:nvCxnSpPr>
            <p:cNvPr id="7" name="Straight Connector 6">
              <a:extLst>
                <a:ext uri="{FF2B5EF4-FFF2-40B4-BE49-F238E27FC236}">
                  <a16:creationId xmlns:a16="http://schemas.microsoft.com/office/drawing/2014/main" id="{7CA61E52-64E8-49E6-B842-D0620DCCC798}"/>
                </a:ext>
              </a:extLst>
            </p:cNvPr>
            <p:cNvCxnSpPr/>
            <p:nvPr/>
          </p:nvCxnSpPr>
          <p:spPr>
            <a:xfrm>
              <a:off x="4193309" y="286871"/>
              <a:ext cx="799869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67E5EC30-001C-47DD-8EA8-C2523246CD25}"/>
                </a:ext>
              </a:extLst>
            </p:cNvPr>
            <p:cNvCxnSpPr/>
            <p:nvPr/>
          </p:nvCxnSpPr>
          <p:spPr>
            <a:xfrm>
              <a:off x="4193309" y="466165"/>
              <a:ext cx="799869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2924BC34-10B4-4C0E-8A05-F06E8423AEDF}"/>
                </a:ext>
              </a:extLst>
            </p:cNvPr>
            <p:cNvCxnSpPr/>
            <p:nvPr/>
          </p:nvCxnSpPr>
          <p:spPr>
            <a:xfrm>
              <a:off x="4193309" y="636494"/>
              <a:ext cx="7998691" cy="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8" name="Group 7">
            <a:extLst>
              <a:ext uri="{FF2B5EF4-FFF2-40B4-BE49-F238E27FC236}">
                <a16:creationId xmlns:a16="http://schemas.microsoft.com/office/drawing/2014/main" id="{28969C77-563D-4590-9B24-DD545A1BFDA4}"/>
              </a:ext>
            </a:extLst>
          </p:cNvPr>
          <p:cNvGrpSpPr/>
          <p:nvPr/>
        </p:nvGrpSpPr>
        <p:grpSpPr>
          <a:xfrm>
            <a:off x="4193308" y="6266330"/>
            <a:ext cx="7998691" cy="349623"/>
            <a:chOff x="4193308" y="6266330"/>
            <a:chExt cx="7998691" cy="349623"/>
          </a:xfrm>
        </p:grpSpPr>
        <p:cxnSp>
          <p:nvCxnSpPr>
            <p:cNvPr id="13" name="Straight Connector 12">
              <a:extLst>
                <a:ext uri="{FF2B5EF4-FFF2-40B4-BE49-F238E27FC236}">
                  <a16:creationId xmlns:a16="http://schemas.microsoft.com/office/drawing/2014/main" id="{F3167797-B4BB-40A8-87EE-54EE9F37901B}"/>
                </a:ext>
              </a:extLst>
            </p:cNvPr>
            <p:cNvCxnSpPr/>
            <p:nvPr/>
          </p:nvCxnSpPr>
          <p:spPr>
            <a:xfrm>
              <a:off x="4193308" y="6266330"/>
              <a:ext cx="799869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925DAA1E-D650-4162-B5AF-CF06C14A5B1B}"/>
                </a:ext>
              </a:extLst>
            </p:cNvPr>
            <p:cNvCxnSpPr/>
            <p:nvPr/>
          </p:nvCxnSpPr>
          <p:spPr>
            <a:xfrm>
              <a:off x="4193308" y="6445624"/>
              <a:ext cx="799869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63F2E8BC-8202-48DC-A251-7AFA0C732C7C}"/>
                </a:ext>
              </a:extLst>
            </p:cNvPr>
            <p:cNvCxnSpPr/>
            <p:nvPr/>
          </p:nvCxnSpPr>
          <p:spPr>
            <a:xfrm>
              <a:off x="4193308" y="6615953"/>
              <a:ext cx="7998691" cy="0"/>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83503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oogle Shape;4882;p59">
            <a:extLst>
              <a:ext uri="{FF2B5EF4-FFF2-40B4-BE49-F238E27FC236}">
                <a16:creationId xmlns:a16="http://schemas.microsoft.com/office/drawing/2014/main" id="{83C8CE94-141D-4072-90B3-5570AB4E8874}"/>
              </a:ext>
            </a:extLst>
          </p:cNvPr>
          <p:cNvGrpSpPr/>
          <p:nvPr/>
        </p:nvGrpSpPr>
        <p:grpSpPr>
          <a:xfrm rot="9809907">
            <a:off x="82151" y="767185"/>
            <a:ext cx="7452102" cy="5651523"/>
            <a:chOff x="434475" y="237850"/>
            <a:chExt cx="6749725" cy="5224025"/>
          </a:xfrm>
          <a:solidFill>
            <a:srgbClr val="192A57"/>
          </a:solidFill>
        </p:grpSpPr>
        <p:sp>
          <p:nvSpPr>
            <p:cNvPr id="18" name="Google Shape;4883;p59">
              <a:extLst>
                <a:ext uri="{FF2B5EF4-FFF2-40B4-BE49-F238E27FC236}">
                  <a16:creationId xmlns:a16="http://schemas.microsoft.com/office/drawing/2014/main" id="{CBC03883-47B7-4414-BD5D-7106C0BFA217}"/>
                </a:ext>
              </a:extLst>
            </p:cNvPr>
            <p:cNvSpPr/>
            <p:nvPr/>
          </p:nvSpPr>
          <p:spPr>
            <a:xfrm>
              <a:off x="542775" y="347225"/>
              <a:ext cx="6499875" cy="4955975"/>
            </a:xfrm>
            <a:custGeom>
              <a:avLst/>
              <a:gdLst/>
              <a:ahLst/>
              <a:cxnLst/>
              <a:rect l="l" t="t" r="r" b="b"/>
              <a:pathLst>
                <a:path w="259995" h="198239" extrusionOk="0">
                  <a:moveTo>
                    <a:pt x="147129" y="1"/>
                  </a:moveTo>
                  <a:cubicBezTo>
                    <a:pt x="143947" y="1"/>
                    <a:pt x="140625" y="286"/>
                    <a:pt x="137109" y="907"/>
                  </a:cubicBezTo>
                  <a:cubicBezTo>
                    <a:pt x="125000" y="3047"/>
                    <a:pt x="113100" y="10928"/>
                    <a:pt x="109969" y="22802"/>
                  </a:cubicBezTo>
                  <a:cubicBezTo>
                    <a:pt x="106368" y="36450"/>
                    <a:pt x="114927" y="50307"/>
                    <a:pt x="115292" y="64425"/>
                  </a:cubicBezTo>
                  <a:cubicBezTo>
                    <a:pt x="115658" y="78308"/>
                    <a:pt x="107229" y="92034"/>
                    <a:pt x="94651" y="97984"/>
                  </a:cubicBezTo>
                  <a:cubicBezTo>
                    <a:pt x="86724" y="101745"/>
                    <a:pt x="78002" y="102424"/>
                    <a:pt x="69128" y="102424"/>
                  </a:cubicBezTo>
                  <a:cubicBezTo>
                    <a:pt x="64116" y="102424"/>
                    <a:pt x="59057" y="102208"/>
                    <a:pt x="54065" y="102208"/>
                  </a:cubicBezTo>
                  <a:cubicBezTo>
                    <a:pt x="53055" y="102208"/>
                    <a:pt x="52048" y="102216"/>
                    <a:pt x="51044" y="102238"/>
                  </a:cubicBezTo>
                  <a:cubicBezTo>
                    <a:pt x="38858" y="102499"/>
                    <a:pt x="26253" y="104899"/>
                    <a:pt x="16363" y="112050"/>
                  </a:cubicBezTo>
                  <a:cubicBezTo>
                    <a:pt x="6473" y="119226"/>
                    <a:pt x="1" y="132013"/>
                    <a:pt x="2950" y="143861"/>
                  </a:cubicBezTo>
                  <a:cubicBezTo>
                    <a:pt x="5559" y="154456"/>
                    <a:pt x="14719" y="162076"/>
                    <a:pt x="23852" y="168078"/>
                  </a:cubicBezTo>
                  <a:cubicBezTo>
                    <a:pt x="54080" y="187899"/>
                    <a:pt x="90249" y="198239"/>
                    <a:pt x="126362" y="198239"/>
                  </a:cubicBezTo>
                  <a:cubicBezTo>
                    <a:pt x="144404" y="198239"/>
                    <a:pt x="162431" y="195658"/>
                    <a:pt x="179697" y="190390"/>
                  </a:cubicBezTo>
                  <a:cubicBezTo>
                    <a:pt x="199399" y="184388"/>
                    <a:pt x="218319" y="174863"/>
                    <a:pt x="233115" y="160510"/>
                  </a:cubicBezTo>
                  <a:cubicBezTo>
                    <a:pt x="247912" y="146157"/>
                    <a:pt x="258193" y="126637"/>
                    <a:pt x="259055" y="106074"/>
                  </a:cubicBezTo>
                  <a:cubicBezTo>
                    <a:pt x="259994" y="82901"/>
                    <a:pt x="248929" y="60354"/>
                    <a:pt x="232750" y="43731"/>
                  </a:cubicBezTo>
                  <a:cubicBezTo>
                    <a:pt x="218893" y="29508"/>
                    <a:pt x="202113" y="20479"/>
                    <a:pt x="184603" y="11659"/>
                  </a:cubicBezTo>
                  <a:cubicBezTo>
                    <a:pt x="171842" y="5246"/>
                    <a:pt x="160779" y="1"/>
                    <a:pt x="1471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84;p59">
              <a:extLst>
                <a:ext uri="{FF2B5EF4-FFF2-40B4-BE49-F238E27FC236}">
                  <a16:creationId xmlns:a16="http://schemas.microsoft.com/office/drawing/2014/main" id="{25622050-5407-4607-ADCD-244B36B9A6A7}"/>
                </a:ext>
              </a:extLst>
            </p:cNvPr>
            <p:cNvSpPr/>
            <p:nvPr/>
          </p:nvSpPr>
          <p:spPr>
            <a:xfrm>
              <a:off x="434475" y="237850"/>
              <a:ext cx="6749725" cy="5224025"/>
            </a:xfrm>
            <a:custGeom>
              <a:avLst/>
              <a:gdLst/>
              <a:ahLst/>
              <a:cxnLst/>
              <a:rect l="l" t="t" r="r" b="b"/>
              <a:pathLst>
                <a:path w="269989" h="208961" extrusionOk="0">
                  <a:moveTo>
                    <a:pt x="259510" y="115109"/>
                  </a:moveTo>
                  <a:lnTo>
                    <a:pt x="259446" y="115668"/>
                  </a:lnTo>
                  <a:lnTo>
                    <a:pt x="259290" y="116816"/>
                  </a:lnTo>
                  <a:cubicBezTo>
                    <a:pt x="259284" y="116862"/>
                    <a:pt x="259277" y="116907"/>
                    <a:pt x="259271" y="116952"/>
                  </a:cubicBezTo>
                  <a:lnTo>
                    <a:pt x="259271" y="116952"/>
                  </a:lnTo>
                  <a:lnTo>
                    <a:pt x="259472" y="115381"/>
                  </a:lnTo>
                  <a:cubicBezTo>
                    <a:pt x="259485" y="115290"/>
                    <a:pt x="259497" y="115199"/>
                    <a:pt x="259510" y="115109"/>
                  </a:cubicBezTo>
                  <a:close/>
                  <a:moveTo>
                    <a:pt x="269989" y="108935"/>
                  </a:moveTo>
                  <a:cubicBezTo>
                    <a:pt x="269901" y="112670"/>
                    <a:pt x="269546" y="116387"/>
                    <a:pt x="268930" y="120057"/>
                  </a:cubicBezTo>
                  <a:lnTo>
                    <a:pt x="268930" y="120057"/>
                  </a:lnTo>
                  <a:cubicBezTo>
                    <a:pt x="269559" y="116382"/>
                    <a:pt x="269913" y="112663"/>
                    <a:pt x="269989" y="108935"/>
                  </a:cubicBezTo>
                  <a:close/>
                  <a:moveTo>
                    <a:pt x="259064" y="118196"/>
                  </a:moveTo>
                  <a:lnTo>
                    <a:pt x="258689" y="120235"/>
                  </a:lnTo>
                  <a:cubicBezTo>
                    <a:pt x="258611" y="120626"/>
                    <a:pt x="258559" y="120992"/>
                    <a:pt x="258455" y="121383"/>
                  </a:cubicBezTo>
                  <a:lnTo>
                    <a:pt x="258194" y="122505"/>
                  </a:lnTo>
                  <a:lnTo>
                    <a:pt x="257646" y="124749"/>
                  </a:lnTo>
                  <a:lnTo>
                    <a:pt x="256993" y="126968"/>
                  </a:lnTo>
                  <a:lnTo>
                    <a:pt x="256654" y="128064"/>
                  </a:lnTo>
                  <a:cubicBezTo>
                    <a:pt x="256550" y="128429"/>
                    <a:pt x="256393" y="128794"/>
                    <a:pt x="256289" y="129160"/>
                  </a:cubicBezTo>
                  <a:lnTo>
                    <a:pt x="255506" y="131326"/>
                  </a:lnTo>
                  <a:cubicBezTo>
                    <a:pt x="253288" y="137093"/>
                    <a:pt x="250443" y="142599"/>
                    <a:pt x="246998" y="147714"/>
                  </a:cubicBezTo>
                  <a:cubicBezTo>
                    <a:pt x="243554" y="152829"/>
                    <a:pt x="239587" y="157552"/>
                    <a:pt x="235177" y="161832"/>
                  </a:cubicBezTo>
                  <a:cubicBezTo>
                    <a:pt x="234890" y="162119"/>
                    <a:pt x="234603" y="162380"/>
                    <a:pt x="234342" y="162615"/>
                  </a:cubicBezTo>
                  <a:lnTo>
                    <a:pt x="233481" y="163397"/>
                  </a:lnTo>
                  <a:cubicBezTo>
                    <a:pt x="232907" y="163919"/>
                    <a:pt x="232359" y="164467"/>
                    <a:pt x="231785" y="164963"/>
                  </a:cubicBezTo>
                  <a:lnTo>
                    <a:pt x="230010" y="166451"/>
                  </a:lnTo>
                  <a:cubicBezTo>
                    <a:pt x="229723" y="166685"/>
                    <a:pt x="229436" y="166946"/>
                    <a:pt x="229149" y="167181"/>
                  </a:cubicBezTo>
                  <a:lnTo>
                    <a:pt x="228235" y="167912"/>
                  </a:lnTo>
                  <a:lnTo>
                    <a:pt x="226435" y="169347"/>
                  </a:lnTo>
                  <a:lnTo>
                    <a:pt x="224582" y="170704"/>
                  </a:lnTo>
                  <a:cubicBezTo>
                    <a:pt x="223356" y="171644"/>
                    <a:pt x="222051" y="172479"/>
                    <a:pt x="220798" y="173340"/>
                  </a:cubicBezTo>
                  <a:cubicBezTo>
                    <a:pt x="220172" y="173784"/>
                    <a:pt x="219519" y="174201"/>
                    <a:pt x="218867" y="174593"/>
                  </a:cubicBezTo>
                  <a:cubicBezTo>
                    <a:pt x="218215" y="175010"/>
                    <a:pt x="217562" y="175428"/>
                    <a:pt x="216910" y="175819"/>
                  </a:cubicBezTo>
                  <a:lnTo>
                    <a:pt x="214927" y="176993"/>
                  </a:lnTo>
                  <a:lnTo>
                    <a:pt x="213935" y="177567"/>
                  </a:lnTo>
                  <a:lnTo>
                    <a:pt x="212943" y="178142"/>
                  </a:lnTo>
                  <a:lnTo>
                    <a:pt x="210908" y="179238"/>
                  </a:lnTo>
                  <a:cubicBezTo>
                    <a:pt x="210229" y="179603"/>
                    <a:pt x="209551" y="179968"/>
                    <a:pt x="208872" y="180308"/>
                  </a:cubicBezTo>
                  <a:cubicBezTo>
                    <a:pt x="208194" y="180647"/>
                    <a:pt x="207515" y="181012"/>
                    <a:pt x="206811" y="181325"/>
                  </a:cubicBezTo>
                  <a:lnTo>
                    <a:pt x="204723" y="182317"/>
                  </a:lnTo>
                  <a:cubicBezTo>
                    <a:pt x="199165" y="184900"/>
                    <a:pt x="193450" y="187119"/>
                    <a:pt x="187604" y="188997"/>
                  </a:cubicBezTo>
                  <a:cubicBezTo>
                    <a:pt x="181811" y="190876"/>
                    <a:pt x="175887" y="192416"/>
                    <a:pt x="169911" y="193643"/>
                  </a:cubicBezTo>
                  <a:cubicBezTo>
                    <a:pt x="175992" y="192364"/>
                    <a:pt x="182020" y="190772"/>
                    <a:pt x="187917" y="188815"/>
                  </a:cubicBezTo>
                  <a:cubicBezTo>
                    <a:pt x="188648" y="188580"/>
                    <a:pt x="189405" y="188345"/>
                    <a:pt x="190136" y="188084"/>
                  </a:cubicBezTo>
                  <a:lnTo>
                    <a:pt x="192328" y="187301"/>
                  </a:lnTo>
                  <a:lnTo>
                    <a:pt x="193424" y="186910"/>
                  </a:lnTo>
                  <a:lnTo>
                    <a:pt x="194520" y="186492"/>
                  </a:lnTo>
                  <a:lnTo>
                    <a:pt x="196686" y="185657"/>
                  </a:lnTo>
                  <a:cubicBezTo>
                    <a:pt x="197416" y="185370"/>
                    <a:pt x="198121" y="185083"/>
                    <a:pt x="198825" y="184770"/>
                  </a:cubicBezTo>
                  <a:cubicBezTo>
                    <a:pt x="199556" y="184483"/>
                    <a:pt x="200287" y="184196"/>
                    <a:pt x="200991" y="183883"/>
                  </a:cubicBezTo>
                  <a:cubicBezTo>
                    <a:pt x="202401" y="183256"/>
                    <a:pt x="203836" y="182630"/>
                    <a:pt x="205219" y="181952"/>
                  </a:cubicBezTo>
                  <a:cubicBezTo>
                    <a:pt x="210803" y="179316"/>
                    <a:pt x="216205" y="176263"/>
                    <a:pt x="221320" y="172818"/>
                  </a:cubicBezTo>
                  <a:cubicBezTo>
                    <a:pt x="226435" y="169373"/>
                    <a:pt x="231210" y="165485"/>
                    <a:pt x="235595" y="161205"/>
                  </a:cubicBezTo>
                  <a:cubicBezTo>
                    <a:pt x="239979" y="156900"/>
                    <a:pt x="243893" y="152176"/>
                    <a:pt x="247286" y="147061"/>
                  </a:cubicBezTo>
                  <a:lnTo>
                    <a:pt x="248512" y="145130"/>
                  </a:lnTo>
                  <a:cubicBezTo>
                    <a:pt x="248930" y="144504"/>
                    <a:pt x="249295" y="143825"/>
                    <a:pt x="249686" y="143173"/>
                  </a:cubicBezTo>
                  <a:lnTo>
                    <a:pt x="250287" y="142208"/>
                  </a:lnTo>
                  <a:cubicBezTo>
                    <a:pt x="250469" y="141868"/>
                    <a:pt x="250678" y="141529"/>
                    <a:pt x="250835" y="141216"/>
                  </a:cubicBezTo>
                  <a:lnTo>
                    <a:pt x="251904" y="139180"/>
                  </a:lnTo>
                  <a:cubicBezTo>
                    <a:pt x="252270" y="138502"/>
                    <a:pt x="252583" y="137823"/>
                    <a:pt x="252922" y="137119"/>
                  </a:cubicBezTo>
                  <a:lnTo>
                    <a:pt x="253888" y="135057"/>
                  </a:lnTo>
                  <a:lnTo>
                    <a:pt x="254775" y="132943"/>
                  </a:lnTo>
                  <a:cubicBezTo>
                    <a:pt x="255062" y="132239"/>
                    <a:pt x="255375" y="131534"/>
                    <a:pt x="255610" y="130830"/>
                  </a:cubicBezTo>
                  <a:lnTo>
                    <a:pt x="256393" y="128664"/>
                  </a:lnTo>
                  <a:cubicBezTo>
                    <a:pt x="256523" y="128298"/>
                    <a:pt x="256628" y="127933"/>
                    <a:pt x="256732" y="127568"/>
                  </a:cubicBezTo>
                  <a:lnTo>
                    <a:pt x="257071" y="126472"/>
                  </a:lnTo>
                  <a:lnTo>
                    <a:pt x="257385" y="125376"/>
                  </a:lnTo>
                  <a:cubicBezTo>
                    <a:pt x="257515" y="125010"/>
                    <a:pt x="257619" y="124645"/>
                    <a:pt x="257698" y="124280"/>
                  </a:cubicBezTo>
                  <a:lnTo>
                    <a:pt x="258246" y="122088"/>
                  </a:lnTo>
                  <a:cubicBezTo>
                    <a:pt x="258324" y="121696"/>
                    <a:pt x="258428" y="121331"/>
                    <a:pt x="258507" y="120965"/>
                  </a:cubicBezTo>
                  <a:lnTo>
                    <a:pt x="258715" y="119843"/>
                  </a:lnTo>
                  <a:lnTo>
                    <a:pt x="259064" y="118196"/>
                  </a:lnTo>
                  <a:close/>
                  <a:moveTo>
                    <a:pt x="156264" y="0"/>
                  </a:moveTo>
                  <a:cubicBezTo>
                    <a:pt x="155080" y="0"/>
                    <a:pt x="153896" y="39"/>
                    <a:pt x="152714" y="115"/>
                  </a:cubicBezTo>
                  <a:lnTo>
                    <a:pt x="151435" y="220"/>
                  </a:lnTo>
                  <a:cubicBezTo>
                    <a:pt x="151018" y="272"/>
                    <a:pt x="150600" y="350"/>
                    <a:pt x="150209" y="402"/>
                  </a:cubicBezTo>
                  <a:cubicBezTo>
                    <a:pt x="149400" y="507"/>
                    <a:pt x="148643" y="637"/>
                    <a:pt x="147938" y="768"/>
                  </a:cubicBezTo>
                  <a:cubicBezTo>
                    <a:pt x="146503" y="1107"/>
                    <a:pt x="145251" y="1420"/>
                    <a:pt x="144233" y="1733"/>
                  </a:cubicBezTo>
                  <a:cubicBezTo>
                    <a:pt x="142197" y="2464"/>
                    <a:pt x="141049" y="3090"/>
                    <a:pt x="141127" y="3534"/>
                  </a:cubicBezTo>
                  <a:cubicBezTo>
                    <a:pt x="141154" y="3743"/>
                    <a:pt x="141519" y="3899"/>
                    <a:pt x="142197" y="4030"/>
                  </a:cubicBezTo>
                  <a:cubicBezTo>
                    <a:pt x="142641" y="4082"/>
                    <a:pt x="143059" y="4134"/>
                    <a:pt x="143502" y="4160"/>
                  </a:cubicBezTo>
                  <a:cubicBezTo>
                    <a:pt x="143763" y="4186"/>
                    <a:pt x="144050" y="4186"/>
                    <a:pt x="144363" y="4186"/>
                  </a:cubicBezTo>
                  <a:cubicBezTo>
                    <a:pt x="144676" y="4186"/>
                    <a:pt x="144990" y="4212"/>
                    <a:pt x="145355" y="4239"/>
                  </a:cubicBezTo>
                  <a:cubicBezTo>
                    <a:pt x="146086" y="4291"/>
                    <a:pt x="146895" y="4317"/>
                    <a:pt x="147808" y="4343"/>
                  </a:cubicBezTo>
                  <a:cubicBezTo>
                    <a:pt x="148278" y="4343"/>
                    <a:pt x="148747" y="4395"/>
                    <a:pt x="149269" y="4421"/>
                  </a:cubicBezTo>
                  <a:lnTo>
                    <a:pt x="150887" y="4526"/>
                  </a:lnTo>
                  <a:cubicBezTo>
                    <a:pt x="151435" y="4552"/>
                    <a:pt x="152036" y="4630"/>
                    <a:pt x="152636" y="4708"/>
                  </a:cubicBezTo>
                  <a:lnTo>
                    <a:pt x="154593" y="4891"/>
                  </a:lnTo>
                  <a:cubicBezTo>
                    <a:pt x="155950" y="5126"/>
                    <a:pt x="157385" y="5282"/>
                    <a:pt x="158951" y="5648"/>
                  </a:cubicBezTo>
                  <a:lnTo>
                    <a:pt x="160204" y="5804"/>
                  </a:lnTo>
                  <a:cubicBezTo>
                    <a:pt x="160621" y="5883"/>
                    <a:pt x="161065" y="5987"/>
                    <a:pt x="161534" y="6065"/>
                  </a:cubicBezTo>
                  <a:lnTo>
                    <a:pt x="162996" y="6378"/>
                  </a:lnTo>
                  <a:cubicBezTo>
                    <a:pt x="163492" y="6457"/>
                    <a:pt x="163987" y="6613"/>
                    <a:pt x="164483" y="6744"/>
                  </a:cubicBezTo>
                  <a:lnTo>
                    <a:pt x="166023" y="7109"/>
                  </a:lnTo>
                  <a:lnTo>
                    <a:pt x="167536" y="7579"/>
                  </a:lnTo>
                  <a:cubicBezTo>
                    <a:pt x="168032" y="7735"/>
                    <a:pt x="168528" y="7866"/>
                    <a:pt x="169024" y="8049"/>
                  </a:cubicBezTo>
                  <a:lnTo>
                    <a:pt x="170459" y="8544"/>
                  </a:lnTo>
                  <a:cubicBezTo>
                    <a:pt x="170929" y="8701"/>
                    <a:pt x="171399" y="8858"/>
                    <a:pt x="171842" y="9014"/>
                  </a:cubicBezTo>
                  <a:lnTo>
                    <a:pt x="173095" y="9510"/>
                  </a:lnTo>
                  <a:cubicBezTo>
                    <a:pt x="173904" y="9823"/>
                    <a:pt x="174608" y="10110"/>
                    <a:pt x="175209" y="10371"/>
                  </a:cubicBezTo>
                  <a:lnTo>
                    <a:pt x="177140" y="11180"/>
                  </a:lnTo>
                  <a:cubicBezTo>
                    <a:pt x="178907" y="12522"/>
                    <a:pt x="177990" y="12675"/>
                    <a:pt x="176689" y="12675"/>
                  </a:cubicBezTo>
                  <a:cubicBezTo>
                    <a:pt x="176472" y="12675"/>
                    <a:pt x="176245" y="12671"/>
                    <a:pt x="176018" y="12668"/>
                  </a:cubicBezTo>
                  <a:lnTo>
                    <a:pt x="176018" y="12668"/>
                  </a:lnTo>
                  <a:cubicBezTo>
                    <a:pt x="180637" y="14703"/>
                    <a:pt x="185203" y="17052"/>
                    <a:pt x="189796" y="19426"/>
                  </a:cubicBezTo>
                  <a:cubicBezTo>
                    <a:pt x="194389" y="21801"/>
                    <a:pt x="198956" y="24202"/>
                    <a:pt x="203444" y="26733"/>
                  </a:cubicBezTo>
                  <a:cubicBezTo>
                    <a:pt x="212369" y="31796"/>
                    <a:pt x="220929" y="37433"/>
                    <a:pt x="228523" y="44139"/>
                  </a:cubicBezTo>
                  <a:cubicBezTo>
                    <a:pt x="228992" y="44557"/>
                    <a:pt x="229488" y="44948"/>
                    <a:pt x="229958" y="45392"/>
                  </a:cubicBezTo>
                  <a:lnTo>
                    <a:pt x="231341" y="46697"/>
                  </a:lnTo>
                  <a:cubicBezTo>
                    <a:pt x="232254" y="47558"/>
                    <a:pt x="233115" y="48471"/>
                    <a:pt x="234029" y="49332"/>
                  </a:cubicBezTo>
                  <a:cubicBezTo>
                    <a:pt x="234968" y="50219"/>
                    <a:pt x="235777" y="51185"/>
                    <a:pt x="236638" y="52098"/>
                  </a:cubicBezTo>
                  <a:cubicBezTo>
                    <a:pt x="237082" y="52568"/>
                    <a:pt x="237500" y="53012"/>
                    <a:pt x="237917" y="53481"/>
                  </a:cubicBezTo>
                  <a:lnTo>
                    <a:pt x="239144" y="54943"/>
                  </a:lnTo>
                  <a:cubicBezTo>
                    <a:pt x="242406" y="58779"/>
                    <a:pt x="245354" y="62850"/>
                    <a:pt x="247990" y="67156"/>
                  </a:cubicBezTo>
                  <a:cubicBezTo>
                    <a:pt x="251359" y="72698"/>
                    <a:pt x="254130" y="78588"/>
                    <a:pt x="256163" y="84693"/>
                  </a:cubicBezTo>
                  <a:lnTo>
                    <a:pt x="256163" y="84693"/>
                  </a:lnTo>
                  <a:cubicBezTo>
                    <a:pt x="254097" y="78580"/>
                    <a:pt x="251284" y="72681"/>
                    <a:pt x="247886" y="67130"/>
                  </a:cubicBezTo>
                  <a:cubicBezTo>
                    <a:pt x="245198" y="62824"/>
                    <a:pt x="242197" y="58727"/>
                    <a:pt x="238883" y="54891"/>
                  </a:cubicBezTo>
                  <a:lnTo>
                    <a:pt x="237656" y="53429"/>
                  </a:lnTo>
                  <a:lnTo>
                    <a:pt x="236351" y="52046"/>
                  </a:lnTo>
                  <a:lnTo>
                    <a:pt x="235047" y="50637"/>
                  </a:lnTo>
                  <a:cubicBezTo>
                    <a:pt x="234603" y="50167"/>
                    <a:pt x="234133" y="49750"/>
                    <a:pt x="233690" y="49280"/>
                  </a:cubicBezTo>
                  <a:lnTo>
                    <a:pt x="232333" y="47949"/>
                  </a:lnTo>
                  <a:cubicBezTo>
                    <a:pt x="231889" y="47506"/>
                    <a:pt x="231419" y="47062"/>
                    <a:pt x="230949" y="46644"/>
                  </a:cubicBezTo>
                  <a:lnTo>
                    <a:pt x="229540" y="45340"/>
                  </a:lnTo>
                  <a:lnTo>
                    <a:pt x="228105" y="44087"/>
                  </a:lnTo>
                  <a:cubicBezTo>
                    <a:pt x="224217" y="40721"/>
                    <a:pt x="220120" y="37641"/>
                    <a:pt x="215840" y="34797"/>
                  </a:cubicBezTo>
                  <a:cubicBezTo>
                    <a:pt x="211586" y="31900"/>
                    <a:pt x="207124" y="29264"/>
                    <a:pt x="202583" y="26733"/>
                  </a:cubicBezTo>
                  <a:cubicBezTo>
                    <a:pt x="198016" y="24202"/>
                    <a:pt x="193397" y="21775"/>
                    <a:pt x="188700" y="19400"/>
                  </a:cubicBezTo>
                  <a:cubicBezTo>
                    <a:pt x="184003" y="17026"/>
                    <a:pt x="179332" y="14677"/>
                    <a:pt x="174608" y="12668"/>
                  </a:cubicBezTo>
                  <a:cubicBezTo>
                    <a:pt x="173826" y="12720"/>
                    <a:pt x="173486" y="12928"/>
                    <a:pt x="174321" y="13607"/>
                  </a:cubicBezTo>
                  <a:cubicBezTo>
                    <a:pt x="175026" y="14129"/>
                    <a:pt x="175783" y="14599"/>
                    <a:pt x="176540" y="15016"/>
                  </a:cubicBezTo>
                  <a:cubicBezTo>
                    <a:pt x="177088" y="15355"/>
                    <a:pt x="177740" y="15695"/>
                    <a:pt x="178497" y="16112"/>
                  </a:cubicBezTo>
                  <a:cubicBezTo>
                    <a:pt x="179280" y="16556"/>
                    <a:pt x="180167" y="17026"/>
                    <a:pt x="181132" y="17547"/>
                  </a:cubicBezTo>
                  <a:cubicBezTo>
                    <a:pt x="181811" y="17939"/>
                    <a:pt x="182620" y="18383"/>
                    <a:pt x="183533" y="18878"/>
                  </a:cubicBezTo>
                  <a:cubicBezTo>
                    <a:pt x="184421" y="19374"/>
                    <a:pt x="185438" y="19922"/>
                    <a:pt x="186534" y="20522"/>
                  </a:cubicBezTo>
                  <a:lnTo>
                    <a:pt x="194102" y="24515"/>
                  </a:lnTo>
                  <a:cubicBezTo>
                    <a:pt x="199713" y="27490"/>
                    <a:pt x="206289" y="31039"/>
                    <a:pt x="212839" y="35240"/>
                  </a:cubicBezTo>
                  <a:cubicBezTo>
                    <a:pt x="216127" y="37328"/>
                    <a:pt x="219389" y="39572"/>
                    <a:pt x="222521" y="41999"/>
                  </a:cubicBezTo>
                  <a:cubicBezTo>
                    <a:pt x="225600" y="44374"/>
                    <a:pt x="228575" y="46931"/>
                    <a:pt x="231393" y="49619"/>
                  </a:cubicBezTo>
                  <a:lnTo>
                    <a:pt x="233429" y="51603"/>
                  </a:lnTo>
                  <a:lnTo>
                    <a:pt x="235334" y="53638"/>
                  </a:lnTo>
                  <a:lnTo>
                    <a:pt x="236273" y="54656"/>
                  </a:lnTo>
                  <a:lnTo>
                    <a:pt x="237160" y="55700"/>
                  </a:lnTo>
                  <a:lnTo>
                    <a:pt x="238909" y="57735"/>
                  </a:lnTo>
                  <a:lnTo>
                    <a:pt x="240527" y="59797"/>
                  </a:lnTo>
                  <a:cubicBezTo>
                    <a:pt x="241049" y="60475"/>
                    <a:pt x="241570" y="61128"/>
                    <a:pt x="242040" y="61806"/>
                  </a:cubicBezTo>
                  <a:cubicBezTo>
                    <a:pt x="243006" y="63163"/>
                    <a:pt x="243945" y="64442"/>
                    <a:pt x="244754" y="65747"/>
                  </a:cubicBezTo>
                  <a:lnTo>
                    <a:pt x="245589" y="67077"/>
                  </a:lnTo>
                  <a:cubicBezTo>
                    <a:pt x="245850" y="67521"/>
                    <a:pt x="246163" y="67965"/>
                    <a:pt x="246398" y="68434"/>
                  </a:cubicBezTo>
                  <a:lnTo>
                    <a:pt x="247964" y="71148"/>
                  </a:lnTo>
                  <a:cubicBezTo>
                    <a:pt x="248225" y="71618"/>
                    <a:pt x="248460" y="72088"/>
                    <a:pt x="248695" y="72558"/>
                  </a:cubicBezTo>
                  <a:lnTo>
                    <a:pt x="249399" y="73941"/>
                  </a:lnTo>
                  <a:cubicBezTo>
                    <a:pt x="249634" y="74410"/>
                    <a:pt x="249895" y="74854"/>
                    <a:pt x="250130" y="75350"/>
                  </a:cubicBezTo>
                  <a:lnTo>
                    <a:pt x="250782" y="76785"/>
                  </a:lnTo>
                  <a:lnTo>
                    <a:pt x="251435" y="78220"/>
                  </a:lnTo>
                  <a:lnTo>
                    <a:pt x="251748" y="78925"/>
                  </a:lnTo>
                  <a:lnTo>
                    <a:pt x="252035" y="79656"/>
                  </a:lnTo>
                  <a:lnTo>
                    <a:pt x="253209" y="82604"/>
                  </a:lnTo>
                  <a:cubicBezTo>
                    <a:pt x="253862" y="84588"/>
                    <a:pt x="254592" y="86545"/>
                    <a:pt x="255114" y="88580"/>
                  </a:cubicBezTo>
                  <a:lnTo>
                    <a:pt x="255532" y="90094"/>
                  </a:lnTo>
                  <a:cubicBezTo>
                    <a:pt x="255610" y="90355"/>
                    <a:pt x="255688" y="90616"/>
                    <a:pt x="255741" y="90877"/>
                  </a:cubicBezTo>
                  <a:lnTo>
                    <a:pt x="255897" y="91634"/>
                  </a:lnTo>
                  <a:lnTo>
                    <a:pt x="256236" y="93173"/>
                  </a:lnTo>
                  <a:lnTo>
                    <a:pt x="256393" y="93930"/>
                  </a:lnTo>
                  <a:cubicBezTo>
                    <a:pt x="256471" y="94191"/>
                    <a:pt x="256523" y="94452"/>
                    <a:pt x="256550" y="94713"/>
                  </a:cubicBezTo>
                  <a:lnTo>
                    <a:pt x="257045" y="97792"/>
                  </a:lnTo>
                  <a:cubicBezTo>
                    <a:pt x="257150" y="98314"/>
                    <a:pt x="257202" y="98836"/>
                    <a:pt x="257254" y="99358"/>
                  </a:cubicBezTo>
                  <a:lnTo>
                    <a:pt x="257411" y="100924"/>
                  </a:lnTo>
                  <a:cubicBezTo>
                    <a:pt x="257463" y="101446"/>
                    <a:pt x="257541" y="101942"/>
                    <a:pt x="257567" y="102463"/>
                  </a:cubicBezTo>
                  <a:lnTo>
                    <a:pt x="257619" y="104029"/>
                  </a:lnTo>
                  <a:cubicBezTo>
                    <a:pt x="257672" y="105073"/>
                    <a:pt x="257750" y="106117"/>
                    <a:pt x="257698" y="107161"/>
                  </a:cubicBezTo>
                  <a:lnTo>
                    <a:pt x="257646" y="110292"/>
                  </a:lnTo>
                  <a:lnTo>
                    <a:pt x="257385" y="113424"/>
                  </a:lnTo>
                  <a:cubicBezTo>
                    <a:pt x="256445" y="121853"/>
                    <a:pt x="253992" y="130047"/>
                    <a:pt x="250156" y="137615"/>
                  </a:cubicBezTo>
                  <a:cubicBezTo>
                    <a:pt x="246242" y="145287"/>
                    <a:pt x="241179" y="152333"/>
                    <a:pt x="235151" y="158491"/>
                  </a:cubicBezTo>
                  <a:cubicBezTo>
                    <a:pt x="232124" y="161597"/>
                    <a:pt x="228862" y="164493"/>
                    <a:pt x="225443" y="167129"/>
                  </a:cubicBezTo>
                  <a:cubicBezTo>
                    <a:pt x="221972" y="169817"/>
                    <a:pt x="218371" y="172270"/>
                    <a:pt x="214640" y="174514"/>
                  </a:cubicBezTo>
                  <a:cubicBezTo>
                    <a:pt x="210882" y="176758"/>
                    <a:pt x="207020" y="178820"/>
                    <a:pt x="203053" y="180673"/>
                  </a:cubicBezTo>
                  <a:cubicBezTo>
                    <a:pt x="199060" y="182526"/>
                    <a:pt x="194989" y="184196"/>
                    <a:pt x="190866" y="185683"/>
                  </a:cubicBezTo>
                  <a:cubicBezTo>
                    <a:pt x="186743" y="187171"/>
                    <a:pt x="182542" y="188476"/>
                    <a:pt x="178314" y="189624"/>
                  </a:cubicBezTo>
                  <a:cubicBezTo>
                    <a:pt x="177270" y="189937"/>
                    <a:pt x="176200" y="190172"/>
                    <a:pt x="175156" y="190433"/>
                  </a:cubicBezTo>
                  <a:lnTo>
                    <a:pt x="173565" y="190850"/>
                  </a:lnTo>
                  <a:cubicBezTo>
                    <a:pt x="173017" y="190981"/>
                    <a:pt x="172495" y="191111"/>
                    <a:pt x="171973" y="191216"/>
                  </a:cubicBezTo>
                  <a:cubicBezTo>
                    <a:pt x="169833" y="191685"/>
                    <a:pt x="167719" y="192155"/>
                    <a:pt x="165579" y="192546"/>
                  </a:cubicBezTo>
                  <a:cubicBezTo>
                    <a:pt x="161326" y="193408"/>
                    <a:pt x="157020" y="194008"/>
                    <a:pt x="152766" y="194504"/>
                  </a:cubicBezTo>
                  <a:cubicBezTo>
                    <a:pt x="150626" y="194712"/>
                    <a:pt x="148486" y="194973"/>
                    <a:pt x="146347" y="195104"/>
                  </a:cubicBezTo>
                  <a:cubicBezTo>
                    <a:pt x="145277" y="195156"/>
                    <a:pt x="144233" y="195260"/>
                    <a:pt x="143163" y="195313"/>
                  </a:cubicBezTo>
                  <a:lnTo>
                    <a:pt x="139953" y="195469"/>
                  </a:lnTo>
                  <a:cubicBezTo>
                    <a:pt x="137482" y="195565"/>
                    <a:pt x="135011" y="195613"/>
                    <a:pt x="132543" y="195613"/>
                  </a:cubicBezTo>
                  <a:cubicBezTo>
                    <a:pt x="110245" y="195613"/>
                    <a:pt x="88100" y="191696"/>
                    <a:pt x="67120" y="184013"/>
                  </a:cubicBezTo>
                  <a:cubicBezTo>
                    <a:pt x="55533" y="179733"/>
                    <a:pt x="44416" y="174279"/>
                    <a:pt x="33952" y="167703"/>
                  </a:cubicBezTo>
                  <a:lnTo>
                    <a:pt x="31994" y="166477"/>
                  </a:lnTo>
                  <a:cubicBezTo>
                    <a:pt x="31368" y="166059"/>
                    <a:pt x="30716" y="165642"/>
                    <a:pt x="30116" y="165224"/>
                  </a:cubicBezTo>
                  <a:cubicBezTo>
                    <a:pt x="29489" y="164780"/>
                    <a:pt x="28863" y="164363"/>
                    <a:pt x="28289" y="163945"/>
                  </a:cubicBezTo>
                  <a:lnTo>
                    <a:pt x="27375" y="163293"/>
                  </a:lnTo>
                  <a:lnTo>
                    <a:pt x="26514" y="162641"/>
                  </a:lnTo>
                  <a:cubicBezTo>
                    <a:pt x="24244" y="160944"/>
                    <a:pt x="22130" y="159065"/>
                    <a:pt x="20173" y="157030"/>
                  </a:cubicBezTo>
                  <a:cubicBezTo>
                    <a:pt x="18399" y="155177"/>
                    <a:pt x="16859" y="153090"/>
                    <a:pt x="15632" y="150819"/>
                  </a:cubicBezTo>
                  <a:cubicBezTo>
                    <a:pt x="15476" y="150558"/>
                    <a:pt x="15371" y="150271"/>
                    <a:pt x="15241" y="150010"/>
                  </a:cubicBezTo>
                  <a:lnTo>
                    <a:pt x="15032" y="149593"/>
                  </a:lnTo>
                  <a:cubicBezTo>
                    <a:pt x="14980" y="149462"/>
                    <a:pt x="14902" y="149332"/>
                    <a:pt x="14876" y="149201"/>
                  </a:cubicBezTo>
                  <a:lnTo>
                    <a:pt x="14536" y="148366"/>
                  </a:lnTo>
                  <a:cubicBezTo>
                    <a:pt x="14484" y="148210"/>
                    <a:pt x="14432" y="148079"/>
                    <a:pt x="14380" y="147949"/>
                  </a:cubicBezTo>
                  <a:lnTo>
                    <a:pt x="14249" y="147531"/>
                  </a:lnTo>
                  <a:cubicBezTo>
                    <a:pt x="13884" y="146409"/>
                    <a:pt x="13649" y="145287"/>
                    <a:pt x="13545" y="144139"/>
                  </a:cubicBezTo>
                  <a:cubicBezTo>
                    <a:pt x="13205" y="140798"/>
                    <a:pt x="13701" y="137406"/>
                    <a:pt x="14980" y="134300"/>
                  </a:cubicBezTo>
                  <a:cubicBezTo>
                    <a:pt x="16337" y="130934"/>
                    <a:pt x="18320" y="127855"/>
                    <a:pt x="20825" y="125245"/>
                  </a:cubicBezTo>
                  <a:cubicBezTo>
                    <a:pt x="21452" y="124593"/>
                    <a:pt x="22104" y="123940"/>
                    <a:pt x="22809" y="123366"/>
                  </a:cubicBezTo>
                  <a:cubicBezTo>
                    <a:pt x="23487" y="122766"/>
                    <a:pt x="24218" y="122192"/>
                    <a:pt x="24975" y="121670"/>
                  </a:cubicBezTo>
                  <a:lnTo>
                    <a:pt x="26123" y="120861"/>
                  </a:lnTo>
                  <a:cubicBezTo>
                    <a:pt x="26514" y="120600"/>
                    <a:pt x="26932" y="120365"/>
                    <a:pt x="27349" y="120130"/>
                  </a:cubicBezTo>
                  <a:cubicBezTo>
                    <a:pt x="27532" y="120000"/>
                    <a:pt x="27741" y="119869"/>
                    <a:pt x="27950" y="119765"/>
                  </a:cubicBezTo>
                  <a:lnTo>
                    <a:pt x="28576" y="119426"/>
                  </a:lnTo>
                  <a:cubicBezTo>
                    <a:pt x="29020" y="119217"/>
                    <a:pt x="29411" y="118956"/>
                    <a:pt x="29855" y="118747"/>
                  </a:cubicBezTo>
                  <a:cubicBezTo>
                    <a:pt x="31603" y="117886"/>
                    <a:pt x="33430" y="117129"/>
                    <a:pt x="35283" y="116503"/>
                  </a:cubicBezTo>
                  <a:cubicBezTo>
                    <a:pt x="37188" y="115877"/>
                    <a:pt x="39119" y="115355"/>
                    <a:pt x="41076" y="114911"/>
                  </a:cubicBezTo>
                  <a:cubicBezTo>
                    <a:pt x="43059" y="114494"/>
                    <a:pt x="45095" y="114154"/>
                    <a:pt x="47130" y="113920"/>
                  </a:cubicBezTo>
                  <a:cubicBezTo>
                    <a:pt x="49192" y="113685"/>
                    <a:pt x="51279" y="113528"/>
                    <a:pt x="53367" y="113424"/>
                  </a:cubicBezTo>
                  <a:cubicBezTo>
                    <a:pt x="54911" y="113366"/>
                    <a:pt x="56477" y="113344"/>
                    <a:pt x="58063" y="113344"/>
                  </a:cubicBezTo>
                  <a:cubicBezTo>
                    <a:pt x="60793" y="113344"/>
                    <a:pt x="63586" y="113410"/>
                    <a:pt x="66441" y="113476"/>
                  </a:cubicBezTo>
                  <a:cubicBezTo>
                    <a:pt x="68784" y="113530"/>
                    <a:pt x="71162" y="113577"/>
                    <a:pt x="73578" y="113577"/>
                  </a:cubicBezTo>
                  <a:cubicBezTo>
                    <a:pt x="75819" y="113577"/>
                    <a:pt x="78092" y="113537"/>
                    <a:pt x="80402" y="113424"/>
                  </a:cubicBezTo>
                  <a:cubicBezTo>
                    <a:pt x="85361" y="113215"/>
                    <a:pt x="90267" y="112432"/>
                    <a:pt x="95068" y="111101"/>
                  </a:cubicBezTo>
                  <a:cubicBezTo>
                    <a:pt x="95355" y="110997"/>
                    <a:pt x="95668" y="110919"/>
                    <a:pt x="95982" y="110840"/>
                  </a:cubicBezTo>
                  <a:lnTo>
                    <a:pt x="96895" y="110501"/>
                  </a:lnTo>
                  <a:lnTo>
                    <a:pt x="98722" y="109875"/>
                  </a:lnTo>
                  <a:cubicBezTo>
                    <a:pt x="99322" y="109640"/>
                    <a:pt x="99922" y="109379"/>
                    <a:pt x="100496" y="109118"/>
                  </a:cubicBezTo>
                  <a:lnTo>
                    <a:pt x="101410" y="108753"/>
                  </a:lnTo>
                  <a:lnTo>
                    <a:pt x="101853" y="108544"/>
                  </a:lnTo>
                  <a:cubicBezTo>
                    <a:pt x="102010" y="108492"/>
                    <a:pt x="102140" y="108413"/>
                    <a:pt x="102297" y="108335"/>
                  </a:cubicBezTo>
                  <a:cubicBezTo>
                    <a:pt x="103471" y="107761"/>
                    <a:pt x="104619" y="107109"/>
                    <a:pt x="105741" y="106430"/>
                  </a:cubicBezTo>
                  <a:cubicBezTo>
                    <a:pt x="106316" y="106065"/>
                    <a:pt x="106864" y="105725"/>
                    <a:pt x="107412" y="105360"/>
                  </a:cubicBezTo>
                  <a:lnTo>
                    <a:pt x="109003" y="104212"/>
                  </a:lnTo>
                  <a:cubicBezTo>
                    <a:pt x="117171" y="98027"/>
                    <a:pt x="122939" y="89181"/>
                    <a:pt x="125313" y="79212"/>
                  </a:cubicBezTo>
                  <a:cubicBezTo>
                    <a:pt x="125626" y="77986"/>
                    <a:pt x="125809" y="76759"/>
                    <a:pt x="126018" y="75506"/>
                  </a:cubicBezTo>
                  <a:cubicBezTo>
                    <a:pt x="126122" y="74906"/>
                    <a:pt x="126175" y="74280"/>
                    <a:pt x="126227" y="73654"/>
                  </a:cubicBezTo>
                  <a:lnTo>
                    <a:pt x="126383" y="71775"/>
                  </a:lnTo>
                  <a:cubicBezTo>
                    <a:pt x="126409" y="71148"/>
                    <a:pt x="126409" y="70522"/>
                    <a:pt x="126409" y="69896"/>
                  </a:cubicBezTo>
                  <a:cubicBezTo>
                    <a:pt x="126409" y="69269"/>
                    <a:pt x="126435" y="68643"/>
                    <a:pt x="126409" y="68043"/>
                  </a:cubicBezTo>
                  <a:lnTo>
                    <a:pt x="126357" y="67130"/>
                  </a:lnTo>
                  <a:lnTo>
                    <a:pt x="126279" y="66242"/>
                  </a:lnTo>
                  <a:cubicBezTo>
                    <a:pt x="126253" y="65616"/>
                    <a:pt x="126175" y="65042"/>
                    <a:pt x="126122" y="64442"/>
                  </a:cubicBezTo>
                  <a:cubicBezTo>
                    <a:pt x="125548" y="59744"/>
                    <a:pt x="124452" y="55517"/>
                    <a:pt x="123408" y="51603"/>
                  </a:cubicBezTo>
                  <a:cubicBezTo>
                    <a:pt x="122338" y="47662"/>
                    <a:pt x="121321" y="44009"/>
                    <a:pt x="120668" y="40616"/>
                  </a:cubicBezTo>
                  <a:cubicBezTo>
                    <a:pt x="120016" y="37198"/>
                    <a:pt x="119781" y="34066"/>
                    <a:pt x="120094" y="31222"/>
                  </a:cubicBezTo>
                  <a:cubicBezTo>
                    <a:pt x="120120" y="31039"/>
                    <a:pt x="120146" y="30882"/>
                    <a:pt x="120172" y="30700"/>
                  </a:cubicBezTo>
                  <a:lnTo>
                    <a:pt x="120251" y="30178"/>
                  </a:lnTo>
                  <a:cubicBezTo>
                    <a:pt x="120303" y="29813"/>
                    <a:pt x="120381" y="29473"/>
                    <a:pt x="120460" y="29134"/>
                  </a:cubicBezTo>
                  <a:cubicBezTo>
                    <a:pt x="120590" y="28482"/>
                    <a:pt x="120773" y="27829"/>
                    <a:pt x="121008" y="27177"/>
                  </a:cubicBezTo>
                  <a:cubicBezTo>
                    <a:pt x="121451" y="25898"/>
                    <a:pt x="122051" y="24672"/>
                    <a:pt x="122756" y="23497"/>
                  </a:cubicBezTo>
                  <a:cubicBezTo>
                    <a:pt x="123982" y="21514"/>
                    <a:pt x="125470" y="19713"/>
                    <a:pt x="127218" y="18174"/>
                  </a:cubicBezTo>
                  <a:cubicBezTo>
                    <a:pt x="128001" y="17417"/>
                    <a:pt x="128836" y="16765"/>
                    <a:pt x="129645" y="16164"/>
                  </a:cubicBezTo>
                  <a:cubicBezTo>
                    <a:pt x="130454" y="15564"/>
                    <a:pt x="131263" y="15016"/>
                    <a:pt x="132020" y="14520"/>
                  </a:cubicBezTo>
                  <a:cubicBezTo>
                    <a:pt x="134473" y="13033"/>
                    <a:pt x="137030" y="11754"/>
                    <a:pt x="139718" y="10710"/>
                  </a:cubicBezTo>
                  <a:cubicBezTo>
                    <a:pt x="140658" y="10319"/>
                    <a:pt x="141414" y="10032"/>
                    <a:pt x="141989" y="9745"/>
                  </a:cubicBezTo>
                  <a:lnTo>
                    <a:pt x="142197" y="9666"/>
                  </a:lnTo>
                  <a:lnTo>
                    <a:pt x="142406" y="9562"/>
                  </a:lnTo>
                  <a:cubicBezTo>
                    <a:pt x="142537" y="9484"/>
                    <a:pt x="142667" y="9432"/>
                    <a:pt x="142771" y="9379"/>
                  </a:cubicBezTo>
                  <a:cubicBezTo>
                    <a:pt x="142928" y="9275"/>
                    <a:pt x="143111" y="9171"/>
                    <a:pt x="143241" y="9040"/>
                  </a:cubicBezTo>
                  <a:cubicBezTo>
                    <a:pt x="143659" y="8649"/>
                    <a:pt x="143215" y="8388"/>
                    <a:pt x="141963" y="8257"/>
                  </a:cubicBezTo>
                  <a:cubicBezTo>
                    <a:pt x="141591" y="8216"/>
                    <a:pt x="141146" y="8190"/>
                    <a:pt x="140630" y="8190"/>
                  </a:cubicBezTo>
                  <a:cubicBezTo>
                    <a:pt x="139514" y="8190"/>
                    <a:pt x="138066" y="8310"/>
                    <a:pt x="136300" y="8649"/>
                  </a:cubicBezTo>
                  <a:cubicBezTo>
                    <a:pt x="133038" y="9301"/>
                    <a:pt x="129906" y="10475"/>
                    <a:pt x="126983" y="12093"/>
                  </a:cubicBezTo>
                  <a:cubicBezTo>
                    <a:pt x="125078" y="13163"/>
                    <a:pt x="123304" y="14416"/>
                    <a:pt x="121660" y="15851"/>
                  </a:cubicBezTo>
                  <a:cubicBezTo>
                    <a:pt x="120747" y="16660"/>
                    <a:pt x="119911" y="17521"/>
                    <a:pt x="119103" y="18409"/>
                  </a:cubicBezTo>
                  <a:cubicBezTo>
                    <a:pt x="118267" y="19400"/>
                    <a:pt x="117511" y="20418"/>
                    <a:pt x="116832" y="21514"/>
                  </a:cubicBezTo>
                  <a:cubicBezTo>
                    <a:pt x="115319" y="23889"/>
                    <a:pt x="114249" y="26551"/>
                    <a:pt x="113675" y="29291"/>
                  </a:cubicBezTo>
                  <a:cubicBezTo>
                    <a:pt x="113048" y="32370"/>
                    <a:pt x="112892" y="35501"/>
                    <a:pt x="113205" y="38607"/>
                  </a:cubicBezTo>
                  <a:lnTo>
                    <a:pt x="112031" y="38737"/>
                  </a:lnTo>
                  <a:cubicBezTo>
                    <a:pt x="111691" y="35684"/>
                    <a:pt x="111743" y="32605"/>
                    <a:pt x="112187" y="29578"/>
                  </a:cubicBezTo>
                  <a:cubicBezTo>
                    <a:pt x="112396" y="28273"/>
                    <a:pt x="112709" y="26968"/>
                    <a:pt x="113100" y="25689"/>
                  </a:cubicBezTo>
                  <a:cubicBezTo>
                    <a:pt x="113466" y="24567"/>
                    <a:pt x="113883" y="23445"/>
                    <a:pt x="114405" y="22375"/>
                  </a:cubicBezTo>
                  <a:cubicBezTo>
                    <a:pt x="115240" y="20548"/>
                    <a:pt x="116284" y="18852"/>
                    <a:pt x="117458" y="17234"/>
                  </a:cubicBezTo>
                  <a:cubicBezTo>
                    <a:pt x="118372" y="16034"/>
                    <a:pt x="119337" y="14860"/>
                    <a:pt x="120407" y="13764"/>
                  </a:cubicBezTo>
                  <a:cubicBezTo>
                    <a:pt x="122182" y="11885"/>
                    <a:pt x="123539" y="10763"/>
                    <a:pt x="124400" y="9954"/>
                  </a:cubicBezTo>
                  <a:cubicBezTo>
                    <a:pt x="125287" y="9118"/>
                    <a:pt x="125705" y="8675"/>
                    <a:pt x="125757" y="8362"/>
                  </a:cubicBezTo>
                  <a:cubicBezTo>
                    <a:pt x="125835" y="8020"/>
                    <a:pt x="125450" y="7937"/>
                    <a:pt x="124933" y="7937"/>
                  </a:cubicBezTo>
                  <a:cubicBezTo>
                    <a:pt x="124581" y="7937"/>
                    <a:pt x="124169" y="7975"/>
                    <a:pt x="123800" y="7996"/>
                  </a:cubicBezTo>
                  <a:cubicBezTo>
                    <a:pt x="123692" y="8003"/>
                    <a:pt x="123588" y="8006"/>
                    <a:pt x="123490" y="8006"/>
                  </a:cubicBezTo>
                  <a:cubicBezTo>
                    <a:pt x="122760" y="8006"/>
                    <a:pt x="122388" y="7784"/>
                    <a:pt x="123539" y="6587"/>
                  </a:cubicBezTo>
                  <a:lnTo>
                    <a:pt x="123539" y="6587"/>
                  </a:lnTo>
                  <a:cubicBezTo>
                    <a:pt x="120407" y="8649"/>
                    <a:pt x="117563" y="11154"/>
                    <a:pt x="115136" y="14024"/>
                  </a:cubicBezTo>
                  <a:cubicBezTo>
                    <a:pt x="112631" y="16999"/>
                    <a:pt x="110700" y="20444"/>
                    <a:pt x="109447" y="24124"/>
                  </a:cubicBezTo>
                  <a:cubicBezTo>
                    <a:pt x="108247" y="27803"/>
                    <a:pt x="107699" y="31665"/>
                    <a:pt x="107803" y="35528"/>
                  </a:cubicBezTo>
                  <a:cubicBezTo>
                    <a:pt x="107933" y="39103"/>
                    <a:pt x="108377" y="42652"/>
                    <a:pt x="109160" y="46122"/>
                  </a:cubicBezTo>
                  <a:cubicBezTo>
                    <a:pt x="109865" y="49463"/>
                    <a:pt x="110700" y="52646"/>
                    <a:pt x="111404" y="55700"/>
                  </a:cubicBezTo>
                  <a:cubicBezTo>
                    <a:pt x="112161" y="58622"/>
                    <a:pt x="112709" y="61571"/>
                    <a:pt x="113127" y="64546"/>
                  </a:cubicBezTo>
                  <a:cubicBezTo>
                    <a:pt x="113283" y="65903"/>
                    <a:pt x="113388" y="67286"/>
                    <a:pt x="113388" y="68669"/>
                  </a:cubicBezTo>
                  <a:cubicBezTo>
                    <a:pt x="113414" y="68982"/>
                    <a:pt x="113361" y="69322"/>
                    <a:pt x="113361" y="69635"/>
                  </a:cubicBezTo>
                  <a:lnTo>
                    <a:pt x="113309" y="70626"/>
                  </a:lnTo>
                  <a:cubicBezTo>
                    <a:pt x="113283" y="70783"/>
                    <a:pt x="113283" y="70940"/>
                    <a:pt x="113283" y="71122"/>
                  </a:cubicBezTo>
                  <a:lnTo>
                    <a:pt x="113231" y="71592"/>
                  </a:lnTo>
                  <a:lnTo>
                    <a:pt x="113100" y="72584"/>
                  </a:lnTo>
                  <a:cubicBezTo>
                    <a:pt x="112709" y="75193"/>
                    <a:pt x="111978" y="77751"/>
                    <a:pt x="110908" y="80151"/>
                  </a:cubicBezTo>
                  <a:lnTo>
                    <a:pt x="110517" y="81143"/>
                  </a:lnTo>
                  <a:cubicBezTo>
                    <a:pt x="110386" y="81482"/>
                    <a:pt x="110204" y="81822"/>
                    <a:pt x="110021" y="82187"/>
                  </a:cubicBezTo>
                  <a:cubicBezTo>
                    <a:pt x="109865" y="82552"/>
                    <a:pt x="109682" y="82918"/>
                    <a:pt x="109473" y="83309"/>
                  </a:cubicBezTo>
                  <a:lnTo>
                    <a:pt x="108821" y="84483"/>
                  </a:lnTo>
                  <a:lnTo>
                    <a:pt x="108508" y="85084"/>
                  </a:lnTo>
                  <a:lnTo>
                    <a:pt x="108116" y="85658"/>
                  </a:lnTo>
                  <a:lnTo>
                    <a:pt x="107307" y="86858"/>
                  </a:lnTo>
                  <a:lnTo>
                    <a:pt x="106420" y="88032"/>
                  </a:lnTo>
                  <a:lnTo>
                    <a:pt x="105976" y="88633"/>
                  </a:lnTo>
                  <a:lnTo>
                    <a:pt x="105480" y="89181"/>
                  </a:lnTo>
                  <a:cubicBezTo>
                    <a:pt x="104228" y="90642"/>
                    <a:pt x="102845" y="91973"/>
                    <a:pt x="101331" y="93147"/>
                  </a:cubicBezTo>
                  <a:cubicBezTo>
                    <a:pt x="100105" y="94113"/>
                    <a:pt x="98800" y="94974"/>
                    <a:pt x="97417" y="95731"/>
                  </a:cubicBezTo>
                  <a:lnTo>
                    <a:pt x="96164" y="96383"/>
                  </a:lnTo>
                  <a:lnTo>
                    <a:pt x="94833" y="96957"/>
                  </a:lnTo>
                  <a:lnTo>
                    <a:pt x="94181" y="97244"/>
                  </a:lnTo>
                  <a:cubicBezTo>
                    <a:pt x="93946" y="97323"/>
                    <a:pt x="93711" y="97401"/>
                    <a:pt x="93476" y="97479"/>
                  </a:cubicBezTo>
                  <a:lnTo>
                    <a:pt x="92093" y="97975"/>
                  </a:lnTo>
                  <a:cubicBezTo>
                    <a:pt x="90162" y="98575"/>
                    <a:pt x="88179" y="99019"/>
                    <a:pt x="86170" y="99332"/>
                  </a:cubicBezTo>
                  <a:cubicBezTo>
                    <a:pt x="84082" y="99671"/>
                    <a:pt x="81968" y="99906"/>
                    <a:pt x="79854" y="100010"/>
                  </a:cubicBezTo>
                  <a:cubicBezTo>
                    <a:pt x="78758" y="100063"/>
                    <a:pt x="77688" y="100141"/>
                    <a:pt x="76592" y="100141"/>
                  </a:cubicBezTo>
                  <a:lnTo>
                    <a:pt x="74922" y="100193"/>
                  </a:lnTo>
                  <a:lnTo>
                    <a:pt x="73226" y="100193"/>
                  </a:lnTo>
                  <a:cubicBezTo>
                    <a:pt x="68737" y="100193"/>
                    <a:pt x="64066" y="99984"/>
                    <a:pt x="59239" y="99984"/>
                  </a:cubicBezTo>
                  <a:cubicBezTo>
                    <a:pt x="59004" y="99979"/>
                    <a:pt x="58766" y="99977"/>
                    <a:pt x="58526" y="99977"/>
                  </a:cubicBezTo>
                  <a:cubicBezTo>
                    <a:pt x="57565" y="99977"/>
                    <a:pt x="56572" y="100010"/>
                    <a:pt x="55611" y="100010"/>
                  </a:cubicBezTo>
                  <a:cubicBezTo>
                    <a:pt x="55011" y="100010"/>
                    <a:pt x="54359" y="100037"/>
                    <a:pt x="53758" y="100063"/>
                  </a:cubicBezTo>
                  <a:cubicBezTo>
                    <a:pt x="53132" y="100089"/>
                    <a:pt x="52506" y="100115"/>
                    <a:pt x="51906" y="100141"/>
                  </a:cubicBezTo>
                  <a:cubicBezTo>
                    <a:pt x="49400" y="100271"/>
                    <a:pt x="46921" y="100506"/>
                    <a:pt x="44416" y="100846"/>
                  </a:cubicBezTo>
                  <a:cubicBezTo>
                    <a:pt x="41885" y="101159"/>
                    <a:pt x="39380" y="101628"/>
                    <a:pt x="36927" y="102229"/>
                  </a:cubicBezTo>
                  <a:cubicBezTo>
                    <a:pt x="35674" y="102490"/>
                    <a:pt x="34421" y="102803"/>
                    <a:pt x="33195" y="103194"/>
                  </a:cubicBezTo>
                  <a:cubicBezTo>
                    <a:pt x="31968" y="103586"/>
                    <a:pt x="30742" y="104003"/>
                    <a:pt x="29515" y="104447"/>
                  </a:cubicBezTo>
                  <a:cubicBezTo>
                    <a:pt x="28289" y="104864"/>
                    <a:pt x="27062" y="105386"/>
                    <a:pt x="25862" y="105908"/>
                  </a:cubicBezTo>
                  <a:cubicBezTo>
                    <a:pt x="24688" y="106482"/>
                    <a:pt x="23487" y="107030"/>
                    <a:pt x="22313" y="107683"/>
                  </a:cubicBezTo>
                  <a:cubicBezTo>
                    <a:pt x="21739" y="107996"/>
                    <a:pt x="21165" y="108309"/>
                    <a:pt x="20591" y="108648"/>
                  </a:cubicBezTo>
                  <a:cubicBezTo>
                    <a:pt x="20016" y="109014"/>
                    <a:pt x="19442" y="109353"/>
                    <a:pt x="18894" y="109718"/>
                  </a:cubicBezTo>
                  <a:lnTo>
                    <a:pt x="17224" y="110840"/>
                  </a:lnTo>
                  <a:lnTo>
                    <a:pt x="16807" y="111127"/>
                  </a:lnTo>
                  <a:lnTo>
                    <a:pt x="16389" y="111440"/>
                  </a:lnTo>
                  <a:cubicBezTo>
                    <a:pt x="16128" y="111649"/>
                    <a:pt x="15841" y="111858"/>
                    <a:pt x="15580" y="112067"/>
                  </a:cubicBezTo>
                  <a:cubicBezTo>
                    <a:pt x="11274" y="115459"/>
                    <a:pt x="7673" y="119661"/>
                    <a:pt x="4959" y="124410"/>
                  </a:cubicBezTo>
                  <a:cubicBezTo>
                    <a:pt x="2141" y="129290"/>
                    <a:pt x="471" y="134718"/>
                    <a:pt x="79" y="140329"/>
                  </a:cubicBezTo>
                  <a:cubicBezTo>
                    <a:pt x="1" y="141790"/>
                    <a:pt x="1" y="143225"/>
                    <a:pt x="105" y="144661"/>
                  </a:cubicBezTo>
                  <a:cubicBezTo>
                    <a:pt x="210" y="146122"/>
                    <a:pt x="418" y="147557"/>
                    <a:pt x="732" y="148992"/>
                  </a:cubicBezTo>
                  <a:cubicBezTo>
                    <a:pt x="1384" y="151785"/>
                    <a:pt x="2376" y="154473"/>
                    <a:pt x="3680" y="157030"/>
                  </a:cubicBezTo>
                  <a:cubicBezTo>
                    <a:pt x="4959" y="159457"/>
                    <a:pt x="6473" y="161753"/>
                    <a:pt x="8221" y="163893"/>
                  </a:cubicBezTo>
                  <a:cubicBezTo>
                    <a:pt x="9891" y="165903"/>
                    <a:pt x="11692" y="167808"/>
                    <a:pt x="13623" y="169556"/>
                  </a:cubicBezTo>
                  <a:cubicBezTo>
                    <a:pt x="17329" y="172818"/>
                    <a:pt x="21269" y="175767"/>
                    <a:pt x="25444" y="178403"/>
                  </a:cubicBezTo>
                  <a:lnTo>
                    <a:pt x="28445" y="180308"/>
                  </a:lnTo>
                  <a:cubicBezTo>
                    <a:pt x="28941" y="180621"/>
                    <a:pt x="29463" y="180934"/>
                    <a:pt x="29959" y="181221"/>
                  </a:cubicBezTo>
                  <a:lnTo>
                    <a:pt x="31499" y="182134"/>
                  </a:lnTo>
                  <a:cubicBezTo>
                    <a:pt x="33508" y="183361"/>
                    <a:pt x="35596" y="184483"/>
                    <a:pt x="37657" y="185657"/>
                  </a:cubicBezTo>
                  <a:cubicBezTo>
                    <a:pt x="41833" y="187875"/>
                    <a:pt x="46034" y="190015"/>
                    <a:pt x="50366" y="191920"/>
                  </a:cubicBezTo>
                  <a:cubicBezTo>
                    <a:pt x="52506" y="192912"/>
                    <a:pt x="54698" y="193773"/>
                    <a:pt x="56864" y="194686"/>
                  </a:cubicBezTo>
                  <a:cubicBezTo>
                    <a:pt x="57960" y="195130"/>
                    <a:pt x="59056" y="195548"/>
                    <a:pt x="60152" y="195965"/>
                  </a:cubicBezTo>
                  <a:cubicBezTo>
                    <a:pt x="61248" y="196409"/>
                    <a:pt x="62344" y="196826"/>
                    <a:pt x="63466" y="197218"/>
                  </a:cubicBezTo>
                  <a:lnTo>
                    <a:pt x="66780" y="198392"/>
                  </a:lnTo>
                  <a:cubicBezTo>
                    <a:pt x="67902" y="198757"/>
                    <a:pt x="69025" y="199123"/>
                    <a:pt x="70121" y="199488"/>
                  </a:cubicBezTo>
                  <a:lnTo>
                    <a:pt x="71817" y="200036"/>
                  </a:lnTo>
                  <a:cubicBezTo>
                    <a:pt x="72365" y="200219"/>
                    <a:pt x="72939" y="200375"/>
                    <a:pt x="73487" y="200532"/>
                  </a:cubicBezTo>
                  <a:lnTo>
                    <a:pt x="76879" y="201550"/>
                  </a:lnTo>
                  <a:lnTo>
                    <a:pt x="80272" y="202463"/>
                  </a:lnTo>
                  <a:lnTo>
                    <a:pt x="81994" y="202907"/>
                  </a:lnTo>
                  <a:cubicBezTo>
                    <a:pt x="82568" y="203063"/>
                    <a:pt x="83116" y="203194"/>
                    <a:pt x="83690" y="203324"/>
                  </a:cubicBezTo>
                  <a:lnTo>
                    <a:pt x="87109" y="204133"/>
                  </a:lnTo>
                  <a:lnTo>
                    <a:pt x="90554" y="204864"/>
                  </a:lnTo>
                  <a:lnTo>
                    <a:pt x="92276" y="205229"/>
                  </a:lnTo>
                  <a:lnTo>
                    <a:pt x="94024" y="205542"/>
                  </a:lnTo>
                  <a:lnTo>
                    <a:pt x="97469" y="206169"/>
                  </a:lnTo>
                  <a:lnTo>
                    <a:pt x="100940" y="206717"/>
                  </a:lnTo>
                  <a:lnTo>
                    <a:pt x="102688" y="207004"/>
                  </a:lnTo>
                  <a:lnTo>
                    <a:pt x="104437" y="207212"/>
                  </a:lnTo>
                  <a:lnTo>
                    <a:pt x="107933" y="207682"/>
                  </a:lnTo>
                  <a:lnTo>
                    <a:pt x="111430" y="208021"/>
                  </a:lnTo>
                  <a:lnTo>
                    <a:pt x="113179" y="208204"/>
                  </a:lnTo>
                  <a:lnTo>
                    <a:pt x="114927" y="208335"/>
                  </a:lnTo>
                  <a:lnTo>
                    <a:pt x="118424" y="208595"/>
                  </a:lnTo>
                  <a:lnTo>
                    <a:pt x="121947" y="208778"/>
                  </a:lnTo>
                  <a:lnTo>
                    <a:pt x="123695" y="208856"/>
                  </a:lnTo>
                  <a:lnTo>
                    <a:pt x="125444" y="208909"/>
                  </a:lnTo>
                  <a:lnTo>
                    <a:pt x="128941" y="208961"/>
                  </a:lnTo>
                  <a:lnTo>
                    <a:pt x="134238" y="208961"/>
                  </a:lnTo>
                  <a:lnTo>
                    <a:pt x="135987" y="208883"/>
                  </a:lnTo>
                  <a:lnTo>
                    <a:pt x="139509" y="208778"/>
                  </a:lnTo>
                  <a:lnTo>
                    <a:pt x="143006" y="208569"/>
                  </a:lnTo>
                  <a:lnTo>
                    <a:pt x="144755" y="208465"/>
                  </a:lnTo>
                  <a:lnTo>
                    <a:pt x="146503" y="208308"/>
                  </a:lnTo>
                  <a:lnTo>
                    <a:pt x="150026" y="207995"/>
                  </a:lnTo>
                  <a:lnTo>
                    <a:pt x="153523" y="207604"/>
                  </a:lnTo>
                  <a:cubicBezTo>
                    <a:pt x="154097" y="207552"/>
                    <a:pt x="154671" y="207473"/>
                    <a:pt x="155245" y="207395"/>
                  </a:cubicBezTo>
                  <a:lnTo>
                    <a:pt x="156994" y="207160"/>
                  </a:lnTo>
                  <a:lnTo>
                    <a:pt x="160491" y="206664"/>
                  </a:lnTo>
                  <a:lnTo>
                    <a:pt x="163961" y="206064"/>
                  </a:lnTo>
                  <a:cubicBezTo>
                    <a:pt x="164535" y="205960"/>
                    <a:pt x="165110" y="205881"/>
                    <a:pt x="165684" y="205777"/>
                  </a:cubicBezTo>
                  <a:lnTo>
                    <a:pt x="167406" y="205438"/>
                  </a:lnTo>
                  <a:cubicBezTo>
                    <a:pt x="168554" y="205203"/>
                    <a:pt x="169702" y="204968"/>
                    <a:pt x="170851" y="204733"/>
                  </a:cubicBezTo>
                  <a:lnTo>
                    <a:pt x="174295" y="203950"/>
                  </a:lnTo>
                  <a:cubicBezTo>
                    <a:pt x="174869" y="203820"/>
                    <a:pt x="175444" y="203689"/>
                    <a:pt x="176018" y="203559"/>
                  </a:cubicBezTo>
                  <a:lnTo>
                    <a:pt x="177714" y="203115"/>
                  </a:lnTo>
                  <a:cubicBezTo>
                    <a:pt x="178862" y="202828"/>
                    <a:pt x="180010" y="202541"/>
                    <a:pt x="181132" y="202228"/>
                  </a:cubicBezTo>
                  <a:cubicBezTo>
                    <a:pt x="183403" y="201576"/>
                    <a:pt x="185647" y="200949"/>
                    <a:pt x="187891" y="200219"/>
                  </a:cubicBezTo>
                  <a:cubicBezTo>
                    <a:pt x="192380" y="198810"/>
                    <a:pt x="196816" y="197192"/>
                    <a:pt x="201200" y="195417"/>
                  </a:cubicBezTo>
                  <a:cubicBezTo>
                    <a:pt x="210021" y="191816"/>
                    <a:pt x="218450" y="187327"/>
                    <a:pt x="226383" y="182030"/>
                  </a:cubicBezTo>
                  <a:cubicBezTo>
                    <a:pt x="230375" y="179342"/>
                    <a:pt x="234211" y="176393"/>
                    <a:pt x="237839" y="173236"/>
                  </a:cubicBezTo>
                  <a:cubicBezTo>
                    <a:pt x="241492" y="170026"/>
                    <a:pt x="244937" y="166581"/>
                    <a:pt x="248121" y="162902"/>
                  </a:cubicBezTo>
                  <a:cubicBezTo>
                    <a:pt x="251330" y="159222"/>
                    <a:pt x="254227" y="155282"/>
                    <a:pt x="256810" y="151132"/>
                  </a:cubicBezTo>
                  <a:cubicBezTo>
                    <a:pt x="259446" y="146957"/>
                    <a:pt x="261717" y="142599"/>
                    <a:pt x="263648" y="138058"/>
                  </a:cubicBezTo>
                  <a:cubicBezTo>
                    <a:pt x="266120" y="132280"/>
                    <a:pt x="267893" y="126234"/>
                    <a:pt x="268930" y="120057"/>
                  </a:cubicBezTo>
                  <a:lnTo>
                    <a:pt x="268930" y="120057"/>
                  </a:lnTo>
                  <a:cubicBezTo>
                    <a:pt x="268471" y="122736"/>
                    <a:pt x="267867" y="125392"/>
                    <a:pt x="267118" y="128011"/>
                  </a:cubicBezTo>
                  <a:cubicBezTo>
                    <a:pt x="265370" y="134092"/>
                    <a:pt x="262995" y="139989"/>
                    <a:pt x="259994" y="145574"/>
                  </a:cubicBezTo>
                  <a:cubicBezTo>
                    <a:pt x="259812" y="145913"/>
                    <a:pt x="259629" y="146252"/>
                    <a:pt x="259446" y="146618"/>
                  </a:cubicBezTo>
                  <a:lnTo>
                    <a:pt x="258846" y="147609"/>
                  </a:lnTo>
                  <a:lnTo>
                    <a:pt x="257672" y="149645"/>
                  </a:lnTo>
                  <a:cubicBezTo>
                    <a:pt x="257489" y="149984"/>
                    <a:pt x="257280" y="150323"/>
                    <a:pt x="257045" y="150636"/>
                  </a:cubicBezTo>
                  <a:lnTo>
                    <a:pt x="256419" y="151628"/>
                  </a:lnTo>
                  <a:lnTo>
                    <a:pt x="255166" y="153585"/>
                  </a:lnTo>
                  <a:lnTo>
                    <a:pt x="253809" y="155490"/>
                  </a:lnTo>
                  <a:lnTo>
                    <a:pt x="253131" y="156430"/>
                  </a:lnTo>
                  <a:cubicBezTo>
                    <a:pt x="252896" y="156769"/>
                    <a:pt x="252687" y="157082"/>
                    <a:pt x="252452" y="157369"/>
                  </a:cubicBezTo>
                  <a:lnTo>
                    <a:pt x="251017" y="159222"/>
                  </a:lnTo>
                  <a:lnTo>
                    <a:pt x="250287" y="160135"/>
                  </a:lnTo>
                  <a:cubicBezTo>
                    <a:pt x="250052" y="160449"/>
                    <a:pt x="249791" y="160736"/>
                    <a:pt x="249556" y="161049"/>
                  </a:cubicBezTo>
                  <a:cubicBezTo>
                    <a:pt x="245615" y="165798"/>
                    <a:pt x="241257" y="170182"/>
                    <a:pt x="236534" y="174149"/>
                  </a:cubicBezTo>
                  <a:lnTo>
                    <a:pt x="235673" y="174906"/>
                  </a:lnTo>
                  <a:lnTo>
                    <a:pt x="234786" y="175610"/>
                  </a:lnTo>
                  <a:lnTo>
                    <a:pt x="232985" y="177046"/>
                  </a:lnTo>
                  <a:cubicBezTo>
                    <a:pt x="231785" y="177985"/>
                    <a:pt x="230558" y="178872"/>
                    <a:pt x="229332" y="179786"/>
                  </a:cubicBezTo>
                  <a:cubicBezTo>
                    <a:pt x="228079" y="180647"/>
                    <a:pt x="226826" y="181508"/>
                    <a:pt x="225574" y="182343"/>
                  </a:cubicBezTo>
                  <a:lnTo>
                    <a:pt x="223669" y="183596"/>
                  </a:lnTo>
                  <a:cubicBezTo>
                    <a:pt x="223016" y="183987"/>
                    <a:pt x="222390" y="184405"/>
                    <a:pt x="221738" y="184796"/>
                  </a:cubicBezTo>
                  <a:cubicBezTo>
                    <a:pt x="216597" y="187901"/>
                    <a:pt x="211247" y="190694"/>
                    <a:pt x="205741" y="193147"/>
                  </a:cubicBezTo>
                  <a:cubicBezTo>
                    <a:pt x="200313" y="195574"/>
                    <a:pt x="194754" y="197713"/>
                    <a:pt x="189066" y="199514"/>
                  </a:cubicBezTo>
                  <a:lnTo>
                    <a:pt x="186952" y="200166"/>
                  </a:lnTo>
                  <a:lnTo>
                    <a:pt x="185882" y="200506"/>
                  </a:lnTo>
                  <a:lnTo>
                    <a:pt x="184812" y="200819"/>
                  </a:lnTo>
                  <a:lnTo>
                    <a:pt x="180532" y="202045"/>
                  </a:lnTo>
                  <a:lnTo>
                    <a:pt x="176226" y="203141"/>
                  </a:lnTo>
                  <a:cubicBezTo>
                    <a:pt x="174791" y="203481"/>
                    <a:pt x="173330" y="203794"/>
                    <a:pt x="171894" y="204133"/>
                  </a:cubicBezTo>
                  <a:cubicBezTo>
                    <a:pt x="166101" y="205386"/>
                    <a:pt x="160282" y="206377"/>
                    <a:pt x="154384" y="207108"/>
                  </a:cubicBezTo>
                  <a:cubicBezTo>
                    <a:pt x="148513" y="207839"/>
                    <a:pt x="142615" y="208282"/>
                    <a:pt x="136691" y="208439"/>
                  </a:cubicBezTo>
                  <a:cubicBezTo>
                    <a:pt x="134653" y="208502"/>
                    <a:pt x="132612" y="208534"/>
                    <a:pt x="130569" y="208534"/>
                  </a:cubicBezTo>
                  <a:cubicBezTo>
                    <a:pt x="126676" y="208534"/>
                    <a:pt x="122779" y="208418"/>
                    <a:pt x="118894" y="208178"/>
                  </a:cubicBezTo>
                  <a:cubicBezTo>
                    <a:pt x="112970" y="207813"/>
                    <a:pt x="107046" y="207186"/>
                    <a:pt x="101149" y="206299"/>
                  </a:cubicBezTo>
                  <a:lnTo>
                    <a:pt x="98956" y="205934"/>
                  </a:lnTo>
                  <a:cubicBezTo>
                    <a:pt x="98226" y="205829"/>
                    <a:pt x="97469" y="205725"/>
                    <a:pt x="96738" y="205568"/>
                  </a:cubicBezTo>
                  <a:lnTo>
                    <a:pt x="92354" y="204759"/>
                  </a:lnTo>
                  <a:lnTo>
                    <a:pt x="87944" y="203846"/>
                  </a:lnTo>
                  <a:cubicBezTo>
                    <a:pt x="86483" y="203507"/>
                    <a:pt x="85047" y="203141"/>
                    <a:pt x="83586" y="202802"/>
                  </a:cubicBezTo>
                  <a:cubicBezTo>
                    <a:pt x="77767" y="201367"/>
                    <a:pt x="71999" y="199671"/>
                    <a:pt x="66284" y="197713"/>
                  </a:cubicBezTo>
                  <a:cubicBezTo>
                    <a:pt x="60596" y="195756"/>
                    <a:pt x="54985" y="193512"/>
                    <a:pt x="49453" y="190981"/>
                  </a:cubicBezTo>
                  <a:cubicBezTo>
                    <a:pt x="43920" y="188476"/>
                    <a:pt x="38492" y="185683"/>
                    <a:pt x="33169" y="182630"/>
                  </a:cubicBezTo>
                  <a:lnTo>
                    <a:pt x="33169" y="182630"/>
                  </a:lnTo>
                  <a:cubicBezTo>
                    <a:pt x="33586" y="182787"/>
                    <a:pt x="34004" y="182891"/>
                    <a:pt x="34421" y="182995"/>
                  </a:cubicBezTo>
                  <a:cubicBezTo>
                    <a:pt x="34630" y="182969"/>
                    <a:pt x="34343" y="182734"/>
                    <a:pt x="32882" y="181769"/>
                  </a:cubicBezTo>
                  <a:lnTo>
                    <a:pt x="32882" y="181769"/>
                  </a:lnTo>
                  <a:cubicBezTo>
                    <a:pt x="54176" y="193799"/>
                    <a:pt x="77532" y="201811"/>
                    <a:pt x="101749" y="205412"/>
                  </a:cubicBezTo>
                  <a:cubicBezTo>
                    <a:pt x="107725" y="206299"/>
                    <a:pt x="113701" y="206899"/>
                    <a:pt x="119703" y="207265"/>
                  </a:cubicBezTo>
                  <a:cubicBezTo>
                    <a:pt x="123506" y="207497"/>
                    <a:pt x="127319" y="207613"/>
                    <a:pt x="131136" y="207613"/>
                  </a:cubicBezTo>
                  <a:cubicBezTo>
                    <a:pt x="133318" y="207613"/>
                    <a:pt x="135500" y="207575"/>
                    <a:pt x="137683" y="207499"/>
                  </a:cubicBezTo>
                  <a:cubicBezTo>
                    <a:pt x="143659" y="207317"/>
                    <a:pt x="149635" y="206847"/>
                    <a:pt x="155585" y="206116"/>
                  </a:cubicBezTo>
                  <a:cubicBezTo>
                    <a:pt x="161534" y="205386"/>
                    <a:pt x="167432" y="204342"/>
                    <a:pt x="173278" y="203037"/>
                  </a:cubicBezTo>
                  <a:cubicBezTo>
                    <a:pt x="185047" y="200427"/>
                    <a:pt x="196477" y="196617"/>
                    <a:pt x="207437" y="191633"/>
                  </a:cubicBezTo>
                  <a:cubicBezTo>
                    <a:pt x="218450" y="186571"/>
                    <a:pt x="228940" y="180047"/>
                    <a:pt x="238230" y="171826"/>
                  </a:cubicBezTo>
                  <a:cubicBezTo>
                    <a:pt x="242901" y="167677"/>
                    <a:pt x="247155" y="163084"/>
                    <a:pt x="250939" y="158126"/>
                  </a:cubicBezTo>
                  <a:cubicBezTo>
                    <a:pt x="254801" y="153116"/>
                    <a:pt x="258115" y="147740"/>
                    <a:pt x="260855" y="142077"/>
                  </a:cubicBezTo>
                  <a:cubicBezTo>
                    <a:pt x="263648" y="136310"/>
                    <a:pt x="265735" y="130256"/>
                    <a:pt x="267144" y="124019"/>
                  </a:cubicBezTo>
                  <a:cubicBezTo>
                    <a:pt x="267223" y="123627"/>
                    <a:pt x="267327" y="123236"/>
                    <a:pt x="267405" y="122844"/>
                  </a:cubicBezTo>
                  <a:lnTo>
                    <a:pt x="267614" y="121644"/>
                  </a:lnTo>
                  <a:lnTo>
                    <a:pt x="268032" y="119269"/>
                  </a:lnTo>
                  <a:cubicBezTo>
                    <a:pt x="268188" y="118460"/>
                    <a:pt x="268267" y="117677"/>
                    <a:pt x="268371" y="116868"/>
                  </a:cubicBezTo>
                  <a:cubicBezTo>
                    <a:pt x="268449" y="116059"/>
                    <a:pt x="268580" y="115250"/>
                    <a:pt x="268632" y="114441"/>
                  </a:cubicBezTo>
                  <a:lnTo>
                    <a:pt x="268789" y="112015"/>
                  </a:lnTo>
                  <a:lnTo>
                    <a:pt x="268893" y="110840"/>
                  </a:lnTo>
                  <a:lnTo>
                    <a:pt x="268893" y="109614"/>
                  </a:lnTo>
                  <a:lnTo>
                    <a:pt x="268893" y="105960"/>
                  </a:lnTo>
                  <a:lnTo>
                    <a:pt x="268815" y="104734"/>
                  </a:lnTo>
                  <a:lnTo>
                    <a:pt x="269989" y="104682"/>
                  </a:lnTo>
                  <a:lnTo>
                    <a:pt x="269806" y="101211"/>
                  </a:lnTo>
                  <a:lnTo>
                    <a:pt x="269415" y="97766"/>
                  </a:lnTo>
                  <a:cubicBezTo>
                    <a:pt x="269310" y="96618"/>
                    <a:pt x="269128" y="95444"/>
                    <a:pt x="268893" y="94322"/>
                  </a:cubicBezTo>
                  <a:cubicBezTo>
                    <a:pt x="268684" y="93199"/>
                    <a:pt x="268528" y="92051"/>
                    <a:pt x="268240" y="90929"/>
                  </a:cubicBezTo>
                  <a:lnTo>
                    <a:pt x="267484" y="87537"/>
                  </a:lnTo>
                  <a:cubicBezTo>
                    <a:pt x="267171" y="86441"/>
                    <a:pt x="266857" y="85318"/>
                    <a:pt x="266518" y="84222"/>
                  </a:cubicBezTo>
                  <a:cubicBezTo>
                    <a:pt x="266362" y="83674"/>
                    <a:pt x="266205" y="83100"/>
                    <a:pt x="266022" y="82578"/>
                  </a:cubicBezTo>
                  <a:lnTo>
                    <a:pt x="265448" y="80934"/>
                  </a:lnTo>
                  <a:lnTo>
                    <a:pt x="264900" y="79316"/>
                  </a:lnTo>
                  <a:lnTo>
                    <a:pt x="264613" y="78481"/>
                  </a:lnTo>
                  <a:lnTo>
                    <a:pt x="264274" y="77698"/>
                  </a:lnTo>
                  <a:lnTo>
                    <a:pt x="262969" y="74489"/>
                  </a:lnTo>
                  <a:cubicBezTo>
                    <a:pt x="262525" y="73445"/>
                    <a:pt x="262030" y="72401"/>
                    <a:pt x="261560" y="71357"/>
                  </a:cubicBezTo>
                  <a:lnTo>
                    <a:pt x="260829" y="69818"/>
                  </a:lnTo>
                  <a:lnTo>
                    <a:pt x="260020" y="68278"/>
                  </a:lnTo>
                  <a:lnTo>
                    <a:pt x="259237" y="66764"/>
                  </a:lnTo>
                  <a:cubicBezTo>
                    <a:pt x="258950" y="66268"/>
                    <a:pt x="258715" y="65747"/>
                    <a:pt x="258402" y="65251"/>
                  </a:cubicBezTo>
                  <a:lnTo>
                    <a:pt x="256680" y="62276"/>
                  </a:lnTo>
                  <a:cubicBezTo>
                    <a:pt x="256393" y="61780"/>
                    <a:pt x="256106" y="61310"/>
                    <a:pt x="255767" y="60841"/>
                  </a:cubicBezTo>
                  <a:lnTo>
                    <a:pt x="254853" y="59379"/>
                  </a:lnTo>
                  <a:lnTo>
                    <a:pt x="253914" y="57944"/>
                  </a:lnTo>
                  <a:cubicBezTo>
                    <a:pt x="253601" y="57474"/>
                    <a:pt x="253261" y="57004"/>
                    <a:pt x="252948" y="56535"/>
                  </a:cubicBezTo>
                  <a:cubicBezTo>
                    <a:pt x="252270" y="55621"/>
                    <a:pt x="251617" y="54682"/>
                    <a:pt x="250939" y="53742"/>
                  </a:cubicBezTo>
                  <a:cubicBezTo>
                    <a:pt x="245459" y="46409"/>
                    <a:pt x="239091" y="39781"/>
                    <a:pt x="231967" y="34014"/>
                  </a:cubicBezTo>
                  <a:cubicBezTo>
                    <a:pt x="224921" y="28221"/>
                    <a:pt x="217327" y="23236"/>
                    <a:pt x="209603" y="18800"/>
                  </a:cubicBezTo>
                  <a:cubicBezTo>
                    <a:pt x="206367" y="16973"/>
                    <a:pt x="203210" y="15329"/>
                    <a:pt x="200156" y="13816"/>
                  </a:cubicBezTo>
                  <a:cubicBezTo>
                    <a:pt x="197129" y="12276"/>
                    <a:pt x="194180" y="10893"/>
                    <a:pt x="191336" y="9588"/>
                  </a:cubicBezTo>
                  <a:cubicBezTo>
                    <a:pt x="188518" y="8283"/>
                    <a:pt x="185725" y="7083"/>
                    <a:pt x="182985" y="5961"/>
                  </a:cubicBezTo>
                  <a:lnTo>
                    <a:pt x="180950" y="5152"/>
                  </a:lnTo>
                  <a:lnTo>
                    <a:pt x="179932" y="4760"/>
                  </a:lnTo>
                  <a:lnTo>
                    <a:pt x="178914" y="4421"/>
                  </a:lnTo>
                  <a:lnTo>
                    <a:pt x="176905" y="3691"/>
                  </a:lnTo>
                  <a:lnTo>
                    <a:pt x="174896" y="3038"/>
                  </a:lnTo>
                  <a:lnTo>
                    <a:pt x="174896" y="3038"/>
                  </a:lnTo>
                  <a:cubicBezTo>
                    <a:pt x="178079" y="4317"/>
                    <a:pt x="181132" y="5752"/>
                    <a:pt x="184081" y="7213"/>
                  </a:cubicBezTo>
                  <a:cubicBezTo>
                    <a:pt x="185595" y="7944"/>
                    <a:pt x="187030" y="8701"/>
                    <a:pt x="188491" y="9458"/>
                  </a:cubicBezTo>
                  <a:lnTo>
                    <a:pt x="192823" y="11728"/>
                  </a:lnTo>
                  <a:cubicBezTo>
                    <a:pt x="198591" y="14781"/>
                    <a:pt x="204410" y="17913"/>
                    <a:pt x="210177" y="21331"/>
                  </a:cubicBezTo>
                  <a:cubicBezTo>
                    <a:pt x="213048" y="23054"/>
                    <a:pt x="215918" y="24828"/>
                    <a:pt x="218711" y="26707"/>
                  </a:cubicBezTo>
                  <a:cubicBezTo>
                    <a:pt x="220146" y="27647"/>
                    <a:pt x="221529" y="28638"/>
                    <a:pt x="222912" y="29604"/>
                  </a:cubicBezTo>
                  <a:cubicBezTo>
                    <a:pt x="223617" y="30100"/>
                    <a:pt x="224295" y="30621"/>
                    <a:pt x="224974" y="31117"/>
                  </a:cubicBezTo>
                  <a:cubicBezTo>
                    <a:pt x="225678" y="31639"/>
                    <a:pt x="226357" y="32135"/>
                    <a:pt x="227035" y="32657"/>
                  </a:cubicBezTo>
                  <a:lnTo>
                    <a:pt x="229044" y="34249"/>
                  </a:lnTo>
                  <a:cubicBezTo>
                    <a:pt x="229749" y="34771"/>
                    <a:pt x="230401" y="35345"/>
                    <a:pt x="231054" y="35893"/>
                  </a:cubicBezTo>
                  <a:lnTo>
                    <a:pt x="232019" y="36702"/>
                  </a:lnTo>
                  <a:cubicBezTo>
                    <a:pt x="232359" y="36989"/>
                    <a:pt x="232672" y="37276"/>
                    <a:pt x="233011" y="37563"/>
                  </a:cubicBezTo>
                  <a:lnTo>
                    <a:pt x="234942" y="39285"/>
                  </a:lnTo>
                  <a:lnTo>
                    <a:pt x="236847" y="41060"/>
                  </a:lnTo>
                  <a:lnTo>
                    <a:pt x="237787" y="41947"/>
                  </a:lnTo>
                  <a:lnTo>
                    <a:pt x="238700" y="42860"/>
                  </a:lnTo>
                  <a:lnTo>
                    <a:pt x="240527" y="44713"/>
                  </a:lnTo>
                  <a:lnTo>
                    <a:pt x="242301" y="46644"/>
                  </a:lnTo>
                  <a:lnTo>
                    <a:pt x="243162" y="47610"/>
                  </a:lnTo>
                  <a:lnTo>
                    <a:pt x="243606" y="48080"/>
                  </a:lnTo>
                  <a:lnTo>
                    <a:pt x="244050" y="48575"/>
                  </a:lnTo>
                  <a:lnTo>
                    <a:pt x="245720" y="50585"/>
                  </a:lnTo>
                  <a:lnTo>
                    <a:pt x="246555" y="51576"/>
                  </a:lnTo>
                  <a:lnTo>
                    <a:pt x="247364" y="52594"/>
                  </a:lnTo>
                  <a:lnTo>
                    <a:pt x="248956" y="54682"/>
                  </a:lnTo>
                  <a:lnTo>
                    <a:pt x="249347" y="55204"/>
                  </a:lnTo>
                  <a:lnTo>
                    <a:pt x="249739" y="55726"/>
                  </a:lnTo>
                  <a:lnTo>
                    <a:pt x="250521" y="56796"/>
                  </a:lnTo>
                  <a:lnTo>
                    <a:pt x="252009" y="58936"/>
                  </a:lnTo>
                  <a:lnTo>
                    <a:pt x="253444" y="61154"/>
                  </a:lnTo>
                  <a:lnTo>
                    <a:pt x="254149" y="62250"/>
                  </a:lnTo>
                  <a:lnTo>
                    <a:pt x="254488" y="62798"/>
                  </a:lnTo>
                  <a:lnTo>
                    <a:pt x="254827" y="63372"/>
                  </a:lnTo>
                  <a:cubicBezTo>
                    <a:pt x="258455" y="69400"/>
                    <a:pt x="261429" y="75820"/>
                    <a:pt x="263648" y="82500"/>
                  </a:cubicBezTo>
                  <a:cubicBezTo>
                    <a:pt x="265918" y="89285"/>
                    <a:pt x="267275" y="96331"/>
                    <a:pt x="267640" y="103455"/>
                  </a:cubicBezTo>
                  <a:cubicBezTo>
                    <a:pt x="267666" y="104342"/>
                    <a:pt x="267719" y="105230"/>
                    <a:pt x="267745" y="106143"/>
                  </a:cubicBezTo>
                  <a:lnTo>
                    <a:pt x="267719" y="108831"/>
                  </a:lnTo>
                  <a:cubicBezTo>
                    <a:pt x="267745" y="110605"/>
                    <a:pt x="267536" y="112406"/>
                    <a:pt x="267432" y="114207"/>
                  </a:cubicBezTo>
                  <a:cubicBezTo>
                    <a:pt x="267405" y="114650"/>
                    <a:pt x="267327" y="115094"/>
                    <a:pt x="267275" y="115538"/>
                  </a:cubicBezTo>
                  <a:lnTo>
                    <a:pt x="267092" y="116868"/>
                  </a:lnTo>
                  <a:cubicBezTo>
                    <a:pt x="266962" y="117756"/>
                    <a:pt x="266884" y="118643"/>
                    <a:pt x="266701" y="119530"/>
                  </a:cubicBezTo>
                  <a:lnTo>
                    <a:pt x="266205" y="122166"/>
                  </a:lnTo>
                  <a:cubicBezTo>
                    <a:pt x="266127" y="122610"/>
                    <a:pt x="266022" y="123053"/>
                    <a:pt x="265918" y="123471"/>
                  </a:cubicBezTo>
                  <a:lnTo>
                    <a:pt x="265605" y="124775"/>
                  </a:lnTo>
                  <a:lnTo>
                    <a:pt x="265266" y="126080"/>
                  </a:lnTo>
                  <a:cubicBezTo>
                    <a:pt x="265213" y="126315"/>
                    <a:pt x="265161" y="126524"/>
                    <a:pt x="265109" y="126733"/>
                  </a:cubicBezTo>
                  <a:lnTo>
                    <a:pt x="264900" y="127385"/>
                  </a:lnTo>
                  <a:lnTo>
                    <a:pt x="264143" y="129969"/>
                  </a:lnTo>
                  <a:lnTo>
                    <a:pt x="263961" y="130621"/>
                  </a:lnTo>
                  <a:lnTo>
                    <a:pt x="263726" y="131247"/>
                  </a:lnTo>
                  <a:lnTo>
                    <a:pt x="263282" y="132500"/>
                  </a:lnTo>
                  <a:lnTo>
                    <a:pt x="262839" y="133779"/>
                  </a:lnTo>
                  <a:lnTo>
                    <a:pt x="262604" y="134405"/>
                  </a:lnTo>
                  <a:lnTo>
                    <a:pt x="262369" y="135005"/>
                  </a:lnTo>
                  <a:lnTo>
                    <a:pt x="261351" y="137484"/>
                  </a:lnTo>
                  <a:lnTo>
                    <a:pt x="261090" y="138110"/>
                  </a:lnTo>
                  <a:lnTo>
                    <a:pt x="260803" y="138711"/>
                  </a:lnTo>
                  <a:lnTo>
                    <a:pt x="260255" y="139911"/>
                  </a:lnTo>
                  <a:lnTo>
                    <a:pt x="259681" y="141138"/>
                  </a:lnTo>
                  <a:cubicBezTo>
                    <a:pt x="259498" y="141529"/>
                    <a:pt x="259316" y="141947"/>
                    <a:pt x="259107" y="142338"/>
                  </a:cubicBezTo>
                  <a:lnTo>
                    <a:pt x="257854" y="144687"/>
                  </a:lnTo>
                  <a:cubicBezTo>
                    <a:pt x="257463" y="145496"/>
                    <a:pt x="257019" y="146252"/>
                    <a:pt x="256550" y="147009"/>
                  </a:cubicBezTo>
                  <a:cubicBezTo>
                    <a:pt x="256106" y="147766"/>
                    <a:pt x="255688" y="148549"/>
                    <a:pt x="255193" y="149280"/>
                  </a:cubicBezTo>
                  <a:cubicBezTo>
                    <a:pt x="254227" y="150793"/>
                    <a:pt x="253314" y="152307"/>
                    <a:pt x="252270" y="153716"/>
                  </a:cubicBezTo>
                  <a:cubicBezTo>
                    <a:pt x="250234" y="156639"/>
                    <a:pt x="248042" y="159405"/>
                    <a:pt x="245694" y="162066"/>
                  </a:cubicBezTo>
                  <a:lnTo>
                    <a:pt x="243919" y="164024"/>
                  </a:lnTo>
                  <a:cubicBezTo>
                    <a:pt x="243606" y="164363"/>
                    <a:pt x="243319" y="164676"/>
                    <a:pt x="243006" y="165015"/>
                  </a:cubicBezTo>
                  <a:lnTo>
                    <a:pt x="242066" y="165955"/>
                  </a:lnTo>
                  <a:lnTo>
                    <a:pt x="240214" y="167834"/>
                  </a:lnTo>
                  <a:lnTo>
                    <a:pt x="238256" y="169634"/>
                  </a:lnTo>
                  <a:lnTo>
                    <a:pt x="237291" y="170522"/>
                  </a:lnTo>
                  <a:lnTo>
                    <a:pt x="236273" y="171383"/>
                  </a:lnTo>
                  <a:lnTo>
                    <a:pt x="234290" y="173105"/>
                  </a:lnTo>
                  <a:lnTo>
                    <a:pt x="232228" y="174775"/>
                  </a:lnTo>
                  <a:lnTo>
                    <a:pt x="231184" y="175584"/>
                  </a:lnTo>
                  <a:lnTo>
                    <a:pt x="230140" y="176367"/>
                  </a:lnTo>
                  <a:lnTo>
                    <a:pt x="228027" y="177933"/>
                  </a:lnTo>
                  <a:lnTo>
                    <a:pt x="225861" y="179446"/>
                  </a:lnTo>
                  <a:lnTo>
                    <a:pt x="224765" y="180177"/>
                  </a:lnTo>
                  <a:lnTo>
                    <a:pt x="223669" y="180908"/>
                  </a:lnTo>
                  <a:lnTo>
                    <a:pt x="221451" y="182317"/>
                  </a:lnTo>
                  <a:cubicBezTo>
                    <a:pt x="218476" y="184144"/>
                    <a:pt x="215449" y="185918"/>
                    <a:pt x="212343" y="187484"/>
                  </a:cubicBezTo>
                  <a:cubicBezTo>
                    <a:pt x="206184" y="190668"/>
                    <a:pt x="199791" y="193434"/>
                    <a:pt x="193241" y="195730"/>
                  </a:cubicBezTo>
                  <a:cubicBezTo>
                    <a:pt x="189979" y="196878"/>
                    <a:pt x="186717" y="197974"/>
                    <a:pt x="183403" y="198914"/>
                  </a:cubicBezTo>
                  <a:cubicBezTo>
                    <a:pt x="181733" y="199384"/>
                    <a:pt x="180089" y="199853"/>
                    <a:pt x="178418" y="200271"/>
                  </a:cubicBezTo>
                  <a:cubicBezTo>
                    <a:pt x="176748" y="200688"/>
                    <a:pt x="175078" y="201132"/>
                    <a:pt x="173408" y="201497"/>
                  </a:cubicBezTo>
                  <a:cubicBezTo>
                    <a:pt x="160047" y="204525"/>
                    <a:pt x="146425" y="206090"/>
                    <a:pt x="132751" y="206169"/>
                  </a:cubicBezTo>
                  <a:cubicBezTo>
                    <a:pt x="138466" y="206090"/>
                    <a:pt x="144285" y="205777"/>
                    <a:pt x="150183" y="205177"/>
                  </a:cubicBezTo>
                  <a:cubicBezTo>
                    <a:pt x="156054" y="204577"/>
                    <a:pt x="161978" y="203663"/>
                    <a:pt x="167902" y="202463"/>
                  </a:cubicBezTo>
                  <a:cubicBezTo>
                    <a:pt x="173826" y="201263"/>
                    <a:pt x="179723" y="199749"/>
                    <a:pt x="185569" y="197974"/>
                  </a:cubicBezTo>
                  <a:cubicBezTo>
                    <a:pt x="191440" y="196148"/>
                    <a:pt x="197234" y="194008"/>
                    <a:pt x="202870" y="191581"/>
                  </a:cubicBezTo>
                  <a:cubicBezTo>
                    <a:pt x="208533" y="189128"/>
                    <a:pt x="214039" y="186310"/>
                    <a:pt x="219337" y="183126"/>
                  </a:cubicBezTo>
                  <a:cubicBezTo>
                    <a:pt x="224608" y="179994"/>
                    <a:pt x="229645" y="176419"/>
                    <a:pt x="234394" y="172479"/>
                  </a:cubicBezTo>
                  <a:cubicBezTo>
                    <a:pt x="239065" y="168590"/>
                    <a:pt x="243371" y="164285"/>
                    <a:pt x="247312" y="159613"/>
                  </a:cubicBezTo>
                  <a:cubicBezTo>
                    <a:pt x="251148" y="155073"/>
                    <a:pt x="254540" y="150141"/>
                    <a:pt x="257437" y="144948"/>
                  </a:cubicBezTo>
                  <a:cubicBezTo>
                    <a:pt x="259472" y="141268"/>
                    <a:pt x="261221" y="137484"/>
                    <a:pt x="262708" y="133570"/>
                  </a:cubicBezTo>
                  <a:lnTo>
                    <a:pt x="263752" y="130621"/>
                  </a:lnTo>
                  <a:cubicBezTo>
                    <a:pt x="264065" y="129629"/>
                    <a:pt x="264326" y="128638"/>
                    <a:pt x="264665" y="127646"/>
                  </a:cubicBezTo>
                  <a:cubicBezTo>
                    <a:pt x="264979" y="126654"/>
                    <a:pt x="265213" y="125637"/>
                    <a:pt x="265448" y="124619"/>
                  </a:cubicBezTo>
                  <a:cubicBezTo>
                    <a:pt x="265709" y="123627"/>
                    <a:pt x="265944" y="122610"/>
                    <a:pt x="266127" y="121592"/>
                  </a:cubicBezTo>
                  <a:cubicBezTo>
                    <a:pt x="266309" y="120574"/>
                    <a:pt x="266518" y="119556"/>
                    <a:pt x="266701" y="118539"/>
                  </a:cubicBezTo>
                  <a:lnTo>
                    <a:pt x="267092" y="115485"/>
                  </a:lnTo>
                  <a:lnTo>
                    <a:pt x="267197" y="114702"/>
                  </a:lnTo>
                  <a:lnTo>
                    <a:pt x="267249" y="113946"/>
                  </a:lnTo>
                  <a:lnTo>
                    <a:pt x="267379" y="112406"/>
                  </a:lnTo>
                  <a:lnTo>
                    <a:pt x="267484" y="110866"/>
                  </a:lnTo>
                  <a:cubicBezTo>
                    <a:pt x="267536" y="110344"/>
                    <a:pt x="267536" y="109823"/>
                    <a:pt x="267536" y="109301"/>
                  </a:cubicBezTo>
                  <a:lnTo>
                    <a:pt x="267562" y="106221"/>
                  </a:lnTo>
                  <a:cubicBezTo>
                    <a:pt x="267536" y="105204"/>
                    <a:pt x="267484" y="104186"/>
                    <a:pt x="267432" y="103168"/>
                  </a:cubicBezTo>
                  <a:lnTo>
                    <a:pt x="267353" y="101628"/>
                  </a:lnTo>
                  <a:cubicBezTo>
                    <a:pt x="267327" y="101133"/>
                    <a:pt x="267249" y="100611"/>
                    <a:pt x="267197" y="100115"/>
                  </a:cubicBezTo>
                  <a:lnTo>
                    <a:pt x="266884" y="97088"/>
                  </a:lnTo>
                  <a:cubicBezTo>
                    <a:pt x="266727" y="96070"/>
                    <a:pt x="266544" y="95078"/>
                    <a:pt x="266362" y="94087"/>
                  </a:cubicBezTo>
                  <a:lnTo>
                    <a:pt x="266075" y="92573"/>
                  </a:lnTo>
                  <a:cubicBezTo>
                    <a:pt x="265996" y="92077"/>
                    <a:pt x="265866" y="91581"/>
                    <a:pt x="265761" y="91086"/>
                  </a:cubicBezTo>
                  <a:lnTo>
                    <a:pt x="265083" y="88163"/>
                  </a:lnTo>
                  <a:cubicBezTo>
                    <a:pt x="264822" y="87197"/>
                    <a:pt x="264535" y="86232"/>
                    <a:pt x="264248" y="85266"/>
                  </a:cubicBezTo>
                  <a:lnTo>
                    <a:pt x="263830" y="83831"/>
                  </a:lnTo>
                  <a:cubicBezTo>
                    <a:pt x="263674" y="83335"/>
                    <a:pt x="263517" y="82865"/>
                    <a:pt x="263361" y="82396"/>
                  </a:cubicBezTo>
                  <a:lnTo>
                    <a:pt x="262369" y="79577"/>
                  </a:lnTo>
                  <a:cubicBezTo>
                    <a:pt x="262030" y="78664"/>
                    <a:pt x="261638" y="77725"/>
                    <a:pt x="261273" y="76811"/>
                  </a:cubicBezTo>
                  <a:cubicBezTo>
                    <a:pt x="260908" y="75898"/>
                    <a:pt x="260542" y="74984"/>
                    <a:pt x="260099" y="74097"/>
                  </a:cubicBezTo>
                  <a:cubicBezTo>
                    <a:pt x="256863" y="66947"/>
                    <a:pt x="252818" y="60214"/>
                    <a:pt x="247990" y="54056"/>
                  </a:cubicBezTo>
                  <a:lnTo>
                    <a:pt x="246216" y="51759"/>
                  </a:lnTo>
                  <a:lnTo>
                    <a:pt x="244337" y="49567"/>
                  </a:lnTo>
                  <a:lnTo>
                    <a:pt x="243397" y="48445"/>
                  </a:lnTo>
                  <a:cubicBezTo>
                    <a:pt x="243058" y="48106"/>
                    <a:pt x="242745" y="47740"/>
                    <a:pt x="242406" y="47401"/>
                  </a:cubicBezTo>
                  <a:lnTo>
                    <a:pt x="240448" y="45261"/>
                  </a:lnTo>
                  <a:cubicBezTo>
                    <a:pt x="237760" y="42521"/>
                    <a:pt x="234994" y="39859"/>
                    <a:pt x="232072" y="37406"/>
                  </a:cubicBezTo>
                  <a:cubicBezTo>
                    <a:pt x="229175" y="34953"/>
                    <a:pt x="226174" y="32605"/>
                    <a:pt x="223095" y="30439"/>
                  </a:cubicBezTo>
                  <a:cubicBezTo>
                    <a:pt x="220015" y="28247"/>
                    <a:pt x="216884" y="26185"/>
                    <a:pt x="213700" y="24228"/>
                  </a:cubicBezTo>
                  <a:cubicBezTo>
                    <a:pt x="210516" y="22297"/>
                    <a:pt x="207333" y="20418"/>
                    <a:pt x="204097" y="18643"/>
                  </a:cubicBezTo>
                  <a:cubicBezTo>
                    <a:pt x="200861" y="16869"/>
                    <a:pt x="197651" y="15121"/>
                    <a:pt x="194389" y="13450"/>
                  </a:cubicBezTo>
                  <a:cubicBezTo>
                    <a:pt x="191153" y="11754"/>
                    <a:pt x="187943" y="10084"/>
                    <a:pt x="184629" y="8440"/>
                  </a:cubicBezTo>
                  <a:cubicBezTo>
                    <a:pt x="181341" y="6796"/>
                    <a:pt x="177923" y="5204"/>
                    <a:pt x="174374" y="3821"/>
                  </a:cubicBezTo>
                  <a:cubicBezTo>
                    <a:pt x="171216" y="2542"/>
                    <a:pt x="168006" y="1498"/>
                    <a:pt x="164744" y="663"/>
                  </a:cubicBezTo>
                  <a:cubicBezTo>
                    <a:pt x="161944" y="221"/>
                    <a:pt x="159105" y="0"/>
                    <a:pt x="156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Graphic 15" descr="Lightbulb with solid fill">
            <a:extLst>
              <a:ext uri="{FF2B5EF4-FFF2-40B4-BE49-F238E27FC236}">
                <a16:creationId xmlns:a16="http://schemas.microsoft.com/office/drawing/2014/main" id="{59EBEDE7-548E-4D53-9BCB-B6A3AFE047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728" y="1614056"/>
            <a:ext cx="3957782" cy="3957782"/>
          </a:xfrm>
          <a:prstGeom prst="rect">
            <a:avLst/>
          </a:prstGeom>
        </p:spPr>
      </p:pic>
      <p:sp>
        <p:nvSpPr>
          <p:cNvPr id="20" name="TextBox 19">
            <a:extLst>
              <a:ext uri="{FF2B5EF4-FFF2-40B4-BE49-F238E27FC236}">
                <a16:creationId xmlns:a16="http://schemas.microsoft.com/office/drawing/2014/main" id="{A0C04162-A221-475E-98A1-68871B455017}"/>
              </a:ext>
            </a:extLst>
          </p:cNvPr>
          <p:cNvSpPr txBox="1"/>
          <p:nvPr/>
        </p:nvSpPr>
        <p:spPr>
          <a:xfrm>
            <a:off x="5729024" y="2800476"/>
            <a:ext cx="6935815" cy="1446550"/>
          </a:xfrm>
          <a:prstGeom prst="rect">
            <a:avLst/>
          </a:prstGeom>
          <a:noFill/>
        </p:spPr>
        <p:txBody>
          <a:bodyPr wrap="square" rtlCol="0">
            <a:spAutoFit/>
          </a:bodyPr>
          <a:lstStyle/>
          <a:p>
            <a:pPr algn="ctr"/>
            <a:r>
              <a:rPr lang="en-IN" sz="8800" b="1" dirty="0">
                <a:solidFill>
                  <a:srgbClr val="192A56"/>
                </a:solidFill>
                <a:latin typeface="Times New Roman" panose="02020603050405020304" pitchFamily="18" charset="0"/>
                <a:cs typeface="Times New Roman" panose="02020603050405020304" pitchFamily="18" charset="0"/>
              </a:rPr>
              <a:t>Thank you!</a:t>
            </a:r>
          </a:p>
        </p:txBody>
      </p:sp>
      <p:graphicFrame>
        <p:nvGraphicFramePr>
          <p:cNvPr id="10" name="Table 5">
            <a:extLst>
              <a:ext uri="{FF2B5EF4-FFF2-40B4-BE49-F238E27FC236}">
                <a16:creationId xmlns:a16="http://schemas.microsoft.com/office/drawing/2014/main" id="{3179599C-D658-4DEF-BCE9-B91982EFD252}"/>
              </a:ext>
            </a:extLst>
          </p:cNvPr>
          <p:cNvGraphicFramePr>
            <a:graphicFrameLocks noGrp="1"/>
          </p:cNvGraphicFramePr>
          <p:nvPr>
            <p:extLst>
              <p:ext uri="{D42A27DB-BD31-4B8C-83A1-F6EECF244321}">
                <p14:modId xmlns:p14="http://schemas.microsoft.com/office/powerpoint/2010/main" val="1502834755"/>
              </p:ext>
            </p:extLst>
          </p:nvPr>
        </p:nvGraphicFramePr>
        <p:xfrm>
          <a:off x="7936273" y="4247026"/>
          <a:ext cx="2727575" cy="949960"/>
        </p:xfrm>
        <a:graphic>
          <a:graphicData uri="http://schemas.openxmlformats.org/drawingml/2006/table">
            <a:tbl>
              <a:tblPr firstRow="1" bandRow="1">
                <a:tableStyleId>{5C22544A-7EE6-4342-B048-85BDC9FD1C3A}</a:tableStyleId>
              </a:tblPr>
              <a:tblGrid>
                <a:gridCol w="2727575">
                  <a:extLst>
                    <a:ext uri="{9D8B030D-6E8A-4147-A177-3AD203B41FA5}">
                      <a16:colId xmlns:a16="http://schemas.microsoft.com/office/drawing/2014/main" val="2242644937"/>
                    </a:ext>
                  </a:extLst>
                </a:gridCol>
              </a:tblGrid>
              <a:tr h="370840">
                <a:tc>
                  <a:txBody>
                    <a:bodyPr/>
                    <a:lstStyle/>
                    <a:p>
                      <a:pPr algn="ctr"/>
                      <a:r>
                        <a:rPr lang="en-IN" sz="1800" dirty="0">
                          <a:solidFill>
                            <a:schemeClr val="bg1"/>
                          </a:solidFill>
                          <a:latin typeface="Times New Roman" panose="02020603050405020304" pitchFamily="18" charset="0"/>
                          <a:cs typeface="Times New Roman" panose="02020603050405020304" pitchFamily="18" charset="0"/>
                        </a:rPr>
                        <a:t>Submitted by: Team Noor</a:t>
                      </a:r>
                    </a:p>
                  </a:txBody>
                  <a:tcP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92A57"/>
                    </a:solidFill>
                  </a:tcPr>
                </a:tc>
                <a:extLst>
                  <a:ext uri="{0D108BD9-81ED-4DB2-BD59-A6C34878D82A}">
                    <a16:rowId xmlns:a16="http://schemas.microsoft.com/office/drawing/2014/main" val="3934496699"/>
                  </a:ext>
                </a:extLst>
              </a:tr>
              <a:tr h="370840">
                <a:tc>
                  <a:txBody>
                    <a:bodyPr/>
                    <a:lstStyle/>
                    <a:p>
                      <a:pPr algn="ctr"/>
                      <a:r>
                        <a:rPr lang="en-IN" sz="1600" dirty="0">
                          <a:solidFill>
                            <a:schemeClr val="bg1"/>
                          </a:solidFill>
                          <a:latin typeface="Times New Roman" panose="02020603050405020304" pitchFamily="18" charset="0"/>
                          <a:cs typeface="Times New Roman" panose="02020603050405020304" pitchFamily="18" charset="0"/>
                        </a:rPr>
                        <a:t>Vicky Singh</a:t>
                      </a:r>
                    </a:p>
                    <a:p>
                      <a:pPr algn="ctr"/>
                      <a:r>
                        <a:rPr lang="en-IN" sz="1600" dirty="0">
                          <a:solidFill>
                            <a:schemeClr val="bg1"/>
                          </a:solidFill>
                          <a:latin typeface="Times New Roman" panose="02020603050405020304" pitchFamily="18" charset="0"/>
                          <a:cs typeface="Times New Roman" panose="02020603050405020304" pitchFamily="18" charset="0"/>
                        </a:rPr>
                        <a:t>Nishant Sharma</a:t>
                      </a:r>
                    </a:p>
                  </a:txBody>
                  <a:tcP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92A57"/>
                    </a:solidFill>
                  </a:tcPr>
                </a:tc>
                <a:extLst>
                  <a:ext uri="{0D108BD9-81ED-4DB2-BD59-A6C34878D82A}">
                    <a16:rowId xmlns:a16="http://schemas.microsoft.com/office/drawing/2014/main" val="1339471495"/>
                  </a:ext>
                </a:extLst>
              </a:tr>
            </a:tbl>
          </a:graphicData>
        </a:graphic>
      </p:graphicFrame>
      <p:pic>
        <p:nvPicPr>
          <p:cNvPr id="11" name="Picture 4" descr="Media Kit - Logo - Great Lakes, Gurgaon | GLIM">
            <a:extLst>
              <a:ext uri="{FF2B5EF4-FFF2-40B4-BE49-F238E27FC236}">
                <a16:creationId xmlns:a16="http://schemas.microsoft.com/office/drawing/2014/main" id="{469201AF-E57A-45DE-B8F7-E6C8014B837B}"/>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9996" r="15537"/>
          <a:stretch/>
        </p:blipFill>
        <p:spPr bwMode="auto">
          <a:xfrm>
            <a:off x="11158862" y="82072"/>
            <a:ext cx="976060" cy="43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0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957AD7-15CB-48F0-AA5B-46EA64719172}"/>
              </a:ext>
            </a:extLst>
          </p:cNvPr>
          <p:cNvSpPr txBox="1"/>
          <p:nvPr/>
        </p:nvSpPr>
        <p:spPr>
          <a:xfrm>
            <a:off x="1727240" y="-18455"/>
            <a:ext cx="8737520" cy="954107"/>
          </a:xfrm>
          <a:prstGeom prst="rect">
            <a:avLst/>
          </a:prstGeom>
          <a:noFill/>
        </p:spPr>
        <p:txBody>
          <a:bodyPr wrap="square" rtlCol="0">
            <a:spAutoFit/>
          </a:bodyPr>
          <a:lstStyle/>
          <a:p>
            <a:pPr algn="ctr"/>
            <a:r>
              <a:rPr lang="en-GB" sz="2800" b="1" dirty="0">
                <a:solidFill>
                  <a:srgbClr val="182954"/>
                </a:solidFill>
                <a:latin typeface="Times New Roman" panose="02020603050405020304" pitchFamily="18" charset="0"/>
                <a:cs typeface="Times New Roman" panose="02020603050405020304" pitchFamily="18" charset="0"/>
              </a:rPr>
              <a:t>Supply Disruption Risk in Pharmaceutical Manufacturing and Supply Chain</a:t>
            </a:r>
          </a:p>
        </p:txBody>
      </p:sp>
      <p:pic>
        <p:nvPicPr>
          <p:cNvPr id="13" name="Picture 4" descr="Media Kit - Logo - Great Lakes, Gurgaon | GLIM">
            <a:extLst>
              <a:ext uri="{FF2B5EF4-FFF2-40B4-BE49-F238E27FC236}">
                <a16:creationId xmlns:a16="http://schemas.microsoft.com/office/drawing/2014/main" id="{FAD2D93D-0EF4-47FC-BEF8-8B39A6D2F17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9996" r="15537"/>
          <a:stretch/>
        </p:blipFill>
        <p:spPr bwMode="auto">
          <a:xfrm>
            <a:off x="11158862" y="82072"/>
            <a:ext cx="976060" cy="438818"/>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6B448DA3-0F43-466C-9D54-AC776A6E659C}"/>
              </a:ext>
            </a:extLst>
          </p:cNvPr>
          <p:cNvSpPr/>
          <p:nvPr/>
        </p:nvSpPr>
        <p:spPr>
          <a:xfrm>
            <a:off x="0" y="935652"/>
            <a:ext cx="12192000" cy="525528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4ACBDBA-828A-4928-8704-447B5138799C}"/>
              </a:ext>
            </a:extLst>
          </p:cNvPr>
          <p:cNvSpPr txBox="1"/>
          <p:nvPr/>
        </p:nvSpPr>
        <p:spPr>
          <a:xfrm>
            <a:off x="7543502" y="1116473"/>
            <a:ext cx="4325225" cy="4893647"/>
          </a:xfrm>
          <a:prstGeom prst="rect">
            <a:avLst/>
          </a:prstGeom>
          <a:noFill/>
        </p:spPr>
        <p:txBody>
          <a:bodyPr wrap="square">
            <a:spAutoFit/>
          </a:bodyPr>
          <a:lstStyle/>
          <a:p>
            <a:pPr marL="171450" indent="-171450" algn="just">
              <a:buFont typeface="Wingdings" panose="05000000000000000000" pitchFamily="2" charset="2"/>
              <a:buChar char="ü"/>
            </a:pPr>
            <a:r>
              <a:rPr lang="en-GB" sz="1400" b="0" i="0" u="none" strike="noStrike" baseline="0" dirty="0">
                <a:solidFill>
                  <a:schemeClr val="bg1"/>
                </a:solidFill>
                <a:latin typeface="Times New Roman" panose="02020603050405020304" pitchFamily="18" charset="0"/>
                <a:cs typeface="Times New Roman" panose="02020603050405020304" pitchFamily="18" charset="0"/>
              </a:rPr>
              <a:t>Pharma 4.0 refers to manufacturing digitalisation and automation of processes, introducing autonomous, computerised systems. </a:t>
            </a:r>
          </a:p>
          <a:p>
            <a:pPr marL="171450" indent="-171450" algn="just">
              <a:buFont typeface="Wingdings" panose="05000000000000000000" pitchFamily="2" charset="2"/>
              <a:buChar char="ü"/>
            </a:pPr>
            <a:endParaRPr lang="en-GB" sz="600" dirty="0">
              <a:solidFill>
                <a:schemeClr val="bg1"/>
              </a:solidFill>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ü"/>
            </a:pPr>
            <a:r>
              <a:rPr lang="en-GB" sz="1400" b="0" i="0" u="none" strike="noStrike" baseline="0" dirty="0">
                <a:solidFill>
                  <a:schemeClr val="bg1"/>
                </a:solidFill>
                <a:latin typeface="Times New Roman" panose="02020603050405020304" pitchFamily="18" charset="0"/>
                <a:cs typeface="Times New Roman" panose="02020603050405020304" pitchFamily="18" charset="0"/>
              </a:rPr>
              <a:t>It utilises different types of mathematical models and Internet of Things to facilitate and maintain internal communication</a:t>
            </a:r>
            <a:r>
              <a:rPr lang="en-GB" sz="1400" dirty="0">
                <a:solidFill>
                  <a:schemeClr val="bg1"/>
                </a:solidFill>
                <a:latin typeface="Times New Roman" panose="02020603050405020304" pitchFamily="18" charset="0"/>
                <a:cs typeface="Times New Roman" panose="02020603050405020304" pitchFamily="18" charset="0"/>
              </a:rPr>
              <a:t> </a:t>
            </a:r>
            <a:r>
              <a:rPr lang="en-GB" sz="1400" b="0" i="0" u="none" strike="noStrike" baseline="0" dirty="0">
                <a:solidFill>
                  <a:schemeClr val="bg1"/>
                </a:solidFill>
                <a:latin typeface="Times New Roman" panose="02020603050405020304" pitchFamily="18" charset="0"/>
                <a:cs typeface="Times New Roman" panose="02020603050405020304" pitchFamily="18" charset="0"/>
              </a:rPr>
              <a:t>within and across the factories.</a:t>
            </a:r>
          </a:p>
          <a:p>
            <a:pPr marL="171450" indent="-171450" algn="just">
              <a:buFont typeface="Wingdings" panose="05000000000000000000" pitchFamily="2" charset="2"/>
              <a:buChar char="ü"/>
            </a:pPr>
            <a:endParaRPr lang="en-GB" sz="600" dirty="0">
              <a:solidFill>
                <a:schemeClr val="bg1"/>
              </a:solidFill>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ü"/>
            </a:pPr>
            <a:r>
              <a:rPr lang="en-IN" sz="1400" b="0" i="0" u="none" strike="noStrike" baseline="0" dirty="0">
                <a:solidFill>
                  <a:schemeClr val="bg1"/>
                </a:solidFill>
                <a:latin typeface="Times New Roman" panose="02020603050405020304" pitchFamily="18" charset="0"/>
                <a:cs typeface="Times New Roman" panose="02020603050405020304" pitchFamily="18" charset="0"/>
              </a:rPr>
              <a:t>In the </a:t>
            </a:r>
            <a:r>
              <a:rPr lang="en-GB" sz="1400" b="0" i="0" u="none" strike="noStrike" baseline="0" dirty="0">
                <a:solidFill>
                  <a:schemeClr val="bg1"/>
                </a:solidFill>
                <a:latin typeface="Times New Roman" panose="02020603050405020304" pitchFamily="18" charset="0"/>
                <a:cs typeface="Times New Roman" panose="02020603050405020304" pitchFamily="18" charset="0"/>
              </a:rPr>
              <a:t>last few years, we have seen the emergence of cloud-based applications coming to assist decision-making in the pharmaceutical industry. Several industrial players have embraced Pharma 4.0 either through the development of digital platforms to be used by manufacturers or by integrating digitalisation into their manufacturing processes</a:t>
            </a:r>
          </a:p>
          <a:p>
            <a:pPr marL="171450" indent="-171450" algn="just">
              <a:buFont typeface="Wingdings" panose="05000000000000000000" pitchFamily="2" charset="2"/>
              <a:buChar char="ü"/>
            </a:pPr>
            <a:endParaRPr lang="en-GB" sz="600" dirty="0">
              <a:solidFill>
                <a:schemeClr val="bg1"/>
              </a:solidFill>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ü"/>
            </a:pPr>
            <a:r>
              <a:rPr lang="en-GB" sz="1400" b="0" i="0" u="none" strike="noStrike" baseline="0" dirty="0">
                <a:solidFill>
                  <a:schemeClr val="bg1"/>
                </a:solidFill>
                <a:latin typeface="Times New Roman" panose="02020603050405020304" pitchFamily="18" charset="0"/>
                <a:cs typeface="Times New Roman" panose="02020603050405020304" pitchFamily="18" charset="0"/>
              </a:rPr>
              <a:t>Pharmaceutical manufacturers are focused on delivering efficacious and safe products at quantities that meet the global demand. In addition, process and product standardisation are primary goals to ensure batch-to-batch variability is minimised. In parallel, production processes need to be economically viable, adding to the complexity of identifying the best </a:t>
            </a:r>
            <a:r>
              <a:rPr lang="en-IN" sz="1400" b="0" i="0" u="none" strike="noStrike" baseline="0" dirty="0">
                <a:solidFill>
                  <a:schemeClr val="bg1"/>
                </a:solidFill>
                <a:latin typeface="Times New Roman" panose="02020603050405020304" pitchFamily="18" charset="0"/>
                <a:cs typeface="Times New Roman" panose="02020603050405020304" pitchFamily="18" charset="0"/>
              </a:rPr>
              <a:t>candidate design(s).</a:t>
            </a:r>
            <a:endParaRPr lang="en-IN" sz="1400" dirty="0">
              <a:solidFill>
                <a:schemeClr val="bg1"/>
              </a:solidFill>
              <a:latin typeface="Times New Roman" panose="02020603050405020304" pitchFamily="18" charset="0"/>
              <a:cs typeface="Times New Roman" panose="02020603050405020304" pitchFamily="18" charset="0"/>
            </a:endParaRPr>
          </a:p>
        </p:txBody>
      </p:sp>
      <p:pic>
        <p:nvPicPr>
          <p:cNvPr id="101" name="Picture 100">
            <a:extLst>
              <a:ext uri="{FF2B5EF4-FFF2-40B4-BE49-F238E27FC236}">
                <a16:creationId xmlns:a16="http://schemas.microsoft.com/office/drawing/2014/main" id="{631CB1F1-4942-4150-B508-13078FC268D0}"/>
              </a:ext>
            </a:extLst>
          </p:cNvPr>
          <p:cNvPicPr>
            <a:picLocks noChangeAspect="1"/>
          </p:cNvPicPr>
          <p:nvPr/>
        </p:nvPicPr>
        <p:blipFill rotWithShape="1">
          <a:blip r:embed="rId3">
            <a:extLst>
              <a:ext uri="{28A0092B-C50C-407E-A947-70E740481C1C}">
                <a14:useLocalDpi xmlns:a14="http://schemas.microsoft.com/office/drawing/2010/main" val="0"/>
              </a:ext>
            </a:extLst>
          </a:blip>
          <a:srcRect l="21717" t="19692" r="23154" b="21885"/>
          <a:stretch/>
        </p:blipFill>
        <p:spPr>
          <a:xfrm>
            <a:off x="230908" y="1209170"/>
            <a:ext cx="6795357" cy="4800950"/>
          </a:xfrm>
          <a:prstGeom prst="rect">
            <a:avLst/>
          </a:prstGeom>
        </p:spPr>
      </p:pic>
      <p:pic>
        <p:nvPicPr>
          <p:cNvPr id="102" name="Picture 101">
            <a:extLst>
              <a:ext uri="{FF2B5EF4-FFF2-40B4-BE49-F238E27FC236}">
                <a16:creationId xmlns:a16="http://schemas.microsoft.com/office/drawing/2014/main" id="{6A12D1C2-E2EC-4FEE-B696-B0A3BD20C5F1}"/>
              </a:ext>
            </a:extLst>
          </p:cNvPr>
          <p:cNvPicPr>
            <a:picLocks noChangeAspect="1"/>
          </p:cNvPicPr>
          <p:nvPr/>
        </p:nvPicPr>
        <p:blipFill>
          <a:blip r:embed="rId4"/>
          <a:stretch>
            <a:fillRect/>
          </a:stretch>
        </p:blipFill>
        <p:spPr>
          <a:xfrm>
            <a:off x="2115711" y="6221174"/>
            <a:ext cx="960000" cy="540000"/>
          </a:xfrm>
          <a:prstGeom prst="rect">
            <a:avLst/>
          </a:prstGeom>
        </p:spPr>
      </p:pic>
      <p:pic>
        <p:nvPicPr>
          <p:cNvPr id="103" name="Picture 102">
            <a:extLst>
              <a:ext uri="{FF2B5EF4-FFF2-40B4-BE49-F238E27FC236}">
                <a16:creationId xmlns:a16="http://schemas.microsoft.com/office/drawing/2014/main" id="{52287897-B9F3-4396-B001-4B2C1113EB03}"/>
              </a:ext>
            </a:extLst>
          </p:cNvPr>
          <p:cNvPicPr>
            <a:picLocks noChangeAspect="1"/>
          </p:cNvPicPr>
          <p:nvPr/>
        </p:nvPicPr>
        <p:blipFill>
          <a:blip r:embed="rId5"/>
          <a:stretch>
            <a:fillRect/>
          </a:stretch>
        </p:blipFill>
        <p:spPr>
          <a:xfrm>
            <a:off x="3259092" y="6401174"/>
            <a:ext cx="640000" cy="360000"/>
          </a:xfrm>
          <a:prstGeom prst="rect">
            <a:avLst/>
          </a:prstGeom>
        </p:spPr>
      </p:pic>
      <p:pic>
        <p:nvPicPr>
          <p:cNvPr id="104" name="Picture 103">
            <a:extLst>
              <a:ext uri="{FF2B5EF4-FFF2-40B4-BE49-F238E27FC236}">
                <a16:creationId xmlns:a16="http://schemas.microsoft.com/office/drawing/2014/main" id="{0D932453-BA00-4FF3-BF97-15274EFEBCF9}"/>
              </a:ext>
            </a:extLst>
          </p:cNvPr>
          <p:cNvPicPr>
            <a:picLocks noChangeAspect="1"/>
          </p:cNvPicPr>
          <p:nvPr/>
        </p:nvPicPr>
        <p:blipFill>
          <a:blip r:embed="rId6"/>
          <a:stretch>
            <a:fillRect/>
          </a:stretch>
        </p:blipFill>
        <p:spPr>
          <a:xfrm>
            <a:off x="4265855" y="6401174"/>
            <a:ext cx="640000" cy="360000"/>
          </a:xfrm>
          <a:prstGeom prst="rect">
            <a:avLst/>
          </a:prstGeom>
        </p:spPr>
      </p:pic>
      <p:pic>
        <p:nvPicPr>
          <p:cNvPr id="105" name="Picture 104">
            <a:extLst>
              <a:ext uri="{FF2B5EF4-FFF2-40B4-BE49-F238E27FC236}">
                <a16:creationId xmlns:a16="http://schemas.microsoft.com/office/drawing/2014/main" id="{AF10416A-FC4B-4174-AE71-E76D6672FC72}"/>
              </a:ext>
            </a:extLst>
          </p:cNvPr>
          <p:cNvPicPr>
            <a:picLocks noChangeAspect="1"/>
          </p:cNvPicPr>
          <p:nvPr/>
        </p:nvPicPr>
        <p:blipFill>
          <a:blip r:embed="rId7"/>
          <a:stretch>
            <a:fillRect/>
          </a:stretch>
        </p:blipFill>
        <p:spPr>
          <a:xfrm>
            <a:off x="5272618" y="6401174"/>
            <a:ext cx="640000" cy="360000"/>
          </a:xfrm>
          <a:prstGeom prst="rect">
            <a:avLst/>
          </a:prstGeom>
        </p:spPr>
      </p:pic>
      <p:pic>
        <p:nvPicPr>
          <p:cNvPr id="106" name="Picture 105">
            <a:extLst>
              <a:ext uri="{FF2B5EF4-FFF2-40B4-BE49-F238E27FC236}">
                <a16:creationId xmlns:a16="http://schemas.microsoft.com/office/drawing/2014/main" id="{9F9097C3-B31B-4841-81B6-A535F66A1023}"/>
              </a:ext>
            </a:extLst>
          </p:cNvPr>
          <p:cNvPicPr>
            <a:picLocks noChangeAspect="1"/>
          </p:cNvPicPr>
          <p:nvPr/>
        </p:nvPicPr>
        <p:blipFill>
          <a:blip r:embed="rId8"/>
          <a:stretch>
            <a:fillRect/>
          </a:stretch>
        </p:blipFill>
        <p:spPr>
          <a:xfrm>
            <a:off x="6279381" y="6401174"/>
            <a:ext cx="640000" cy="360000"/>
          </a:xfrm>
          <a:prstGeom prst="rect">
            <a:avLst/>
          </a:prstGeom>
        </p:spPr>
      </p:pic>
      <p:pic>
        <p:nvPicPr>
          <p:cNvPr id="107" name="Picture 106">
            <a:extLst>
              <a:ext uri="{FF2B5EF4-FFF2-40B4-BE49-F238E27FC236}">
                <a16:creationId xmlns:a16="http://schemas.microsoft.com/office/drawing/2014/main" id="{CB7E85D5-4CF8-494D-A783-4FAFA2D1D152}"/>
              </a:ext>
            </a:extLst>
          </p:cNvPr>
          <p:cNvPicPr>
            <a:picLocks noChangeAspect="1"/>
          </p:cNvPicPr>
          <p:nvPr/>
        </p:nvPicPr>
        <p:blipFill>
          <a:blip r:embed="rId9"/>
          <a:stretch>
            <a:fillRect/>
          </a:stretch>
        </p:blipFill>
        <p:spPr>
          <a:xfrm>
            <a:off x="7286144" y="6401174"/>
            <a:ext cx="640000" cy="360000"/>
          </a:xfrm>
          <a:prstGeom prst="rect">
            <a:avLst/>
          </a:prstGeom>
        </p:spPr>
      </p:pic>
      <p:pic>
        <p:nvPicPr>
          <p:cNvPr id="109" name="Picture 108">
            <a:extLst>
              <a:ext uri="{FF2B5EF4-FFF2-40B4-BE49-F238E27FC236}">
                <a16:creationId xmlns:a16="http://schemas.microsoft.com/office/drawing/2014/main" id="{0E8E7DE7-0CAF-4105-AA38-C2DE68D5B9F0}"/>
              </a:ext>
            </a:extLst>
          </p:cNvPr>
          <p:cNvPicPr>
            <a:picLocks noChangeAspect="1"/>
          </p:cNvPicPr>
          <p:nvPr/>
        </p:nvPicPr>
        <p:blipFill>
          <a:blip r:embed="rId10"/>
          <a:stretch>
            <a:fillRect/>
          </a:stretch>
        </p:blipFill>
        <p:spPr>
          <a:xfrm>
            <a:off x="9299670" y="6401174"/>
            <a:ext cx="640000" cy="360000"/>
          </a:xfrm>
          <a:prstGeom prst="rect">
            <a:avLst/>
          </a:prstGeom>
        </p:spPr>
      </p:pic>
      <p:pic>
        <p:nvPicPr>
          <p:cNvPr id="16" name="Picture 15">
            <a:extLst>
              <a:ext uri="{FF2B5EF4-FFF2-40B4-BE49-F238E27FC236}">
                <a16:creationId xmlns:a16="http://schemas.microsoft.com/office/drawing/2014/main" id="{B1C5E17C-50A0-4B8B-BAFA-8F7B9826585C}"/>
              </a:ext>
            </a:extLst>
          </p:cNvPr>
          <p:cNvPicPr>
            <a:picLocks noChangeAspect="1"/>
          </p:cNvPicPr>
          <p:nvPr/>
        </p:nvPicPr>
        <p:blipFill rotWithShape="1">
          <a:blip r:embed="rId11"/>
          <a:srcRect t="-1" b="9264"/>
          <a:stretch/>
        </p:blipFill>
        <p:spPr>
          <a:xfrm>
            <a:off x="8292907" y="6401174"/>
            <a:ext cx="640000" cy="326651"/>
          </a:xfrm>
          <a:prstGeom prst="rect">
            <a:avLst/>
          </a:prstGeom>
        </p:spPr>
      </p:pic>
    </p:spTree>
    <p:extLst>
      <p:ext uri="{BB962C8B-B14F-4D97-AF65-F5344CB8AC3E}">
        <p14:creationId xmlns:p14="http://schemas.microsoft.com/office/powerpoint/2010/main" val="26951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Media Kit - Logo - Great Lakes, Gurgaon | GLIM">
            <a:extLst>
              <a:ext uri="{FF2B5EF4-FFF2-40B4-BE49-F238E27FC236}">
                <a16:creationId xmlns:a16="http://schemas.microsoft.com/office/drawing/2014/main" id="{33341E6D-B674-4874-ADB5-9A8B9B3C647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9996" r="15537"/>
          <a:stretch/>
        </p:blipFill>
        <p:spPr bwMode="auto">
          <a:xfrm>
            <a:off x="11158862" y="82072"/>
            <a:ext cx="976060" cy="43881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AE01B18-6F48-4300-A045-DCEB0654A18F}"/>
              </a:ext>
            </a:extLst>
          </p:cNvPr>
          <p:cNvSpPr txBox="1"/>
          <p:nvPr/>
        </p:nvSpPr>
        <p:spPr>
          <a:xfrm>
            <a:off x="2649139" y="51524"/>
            <a:ext cx="7388205" cy="523220"/>
          </a:xfrm>
          <a:prstGeom prst="rect">
            <a:avLst/>
          </a:prstGeom>
          <a:noFill/>
        </p:spPr>
        <p:txBody>
          <a:bodyPr wrap="square" rtlCol="0">
            <a:spAutoFit/>
          </a:bodyPr>
          <a:lstStyle/>
          <a:p>
            <a:pPr algn="ctr"/>
            <a:r>
              <a:rPr lang="en-IN" sz="2800" b="1" dirty="0">
                <a:solidFill>
                  <a:srgbClr val="182954"/>
                </a:solidFill>
                <a:latin typeface="Times New Roman" panose="02020603050405020304" pitchFamily="18" charset="0"/>
                <a:cs typeface="Times New Roman" panose="02020603050405020304" pitchFamily="18" charset="0"/>
              </a:rPr>
              <a:t>Top Trends of Focus for Pharma Supply Chain</a:t>
            </a:r>
          </a:p>
        </p:txBody>
      </p:sp>
      <p:grpSp>
        <p:nvGrpSpPr>
          <p:cNvPr id="4" name="Group 3">
            <a:extLst>
              <a:ext uri="{FF2B5EF4-FFF2-40B4-BE49-F238E27FC236}">
                <a16:creationId xmlns:a16="http://schemas.microsoft.com/office/drawing/2014/main" id="{2C6504B7-07B6-4230-8FA2-B233E800F030}"/>
              </a:ext>
            </a:extLst>
          </p:cNvPr>
          <p:cNvGrpSpPr/>
          <p:nvPr/>
        </p:nvGrpSpPr>
        <p:grpSpPr>
          <a:xfrm>
            <a:off x="4628242" y="2260087"/>
            <a:ext cx="2924028" cy="2337823"/>
            <a:chOff x="4759634" y="1719742"/>
            <a:chExt cx="2673717" cy="2786913"/>
          </a:xfrm>
          <a:solidFill>
            <a:schemeClr val="accent4">
              <a:lumMod val="75000"/>
            </a:schemeClr>
          </a:solidFill>
        </p:grpSpPr>
        <p:sp>
          <p:nvSpPr>
            <p:cNvPr id="3" name="Rectangle: Rounded Corners 2">
              <a:extLst>
                <a:ext uri="{FF2B5EF4-FFF2-40B4-BE49-F238E27FC236}">
                  <a16:creationId xmlns:a16="http://schemas.microsoft.com/office/drawing/2014/main" id="{14B4D6B9-6A8D-4DF4-BB71-EE7EA1DAD718}"/>
                </a:ext>
              </a:extLst>
            </p:cNvPr>
            <p:cNvSpPr/>
            <p:nvPr/>
          </p:nvSpPr>
          <p:spPr>
            <a:xfrm>
              <a:off x="4759634" y="1719742"/>
              <a:ext cx="2672729" cy="124157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HYPERAUTOMATION</a:t>
              </a:r>
            </a:p>
          </p:txBody>
        </p:sp>
        <p:sp>
          <p:nvSpPr>
            <p:cNvPr id="24" name="Rectangle: Rounded Corners 23">
              <a:extLst>
                <a:ext uri="{FF2B5EF4-FFF2-40B4-BE49-F238E27FC236}">
                  <a16:creationId xmlns:a16="http://schemas.microsoft.com/office/drawing/2014/main" id="{1B7F1227-A6C8-4747-86F5-6FB9781E6296}"/>
                </a:ext>
              </a:extLst>
            </p:cNvPr>
            <p:cNvSpPr/>
            <p:nvPr/>
          </p:nvSpPr>
          <p:spPr>
            <a:xfrm>
              <a:off x="4760622" y="3265084"/>
              <a:ext cx="2672729" cy="124157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PRACTICAL BLOCKCHAIN</a:t>
              </a:r>
            </a:p>
          </p:txBody>
        </p:sp>
      </p:grpSp>
      <p:grpSp>
        <p:nvGrpSpPr>
          <p:cNvPr id="18" name="Group 17">
            <a:extLst>
              <a:ext uri="{FF2B5EF4-FFF2-40B4-BE49-F238E27FC236}">
                <a16:creationId xmlns:a16="http://schemas.microsoft.com/office/drawing/2014/main" id="{D7CBD718-BC58-419E-A24B-541A5AEBEF72}"/>
              </a:ext>
            </a:extLst>
          </p:cNvPr>
          <p:cNvGrpSpPr/>
          <p:nvPr/>
        </p:nvGrpSpPr>
        <p:grpSpPr>
          <a:xfrm>
            <a:off x="115146" y="866743"/>
            <a:ext cx="4247130" cy="5186327"/>
            <a:chOff x="234892" y="963506"/>
            <a:chExt cx="4127383" cy="4945236"/>
          </a:xfrm>
          <a:solidFill>
            <a:srgbClr val="0E5772"/>
          </a:solidFill>
        </p:grpSpPr>
        <p:sp>
          <p:nvSpPr>
            <p:cNvPr id="7" name="Rectangle 6">
              <a:extLst>
                <a:ext uri="{FF2B5EF4-FFF2-40B4-BE49-F238E27FC236}">
                  <a16:creationId xmlns:a16="http://schemas.microsoft.com/office/drawing/2014/main" id="{7C80530A-2F00-4AE5-8355-095124691487}"/>
                </a:ext>
              </a:extLst>
            </p:cNvPr>
            <p:cNvSpPr/>
            <p:nvPr/>
          </p:nvSpPr>
          <p:spPr>
            <a:xfrm>
              <a:off x="234892" y="963506"/>
              <a:ext cx="4127383" cy="5297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5C0409A6-181F-47FF-B6B9-27FDF4976C82}"/>
                </a:ext>
              </a:extLst>
            </p:cNvPr>
            <p:cNvSpPr/>
            <p:nvPr/>
          </p:nvSpPr>
          <p:spPr>
            <a:xfrm>
              <a:off x="234892" y="1594292"/>
              <a:ext cx="4127383" cy="5297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F0B2CE2-3471-4BA6-91F0-0C0384C1050C}"/>
                </a:ext>
              </a:extLst>
            </p:cNvPr>
            <p:cNvSpPr/>
            <p:nvPr/>
          </p:nvSpPr>
          <p:spPr>
            <a:xfrm>
              <a:off x="234892" y="2225078"/>
              <a:ext cx="4127383" cy="5297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66350206-3660-474F-B44C-45D04BD84A48}"/>
                </a:ext>
              </a:extLst>
            </p:cNvPr>
            <p:cNvSpPr/>
            <p:nvPr/>
          </p:nvSpPr>
          <p:spPr>
            <a:xfrm>
              <a:off x="234892" y="2855864"/>
              <a:ext cx="4127383" cy="5297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BCAF34C5-3F6D-44E4-B79D-CF165AA71C82}"/>
                </a:ext>
              </a:extLst>
            </p:cNvPr>
            <p:cNvSpPr/>
            <p:nvPr/>
          </p:nvSpPr>
          <p:spPr>
            <a:xfrm>
              <a:off x="234892" y="3486650"/>
              <a:ext cx="4127383" cy="5297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A3372D32-0C3D-4FFA-BA04-31CB85F551F0}"/>
                </a:ext>
              </a:extLst>
            </p:cNvPr>
            <p:cNvSpPr/>
            <p:nvPr/>
          </p:nvSpPr>
          <p:spPr>
            <a:xfrm>
              <a:off x="234892" y="4117436"/>
              <a:ext cx="4127383" cy="5297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639D4653-75FC-446E-8C85-B73E782190BB}"/>
                </a:ext>
              </a:extLst>
            </p:cNvPr>
            <p:cNvSpPr/>
            <p:nvPr/>
          </p:nvSpPr>
          <p:spPr>
            <a:xfrm>
              <a:off x="234892" y="4748222"/>
              <a:ext cx="4127383" cy="5297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3CDE4B33-8B63-4088-8D28-6D778EA0B6E2}"/>
                </a:ext>
              </a:extLst>
            </p:cNvPr>
            <p:cNvSpPr/>
            <p:nvPr/>
          </p:nvSpPr>
          <p:spPr>
            <a:xfrm>
              <a:off x="234892" y="5379008"/>
              <a:ext cx="4127383" cy="5297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TextBox 26">
            <a:extLst>
              <a:ext uri="{FF2B5EF4-FFF2-40B4-BE49-F238E27FC236}">
                <a16:creationId xmlns:a16="http://schemas.microsoft.com/office/drawing/2014/main" id="{6C647B61-5F33-4457-A6F3-3F7E8140A8F7}"/>
              </a:ext>
            </a:extLst>
          </p:cNvPr>
          <p:cNvSpPr txBox="1"/>
          <p:nvPr/>
        </p:nvSpPr>
        <p:spPr>
          <a:xfrm>
            <a:off x="122726" y="827267"/>
            <a:ext cx="4247130" cy="646331"/>
          </a:xfrm>
          <a:prstGeom prst="rect">
            <a:avLst/>
          </a:prstGeom>
          <a:noFill/>
        </p:spPr>
        <p:txBody>
          <a:bodyPr wrap="square">
            <a:spAutoFit/>
          </a:bodyPr>
          <a:lstStyle/>
          <a:p>
            <a:pPr algn="just"/>
            <a:r>
              <a:rPr lang="en-GB" sz="1200" b="1" i="0" dirty="0">
                <a:solidFill>
                  <a:schemeClr val="accent1"/>
                </a:solidFill>
                <a:effectLst/>
                <a:latin typeface="Times New Roman" panose="02020603050405020304" pitchFamily="18" charset="0"/>
                <a:cs typeface="Times New Roman" panose="02020603050405020304" pitchFamily="18" charset="0"/>
              </a:rPr>
              <a:t>Automation Arbitrage </a:t>
            </a:r>
            <a:r>
              <a:rPr lang="en-GB" sz="1200" b="0" i="0" dirty="0">
                <a:solidFill>
                  <a:schemeClr val="bg1"/>
                </a:solidFill>
                <a:effectLst/>
                <a:latin typeface="Times New Roman" panose="02020603050405020304" pitchFamily="18" charset="0"/>
                <a:cs typeface="Times New Roman" panose="02020603050405020304" pitchFamily="18" charset="0"/>
              </a:rPr>
              <a:t>or the recalibration of human labour to drive business outcomes is one of the biggest enablers in this coming decade.</a:t>
            </a:r>
            <a:endParaRPr lang="en-GB" sz="1200" dirty="0">
              <a:solidFill>
                <a:schemeClr val="bg1"/>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FFF1B329-CD4F-447C-9587-A80D374AB21C}"/>
              </a:ext>
            </a:extLst>
          </p:cNvPr>
          <p:cNvSpPr txBox="1"/>
          <p:nvPr/>
        </p:nvSpPr>
        <p:spPr>
          <a:xfrm>
            <a:off x="115145" y="1594021"/>
            <a:ext cx="4004512" cy="461665"/>
          </a:xfrm>
          <a:prstGeom prst="rect">
            <a:avLst/>
          </a:prstGeom>
          <a:noFill/>
        </p:spPr>
        <p:txBody>
          <a:bodyPr wrap="square">
            <a:spAutoFit/>
          </a:bodyPr>
          <a:lstStyle/>
          <a:p>
            <a:pPr algn="just"/>
            <a:r>
              <a:rPr lang="en-GB" sz="1200" dirty="0">
                <a:solidFill>
                  <a:schemeClr val="bg1"/>
                </a:solidFill>
                <a:latin typeface="Times New Roman" panose="02020603050405020304" pitchFamily="18" charset="0"/>
                <a:cs typeface="Times New Roman" panose="02020603050405020304" pitchFamily="18" charset="0"/>
              </a:rPr>
              <a:t>E</a:t>
            </a:r>
            <a:r>
              <a:rPr lang="en-GB" sz="1200" b="0" i="0" u="none" strike="noStrike" baseline="0" dirty="0">
                <a:solidFill>
                  <a:schemeClr val="bg1"/>
                </a:solidFill>
                <a:latin typeface="Times New Roman" panose="02020603050405020304" pitchFamily="18" charset="0"/>
                <a:cs typeface="Times New Roman" panose="02020603050405020304" pitchFamily="18" charset="0"/>
              </a:rPr>
              <a:t>nables enhanced and more </a:t>
            </a:r>
            <a:r>
              <a:rPr lang="en-GB" sz="1200" b="1" i="0" u="none" strike="noStrike" baseline="0" dirty="0">
                <a:solidFill>
                  <a:schemeClr val="accent1"/>
                </a:solidFill>
                <a:latin typeface="Times New Roman" panose="02020603050405020304" pitchFamily="18" charset="0"/>
                <a:cs typeface="Times New Roman" panose="02020603050405020304" pitchFamily="18" charset="0"/>
              </a:rPr>
              <a:t>Dynamic Experiences </a:t>
            </a:r>
            <a:r>
              <a:rPr lang="en-GB" sz="1200" b="0" i="0" u="none" strike="noStrike" baseline="0" dirty="0">
                <a:solidFill>
                  <a:schemeClr val="bg1"/>
                </a:solidFill>
                <a:latin typeface="Times New Roman" panose="02020603050405020304" pitchFamily="18" charset="0"/>
                <a:cs typeface="Times New Roman" panose="02020603050405020304" pitchFamily="18" charset="0"/>
              </a:rPr>
              <a:t>and better business outcomes.</a:t>
            </a:r>
          </a:p>
        </p:txBody>
      </p:sp>
      <p:sp>
        <p:nvSpPr>
          <p:cNvPr id="48" name="TextBox 47">
            <a:extLst>
              <a:ext uri="{FF2B5EF4-FFF2-40B4-BE49-F238E27FC236}">
                <a16:creationId xmlns:a16="http://schemas.microsoft.com/office/drawing/2014/main" id="{9FBEDE42-0D42-46E8-8D32-28081A3B0F16}"/>
              </a:ext>
            </a:extLst>
          </p:cNvPr>
          <p:cNvSpPr txBox="1"/>
          <p:nvPr/>
        </p:nvSpPr>
        <p:spPr>
          <a:xfrm>
            <a:off x="115145" y="2157040"/>
            <a:ext cx="4247130" cy="646331"/>
          </a:xfrm>
          <a:prstGeom prst="rect">
            <a:avLst/>
          </a:prstGeom>
          <a:noFill/>
        </p:spPr>
        <p:txBody>
          <a:bodyPr wrap="square">
            <a:spAutoFit/>
          </a:bodyPr>
          <a:lstStyle/>
          <a:p>
            <a:pPr algn="just"/>
            <a:r>
              <a:rPr lang="en-GB" sz="1150" b="0" i="0" u="none" strike="noStrike" baseline="0" dirty="0">
                <a:solidFill>
                  <a:schemeClr val="bg1"/>
                </a:solidFill>
                <a:latin typeface="Times New Roman" panose="02020603050405020304" pitchFamily="18" charset="0"/>
                <a:cs typeface="Times New Roman" panose="02020603050405020304" pitchFamily="18" charset="0"/>
              </a:rPr>
              <a:t>Provides an evolving set of technologies to </a:t>
            </a:r>
            <a:r>
              <a:rPr lang="en-GB" sz="1150" b="1" i="0" u="none" strike="noStrike" baseline="0" dirty="0">
                <a:solidFill>
                  <a:schemeClr val="accent1"/>
                </a:solidFill>
                <a:latin typeface="Times New Roman" panose="02020603050405020304" pitchFamily="18" charset="0"/>
                <a:cs typeface="Times New Roman" panose="02020603050405020304" pitchFamily="18" charset="0"/>
              </a:rPr>
              <a:t>Support An Ever-expanding Business </a:t>
            </a:r>
            <a:r>
              <a:rPr lang="en-IN" sz="1150" b="1" i="0" u="none" strike="noStrike" baseline="0" dirty="0">
                <a:solidFill>
                  <a:schemeClr val="accent1"/>
                </a:solidFill>
                <a:latin typeface="Times New Roman" panose="02020603050405020304" pitchFamily="18" charset="0"/>
                <a:cs typeface="Times New Roman" panose="02020603050405020304" pitchFamily="18" charset="0"/>
              </a:rPr>
              <a:t>Scope</a:t>
            </a:r>
            <a:r>
              <a:rPr lang="en-IN" sz="1150" b="0" i="0" u="none" strike="noStrike" baseline="0" dirty="0">
                <a:solidFill>
                  <a:schemeClr val="bg1"/>
                </a:solidFill>
                <a:latin typeface="Times New Roman" panose="02020603050405020304" pitchFamily="18" charset="0"/>
                <a:cs typeface="Times New Roman" panose="02020603050405020304" pitchFamily="18" charset="0"/>
              </a:rPr>
              <a:t> </a:t>
            </a:r>
            <a:r>
              <a:rPr lang="en-GB" sz="1150" b="0" i="0" u="none" strike="noStrike" baseline="0" dirty="0">
                <a:solidFill>
                  <a:schemeClr val="bg1"/>
                </a:solidFill>
                <a:latin typeface="Times New Roman" panose="02020603050405020304" pitchFamily="18" charset="0"/>
                <a:cs typeface="Times New Roman" panose="02020603050405020304" pitchFamily="18" charset="0"/>
              </a:rPr>
              <a:t>growing with task and process automation, decision management, and packaged software</a:t>
            </a:r>
            <a:endParaRPr lang="en-IN" sz="1150" b="0" i="0" u="none" strike="noStrike" baseline="0" dirty="0">
              <a:solidFill>
                <a:schemeClr val="bg1"/>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D04A87D9-B91E-40BB-83ED-4407AF1B1180}"/>
              </a:ext>
            </a:extLst>
          </p:cNvPr>
          <p:cNvSpPr txBox="1"/>
          <p:nvPr/>
        </p:nvSpPr>
        <p:spPr>
          <a:xfrm>
            <a:off x="115145" y="2911488"/>
            <a:ext cx="4247130" cy="461665"/>
          </a:xfrm>
          <a:prstGeom prst="rect">
            <a:avLst/>
          </a:prstGeom>
          <a:noFill/>
        </p:spPr>
        <p:txBody>
          <a:bodyPr wrap="square">
            <a:spAutoFit/>
          </a:bodyPr>
          <a:lstStyle/>
          <a:p>
            <a:pPr algn="just"/>
            <a:r>
              <a:rPr lang="en-IN" sz="1200" dirty="0">
                <a:solidFill>
                  <a:schemeClr val="bg1"/>
                </a:solidFill>
                <a:latin typeface="Times New Roman" panose="02020603050405020304" pitchFamily="18" charset="0"/>
                <a:cs typeface="Times New Roman" panose="02020603050405020304" pitchFamily="18" charset="0"/>
              </a:rPr>
              <a:t>Aid in </a:t>
            </a:r>
            <a:r>
              <a:rPr lang="en-IN" sz="1200" b="1" i="0" u="none" strike="noStrike" baseline="0" dirty="0">
                <a:solidFill>
                  <a:schemeClr val="accent1"/>
                </a:solidFill>
                <a:latin typeface="Times New Roman" panose="02020603050405020304" pitchFamily="18" charset="0"/>
                <a:cs typeface="Times New Roman" panose="02020603050405020304" pitchFamily="18" charset="0"/>
              </a:rPr>
              <a:t>Reconfiguration of </a:t>
            </a:r>
            <a:r>
              <a:rPr lang="en-GB" sz="1200" b="1" i="0" u="none" strike="noStrike" baseline="0" dirty="0">
                <a:solidFill>
                  <a:schemeClr val="accent1"/>
                </a:solidFill>
                <a:latin typeface="Times New Roman" panose="02020603050405020304" pitchFamily="18" charset="0"/>
                <a:cs typeface="Times New Roman" panose="02020603050405020304" pitchFamily="18" charset="0"/>
              </a:rPr>
              <a:t>Operations </a:t>
            </a:r>
            <a:r>
              <a:rPr lang="en-GB" sz="1200" b="0" i="0" u="none" strike="noStrike" baseline="0" dirty="0">
                <a:solidFill>
                  <a:schemeClr val="bg1"/>
                </a:solidFill>
                <a:latin typeface="Times New Roman" panose="02020603050405020304" pitchFamily="18" charset="0"/>
                <a:cs typeface="Times New Roman" panose="02020603050405020304" pitchFamily="18" charset="0"/>
              </a:rPr>
              <a:t>&amp; supporting processes </a:t>
            </a:r>
            <a:r>
              <a:rPr lang="en-GB" sz="1200" dirty="0">
                <a:solidFill>
                  <a:schemeClr val="bg1"/>
                </a:solidFill>
                <a:latin typeface="Times New Roman" panose="02020603050405020304" pitchFamily="18" charset="0"/>
                <a:cs typeface="Times New Roman" panose="02020603050405020304" pitchFamily="18" charset="0"/>
              </a:rPr>
              <a:t>for</a:t>
            </a:r>
            <a:r>
              <a:rPr lang="en-GB" sz="1200" b="0" i="0" u="none" strike="noStrike" baseline="0" dirty="0">
                <a:solidFill>
                  <a:schemeClr val="bg1"/>
                </a:solidFill>
                <a:latin typeface="Times New Roman" panose="02020603050405020304" pitchFamily="18" charset="0"/>
                <a:cs typeface="Times New Roman" panose="02020603050405020304" pitchFamily="18" charset="0"/>
              </a:rPr>
              <a:t> evolving needs &amp; competitive threats in </a:t>
            </a:r>
            <a:r>
              <a:rPr lang="en-IN" sz="1200" b="0" i="0" u="none" strike="noStrike" baseline="0" dirty="0">
                <a:solidFill>
                  <a:schemeClr val="bg1"/>
                </a:solidFill>
                <a:latin typeface="Times New Roman" panose="02020603050405020304" pitchFamily="18" charset="0"/>
                <a:cs typeface="Times New Roman" panose="02020603050405020304" pitchFamily="18" charset="0"/>
              </a:rPr>
              <a:t>the market.</a:t>
            </a:r>
          </a:p>
        </p:txBody>
      </p:sp>
      <p:sp>
        <p:nvSpPr>
          <p:cNvPr id="50" name="TextBox 49">
            <a:extLst>
              <a:ext uri="{FF2B5EF4-FFF2-40B4-BE49-F238E27FC236}">
                <a16:creationId xmlns:a16="http://schemas.microsoft.com/office/drawing/2014/main" id="{5AD74290-3D17-4F6C-86AD-A82FCF987ED9}"/>
              </a:ext>
            </a:extLst>
          </p:cNvPr>
          <p:cNvSpPr txBox="1"/>
          <p:nvPr/>
        </p:nvSpPr>
        <p:spPr>
          <a:xfrm>
            <a:off x="115145" y="3564562"/>
            <a:ext cx="4247130" cy="461665"/>
          </a:xfrm>
          <a:prstGeom prst="rect">
            <a:avLst/>
          </a:prstGeom>
          <a:noFill/>
        </p:spPr>
        <p:txBody>
          <a:bodyPr wrap="square">
            <a:spAutoFit/>
          </a:bodyPr>
          <a:lstStyle/>
          <a:p>
            <a:pPr algn="just"/>
            <a:r>
              <a:rPr lang="en-GB" sz="1200" b="0" i="0" dirty="0">
                <a:solidFill>
                  <a:schemeClr val="bg1"/>
                </a:solidFill>
                <a:effectLst/>
                <a:latin typeface="Times New Roman" panose="02020603050405020304" pitchFamily="18" charset="0"/>
                <a:cs typeface="Times New Roman" panose="02020603050405020304" pitchFamily="18" charset="0"/>
              </a:rPr>
              <a:t>Use of sophisticated technologies with a disciplined focus to achieve </a:t>
            </a:r>
            <a:r>
              <a:rPr lang="en-GB" sz="1200" b="1" i="0" dirty="0">
                <a:solidFill>
                  <a:schemeClr val="accent1"/>
                </a:solidFill>
                <a:effectLst/>
                <a:latin typeface="Times New Roman" panose="02020603050405020304" pitchFamily="18" charset="0"/>
                <a:cs typeface="Times New Roman" panose="02020603050405020304" pitchFamily="18" charset="0"/>
              </a:rPr>
              <a:t>Sustained Operational Resiliency</a:t>
            </a:r>
            <a:r>
              <a:rPr lang="en-GB" sz="1200" b="0" i="0" dirty="0">
                <a:solidFill>
                  <a:schemeClr val="bg1"/>
                </a:solidFill>
                <a:effectLst/>
                <a:latin typeface="Times New Roman" panose="02020603050405020304" pitchFamily="18" charset="0"/>
                <a:cs typeface="Times New Roman" panose="02020603050405020304" pitchFamily="18" charset="0"/>
              </a:rPr>
              <a:t>.</a:t>
            </a:r>
          </a:p>
        </p:txBody>
      </p:sp>
      <p:sp>
        <p:nvSpPr>
          <p:cNvPr id="51" name="TextBox 50">
            <a:extLst>
              <a:ext uri="{FF2B5EF4-FFF2-40B4-BE49-F238E27FC236}">
                <a16:creationId xmlns:a16="http://schemas.microsoft.com/office/drawing/2014/main" id="{C5EA4D52-EEB6-4486-AF43-9BFA662EDA72}"/>
              </a:ext>
            </a:extLst>
          </p:cNvPr>
          <p:cNvSpPr txBox="1"/>
          <p:nvPr/>
        </p:nvSpPr>
        <p:spPr>
          <a:xfrm>
            <a:off x="68524" y="4128851"/>
            <a:ext cx="4293751" cy="646331"/>
          </a:xfrm>
          <a:prstGeom prst="rect">
            <a:avLst/>
          </a:prstGeom>
          <a:noFill/>
        </p:spPr>
        <p:txBody>
          <a:bodyPr wrap="square">
            <a:spAutoFit/>
          </a:bodyPr>
          <a:lstStyle/>
          <a:p>
            <a:pPr algn="just"/>
            <a:r>
              <a:rPr lang="en-GB" sz="1200" dirty="0">
                <a:solidFill>
                  <a:schemeClr val="bg1"/>
                </a:solidFill>
                <a:latin typeface="Times New Roman" panose="02020603050405020304" pitchFamily="18" charset="0"/>
                <a:cs typeface="Times New Roman" panose="02020603050405020304" pitchFamily="18" charset="0"/>
              </a:rPr>
              <a:t>O</a:t>
            </a:r>
            <a:r>
              <a:rPr lang="en-GB" sz="1200" b="0" i="0" dirty="0">
                <a:solidFill>
                  <a:schemeClr val="bg1"/>
                </a:solidFill>
                <a:effectLst/>
                <a:latin typeface="Times New Roman" panose="02020603050405020304" pitchFamily="18" charset="0"/>
                <a:cs typeface="Times New Roman" panose="02020603050405020304" pitchFamily="18" charset="0"/>
              </a:rPr>
              <a:t>vercomes the </a:t>
            </a:r>
            <a:r>
              <a:rPr lang="en-GB" sz="1200" b="1" i="0" dirty="0">
                <a:solidFill>
                  <a:schemeClr val="accent1"/>
                </a:solidFill>
                <a:effectLst/>
                <a:latin typeface="Times New Roman" panose="02020603050405020304" pitchFamily="18" charset="0"/>
                <a:cs typeface="Times New Roman" panose="02020603050405020304" pitchFamily="18" charset="0"/>
              </a:rPr>
              <a:t>Challenges Associated With Working In Silos </a:t>
            </a:r>
            <a:r>
              <a:rPr lang="en-GB" sz="1200" b="0" i="0" dirty="0">
                <a:solidFill>
                  <a:schemeClr val="bg1"/>
                </a:solidFill>
                <a:effectLst/>
                <a:latin typeface="Times New Roman" panose="02020603050405020304" pitchFamily="18" charset="0"/>
                <a:cs typeface="Times New Roman" panose="02020603050405020304" pitchFamily="18" charset="0"/>
              </a:rPr>
              <a:t>and the way the organization allocates resources and integrates the capabilities of its partners and suppliers.</a:t>
            </a:r>
          </a:p>
        </p:txBody>
      </p:sp>
      <p:sp>
        <p:nvSpPr>
          <p:cNvPr id="52" name="TextBox 51">
            <a:extLst>
              <a:ext uri="{FF2B5EF4-FFF2-40B4-BE49-F238E27FC236}">
                <a16:creationId xmlns:a16="http://schemas.microsoft.com/office/drawing/2014/main" id="{D87F0904-27B4-4E60-ABAF-EA1CDA7EC7FE}"/>
              </a:ext>
            </a:extLst>
          </p:cNvPr>
          <p:cNvSpPr txBox="1"/>
          <p:nvPr/>
        </p:nvSpPr>
        <p:spPr>
          <a:xfrm>
            <a:off x="68523" y="4887828"/>
            <a:ext cx="4293751" cy="446276"/>
          </a:xfrm>
          <a:prstGeom prst="rect">
            <a:avLst/>
          </a:prstGeom>
          <a:noFill/>
        </p:spPr>
        <p:txBody>
          <a:bodyPr wrap="square">
            <a:spAutoFit/>
          </a:bodyPr>
          <a:lstStyle/>
          <a:p>
            <a:pPr algn="just"/>
            <a:r>
              <a:rPr lang="en-GB" sz="1150" dirty="0">
                <a:solidFill>
                  <a:schemeClr val="bg1"/>
                </a:solidFill>
                <a:latin typeface="Times New Roman" panose="02020603050405020304" pitchFamily="18" charset="0"/>
                <a:cs typeface="Times New Roman" panose="02020603050405020304" pitchFamily="18" charset="0"/>
              </a:rPr>
              <a:t>By 2024, organisations will </a:t>
            </a:r>
            <a:r>
              <a:rPr lang="en-GB" sz="1150" b="1" dirty="0">
                <a:solidFill>
                  <a:schemeClr val="accent1"/>
                </a:solidFill>
                <a:latin typeface="Times New Roman" panose="02020603050405020304" pitchFamily="18" charset="0"/>
                <a:cs typeface="Times New Roman" panose="02020603050405020304" pitchFamily="18" charset="0"/>
              </a:rPr>
              <a:t>Lower Costs By 30% </a:t>
            </a:r>
            <a:r>
              <a:rPr lang="en-GB" sz="1150" dirty="0">
                <a:solidFill>
                  <a:schemeClr val="bg1"/>
                </a:solidFill>
                <a:latin typeface="Times New Roman" panose="02020603050405020304" pitchFamily="18" charset="0"/>
                <a:cs typeface="Times New Roman" panose="02020603050405020304" pitchFamily="18" charset="0"/>
              </a:rPr>
              <a:t>by combining HyperAutomation technologies with redesigned operational processes</a:t>
            </a:r>
            <a:endParaRPr lang="en-GB" sz="1150" b="0" i="0" dirty="0">
              <a:solidFill>
                <a:schemeClr val="bg1"/>
              </a:solidFill>
              <a:effectLst/>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03311BE6-7065-4952-9AB6-76151030252A}"/>
              </a:ext>
            </a:extLst>
          </p:cNvPr>
          <p:cNvSpPr txBox="1"/>
          <p:nvPr/>
        </p:nvSpPr>
        <p:spPr>
          <a:xfrm>
            <a:off x="130309" y="5529592"/>
            <a:ext cx="4231965" cy="461665"/>
          </a:xfrm>
          <a:prstGeom prst="rect">
            <a:avLst/>
          </a:prstGeom>
          <a:noFill/>
        </p:spPr>
        <p:txBody>
          <a:bodyPr wrap="square">
            <a:spAutoFit/>
          </a:bodyPr>
          <a:lstStyle/>
          <a:p>
            <a:pPr algn="just"/>
            <a:r>
              <a:rPr lang="en-GB" sz="1200" b="1" i="0" dirty="0">
                <a:solidFill>
                  <a:schemeClr val="bg1"/>
                </a:solidFill>
                <a:effectLst/>
                <a:latin typeface="Times New Roman" panose="02020603050405020304" pitchFamily="18" charset="0"/>
                <a:cs typeface="Times New Roman" panose="02020603050405020304" pitchFamily="18" charset="0"/>
              </a:rPr>
              <a:t>HyperAutomation is irreversible and inevitable. Everything that can be automated will be automated</a:t>
            </a:r>
          </a:p>
        </p:txBody>
      </p:sp>
      <p:cxnSp>
        <p:nvCxnSpPr>
          <p:cNvPr id="95" name="Connector: Elbow 94">
            <a:extLst>
              <a:ext uri="{FF2B5EF4-FFF2-40B4-BE49-F238E27FC236}">
                <a16:creationId xmlns:a16="http://schemas.microsoft.com/office/drawing/2014/main" id="{C39D91F9-4A86-4A8F-B564-533AE56761A5}"/>
              </a:ext>
            </a:extLst>
          </p:cNvPr>
          <p:cNvCxnSpPr>
            <a:cxnSpLocks/>
            <a:stCxn id="3" idx="0"/>
          </p:cNvCxnSpPr>
          <p:nvPr/>
        </p:nvCxnSpPr>
        <p:spPr>
          <a:xfrm rot="16200000" flipV="1">
            <a:off x="4699042" y="869412"/>
            <a:ext cx="1162804" cy="1618545"/>
          </a:xfrm>
          <a:prstGeom prst="bentConnector2">
            <a:avLst/>
          </a:prstGeom>
          <a:ln w="38100">
            <a:solidFill>
              <a:srgbClr val="0E5772"/>
            </a:solidFill>
            <a:tailEnd type="triangle"/>
          </a:ln>
        </p:spPr>
        <p:style>
          <a:lnRef idx="3">
            <a:schemeClr val="accent1"/>
          </a:lnRef>
          <a:fillRef idx="0">
            <a:schemeClr val="accent1"/>
          </a:fillRef>
          <a:effectRef idx="2">
            <a:schemeClr val="accent1"/>
          </a:effectRef>
          <a:fontRef idx="minor">
            <a:schemeClr val="tx1"/>
          </a:fontRef>
        </p:style>
      </p:cxnSp>
      <p:cxnSp>
        <p:nvCxnSpPr>
          <p:cNvPr id="96" name="Connector: Elbow 95">
            <a:extLst>
              <a:ext uri="{FF2B5EF4-FFF2-40B4-BE49-F238E27FC236}">
                <a16:creationId xmlns:a16="http://schemas.microsoft.com/office/drawing/2014/main" id="{AB2967F0-9C76-4F33-98BF-C225F214AEF1}"/>
              </a:ext>
            </a:extLst>
          </p:cNvPr>
          <p:cNvCxnSpPr>
            <a:cxnSpLocks/>
            <a:stCxn id="24" idx="2"/>
          </p:cNvCxnSpPr>
          <p:nvPr/>
        </p:nvCxnSpPr>
        <p:spPr>
          <a:xfrm rot="16200000" flipH="1">
            <a:off x="6125065" y="4563640"/>
            <a:ext cx="1146472" cy="1215011"/>
          </a:xfrm>
          <a:prstGeom prst="bentConnector2">
            <a:avLst/>
          </a:prstGeom>
          <a:ln w="38100">
            <a:solidFill>
              <a:srgbClr val="0E5772"/>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98973A77-3846-48E8-8230-A75AE74B7BD6}"/>
              </a:ext>
            </a:extLst>
          </p:cNvPr>
          <p:cNvSpPr/>
          <p:nvPr/>
        </p:nvSpPr>
        <p:spPr>
          <a:xfrm>
            <a:off x="7822146" y="883443"/>
            <a:ext cx="4231965" cy="1210430"/>
          </a:xfrm>
          <a:prstGeom prst="rect">
            <a:avLst/>
          </a:prstGeom>
          <a:solidFill>
            <a:srgbClr val="0E5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0AF8C652-C25E-4A75-9FE0-67621972285A}"/>
              </a:ext>
            </a:extLst>
          </p:cNvPr>
          <p:cNvSpPr/>
          <p:nvPr/>
        </p:nvSpPr>
        <p:spPr>
          <a:xfrm>
            <a:off x="7817156" y="2189819"/>
            <a:ext cx="4231965" cy="1210430"/>
          </a:xfrm>
          <a:prstGeom prst="rect">
            <a:avLst/>
          </a:prstGeom>
          <a:solidFill>
            <a:srgbClr val="0E5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0B26567E-3628-457D-BF51-E27F43F3727F}"/>
              </a:ext>
            </a:extLst>
          </p:cNvPr>
          <p:cNvSpPr/>
          <p:nvPr/>
        </p:nvSpPr>
        <p:spPr>
          <a:xfrm>
            <a:off x="7817155" y="3507953"/>
            <a:ext cx="4231965" cy="1210430"/>
          </a:xfrm>
          <a:prstGeom prst="rect">
            <a:avLst/>
          </a:prstGeom>
          <a:solidFill>
            <a:srgbClr val="0E5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762D96DE-A30D-44C8-A108-855B2D446FAB}"/>
              </a:ext>
            </a:extLst>
          </p:cNvPr>
          <p:cNvSpPr/>
          <p:nvPr/>
        </p:nvSpPr>
        <p:spPr>
          <a:xfrm>
            <a:off x="7817154" y="4842640"/>
            <a:ext cx="4231965" cy="1210430"/>
          </a:xfrm>
          <a:prstGeom prst="rect">
            <a:avLst/>
          </a:prstGeom>
          <a:solidFill>
            <a:srgbClr val="0E5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8166AB88-DF07-4DDE-ACEB-76E6545B67A0}"/>
              </a:ext>
            </a:extLst>
          </p:cNvPr>
          <p:cNvSpPr txBox="1"/>
          <p:nvPr/>
        </p:nvSpPr>
        <p:spPr>
          <a:xfrm>
            <a:off x="7822146" y="865247"/>
            <a:ext cx="4231965" cy="1154162"/>
          </a:xfrm>
          <a:prstGeom prst="rect">
            <a:avLst/>
          </a:prstGeom>
          <a:noFill/>
        </p:spPr>
        <p:txBody>
          <a:bodyPr wrap="square">
            <a:spAutoFit/>
          </a:bodyPr>
          <a:lstStyle/>
          <a:p>
            <a:pPr algn="just"/>
            <a:r>
              <a:rPr lang="en-GB" sz="1150" b="1" i="0" u="none" strike="noStrike" baseline="0" dirty="0">
                <a:solidFill>
                  <a:srgbClr val="1CADE4"/>
                </a:solidFill>
                <a:latin typeface="Times New Roman" panose="02020603050405020304" pitchFamily="18" charset="0"/>
                <a:cs typeface="Times New Roman" panose="02020603050405020304" pitchFamily="18" charset="0"/>
              </a:rPr>
              <a:t>Removes Business And Technical Friction </a:t>
            </a:r>
            <a:r>
              <a:rPr lang="en-GB" sz="1150" b="0" i="0" u="none" strike="noStrike" baseline="0" dirty="0">
                <a:solidFill>
                  <a:schemeClr val="bg1"/>
                </a:solidFill>
                <a:latin typeface="Times New Roman" panose="02020603050405020304" pitchFamily="18" charset="0"/>
                <a:cs typeface="Times New Roman" panose="02020603050405020304" pitchFamily="18" charset="0"/>
              </a:rPr>
              <a:t>by making the ledger independent of individual applications and participants and replicating the ledger across a distributed network to create an authoritative record of significant events. Everyone with permissioned access sees the same information, and integration is simplified by having a single shared blockchain model.</a:t>
            </a:r>
            <a:endParaRPr lang="en-IN" sz="1150" dirty="0">
              <a:solidFill>
                <a:schemeClr val="bg1"/>
              </a:solidFill>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381FB83E-1FCF-4BD1-85FE-65724C745404}"/>
              </a:ext>
            </a:extLst>
          </p:cNvPr>
          <p:cNvSpPr txBox="1"/>
          <p:nvPr/>
        </p:nvSpPr>
        <p:spPr>
          <a:xfrm>
            <a:off x="7829726" y="2184505"/>
            <a:ext cx="4219393" cy="1154162"/>
          </a:xfrm>
          <a:prstGeom prst="rect">
            <a:avLst/>
          </a:prstGeom>
          <a:noFill/>
        </p:spPr>
        <p:txBody>
          <a:bodyPr wrap="square">
            <a:spAutoFit/>
          </a:bodyPr>
          <a:lstStyle/>
          <a:p>
            <a:pPr algn="just"/>
            <a:r>
              <a:rPr lang="en-GB" sz="1150" b="0" i="0" u="none" strike="noStrike" baseline="0" dirty="0">
                <a:solidFill>
                  <a:schemeClr val="bg1"/>
                </a:solidFill>
                <a:latin typeface="Times New Roman" panose="02020603050405020304" pitchFamily="18" charset="0"/>
                <a:cs typeface="Times New Roman" panose="02020603050405020304" pitchFamily="18" charset="0"/>
              </a:rPr>
              <a:t>Blockchain has the potential to reshape industries by enabling trust, providing transparency and enabling value exchange across business ecosystems — </a:t>
            </a:r>
            <a:r>
              <a:rPr lang="en-GB" sz="1150" b="1" i="0" u="none" strike="noStrike" baseline="0" dirty="0">
                <a:solidFill>
                  <a:srgbClr val="1CADE4"/>
                </a:solidFill>
                <a:latin typeface="Times New Roman" panose="02020603050405020304" pitchFamily="18" charset="0"/>
                <a:cs typeface="Times New Roman" panose="02020603050405020304" pitchFamily="18" charset="0"/>
              </a:rPr>
              <a:t>Potentially Lowering Costs, Reducing Transaction Settlement Times And Improving Cash Flow</a:t>
            </a:r>
            <a:r>
              <a:rPr lang="en-GB" sz="1150" b="0" i="0" u="none" strike="noStrike" baseline="0" dirty="0">
                <a:solidFill>
                  <a:schemeClr val="bg1"/>
                </a:solidFill>
                <a:latin typeface="Times New Roman" panose="02020603050405020304" pitchFamily="18" charset="0"/>
                <a:cs typeface="Times New Roman" panose="02020603050405020304" pitchFamily="18" charset="0"/>
              </a:rPr>
              <a:t>. Assets can be traced to their origin, significantly reducing the opportunities for substitutions with low quality goods</a:t>
            </a:r>
            <a:endParaRPr lang="en-IN" sz="1150" dirty="0">
              <a:solidFill>
                <a:schemeClr val="bg1"/>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258CD009-229A-4D1C-89FB-D2E481EFBBA2}"/>
              </a:ext>
            </a:extLst>
          </p:cNvPr>
          <p:cNvSpPr txBox="1"/>
          <p:nvPr/>
        </p:nvSpPr>
        <p:spPr>
          <a:xfrm>
            <a:off x="7817154" y="3528686"/>
            <a:ext cx="4231965" cy="1154162"/>
          </a:xfrm>
          <a:prstGeom prst="rect">
            <a:avLst/>
          </a:prstGeom>
          <a:noFill/>
        </p:spPr>
        <p:txBody>
          <a:bodyPr wrap="square">
            <a:spAutoFit/>
          </a:bodyPr>
          <a:lstStyle/>
          <a:p>
            <a:pPr algn="just"/>
            <a:r>
              <a:rPr lang="en-GB" sz="1150" b="0" i="0" u="none" strike="noStrike" baseline="0" dirty="0">
                <a:solidFill>
                  <a:schemeClr val="bg1"/>
                </a:solidFill>
                <a:latin typeface="Times New Roman" panose="02020603050405020304" pitchFamily="18" charset="0"/>
                <a:cs typeface="Times New Roman" panose="02020603050405020304" pitchFamily="18" charset="0"/>
              </a:rPr>
              <a:t>Blockchain’s key revolutionary innovation is that it </a:t>
            </a:r>
            <a:r>
              <a:rPr lang="en-GB" sz="1150" b="1" i="0" u="none" strike="noStrike" baseline="0" dirty="0">
                <a:solidFill>
                  <a:srgbClr val="1CADE4"/>
                </a:solidFill>
                <a:latin typeface="Times New Roman" panose="02020603050405020304" pitchFamily="18" charset="0"/>
                <a:cs typeface="Times New Roman" panose="02020603050405020304" pitchFamily="18" charset="0"/>
              </a:rPr>
              <a:t>Eliminates All Need For Trust In Any Central Or “Permissioned” Authority</a:t>
            </a:r>
            <a:r>
              <a:rPr lang="en-GB" sz="1150" b="0" i="0" u="none" strike="noStrike" baseline="0" dirty="0">
                <a:solidFill>
                  <a:schemeClr val="bg1"/>
                </a:solidFill>
                <a:latin typeface="Times New Roman" panose="02020603050405020304" pitchFamily="18" charset="0"/>
                <a:cs typeface="Times New Roman" panose="02020603050405020304" pitchFamily="18" charset="0"/>
              </a:rPr>
              <a:t>. It achieves that largely through decentralized public consensus and is proving to be a key pillar in digital transformation that supports evolutionary and incremental improvements in trust and transparency across business ecosystems</a:t>
            </a:r>
            <a:endParaRPr lang="en-IN" sz="1150" dirty="0">
              <a:solidFill>
                <a:schemeClr val="bg1"/>
              </a:solidFill>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DC7FCC38-594F-43E8-89E4-D59B0731C39B}"/>
              </a:ext>
            </a:extLst>
          </p:cNvPr>
          <p:cNvSpPr txBox="1"/>
          <p:nvPr/>
        </p:nvSpPr>
        <p:spPr>
          <a:xfrm>
            <a:off x="7829726" y="4929427"/>
            <a:ext cx="4219393" cy="1015663"/>
          </a:xfrm>
          <a:prstGeom prst="rect">
            <a:avLst/>
          </a:prstGeom>
          <a:noFill/>
        </p:spPr>
        <p:txBody>
          <a:bodyPr wrap="square">
            <a:spAutoFit/>
          </a:bodyPr>
          <a:lstStyle/>
          <a:p>
            <a:pPr algn="just"/>
            <a:r>
              <a:rPr lang="en-GB" sz="1150" b="0" i="0" dirty="0">
                <a:solidFill>
                  <a:schemeClr val="bg1"/>
                </a:solidFill>
                <a:effectLst/>
                <a:latin typeface="Times New Roman" panose="02020603050405020304" pitchFamily="18" charset="0"/>
                <a:cs typeface="Times New Roman" panose="02020603050405020304" pitchFamily="18" charset="0"/>
              </a:rPr>
              <a:t>Blockchain can modernize the pharma industry as it introduces three important elements in the industry: privacy, transparency, and traceability. It will help with the industry’s laws, practices, privacy, and global regulations. It can also help pharma to track and trace drugs and </a:t>
            </a:r>
            <a:r>
              <a:rPr lang="en-GB" sz="1150" b="1" i="0" dirty="0">
                <a:solidFill>
                  <a:srgbClr val="1CADE4"/>
                </a:solidFill>
                <a:effectLst/>
                <a:latin typeface="Times New Roman" panose="02020603050405020304" pitchFamily="18" charset="0"/>
                <a:cs typeface="Times New Roman" panose="02020603050405020304" pitchFamily="18" charset="0"/>
              </a:rPr>
              <a:t>Reduce Supply Disruption Risk</a:t>
            </a:r>
            <a:endParaRPr lang="en-IN" sz="1150" b="1" dirty="0">
              <a:solidFill>
                <a:srgbClr val="1CADE4"/>
              </a:solidFill>
              <a:latin typeface="Times New Roman" panose="02020603050405020304" pitchFamily="18" charset="0"/>
              <a:cs typeface="Times New Roman" panose="02020603050405020304" pitchFamily="18" charset="0"/>
            </a:endParaRPr>
          </a:p>
        </p:txBody>
      </p:sp>
      <p:pic>
        <p:nvPicPr>
          <p:cNvPr id="71" name="Picture 70">
            <a:extLst>
              <a:ext uri="{FF2B5EF4-FFF2-40B4-BE49-F238E27FC236}">
                <a16:creationId xmlns:a16="http://schemas.microsoft.com/office/drawing/2014/main" id="{AC7883B5-57EE-40B9-AE41-3171357C24A2}"/>
              </a:ext>
            </a:extLst>
          </p:cNvPr>
          <p:cNvPicPr>
            <a:picLocks noChangeAspect="1"/>
          </p:cNvPicPr>
          <p:nvPr/>
        </p:nvPicPr>
        <p:blipFill>
          <a:blip r:embed="rId4"/>
          <a:stretch>
            <a:fillRect/>
          </a:stretch>
        </p:blipFill>
        <p:spPr>
          <a:xfrm>
            <a:off x="2252329" y="6401174"/>
            <a:ext cx="640000" cy="360000"/>
          </a:xfrm>
          <a:prstGeom prst="rect">
            <a:avLst/>
          </a:prstGeom>
        </p:spPr>
      </p:pic>
      <p:pic>
        <p:nvPicPr>
          <p:cNvPr id="72" name="Picture 71">
            <a:extLst>
              <a:ext uri="{FF2B5EF4-FFF2-40B4-BE49-F238E27FC236}">
                <a16:creationId xmlns:a16="http://schemas.microsoft.com/office/drawing/2014/main" id="{20CF85FA-C33A-4B18-8850-290402696B46}"/>
              </a:ext>
            </a:extLst>
          </p:cNvPr>
          <p:cNvPicPr>
            <a:picLocks noChangeAspect="1"/>
          </p:cNvPicPr>
          <p:nvPr/>
        </p:nvPicPr>
        <p:blipFill>
          <a:blip r:embed="rId5"/>
          <a:stretch>
            <a:fillRect/>
          </a:stretch>
        </p:blipFill>
        <p:spPr>
          <a:xfrm>
            <a:off x="3099092" y="6266476"/>
            <a:ext cx="960000" cy="540000"/>
          </a:xfrm>
          <a:prstGeom prst="rect">
            <a:avLst/>
          </a:prstGeom>
        </p:spPr>
      </p:pic>
      <p:pic>
        <p:nvPicPr>
          <p:cNvPr id="73" name="Picture 72">
            <a:extLst>
              <a:ext uri="{FF2B5EF4-FFF2-40B4-BE49-F238E27FC236}">
                <a16:creationId xmlns:a16="http://schemas.microsoft.com/office/drawing/2014/main" id="{D367E0D7-B7B9-46F8-94C0-ACC0F2551815}"/>
              </a:ext>
            </a:extLst>
          </p:cNvPr>
          <p:cNvPicPr>
            <a:picLocks noChangeAspect="1"/>
          </p:cNvPicPr>
          <p:nvPr/>
        </p:nvPicPr>
        <p:blipFill>
          <a:blip r:embed="rId6"/>
          <a:stretch>
            <a:fillRect/>
          </a:stretch>
        </p:blipFill>
        <p:spPr>
          <a:xfrm>
            <a:off x="4265855" y="6401174"/>
            <a:ext cx="640000" cy="360000"/>
          </a:xfrm>
          <a:prstGeom prst="rect">
            <a:avLst/>
          </a:prstGeom>
        </p:spPr>
      </p:pic>
      <p:pic>
        <p:nvPicPr>
          <p:cNvPr id="74" name="Picture 73">
            <a:extLst>
              <a:ext uri="{FF2B5EF4-FFF2-40B4-BE49-F238E27FC236}">
                <a16:creationId xmlns:a16="http://schemas.microsoft.com/office/drawing/2014/main" id="{454CA812-0DEF-48E7-8D10-9893486FAC7C}"/>
              </a:ext>
            </a:extLst>
          </p:cNvPr>
          <p:cNvPicPr>
            <a:picLocks noChangeAspect="1"/>
          </p:cNvPicPr>
          <p:nvPr/>
        </p:nvPicPr>
        <p:blipFill>
          <a:blip r:embed="rId7"/>
          <a:stretch>
            <a:fillRect/>
          </a:stretch>
        </p:blipFill>
        <p:spPr>
          <a:xfrm>
            <a:off x="5272618" y="6401174"/>
            <a:ext cx="640000" cy="360000"/>
          </a:xfrm>
          <a:prstGeom prst="rect">
            <a:avLst/>
          </a:prstGeom>
        </p:spPr>
      </p:pic>
      <p:pic>
        <p:nvPicPr>
          <p:cNvPr id="75" name="Picture 74">
            <a:extLst>
              <a:ext uri="{FF2B5EF4-FFF2-40B4-BE49-F238E27FC236}">
                <a16:creationId xmlns:a16="http://schemas.microsoft.com/office/drawing/2014/main" id="{FD48A2C1-07E6-470A-9ED0-9A8303180F30}"/>
              </a:ext>
            </a:extLst>
          </p:cNvPr>
          <p:cNvPicPr>
            <a:picLocks noChangeAspect="1"/>
          </p:cNvPicPr>
          <p:nvPr/>
        </p:nvPicPr>
        <p:blipFill>
          <a:blip r:embed="rId8"/>
          <a:stretch>
            <a:fillRect/>
          </a:stretch>
        </p:blipFill>
        <p:spPr>
          <a:xfrm>
            <a:off x="6279381" y="6401174"/>
            <a:ext cx="640000" cy="360000"/>
          </a:xfrm>
          <a:prstGeom prst="rect">
            <a:avLst/>
          </a:prstGeom>
        </p:spPr>
      </p:pic>
      <p:pic>
        <p:nvPicPr>
          <p:cNvPr id="76" name="Picture 75">
            <a:extLst>
              <a:ext uri="{FF2B5EF4-FFF2-40B4-BE49-F238E27FC236}">
                <a16:creationId xmlns:a16="http://schemas.microsoft.com/office/drawing/2014/main" id="{D6408BDF-51ED-4F0E-8543-345F8A60349F}"/>
              </a:ext>
            </a:extLst>
          </p:cNvPr>
          <p:cNvPicPr>
            <a:picLocks noChangeAspect="1"/>
          </p:cNvPicPr>
          <p:nvPr/>
        </p:nvPicPr>
        <p:blipFill>
          <a:blip r:embed="rId9"/>
          <a:stretch>
            <a:fillRect/>
          </a:stretch>
        </p:blipFill>
        <p:spPr>
          <a:xfrm>
            <a:off x="7286144" y="6401174"/>
            <a:ext cx="640000" cy="360000"/>
          </a:xfrm>
          <a:prstGeom prst="rect">
            <a:avLst/>
          </a:prstGeom>
        </p:spPr>
      </p:pic>
      <p:pic>
        <p:nvPicPr>
          <p:cNvPr id="78" name="Picture 77">
            <a:extLst>
              <a:ext uri="{FF2B5EF4-FFF2-40B4-BE49-F238E27FC236}">
                <a16:creationId xmlns:a16="http://schemas.microsoft.com/office/drawing/2014/main" id="{515B35E8-A35F-4696-9B5F-CC5507E0DADE}"/>
              </a:ext>
            </a:extLst>
          </p:cNvPr>
          <p:cNvPicPr>
            <a:picLocks noChangeAspect="1"/>
          </p:cNvPicPr>
          <p:nvPr/>
        </p:nvPicPr>
        <p:blipFill>
          <a:blip r:embed="rId10"/>
          <a:stretch>
            <a:fillRect/>
          </a:stretch>
        </p:blipFill>
        <p:spPr>
          <a:xfrm>
            <a:off x="9299670" y="6401174"/>
            <a:ext cx="640000" cy="360000"/>
          </a:xfrm>
          <a:prstGeom prst="rect">
            <a:avLst/>
          </a:prstGeom>
        </p:spPr>
      </p:pic>
      <p:pic>
        <p:nvPicPr>
          <p:cNvPr id="43" name="Picture 42">
            <a:extLst>
              <a:ext uri="{FF2B5EF4-FFF2-40B4-BE49-F238E27FC236}">
                <a16:creationId xmlns:a16="http://schemas.microsoft.com/office/drawing/2014/main" id="{34ADB68A-9B94-4313-81F1-F924BBA84242}"/>
              </a:ext>
            </a:extLst>
          </p:cNvPr>
          <p:cNvPicPr>
            <a:picLocks noChangeAspect="1"/>
          </p:cNvPicPr>
          <p:nvPr/>
        </p:nvPicPr>
        <p:blipFill rotWithShape="1">
          <a:blip r:embed="rId11"/>
          <a:srcRect t="-1" b="9264"/>
          <a:stretch/>
        </p:blipFill>
        <p:spPr>
          <a:xfrm>
            <a:off x="8292907" y="6401174"/>
            <a:ext cx="640000" cy="326651"/>
          </a:xfrm>
          <a:prstGeom prst="rect">
            <a:avLst/>
          </a:prstGeom>
        </p:spPr>
      </p:pic>
    </p:spTree>
    <p:extLst>
      <p:ext uri="{BB962C8B-B14F-4D97-AF65-F5344CB8AC3E}">
        <p14:creationId xmlns:p14="http://schemas.microsoft.com/office/powerpoint/2010/main" val="243275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D7EBB7B-CC01-4C54-8F53-C8436C6E7993}"/>
              </a:ext>
            </a:extLst>
          </p:cNvPr>
          <p:cNvSpPr txBox="1"/>
          <p:nvPr/>
        </p:nvSpPr>
        <p:spPr>
          <a:xfrm>
            <a:off x="2876527" y="126711"/>
            <a:ext cx="6427458" cy="523220"/>
          </a:xfrm>
          <a:prstGeom prst="rect">
            <a:avLst/>
          </a:prstGeom>
          <a:noFill/>
        </p:spPr>
        <p:txBody>
          <a:bodyPr wrap="square" rtlCol="0">
            <a:spAutoFit/>
          </a:bodyPr>
          <a:lstStyle/>
          <a:p>
            <a:pPr algn="ctr"/>
            <a:r>
              <a:rPr lang="en-IN" sz="2800" b="1" dirty="0">
                <a:solidFill>
                  <a:srgbClr val="192A56"/>
                </a:solidFill>
                <a:latin typeface="Times New Roman" panose="02020603050405020304" pitchFamily="18" charset="0"/>
                <a:cs typeface="Times New Roman" panose="02020603050405020304" pitchFamily="18" charset="0"/>
              </a:rPr>
              <a:t>Pharma 4.0 through Hyper Automation</a:t>
            </a:r>
          </a:p>
        </p:txBody>
      </p:sp>
      <p:sp>
        <p:nvSpPr>
          <p:cNvPr id="2" name="Rectangle 1">
            <a:extLst>
              <a:ext uri="{FF2B5EF4-FFF2-40B4-BE49-F238E27FC236}">
                <a16:creationId xmlns:a16="http://schemas.microsoft.com/office/drawing/2014/main" id="{7E2BD1A4-C248-4FFC-9DE5-1B13B6AD3FE6}"/>
              </a:ext>
            </a:extLst>
          </p:cNvPr>
          <p:cNvSpPr/>
          <p:nvPr/>
        </p:nvSpPr>
        <p:spPr>
          <a:xfrm>
            <a:off x="317554" y="806027"/>
            <a:ext cx="4079880" cy="5283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7CA4769-E025-4DA8-9AC5-479A078F67C4}"/>
              </a:ext>
            </a:extLst>
          </p:cNvPr>
          <p:cNvSpPr txBox="1"/>
          <p:nvPr/>
        </p:nvSpPr>
        <p:spPr>
          <a:xfrm>
            <a:off x="562739" y="1382154"/>
            <a:ext cx="3302678" cy="400110"/>
          </a:xfrm>
          <a:prstGeom prst="rect">
            <a:avLst/>
          </a:prstGeom>
          <a:noFill/>
        </p:spPr>
        <p:txBody>
          <a:bodyPr wrap="square" rtlCol="0">
            <a:spAutoFit/>
          </a:bodyPr>
          <a:lstStyle/>
          <a:p>
            <a:pPr algn="ctr"/>
            <a:r>
              <a:rPr lang="en-IN" sz="2000" b="1" dirty="0">
                <a:solidFill>
                  <a:schemeClr val="bg1"/>
                </a:solidFill>
                <a:latin typeface="Times New Roman" panose="02020603050405020304" pitchFamily="18" charset="0"/>
                <a:cs typeface="Times New Roman" panose="02020603050405020304" pitchFamily="18" charset="0"/>
              </a:rPr>
              <a:t>Problems Identified</a:t>
            </a:r>
          </a:p>
        </p:txBody>
      </p:sp>
      <p:sp>
        <p:nvSpPr>
          <p:cNvPr id="20" name="TextBox 19">
            <a:extLst>
              <a:ext uri="{FF2B5EF4-FFF2-40B4-BE49-F238E27FC236}">
                <a16:creationId xmlns:a16="http://schemas.microsoft.com/office/drawing/2014/main" id="{DCD07F1D-8AA0-4412-ADCF-CF6E6BA265C5}"/>
              </a:ext>
            </a:extLst>
          </p:cNvPr>
          <p:cNvSpPr txBox="1"/>
          <p:nvPr/>
        </p:nvSpPr>
        <p:spPr>
          <a:xfrm>
            <a:off x="557416" y="2036828"/>
            <a:ext cx="3454632" cy="3477875"/>
          </a:xfrm>
          <a:prstGeom prst="rect">
            <a:avLst/>
          </a:prstGeom>
          <a:noFill/>
        </p:spPr>
        <p:txBody>
          <a:bodyPr wrap="square" rtlCol="0">
            <a:spAutoFit/>
          </a:bodyPr>
          <a:lstStyle/>
          <a:p>
            <a:pPr marL="285750" indent="-285750" algn="just">
              <a:buFont typeface="Wingdings" panose="05000000000000000000" pitchFamily="2" charset="2"/>
              <a:buChar char="ü"/>
            </a:pPr>
            <a:r>
              <a:rPr lang="en-GB" sz="1600" dirty="0">
                <a:solidFill>
                  <a:schemeClr val="bg1"/>
                </a:solidFill>
                <a:latin typeface="Times New Roman" panose="02020603050405020304" pitchFamily="18" charset="0"/>
                <a:cs typeface="Times New Roman" panose="02020603050405020304" pitchFamily="18" charset="0"/>
              </a:rPr>
              <a:t>Many manufacturing p</a:t>
            </a:r>
            <a:r>
              <a:rPr lang="en-GB" sz="1600" b="0" i="0" dirty="0">
                <a:solidFill>
                  <a:schemeClr val="bg1"/>
                </a:solidFill>
                <a:effectLst/>
                <a:latin typeface="Times New Roman" panose="02020603050405020304" pitchFamily="18" charset="0"/>
                <a:cs typeface="Times New Roman" panose="02020603050405020304" pitchFamily="18" charset="0"/>
              </a:rPr>
              <a:t>lants create paper-based batch records, and a </a:t>
            </a:r>
            <a:r>
              <a:rPr lang="en-GB" sz="1600" i="0" dirty="0">
                <a:solidFill>
                  <a:schemeClr val="bg1"/>
                </a:solidFill>
                <a:effectLst/>
                <a:latin typeface="Times New Roman" panose="02020603050405020304" pitchFamily="18" charset="0"/>
                <a:cs typeface="Times New Roman" panose="02020603050405020304" pitchFamily="18" charset="0"/>
              </a:rPr>
              <a:t>majority of them still run on paper.</a:t>
            </a:r>
            <a:r>
              <a:rPr lang="en-GB" sz="1600" b="0" i="0" dirty="0">
                <a:solidFill>
                  <a:schemeClr val="bg1"/>
                </a:solidFill>
                <a:effectLst/>
                <a:latin typeface="Times New Roman" panose="02020603050405020304" pitchFamily="18" charset="0"/>
                <a:cs typeface="Times New Roman" panose="02020603050405020304" pitchFamily="18" charset="0"/>
              </a:rPr>
              <a:t> </a:t>
            </a:r>
            <a:r>
              <a:rPr lang="en-GB" sz="1600" b="0" i="0" dirty="0">
                <a:effectLst/>
                <a:latin typeface="Times New Roman" panose="02020603050405020304" pitchFamily="18" charset="0"/>
                <a:cs typeface="Times New Roman" panose="02020603050405020304" pitchFamily="18" charset="0"/>
              </a:rPr>
              <a:t>Thi</a:t>
            </a:r>
            <a:r>
              <a:rPr lang="en-GB" sz="1600" dirty="0">
                <a:latin typeface="Times New Roman" panose="02020603050405020304" pitchFamily="18" charset="0"/>
                <a:cs typeface="Times New Roman" panose="02020603050405020304" pitchFamily="18" charset="0"/>
              </a:rPr>
              <a:t>s leads to inefficiencies.</a:t>
            </a:r>
          </a:p>
          <a:p>
            <a:pPr marL="285750" indent="-285750" algn="just">
              <a:buFont typeface="Wingdings" panose="05000000000000000000" pitchFamily="2" charset="2"/>
              <a:buChar char="ü"/>
            </a:pPr>
            <a:endParaRPr lang="en-GB" sz="400"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GB" sz="1600" b="0" i="0" dirty="0">
                <a:solidFill>
                  <a:schemeClr val="bg1"/>
                </a:solidFill>
                <a:effectLst/>
                <a:latin typeface="Times New Roman" panose="02020603050405020304" pitchFamily="18" charset="0"/>
                <a:cs typeface="Times New Roman" panose="02020603050405020304" pitchFamily="18" charset="0"/>
              </a:rPr>
              <a:t>The requirement for vaccines to be brought to market and </a:t>
            </a:r>
            <a:r>
              <a:rPr lang="en-GB" sz="1600" i="0" dirty="0">
                <a:solidFill>
                  <a:schemeClr val="bg1"/>
                </a:solidFill>
                <a:effectLst/>
                <a:latin typeface="Times New Roman" panose="02020603050405020304" pitchFamily="18" charset="0"/>
                <a:cs typeface="Times New Roman" panose="02020603050405020304" pitchFamily="18" charset="0"/>
              </a:rPr>
              <a:t>production </a:t>
            </a:r>
            <a:r>
              <a:rPr lang="en-GB" sz="1600" i="0" dirty="0">
                <a:effectLst/>
                <a:latin typeface="Times New Roman" panose="02020603050405020304" pitchFamily="18" charset="0"/>
                <a:cs typeface="Times New Roman" panose="02020603050405020304" pitchFamily="18" charset="0"/>
              </a:rPr>
              <a:t>scaled up at a much higher velocity</a:t>
            </a:r>
            <a:r>
              <a:rPr lang="en-IN" sz="1600" i="0" dirty="0">
                <a:solidFill>
                  <a:schemeClr val="bg1"/>
                </a:solidFill>
                <a:effectLst/>
                <a:latin typeface="Times New Roman" panose="02020603050405020304" pitchFamily="18" charset="0"/>
                <a:cs typeface="Times New Roman" panose="02020603050405020304" pitchFamily="18" charset="0"/>
              </a:rPr>
              <a:t>.</a:t>
            </a:r>
          </a:p>
          <a:p>
            <a:pPr algn="just"/>
            <a:endParaRPr lang="en-IN" sz="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GB" sz="1600" dirty="0">
                <a:solidFill>
                  <a:schemeClr val="bg1"/>
                </a:solidFill>
                <a:latin typeface="Times New Roman" panose="02020603050405020304" pitchFamily="18" charset="0"/>
                <a:cs typeface="Times New Roman" panose="02020603050405020304" pitchFamily="18" charset="0"/>
              </a:rPr>
              <a:t>O</a:t>
            </a:r>
            <a:r>
              <a:rPr lang="en-GB" sz="1600" b="0" i="0" dirty="0">
                <a:solidFill>
                  <a:schemeClr val="bg1"/>
                </a:solidFill>
                <a:effectLst/>
                <a:latin typeface="Times New Roman" panose="02020603050405020304" pitchFamily="18" charset="0"/>
                <a:cs typeface="Times New Roman" panose="02020603050405020304" pitchFamily="18" charset="0"/>
              </a:rPr>
              <a:t>ngoing expectation that drugs will continue to </a:t>
            </a:r>
            <a:r>
              <a:rPr lang="en-GB" sz="1600" b="0" i="0" dirty="0">
                <a:effectLst/>
                <a:latin typeface="Times New Roman" panose="02020603050405020304" pitchFamily="18" charset="0"/>
                <a:cs typeface="Times New Roman" panose="02020603050405020304" pitchFamily="18" charset="0"/>
              </a:rPr>
              <a:t>come to market faster </a:t>
            </a:r>
            <a:r>
              <a:rPr lang="en-GB" sz="1600" b="0" i="0" dirty="0">
                <a:solidFill>
                  <a:schemeClr val="bg1"/>
                </a:solidFill>
                <a:effectLst/>
                <a:latin typeface="Times New Roman" panose="02020603050405020304" pitchFamily="18" charset="0"/>
                <a:cs typeface="Times New Roman" panose="02020603050405020304" pitchFamily="18" charset="0"/>
              </a:rPr>
              <a:t>than in the past</a:t>
            </a:r>
          </a:p>
          <a:p>
            <a:pPr marL="285750" indent="-285750" algn="just">
              <a:buFont typeface="Wingdings" panose="05000000000000000000" pitchFamily="2" charset="2"/>
              <a:buChar char="ü"/>
            </a:pPr>
            <a:endParaRPr lang="en-IN" sz="400"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GB" sz="1600" dirty="0">
                <a:solidFill>
                  <a:schemeClr val="bg1"/>
                </a:solidFill>
                <a:latin typeface="Times New Roman" panose="02020603050405020304" pitchFamily="18" charset="0"/>
                <a:cs typeface="Times New Roman" panose="02020603050405020304" pitchFamily="18" charset="0"/>
              </a:rPr>
              <a:t>During drug development, data flows in from multiple sources in a </a:t>
            </a:r>
            <a:r>
              <a:rPr lang="en-GB" sz="1600" dirty="0">
                <a:latin typeface="Times New Roman" panose="02020603050405020304" pitchFamily="18" charset="0"/>
                <a:cs typeface="Times New Roman" panose="02020603050405020304" pitchFamily="18" charset="0"/>
              </a:rPr>
              <a:t>non-standardised manner. </a:t>
            </a:r>
          </a:p>
        </p:txBody>
      </p:sp>
      <p:grpSp>
        <p:nvGrpSpPr>
          <p:cNvPr id="4" name="Group 3">
            <a:extLst>
              <a:ext uri="{FF2B5EF4-FFF2-40B4-BE49-F238E27FC236}">
                <a16:creationId xmlns:a16="http://schemas.microsoft.com/office/drawing/2014/main" id="{0609EC81-4591-4216-91F4-A7FD9855DF23}"/>
              </a:ext>
            </a:extLst>
          </p:cNvPr>
          <p:cNvGrpSpPr/>
          <p:nvPr/>
        </p:nvGrpSpPr>
        <p:grpSpPr>
          <a:xfrm>
            <a:off x="4957895" y="806027"/>
            <a:ext cx="1138105" cy="5283200"/>
            <a:chOff x="5227962" y="521442"/>
            <a:chExt cx="796954" cy="5417693"/>
          </a:xfrm>
          <a:scene3d>
            <a:camera prst="orthographicFront">
              <a:rot lat="0" lon="0" rev="0"/>
            </a:camera>
            <a:lightRig rig="contrasting" dir="t">
              <a:rot lat="0" lon="0" rev="7800000"/>
            </a:lightRig>
          </a:scene3d>
        </p:grpSpPr>
        <p:sp>
          <p:nvSpPr>
            <p:cNvPr id="25" name="Arrow: Pentagon 24">
              <a:extLst>
                <a:ext uri="{FF2B5EF4-FFF2-40B4-BE49-F238E27FC236}">
                  <a16:creationId xmlns:a16="http://schemas.microsoft.com/office/drawing/2014/main" id="{07F82B08-757E-4BAC-9251-F7FD58755E75}"/>
                </a:ext>
              </a:extLst>
            </p:cNvPr>
            <p:cNvSpPr/>
            <p:nvPr/>
          </p:nvSpPr>
          <p:spPr>
            <a:xfrm>
              <a:off x="5227962" y="4222882"/>
              <a:ext cx="796954" cy="497053"/>
            </a:xfrm>
            <a:prstGeom prst="homePlate">
              <a:avLst/>
            </a:prstGeom>
            <a:solidFill>
              <a:srgbClr val="1D6697"/>
            </a:solidFill>
            <a:ln>
              <a:noFill/>
            </a:ln>
            <a:effectLst/>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Pentagon 25">
              <a:extLst>
                <a:ext uri="{FF2B5EF4-FFF2-40B4-BE49-F238E27FC236}">
                  <a16:creationId xmlns:a16="http://schemas.microsoft.com/office/drawing/2014/main" id="{FDE1730C-E5A3-4E7F-A318-D551BEB84221}"/>
                </a:ext>
              </a:extLst>
            </p:cNvPr>
            <p:cNvSpPr/>
            <p:nvPr/>
          </p:nvSpPr>
          <p:spPr>
            <a:xfrm>
              <a:off x="5227962" y="4832482"/>
              <a:ext cx="796954" cy="497053"/>
            </a:xfrm>
            <a:prstGeom prst="homePlate">
              <a:avLst/>
            </a:prstGeom>
            <a:solidFill>
              <a:srgbClr val="175077"/>
            </a:solidFill>
            <a:ln>
              <a:noFill/>
            </a:ln>
            <a:effectLst/>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Pentagon 26">
              <a:extLst>
                <a:ext uri="{FF2B5EF4-FFF2-40B4-BE49-F238E27FC236}">
                  <a16:creationId xmlns:a16="http://schemas.microsoft.com/office/drawing/2014/main" id="{CBE2EC0A-0083-42F6-BCD4-7B0D610B5A05}"/>
                </a:ext>
              </a:extLst>
            </p:cNvPr>
            <p:cNvSpPr/>
            <p:nvPr/>
          </p:nvSpPr>
          <p:spPr>
            <a:xfrm>
              <a:off x="5227962" y="5442082"/>
              <a:ext cx="796954" cy="497053"/>
            </a:xfrm>
            <a:prstGeom prst="homePlate">
              <a:avLst/>
            </a:prstGeom>
            <a:solidFill>
              <a:srgbClr val="0F344D"/>
            </a:solidFill>
            <a:ln>
              <a:noFill/>
            </a:ln>
            <a:effectLst/>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Pentagon 27">
              <a:extLst>
                <a:ext uri="{FF2B5EF4-FFF2-40B4-BE49-F238E27FC236}">
                  <a16:creationId xmlns:a16="http://schemas.microsoft.com/office/drawing/2014/main" id="{57AD3928-0D1A-4B5F-BB1F-52BC9C2B8439}"/>
                </a:ext>
              </a:extLst>
            </p:cNvPr>
            <p:cNvSpPr/>
            <p:nvPr/>
          </p:nvSpPr>
          <p:spPr>
            <a:xfrm>
              <a:off x="5227962" y="2386591"/>
              <a:ext cx="796954" cy="497053"/>
            </a:xfrm>
            <a:prstGeom prst="homePlate">
              <a:avLst/>
            </a:prstGeom>
            <a:solidFill>
              <a:srgbClr val="6FB4E3"/>
            </a:solidFill>
            <a:ln>
              <a:noFill/>
            </a:ln>
            <a:effectLst/>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Pentagon 28">
              <a:extLst>
                <a:ext uri="{FF2B5EF4-FFF2-40B4-BE49-F238E27FC236}">
                  <a16:creationId xmlns:a16="http://schemas.microsoft.com/office/drawing/2014/main" id="{6FA7D83D-C723-47DE-B9B1-0AC044748B6B}"/>
                </a:ext>
              </a:extLst>
            </p:cNvPr>
            <p:cNvSpPr/>
            <p:nvPr/>
          </p:nvSpPr>
          <p:spPr>
            <a:xfrm>
              <a:off x="5227962" y="2996191"/>
              <a:ext cx="796954" cy="497053"/>
            </a:xfrm>
            <a:prstGeom prst="homePlate">
              <a:avLst/>
            </a:prstGeom>
            <a:solidFill>
              <a:srgbClr val="3496D8"/>
            </a:solidFill>
            <a:ln>
              <a:noFill/>
            </a:ln>
            <a:effectLst/>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Pentagon 29">
              <a:extLst>
                <a:ext uri="{FF2B5EF4-FFF2-40B4-BE49-F238E27FC236}">
                  <a16:creationId xmlns:a16="http://schemas.microsoft.com/office/drawing/2014/main" id="{5C8BA676-FB47-4524-827A-F2680430FF08}"/>
                </a:ext>
              </a:extLst>
            </p:cNvPr>
            <p:cNvSpPr/>
            <p:nvPr/>
          </p:nvSpPr>
          <p:spPr>
            <a:xfrm>
              <a:off x="5227962" y="3605791"/>
              <a:ext cx="796954" cy="497053"/>
            </a:xfrm>
            <a:prstGeom prst="homePlate">
              <a:avLst/>
            </a:prstGeom>
            <a:solidFill>
              <a:srgbClr val="2582C1"/>
            </a:solidFill>
            <a:ln>
              <a:noFill/>
            </a:ln>
            <a:effectLst/>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Pentagon 30">
              <a:extLst>
                <a:ext uri="{FF2B5EF4-FFF2-40B4-BE49-F238E27FC236}">
                  <a16:creationId xmlns:a16="http://schemas.microsoft.com/office/drawing/2014/main" id="{B6C25897-ACD5-4A52-979A-55BC9127DCF7}"/>
                </a:ext>
              </a:extLst>
            </p:cNvPr>
            <p:cNvSpPr/>
            <p:nvPr/>
          </p:nvSpPr>
          <p:spPr>
            <a:xfrm>
              <a:off x="5227962" y="521442"/>
              <a:ext cx="796954" cy="497053"/>
            </a:xfrm>
            <a:prstGeom prst="homePlate">
              <a:avLst/>
            </a:prstGeom>
            <a:solidFill>
              <a:schemeClr val="accent2">
                <a:lumMod val="20000"/>
                <a:lumOff val="80000"/>
              </a:schemeClr>
            </a:solidFill>
            <a:ln>
              <a:noFill/>
            </a:ln>
            <a:effectLst/>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Arrow: Pentagon 31">
              <a:extLst>
                <a:ext uri="{FF2B5EF4-FFF2-40B4-BE49-F238E27FC236}">
                  <a16:creationId xmlns:a16="http://schemas.microsoft.com/office/drawing/2014/main" id="{5BB42208-8680-40F3-A810-BA41ADADD254}"/>
                </a:ext>
              </a:extLst>
            </p:cNvPr>
            <p:cNvSpPr/>
            <p:nvPr/>
          </p:nvSpPr>
          <p:spPr>
            <a:xfrm>
              <a:off x="5227962" y="1131042"/>
              <a:ext cx="796954" cy="497053"/>
            </a:xfrm>
            <a:prstGeom prst="homePlate">
              <a:avLst/>
            </a:prstGeom>
            <a:solidFill>
              <a:srgbClr val="BCDCF2"/>
            </a:solidFill>
            <a:ln>
              <a:noFill/>
            </a:ln>
            <a:effectLst/>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Pentagon 32">
              <a:extLst>
                <a:ext uri="{FF2B5EF4-FFF2-40B4-BE49-F238E27FC236}">
                  <a16:creationId xmlns:a16="http://schemas.microsoft.com/office/drawing/2014/main" id="{83E86C3C-15A4-4D5F-A889-9C4C7324E031}"/>
                </a:ext>
              </a:extLst>
            </p:cNvPr>
            <p:cNvSpPr/>
            <p:nvPr/>
          </p:nvSpPr>
          <p:spPr>
            <a:xfrm>
              <a:off x="5227962" y="1740642"/>
              <a:ext cx="796954" cy="497053"/>
            </a:xfrm>
            <a:prstGeom prst="homePlate">
              <a:avLst/>
            </a:prstGeom>
            <a:solidFill>
              <a:srgbClr val="9CCCEC"/>
            </a:solidFill>
            <a:ln>
              <a:noFill/>
            </a:ln>
            <a:effectLst/>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5" name="TextBox 44">
            <a:extLst>
              <a:ext uri="{FF2B5EF4-FFF2-40B4-BE49-F238E27FC236}">
                <a16:creationId xmlns:a16="http://schemas.microsoft.com/office/drawing/2014/main" id="{20828F5E-0740-4922-826E-E5C0188E56D5}"/>
              </a:ext>
            </a:extLst>
          </p:cNvPr>
          <p:cNvSpPr txBox="1"/>
          <p:nvPr/>
        </p:nvSpPr>
        <p:spPr>
          <a:xfrm>
            <a:off x="6123175" y="728289"/>
            <a:ext cx="6055841" cy="523220"/>
          </a:xfrm>
          <a:prstGeom prst="rect">
            <a:avLst/>
          </a:prstGeom>
          <a:noFill/>
        </p:spPr>
        <p:txBody>
          <a:bodyPr wrap="square">
            <a:spAutoFit/>
          </a:bodyPr>
          <a:lstStyle/>
          <a:p>
            <a:pPr algn="just"/>
            <a:r>
              <a:rPr lang="en-GB" sz="1400" dirty="0">
                <a:solidFill>
                  <a:srgbClr val="000000"/>
                </a:solidFill>
                <a:latin typeface="Times New Roman" panose="02020603050405020304" pitchFamily="18" charset="0"/>
                <a:cs typeface="Times New Roman" panose="02020603050405020304" pitchFamily="18" charset="0"/>
              </a:rPr>
              <a:t>A</a:t>
            </a:r>
            <a:r>
              <a:rPr lang="en-GB" sz="1400" b="0" i="0" dirty="0">
                <a:solidFill>
                  <a:srgbClr val="000000"/>
                </a:solidFill>
                <a:effectLst/>
                <a:latin typeface="Times New Roman" panose="02020603050405020304" pitchFamily="18" charset="0"/>
                <a:cs typeface="Times New Roman" panose="02020603050405020304" pitchFamily="18" charset="0"/>
              </a:rPr>
              <a:t>pplication of advanced technologies to augment workers and automate processes in ways that are more impactful that traditional automation capabilities. </a:t>
            </a:r>
            <a:endParaRPr lang="en-GB" sz="1400" b="0" i="0" dirty="0">
              <a:solidFill>
                <a:srgbClr val="454545"/>
              </a:solidFill>
              <a:effectLst/>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743A1333-EEBE-44A7-AA6B-169AEE11E40F}"/>
              </a:ext>
            </a:extLst>
          </p:cNvPr>
          <p:cNvSpPr txBox="1"/>
          <p:nvPr/>
        </p:nvSpPr>
        <p:spPr>
          <a:xfrm>
            <a:off x="6123175" y="1298164"/>
            <a:ext cx="6014640" cy="523220"/>
          </a:xfrm>
          <a:prstGeom prst="rect">
            <a:avLst/>
          </a:prstGeom>
          <a:noFill/>
        </p:spPr>
        <p:txBody>
          <a:bodyPr wrap="square">
            <a:spAutoFit/>
          </a:bodyPr>
          <a:lstStyle/>
          <a:p>
            <a:pPr algn="just"/>
            <a:r>
              <a:rPr lang="en-GB" sz="1400" dirty="0">
                <a:latin typeface="Times New Roman" panose="02020603050405020304" pitchFamily="18" charset="0"/>
                <a:cs typeface="Times New Roman" panose="02020603050405020304" pitchFamily="18" charset="0"/>
              </a:rPr>
              <a:t>U</a:t>
            </a:r>
            <a:r>
              <a:rPr lang="en-GB" sz="1400" b="0" i="0" dirty="0">
                <a:effectLst/>
                <a:latin typeface="Times New Roman" panose="02020603050405020304" pitchFamily="18" charset="0"/>
                <a:cs typeface="Times New Roman" panose="02020603050405020304" pitchFamily="18" charset="0"/>
              </a:rPr>
              <a:t>se of electronic batch records (EBRs) </a:t>
            </a:r>
            <a:r>
              <a:rPr lang="en-GB" sz="1400" dirty="0">
                <a:latin typeface="Times New Roman" panose="02020603050405020304" pitchFamily="18" charset="0"/>
                <a:cs typeface="Times New Roman" panose="02020603050405020304" pitchFamily="18" charset="0"/>
              </a:rPr>
              <a:t>to </a:t>
            </a:r>
            <a:r>
              <a:rPr lang="en-GB" sz="1400" b="0" i="0" dirty="0">
                <a:effectLst/>
                <a:latin typeface="Times New Roman" panose="02020603050405020304" pitchFamily="18" charset="0"/>
                <a:cs typeface="Times New Roman" panose="02020603050405020304" pitchFamily="18" charset="0"/>
              </a:rPr>
              <a:t>eliminate non-value add processes, giving decision-makers visibility on product quality &amp; consistency faster</a:t>
            </a:r>
          </a:p>
        </p:txBody>
      </p:sp>
      <p:sp>
        <p:nvSpPr>
          <p:cNvPr id="48" name="TextBox 47">
            <a:extLst>
              <a:ext uri="{FF2B5EF4-FFF2-40B4-BE49-F238E27FC236}">
                <a16:creationId xmlns:a16="http://schemas.microsoft.com/office/drawing/2014/main" id="{4F9AA486-FB39-44D3-BF04-05DF01366D6F}"/>
              </a:ext>
            </a:extLst>
          </p:cNvPr>
          <p:cNvSpPr txBox="1"/>
          <p:nvPr/>
        </p:nvSpPr>
        <p:spPr>
          <a:xfrm>
            <a:off x="6123175" y="1956455"/>
            <a:ext cx="6014640" cy="523220"/>
          </a:xfrm>
          <a:prstGeom prst="rect">
            <a:avLst/>
          </a:prstGeom>
          <a:noFill/>
        </p:spPr>
        <p:txBody>
          <a:bodyPr wrap="square">
            <a:spAutoFit/>
          </a:bodyPr>
          <a:lstStyle/>
          <a:p>
            <a:pPr algn="just"/>
            <a:r>
              <a:rPr lang="en-GB" sz="1400" b="0" i="0" dirty="0">
                <a:effectLst/>
                <a:latin typeface="Times New Roman" panose="02020603050405020304" pitchFamily="18" charset="0"/>
                <a:cs typeface="Times New Roman" panose="02020603050405020304" pitchFamily="18" charset="0"/>
              </a:rPr>
              <a:t>EBR creates a wealth of easily accessible data providing deeper insights that would previously have been out of reach</a:t>
            </a:r>
          </a:p>
        </p:txBody>
      </p:sp>
      <p:sp>
        <p:nvSpPr>
          <p:cNvPr id="52" name="TextBox 51">
            <a:extLst>
              <a:ext uri="{FF2B5EF4-FFF2-40B4-BE49-F238E27FC236}">
                <a16:creationId xmlns:a16="http://schemas.microsoft.com/office/drawing/2014/main" id="{891B01E9-3E63-47B8-ABA4-3177125BEC83}"/>
              </a:ext>
            </a:extLst>
          </p:cNvPr>
          <p:cNvSpPr txBox="1"/>
          <p:nvPr/>
        </p:nvSpPr>
        <p:spPr>
          <a:xfrm>
            <a:off x="6123175" y="2586368"/>
            <a:ext cx="6100354" cy="523220"/>
          </a:xfrm>
          <a:prstGeom prst="rect">
            <a:avLst/>
          </a:prstGeom>
          <a:noFill/>
        </p:spPr>
        <p:txBody>
          <a:bodyPr wrap="square">
            <a:spAutoFit/>
          </a:bodyPr>
          <a:lstStyle/>
          <a:p>
            <a:pPr algn="just"/>
            <a:r>
              <a:rPr lang="en-GB" sz="1400" b="0" i="0" dirty="0">
                <a:effectLst/>
                <a:latin typeface="Times New Roman" panose="02020603050405020304" pitchFamily="18" charset="0"/>
                <a:cs typeface="Times New Roman" panose="02020603050405020304" pitchFamily="18" charset="0"/>
              </a:rPr>
              <a:t>By automating the batch release process, highlighting only exceptions, EBR can take months out of the process and i</a:t>
            </a:r>
            <a:r>
              <a:rPr lang="en-GB" sz="1400" dirty="0">
                <a:latin typeface="Times New Roman" panose="02020603050405020304" pitchFamily="18" charset="0"/>
                <a:cs typeface="Times New Roman" panose="02020603050405020304" pitchFamily="18" charset="0"/>
              </a:rPr>
              <a:t>ncrease robustness of manufacturing process</a:t>
            </a:r>
          </a:p>
        </p:txBody>
      </p:sp>
      <p:sp>
        <p:nvSpPr>
          <p:cNvPr id="53" name="TextBox 52">
            <a:extLst>
              <a:ext uri="{FF2B5EF4-FFF2-40B4-BE49-F238E27FC236}">
                <a16:creationId xmlns:a16="http://schemas.microsoft.com/office/drawing/2014/main" id="{576758A2-144D-4BCA-8518-D51EBE61CEED}"/>
              </a:ext>
            </a:extLst>
          </p:cNvPr>
          <p:cNvSpPr txBox="1"/>
          <p:nvPr/>
        </p:nvSpPr>
        <p:spPr>
          <a:xfrm>
            <a:off x="6123175" y="3228340"/>
            <a:ext cx="6122124" cy="523220"/>
          </a:xfrm>
          <a:prstGeom prst="rect">
            <a:avLst/>
          </a:prstGeom>
          <a:noFill/>
        </p:spPr>
        <p:txBody>
          <a:bodyPr wrap="square">
            <a:spAutoFit/>
          </a:bodyPr>
          <a:lstStyle/>
          <a:p>
            <a:pPr algn="just"/>
            <a:r>
              <a:rPr lang="en-GB" sz="1400" dirty="0">
                <a:latin typeface="Times New Roman" panose="02020603050405020304" pitchFamily="18" charset="0"/>
                <a:cs typeface="Times New Roman" panose="02020603050405020304" pitchFamily="18" charset="0"/>
              </a:rPr>
              <a:t>P</a:t>
            </a:r>
            <a:r>
              <a:rPr lang="en-GB" sz="1400" b="0" i="0" dirty="0">
                <a:effectLst/>
                <a:latin typeface="Times New Roman" panose="02020603050405020304" pitchFamily="18" charset="0"/>
                <a:cs typeface="Times New Roman" panose="02020603050405020304" pitchFamily="18" charset="0"/>
              </a:rPr>
              <a:t>rocess simulation tools can be used to help select and deploy the right processes and assets to scale up from pilot to full scale manufacture</a:t>
            </a:r>
          </a:p>
        </p:txBody>
      </p:sp>
      <p:sp>
        <p:nvSpPr>
          <p:cNvPr id="54" name="TextBox 53">
            <a:extLst>
              <a:ext uri="{FF2B5EF4-FFF2-40B4-BE49-F238E27FC236}">
                <a16:creationId xmlns:a16="http://schemas.microsoft.com/office/drawing/2014/main" id="{636F08E1-FEBF-4B89-AEDF-C9F522278C41}"/>
              </a:ext>
            </a:extLst>
          </p:cNvPr>
          <p:cNvSpPr txBox="1"/>
          <p:nvPr/>
        </p:nvSpPr>
        <p:spPr>
          <a:xfrm>
            <a:off x="6123175" y="3794555"/>
            <a:ext cx="6135188" cy="523220"/>
          </a:xfrm>
          <a:prstGeom prst="rect">
            <a:avLst/>
          </a:prstGeom>
          <a:noFill/>
        </p:spPr>
        <p:txBody>
          <a:bodyPr wrap="square">
            <a:spAutoFit/>
          </a:bodyPr>
          <a:lstStyle/>
          <a:p>
            <a:pPr algn="just"/>
            <a:r>
              <a:rPr lang="en-GB" sz="1400" b="0" i="0" dirty="0">
                <a:effectLst/>
                <a:latin typeface="Times New Roman" panose="02020603050405020304" pitchFamily="18" charset="0"/>
                <a:cs typeface="Times New Roman" panose="02020603050405020304" pitchFamily="18" charset="0"/>
              </a:rPr>
              <a:t>EBR solution that is integrated with enterprise information systems improves compliance by providing high levels of control, transparency and traceability.</a:t>
            </a:r>
          </a:p>
        </p:txBody>
      </p:sp>
      <p:sp>
        <p:nvSpPr>
          <p:cNvPr id="55" name="TextBox 54">
            <a:extLst>
              <a:ext uri="{FF2B5EF4-FFF2-40B4-BE49-F238E27FC236}">
                <a16:creationId xmlns:a16="http://schemas.microsoft.com/office/drawing/2014/main" id="{F7E937B2-7F43-44B8-B0E9-ED2DBDDC4833}"/>
              </a:ext>
            </a:extLst>
          </p:cNvPr>
          <p:cNvSpPr txBox="1"/>
          <p:nvPr/>
        </p:nvSpPr>
        <p:spPr>
          <a:xfrm>
            <a:off x="6135979" y="5442228"/>
            <a:ext cx="6139542" cy="738664"/>
          </a:xfrm>
          <a:prstGeom prst="rect">
            <a:avLst/>
          </a:prstGeom>
          <a:noFill/>
        </p:spPr>
        <p:txBody>
          <a:bodyPr wrap="square">
            <a:spAutoFit/>
          </a:bodyPr>
          <a:lstStyle/>
          <a:p>
            <a:pPr algn="just"/>
            <a:r>
              <a:rPr lang="en-GB" sz="1400" b="0" i="0" dirty="0">
                <a:effectLst/>
                <a:latin typeface="Times New Roman" panose="02020603050405020304" pitchFamily="18" charset="0"/>
                <a:cs typeface="Times New Roman" panose="02020603050405020304" pitchFamily="18" charset="0"/>
              </a:rPr>
              <a:t>RPA tools can also augment knowledge workers undertaking day-to-day work, removing mundane and repetitive tasks thereby requiring less human intervention leading to reduction in labour costs</a:t>
            </a:r>
            <a:r>
              <a:rPr lang="en-GB" sz="1400" dirty="0">
                <a:latin typeface="Times New Roman" panose="02020603050405020304" pitchFamily="18" charset="0"/>
                <a:cs typeface="Times New Roman" panose="02020603050405020304" pitchFamily="18" charset="0"/>
              </a:rPr>
              <a:t> &amp; </a:t>
            </a:r>
            <a:r>
              <a:rPr lang="en-GB" sz="1400" b="0" i="0" dirty="0">
                <a:effectLst/>
                <a:latin typeface="Times New Roman" panose="02020603050405020304" pitchFamily="18" charset="0"/>
                <a:cs typeface="Times New Roman" panose="02020603050405020304" pitchFamily="18" charset="0"/>
              </a:rPr>
              <a:t>more cost-effective manufacturing process. </a:t>
            </a:r>
          </a:p>
        </p:txBody>
      </p:sp>
      <p:sp>
        <p:nvSpPr>
          <p:cNvPr id="56" name="TextBox 55">
            <a:extLst>
              <a:ext uri="{FF2B5EF4-FFF2-40B4-BE49-F238E27FC236}">
                <a16:creationId xmlns:a16="http://schemas.microsoft.com/office/drawing/2014/main" id="{1D41BCDC-DA2B-4A70-9A71-DD25D3648B6B}"/>
              </a:ext>
            </a:extLst>
          </p:cNvPr>
          <p:cNvSpPr txBox="1"/>
          <p:nvPr/>
        </p:nvSpPr>
        <p:spPr>
          <a:xfrm>
            <a:off x="6123175" y="4366141"/>
            <a:ext cx="6139542" cy="523220"/>
          </a:xfrm>
          <a:prstGeom prst="rect">
            <a:avLst/>
          </a:prstGeom>
          <a:noFill/>
        </p:spPr>
        <p:txBody>
          <a:bodyPr wrap="square">
            <a:spAutoFit/>
          </a:bodyPr>
          <a:lstStyle/>
          <a:p>
            <a:r>
              <a:rPr lang="en-GB" sz="1400" dirty="0">
                <a:latin typeface="Times New Roman" panose="02020603050405020304" pitchFamily="18" charset="0"/>
                <a:cs typeface="Times New Roman" panose="02020603050405020304" pitchFamily="18" charset="0"/>
              </a:rPr>
              <a:t>Higher levels of automation can also predict the likelihood of failures and therefore allow for preventive maintenance to be used</a:t>
            </a:r>
          </a:p>
        </p:txBody>
      </p:sp>
      <p:sp>
        <p:nvSpPr>
          <p:cNvPr id="58" name="TextBox 57">
            <a:extLst>
              <a:ext uri="{FF2B5EF4-FFF2-40B4-BE49-F238E27FC236}">
                <a16:creationId xmlns:a16="http://schemas.microsoft.com/office/drawing/2014/main" id="{DCE240A4-AE34-4CC1-9E8C-91767734EA99}"/>
              </a:ext>
            </a:extLst>
          </p:cNvPr>
          <p:cNvSpPr txBox="1"/>
          <p:nvPr/>
        </p:nvSpPr>
        <p:spPr>
          <a:xfrm>
            <a:off x="6137288" y="4909651"/>
            <a:ext cx="6000527" cy="523220"/>
          </a:xfrm>
          <a:prstGeom prst="rect">
            <a:avLst/>
          </a:prstGeom>
          <a:noFill/>
        </p:spPr>
        <p:txBody>
          <a:bodyPr wrap="square">
            <a:spAutoFit/>
          </a:bodyPr>
          <a:lstStyle/>
          <a:p>
            <a:pPr algn="just"/>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iBPMS</a:t>
            </a:r>
            <a:r>
              <a:rPr lang="en-GB" sz="1400" dirty="0">
                <a:latin typeface="Times New Roman" panose="02020603050405020304" pitchFamily="18" charset="0"/>
                <a:cs typeface="Times New Roman" panose="02020603050405020304" pitchFamily="18" charset="0"/>
              </a:rPr>
              <a:t> software can also be deployed to support the full life cycle of business processes and decisions.</a:t>
            </a:r>
            <a:endParaRPr lang="en-IN" sz="1400" dirty="0"/>
          </a:p>
        </p:txBody>
      </p:sp>
      <p:pic>
        <p:nvPicPr>
          <p:cNvPr id="36" name="Picture 4" descr="Media Kit - Logo - Great Lakes, Gurgaon | GLIM">
            <a:extLst>
              <a:ext uri="{FF2B5EF4-FFF2-40B4-BE49-F238E27FC236}">
                <a16:creationId xmlns:a16="http://schemas.microsoft.com/office/drawing/2014/main" id="{2A69A65D-E189-4253-A2DE-69CA06C70DF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9996" r="15537"/>
          <a:stretch/>
        </p:blipFill>
        <p:spPr bwMode="auto">
          <a:xfrm>
            <a:off x="11158862" y="82072"/>
            <a:ext cx="976060" cy="4388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CC2E0DB1-56E6-4276-A199-B0F1E8BFC501}"/>
              </a:ext>
            </a:extLst>
          </p:cNvPr>
          <p:cNvPicPr>
            <a:picLocks noChangeAspect="1"/>
          </p:cNvPicPr>
          <p:nvPr/>
        </p:nvPicPr>
        <p:blipFill>
          <a:blip r:embed="rId3"/>
          <a:stretch>
            <a:fillRect/>
          </a:stretch>
        </p:blipFill>
        <p:spPr>
          <a:xfrm>
            <a:off x="2252329" y="6401174"/>
            <a:ext cx="640000" cy="360000"/>
          </a:xfrm>
          <a:prstGeom prst="rect">
            <a:avLst/>
          </a:prstGeom>
        </p:spPr>
      </p:pic>
      <p:pic>
        <p:nvPicPr>
          <p:cNvPr id="38" name="Picture 37">
            <a:extLst>
              <a:ext uri="{FF2B5EF4-FFF2-40B4-BE49-F238E27FC236}">
                <a16:creationId xmlns:a16="http://schemas.microsoft.com/office/drawing/2014/main" id="{EC5BCC65-2760-4415-A8A5-B76FC6856546}"/>
              </a:ext>
            </a:extLst>
          </p:cNvPr>
          <p:cNvPicPr>
            <a:picLocks noChangeAspect="1"/>
          </p:cNvPicPr>
          <p:nvPr/>
        </p:nvPicPr>
        <p:blipFill>
          <a:blip r:embed="rId4"/>
          <a:stretch>
            <a:fillRect/>
          </a:stretch>
        </p:blipFill>
        <p:spPr>
          <a:xfrm>
            <a:off x="3259092" y="6401174"/>
            <a:ext cx="640000" cy="360000"/>
          </a:xfrm>
          <a:prstGeom prst="rect">
            <a:avLst/>
          </a:prstGeom>
        </p:spPr>
      </p:pic>
      <p:pic>
        <p:nvPicPr>
          <p:cNvPr id="39" name="Picture 38">
            <a:extLst>
              <a:ext uri="{FF2B5EF4-FFF2-40B4-BE49-F238E27FC236}">
                <a16:creationId xmlns:a16="http://schemas.microsoft.com/office/drawing/2014/main" id="{2E77C59F-FB60-4E4D-BF42-0BB2D5EDA14C}"/>
              </a:ext>
            </a:extLst>
          </p:cNvPr>
          <p:cNvPicPr>
            <a:picLocks noChangeAspect="1"/>
          </p:cNvPicPr>
          <p:nvPr/>
        </p:nvPicPr>
        <p:blipFill>
          <a:blip r:embed="rId5"/>
          <a:stretch>
            <a:fillRect/>
          </a:stretch>
        </p:blipFill>
        <p:spPr>
          <a:xfrm>
            <a:off x="4105855" y="6272192"/>
            <a:ext cx="960000" cy="540000"/>
          </a:xfrm>
          <a:prstGeom prst="rect">
            <a:avLst/>
          </a:prstGeom>
        </p:spPr>
      </p:pic>
      <p:pic>
        <p:nvPicPr>
          <p:cNvPr id="40" name="Picture 39">
            <a:extLst>
              <a:ext uri="{FF2B5EF4-FFF2-40B4-BE49-F238E27FC236}">
                <a16:creationId xmlns:a16="http://schemas.microsoft.com/office/drawing/2014/main" id="{9E4D2DF6-4AB1-4C69-859D-557AF45ABFAD}"/>
              </a:ext>
            </a:extLst>
          </p:cNvPr>
          <p:cNvPicPr>
            <a:picLocks noChangeAspect="1"/>
          </p:cNvPicPr>
          <p:nvPr/>
        </p:nvPicPr>
        <p:blipFill>
          <a:blip r:embed="rId6"/>
          <a:stretch>
            <a:fillRect/>
          </a:stretch>
        </p:blipFill>
        <p:spPr>
          <a:xfrm>
            <a:off x="5272618" y="6401174"/>
            <a:ext cx="640000" cy="360000"/>
          </a:xfrm>
          <a:prstGeom prst="rect">
            <a:avLst/>
          </a:prstGeom>
        </p:spPr>
      </p:pic>
      <p:pic>
        <p:nvPicPr>
          <p:cNvPr id="51" name="Picture 50">
            <a:extLst>
              <a:ext uri="{FF2B5EF4-FFF2-40B4-BE49-F238E27FC236}">
                <a16:creationId xmlns:a16="http://schemas.microsoft.com/office/drawing/2014/main" id="{9B42706E-EF95-497A-BEC3-A58DD3EB7135}"/>
              </a:ext>
            </a:extLst>
          </p:cNvPr>
          <p:cNvPicPr>
            <a:picLocks noChangeAspect="1"/>
          </p:cNvPicPr>
          <p:nvPr/>
        </p:nvPicPr>
        <p:blipFill>
          <a:blip r:embed="rId7"/>
          <a:stretch>
            <a:fillRect/>
          </a:stretch>
        </p:blipFill>
        <p:spPr>
          <a:xfrm>
            <a:off x="6279381" y="6401174"/>
            <a:ext cx="640000" cy="360000"/>
          </a:xfrm>
          <a:prstGeom prst="rect">
            <a:avLst/>
          </a:prstGeom>
        </p:spPr>
      </p:pic>
      <p:pic>
        <p:nvPicPr>
          <p:cNvPr id="57" name="Picture 56">
            <a:extLst>
              <a:ext uri="{FF2B5EF4-FFF2-40B4-BE49-F238E27FC236}">
                <a16:creationId xmlns:a16="http://schemas.microsoft.com/office/drawing/2014/main" id="{E5078B4F-8463-4C5C-A659-889898A92150}"/>
              </a:ext>
            </a:extLst>
          </p:cNvPr>
          <p:cNvPicPr>
            <a:picLocks noChangeAspect="1"/>
          </p:cNvPicPr>
          <p:nvPr/>
        </p:nvPicPr>
        <p:blipFill>
          <a:blip r:embed="rId8"/>
          <a:stretch>
            <a:fillRect/>
          </a:stretch>
        </p:blipFill>
        <p:spPr>
          <a:xfrm>
            <a:off x="7286144" y="6401174"/>
            <a:ext cx="640000" cy="360000"/>
          </a:xfrm>
          <a:prstGeom prst="rect">
            <a:avLst/>
          </a:prstGeom>
        </p:spPr>
      </p:pic>
      <p:pic>
        <p:nvPicPr>
          <p:cNvPr id="61" name="Picture 60">
            <a:extLst>
              <a:ext uri="{FF2B5EF4-FFF2-40B4-BE49-F238E27FC236}">
                <a16:creationId xmlns:a16="http://schemas.microsoft.com/office/drawing/2014/main" id="{15311113-9118-4D06-9EC4-420AE62F00C0}"/>
              </a:ext>
            </a:extLst>
          </p:cNvPr>
          <p:cNvPicPr>
            <a:picLocks noChangeAspect="1"/>
          </p:cNvPicPr>
          <p:nvPr/>
        </p:nvPicPr>
        <p:blipFill>
          <a:blip r:embed="rId9"/>
          <a:stretch>
            <a:fillRect/>
          </a:stretch>
        </p:blipFill>
        <p:spPr>
          <a:xfrm>
            <a:off x="9299670" y="6401174"/>
            <a:ext cx="640000" cy="360000"/>
          </a:xfrm>
          <a:prstGeom prst="rect">
            <a:avLst/>
          </a:prstGeom>
        </p:spPr>
      </p:pic>
      <p:pic>
        <p:nvPicPr>
          <p:cNvPr id="35" name="Picture 34">
            <a:extLst>
              <a:ext uri="{FF2B5EF4-FFF2-40B4-BE49-F238E27FC236}">
                <a16:creationId xmlns:a16="http://schemas.microsoft.com/office/drawing/2014/main" id="{DEB6F5BE-FFF1-4B85-9DAF-9FC2A0EFD522}"/>
              </a:ext>
            </a:extLst>
          </p:cNvPr>
          <p:cNvPicPr>
            <a:picLocks noChangeAspect="1"/>
          </p:cNvPicPr>
          <p:nvPr/>
        </p:nvPicPr>
        <p:blipFill rotWithShape="1">
          <a:blip r:embed="rId10"/>
          <a:srcRect t="-1" b="9264"/>
          <a:stretch/>
        </p:blipFill>
        <p:spPr>
          <a:xfrm>
            <a:off x="8292907" y="6401174"/>
            <a:ext cx="640000" cy="326651"/>
          </a:xfrm>
          <a:prstGeom prst="rect">
            <a:avLst/>
          </a:prstGeom>
        </p:spPr>
      </p:pic>
    </p:spTree>
    <p:extLst>
      <p:ext uri="{BB962C8B-B14F-4D97-AF65-F5344CB8AC3E}">
        <p14:creationId xmlns:p14="http://schemas.microsoft.com/office/powerpoint/2010/main" val="364048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5035488-CB31-4408-8ECC-30A10784E6D0}"/>
              </a:ext>
            </a:extLst>
          </p:cNvPr>
          <p:cNvSpPr txBox="1"/>
          <p:nvPr/>
        </p:nvSpPr>
        <p:spPr>
          <a:xfrm>
            <a:off x="2139961" y="95084"/>
            <a:ext cx="7704746" cy="523220"/>
          </a:xfrm>
          <a:prstGeom prst="rect">
            <a:avLst/>
          </a:prstGeom>
          <a:noFill/>
        </p:spPr>
        <p:txBody>
          <a:bodyPr wrap="square" rtlCol="0">
            <a:spAutoFit/>
          </a:bodyPr>
          <a:lstStyle/>
          <a:p>
            <a:pPr algn="ctr"/>
            <a:r>
              <a:rPr lang="en-IN" sz="2800" b="1" dirty="0">
                <a:solidFill>
                  <a:srgbClr val="192A56"/>
                </a:solidFill>
                <a:latin typeface="Times New Roman" panose="02020603050405020304" pitchFamily="18" charset="0"/>
                <a:cs typeface="Times New Roman" panose="02020603050405020304" pitchFamily="18" charset="0"/>
              </a:rPr>
              <a:t>How HyperAutomation Looks In The Industry</a:t>
            </a:r>
          </a:p>
        </p:txBody>
      </p:sp>
      <p:sp>
        <p:nvSpPr>
          <p:cNvPr id="2" name="Rectangle 1">
            <a:extLst>
              <a:ext uri="{FF2B5EF4-FFF2-40B4-BE49-F238E27FC236}">
                <a16:creationId xmlns:a16="http://schemas.microsoft.com/office/drawing/2014/main" id="{484AE630-7915-472E-8879-71BF95D7CF45}"/>
              </a:ext>
            </a:extLst>
          </p:cNvPr>
          <p:cNvSpPr/>
          <p:nvPr/>
        </p:nvSpPr>
        <p:spPr>
          <a:xfrm>
            <a:off x="0" y="783176"/>
            <a:ext cx="12192000" cy="540776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08AD2B10-FAC8-4753-B155-52C4E57A80D9}"/>
              </a:ext>
            </a:extLst>
          </p:cNvPr>
          <p:cNvGrpSpPr/>
          <p:nvPr/>
        </p:nvGrpSpPr>
        <p:grpSpPr>
          <a:xfrm>
            <a:off x="0" y="783176"/>
            <a:ext cx="12192001" cy="5399067"/>
            <a:chOff x="-1" y="783177"/>
            <a:chExt cx="12505507" cy="5283329"/>
          </a:xfrm>
          <a:solidFill>
            <a:schemeClr val="accent2">
              <a:lumMod val="75000"/>
            </a:schemeClr>
          </a:solidFill>
        </p:grpSpPr>
        <p:sp>
          <p:nvSpPr>
            <p:cNvPr id="3" name="Rectangle 2">
              <a:extLst>
                <a:ext uri="{FF2B5EF4-FFF2-40B4-BE49-F238E27FC236}">
                  <a16:creationId xmlns:a16="http://schemas.microsoft.com/office/drawing/2014/main" id="{D61E40F9-67A8-4F0B-8235-3C8D8462D538}"/>
                </a:ext>
              </a:extLst>
            </p:cNvPr>
            <p:cNvSpPr/>
            <p:nvPr/>
          </p:nvSpPr>
          <p:spPr>
            <a:xfrm>
              <a:off x="-1" y="783177"/>
              <a:ext cx="3126377" cy="2645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9047450-F791-4A2D-83B2-0CAE4B5995D7}"/>
                </a:ext>
              </a:extLst>
            </p:cNvPr>
            <p:cNvSpPr/>
            <p:nvPr/>
          </p:nvSpPr>
          <p:spPr>
            <a:xfrm>
              <a:off x="3126376" y="3420682"/>
              <a:ext cx="3126377" cy="2645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51171A44-ED96-4588-B21D-B49154AB0638}"/>
                </a:ext>
              </a:extLst>
            </p:cNvPr>
            <p:cNvSpPr/>
            <p:nvPr/>
          </p:nvSpPr>
          <p:spPr>
            <a:xfrm>
              <a:off x="6252752" y="788721"/>
              <a:ext cx="3126377" cy="2645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1007BB7E-3CE1-4A80-BE12-0871F88D79E7}"/>
                </a:ext>
              </a:extLst>
            </p:cNvPr>
            <p:cNvSpPr/>
            <p:nvPr/>
          </p:nvSpPr>
          <p:spPr>
            <a:xfrm>
              <a:off x="9379129" y="3416524"/>
              <a:ext cx="3126377" cy="2645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a:extLst>
              <a:ext uri="{FF2B5EF4-FFF2-40B4-BE49-F238E27FC236}">
                <a16:creationId xmlns:a16="http://schemas.microsoft.com/office/drawing/2014/main" id="{30BE2587-417F-4BC3-917A-6D82B4169D0F}"/>
              </a:ext>
            </a:extLst>
          </p:cNvPr>
          <p:cNvSpPr txBox="1"/>
          <p:nvPr/>
        </p:nvSpPr>
        <p:spPr>
          <a:xfrm>
            <a:off x="-159690" y="889577"/>
            <a:ext cx="3367379" cy="646331"/>
          </a:xfrm>
          <a:prstGeom prst="rect">
            <a:avLst/>
          </a:prstGeom>
          <a:noFill/>
        </p:spPr>
        <p:txBody>
          <a:bodyPr wrap="square">
            <a:spAutoFit/>
          </a:bodyPr>
          <a:lstStyle/>
          <a:p>
            <a:pPr algn="ctr"/>
            <a:r>
              <a:rPr lang="en-GB" b="1" i="0" u="none" strike="noStrike" dirty="0">
                <a:solidFill>
                  <a:schemeClr val="bg1"/>
                </a:solidFill>
                <a:effectLst/>
                <a:latin typeface="Times New Roman" panose="02020603050405020304" pitchFamily="18" charset="0"/>
                <a:cs typeface="Times New Roman" panose="02020603050405020304" pitchFamily="18" charset="0"/>
              </a:rPr>
              <a:t>Supply Chain &amp; </a:t>
            </a:r>
          </a:p>
          <a:p>
            <a:pPr algn="ctr"/>
            <a:r>
              <a:rPr lang="en-GB" b="1" i="0" u="none" strike="noStrike" dirty="0">
                <a:solidFill>
                  <a:schemeClr val="bg1"/>
                </a:solidFill>
                <a:effectLst/>
                <a:latin typeface="Times New Roman" panose="02020603050405020304" pitchFamily="18" charset="0"/>
                <a:cs typeface="Times New Roman" panose="02020603050405020304" pitchFamily="18" charset="0"/>
              </a:rPr>
              <a:t>Inventory Management</a:t>
            </a:r>
            <a:endParaRPr lang="en-IN" dirty="0">
              <a:solidFill>
                <a:schemeClr val="bg1"/>
              </a:solidFill>
            </a:endParaRPr>
          </a:p>
        </p:txBody>
      </p:sp>
      <p:sp>
        <p:nvSpPr>
          <p:cNvPr id="27" name="TextBox 26">
            <a:extLst>
              <a:ext uri="{FF2B5EF4-FFF2-40B4-BE49-F238E27FC236}">
                <a16:creationId xmlns:a16="http://schemas.microsoft.com/office/drawing/2014/main" id="{F972042C-58BA-4E67-B105-102ECDB4CFC9}"/>
              </a:ext>
            </a:extLst>
          </p:cNvPr>
          <p:cNvSpPr txBox="1"/>
          <p:nvPr/>
        </p:nvSpPr>
        <p:spPr>
          <a:xfrm>
            <a:off x="115145" y="1700518"/>
            <a:ext cx="2858461" cy="1600438"/>
          </a:xfrm>
          <a:prstGeom prst="rect">
            <a:avLst/>
          </a:prstGeom>
          <a:noFill/>
        </p:spPr>
        <p:txBody>
          <a:bodyPr wrap="square">
            <a:spAutoFit/>
          </a:bodyPr>
          <a:lstStyle/>
          <a:p>
            <a:pPr algn="just"/>
            <a:r>
              <a:rPr lang="en-GB" sz="1400" b="0" i="0" u="none" strike="noStrike" dirty="0">
                <a:solidFill>
                  <a:schemeClr val="bg1"/>
                </a:solidFill>
                <a:effectLst/>
                <a:latin typeface="Times New Roman" panose="02020603050405020304" pitchFamily="18" charset="0"/>
                <a:cs typeface="Times New Roman" panose="02020603050405020304" pitchFamily="18" charset="0"/>
              </a:rPr>
              <a:t>Thanks to the growing adoption of RFID technologies, electronic batch records and workflow management, medicine delivery has become more effective. Errors and weaknesses in the logistics system can easily be spotted and removed</a:t>
            </a:r>
            <a:endParaRPr lang="en-IN" sz="1400" dirty="0">
              <a:solidFill>
                <a:schemeClr val="bg1"/>
              </a:solidFill>
            </a:endParaRPr>
          </a:p>
        </p:txBody>
      </p:sp>
      <p:sp>
        <p:nvSpPr>
          <p:cNvPr id="28" name="TextBox 27">
            <a:extLst>
              <a:ext uri="{FF2B5EF4-FFF2-40B4-BE49-F238E27FC236}">
                <a16:creationId xmlns:a16="http://schemas.microsoft.com/office/drawing/2014/main" id="{D1A1332F-60A1-4E18-B09E-9A06A98DA50C}"/>
              </a:ext>
            </a:extLst>
          </p:cNvPr>
          <p:cNvSpPr txBox="1"/>
          <p:nvPr/>
        </p:nvSpPr>
        <p:spPr>
          <a:xfrm>
            <a:off x="2828399" y="910044"/>
            <a:ext cx="3367379" cy="369332"/>
          </a:xfrm>
          <a:prstGeom prst="rect">
            <a:avLst/>
          </a:prstGeom>
          <a:noFill/>
        </p:spPr>
        <p:txBody>
          <a:bodyPr wrap="square">
            <a:spAutoFit/>
          </a:bodyPr>
          <a:lstStyle/>
          <a:p>
            <a:pPr algn="ctr"/>
            <a:r>
              <a:rPr lang="en-GB" b="1" i="0" u="none" strike="noStrike" dirty="0">
                <a:solidFill>
                  <a:schemeClr val="bg1"/>
                </a:solidFill>
                <a:effectLst/>
                <a:latin typeface="Times New Roman" panose="02020603050405020304" pitchFamily="18" charset="0"/>
                <a:cs typeface="Times New Roman" panose="02020603050405020304" pitchFamily="18" charset="0"/>
              </a:rPr>
              <a:t>Salesforce Operation</a:t>
            </a:r>
            <a:endParaRPr lang="en-IN" dirty="0">
              <a:solidFill>
                <a:schemeClr val="bg1"/>
              </a:solidFill>
            </a:endParaRPr>
          </a:p>
        </p:txBody>
      </p:sp>
      <p:sp>
        <p:nvSpPr>
          <p:cNvPr id="29" name="TextBox 28">
            <a:extLst>
              <a:ext uri="{FF2B5EF4-FFF2-40B4-BE49-F238E27FC236}">
                <a16:creationId xmlns:a16="http://schemas.microsoft.com/office/drawing/2014/main" id="{9E6C0917-1280-4E7C-BD8C-EDC9F0466C29}"/>
              </a:ext>
            </a:extLst>
          </p:cNvPr>
          <p:cNvSpPr txBox="1"/>
          <p:nvPr/>
        </p:nvSpPr>
        <p:spPr>
          <a:xfrm>
            <a:off x="3133873" y="1527147"/>
            <a:ext cx="2858461" cy="1815882"/>
          </a:xfrm>
          <a:prstGeom prst="rect">
            <a:avLst/>
          </a:prstGeom>
          <a:noFill/>
        </p:spPr>
        <p:txBody>
          <a:bodyPr wrap="square">
            <a:spAutoFit/>
          </a:bodyPr>
          <a:lstStyle/>
          <a:p>
            <a:pPr algn="just"/>
            <a:r>
              <a:rPr lang="en-GB" sz="1400" b="0" i="0" u="none" strike="noStrike" dirty="0">
                <a:solidFill>
                  <a:schemeClr val="bg1"/>
                </a:solidFill>
                <a:effectLst/>
                <a:latin typeface="Times New Roman" panose="02020603050405020304" pitchFamily="18" charset="0"/>
                <a:cs typeface="Times New Roman" panose="02020603050405020304" pitchFamily="18" charset="0"/>
              </a:rPr>
              <a:t>Using AI to automate data entry, monitor records, document and study customer feedback, absolves sales reps from having to do these tasks. This grants sales reps the opportunity to focus on customer acquisition, engagement, conversion, and other relevant tasks</a:t>
            </a:r>
            <a:endParaRPr lang="en-IN" sz="1400" dirty="0">
              <a:solidFill>
                <a:schemeClr val="bg1"/>
              </a:solidFill>
            </a:endParaRPr>
          </a:p>
        </p:txBody>
      </p:sp>
      <p:sp>
        <p:nvSpPr>
          <p:cNvPr id="30" name="TextBox 29">
            <a:extLst>
              <a:ext uri="{FF2B5EF4-FFF2-40B4-BE49-F238E27FC236}">
                <a16:creationId xmlns:a16="http://schemas.microsoft.com/office/drawing/2014/main" id="{2A5B0AAD-E324-4953-8578-428219055888}"/>
              </a:ext>
            </a:extLst>
          </p:cNvPr>
          <p:cNvSpPr txBox="1"/>
          <p:nvPr/>
        </p:nvSpPr>
        <p:spPr>
          <a:xfrm>
            <a:off x="5890766" y="889577"/>
            <a:ext cx="3367379" cy="646331"/>
          </a:xfrm>
          <a:prstGeom prst="rect">
            <a:avLst/>
          </a:prstGeom>
          <a:noFill/>
        </p:spPr>
        <p:txBody>
          <a:bodyPr wrap="square">
            <a:spAutoFit/>
          </a:bodyPr>
          <a:lstStyle/>
          <a:p>
            <a:pPr algn="ctr"/>
            <a:r>
              <a:rPr lang="en-GB" b="1" i="0" u="none" strike="noStrike" dirty="0">
                <a:solidFill>
                  <a:schemeClr val="bg1"/>
                </a:solidFill>
                <a:effectLst/>
                <a:latin typeface="Times New Roman" panose="02020603050405020304" pitchFamily="18" charset="0"/>
                <a:cs typeface="Times New Roman" panose="02020603050405020304" pitchFamily="18" charset="0"/>
              </a:rPr>
              <a:t>Compliance and Regulatory Requirements</a:t>
            </a:r>
            <a:endParaRPr lang="en-IN" dirty="0">
              <a:solidFill>
                <a:schemeClr val="bg1"/>
              </a:solidFill>
            </a:endParaRPr>
          </a:p>
        </p:txBody>
      </p:sp>
      <p:sp>
        <p:nvSpPr>
          <p:cNvPr id="31" name="TextBox 30">
            <a:extLst>
              <a:ext uri="{FF2B5EF4-FFF2-40B4-BE49-F238E27FC236}">
                <a16:creationId xmlns:a16="http://schemas.microsoft.com/office/drawing/2014/main" id="{B4E29BFE-3602-449A-B938-C22090F00145}"/>
              </a:ext>
            </a:extLst>
          </p:cNvPr>
          <p:cNvSpPr txBox="1"/>
          <p:nvPr/>
        </p:nvSpPr>
        <p:spPr>
          <a:xfrm>
            <a:off x="6165601" y="1700518"/>
            <a:ext cx="2858461" cy="1384995"/>
          </a:xfrm>
          <a:prstGeom prst="rect">
            <a:avLst/>
          </a:prstGeom>
          <a:noFill/>
        </p:spPr>
        <p:txBody>
          <a:bodyPr wrap="square">
            <a:spAutoFit/>
          </a:bodyPr>
          <a:lstStyle/>
          <a:p>
            <a:pPr algn="just"/>
            <a:r>
              <a:rPr lang="en-GB" sz="1400" b="0" i="0" u="none" strike="noStrike" dirty="0">
                <a:solidFill>
                  <a:schemeClr val="bg1"/>
                </a:solidFill>
                <a:effectLst/>
                <a:latin typeface="Times New Roman" panose="02020603050405020304" pitchFamily="18" charset="0"/>
                <a:cs typeface="Times New Roman" panose="02020603050405020304" pitchFamily="18" charset="0"/>
              </a:rPr>
              <a:t>With millions of lives at stake, the pharmaceutical industry cannot afford errors. Integrating IA mitigates this risk while adhering to the rigorous standards and esoteric regulations of the pharma industry</a:t>
            </a:r>
            <a:endParaRPr lang="en-IN" sz="1400" dirty="0">
              <a:solidFill>
                <a:schemeClr val="bg1"/>
              </a:solidFill>
            </a:endParaRPr>
          </a:p>
        </p:txBody>
      </p:sp>
      <p:sp>
        <p:nvSpPr>
          <p:cNvPr id="32" name="TextBox 31">
            <a:extLst>
              <a:ext uri="{FF2B5EF4-FFF2-40B4-BE49-F238E27FC236}">
                <a16:creationId xmlns:a16="http://schemas.microsoft.com/office/drawing/2014/main" id="{7828B226-0048-4888-9F4C-0FD0766780FE}"/>
              </a:ext>
            </a:extLst>
          </p:cNvPr>
          <p:cNvSpPr txBox="1"/>
          <p:nvPr/>
        </p:nvSpPr>
        <p:spPr>
          <a:xfrm>
            <a:off x="8980423" y="898221"/>
            <a:ext cx="3367379" cy="369332"/>
          </a:xfrm>
          <a:prstGeom prst="rect">
            <a:avLst/>
          </a:prstGeom>
          <a:noFill/>
        </p:spPr>
        <p:txBody>
          <a:bodyPr wrap="square">
            <a:spAutoFit/>
          </a:bodyPr>
          <a:lstStyle/>
          <a:p>
            <a:pPr algn="ctr"/>
            <a:r>
              <a:rPr lang="en-GB" b="1" i="0" u="none" strike="noStrike" dirty="0">
                <a:solidFill>
                  <a:schemeClr val="bg1"/>
                </a:solidFill>
                <a:effectLst/>
                <a:latin typeface="Times New Roman" panose="02020603050405020304" pitchFamily="18" charset="0"/>
                <a:cs typeface="Times New Roman" panose="02020603050405020304" pitchFamily="18" charset="0"/>
              </a:rPr>
              <a:t>Integrating RPA</a:t>
            </a:r>
            <a:endParaRPr lang="en-IN" dirty="0">
              <a:solidFill>
                <a:schemeClr val="bg1"/>
              </a:solidFill>
            </a:endParaRPr>
          </a:p>
        </p:txBody>
      </p:sp>
      <p:sp>
        <p:nvSpPr>
          <p:cNvPr id="33" name="TextBox 32">
            <a:extLst>
              <a:ext uri="{FF2B5EF4-FFF2-40B4-BE49-F238E27FC236}">
                <a16:creationId xmlns:a16="http://schemas.microsoft.com/office/drawing/2014/main" id="{5462336F-10AC-4482-9408-4DBC3CD287D4}"/>
              </a:ext>
            </a:extLst>
          </p:cNvPr>
          <p:cNvSpPr txBox="1"/>
          <p:nvPr/>
        </p:nvSpPr>
        <p:spPr>
          <a:xfrm>
            <a:off x="9250401" y="1377352"/>
            <a:ext cx="2835198" cy="2031325"/>
          </a:xfrm>
          <a:prstGeom prst="rect">
            <a:avLst/>
          </a:prstGeom>
          <a:noFill/>
        </p:spPr>
        <p:txBody>
          <a:bodyPr wrap="square">
            <a:spAutoFit/>
          </a:bodyPr>
          <a:lstStyle/>
          <a:p>
            <a:pPr algn="just"/>
            <a:r>
              <a:rPr lang="en-GB" sz="1400" b="0" i="0" u="none" strike="noStrike" dirty="0">
                <a:solidFill>
                  <a:schemeClr val="bg1"/>
                </a:solidFill>
                <a:effectLst/>
                <a:latin typeface="Times New Roman" panose="02020603050405020304" pitchFamily="18" charset="0"/>
                <a:cs typeface="Times New Roman" panose="02020603050405020304" pitchFamily="18" charset="0"/>
              </a:rPr>
              <a:t>Operating in an intensely regulated marketplace, drug makers must meet the various guidelines and recommendations outlined for ensuring public health safety. Therefore, they are opting for automated setups and tools that enable effective risk management and greater scalability.</a:t>
            </a:r>
          </a:p>
        </p:txBody>
      </p:sp>
      <p:sp>
        <p:nvSpPr>
          <p:cNvPr id="34" name="TextBox 33">
            <a:extLst>
              <a:ext uri="{FF2B5EF4-FFF2-40B4-BE49-F238E27FC236}">
                <a16:creationId xmlns:a16="http://schemas.microsoft.com/office/drawing/2014/main" id="{BF79D404-8F08-42F0-9A2B-A9B55A0297BC}"/>
              </a:ext>
            </a:extLst>
          </p:cNvPr>
          <p:cNvSpPr txBox="1"/>
          <p:nvPr/>
        </p:nvSpPr>
        <p:spPr>
          <a:xfrm>
            <a:off x="-159690" y="3613828"/>
            <a:ext cx="3367379" cy="369332"/>
          </a:xfrm>
          <a:prstGeom prst="rect">
            <a:avLst/>
          </a:prstGeom>
          <a:noFill/>
        </p:spPr>
        <p:txBody>
          <a:bodyPr wrap="square">
            <a:spAutoFit/>
          </a:bodyPr>
          <a:lstStyle/>
          <a:p>
            <a:pPr algn="ctr"/>
            <a:r>
              <a:rPr lang="en-GB" b="1" i="0" u="none" strike="noStrike" dirty="0">
                <a:solidFill>
                  <a:schemeClr val="bg1"/>
                </a:solidFill>
                <a:effectLst/>
                <a:latin typeface="Times New Roman" panose="02020603050405020304" pitchFamily="18" charset="0"/>
                <a:cs typeface="Times New Roman" panose="02020603050405020304" pitchFamily="18" charset="0"/>
              </a:rPr>
              <a:t>Packaging and Distribution</a:t>
            </a:r>
            <a:endParaRPr lang="en-IN" dirty="0">
              <a:solidFill>
                <a:schemeClr val="bg1"/>
              </a:solidFill>
            </a:endParaRPr>
          </a:p>
        </p:txBody>
      </p:sp>
      <p:sp>
        <p:nvSpPr>
          <p:cNvPr id="45" name="TextBox 44">
            <a:extLst>
              <a:ext uri="{FF2B5EF4-FFF2-40B4-BE49-F238E27FC236}">
                <a16:creationId xmlns:a16="http://schemas.microsoft.com/office/drawing/2014/main" id="{E9A2EA21-40FB-40E1-8DA4-AF998E3548A4}"/>
              </a:ext>
            </a:extLst>
          </p:cNvPr>
          <p:cNvSpPr txBox="1"/>
          <p:nvPr/>
        </p:nvSpPr>
        <p:spPr>
          <a:xfrm>
            <a:off x="49775" y="4074156"/>
            <a:ext cx="2994326" cy="2031325"/>
          </a:xfrm>
          <a:prstGeom prst="rect">
            <a:avLst/>
          </a:prstGeom>
          <a:noFill/>
        </p:spPr>
        <p:txBody>
          <a:bodyPr wrap="square">
            <a:spAutoFit/>
          </a:bodyPr>
          <a:lstStyle/>
          <a:p>
            <a:pPr algn="just"/>
            <a:r>
              <a:rPr lang="en-GB" sz="1400" b="0" i="0" u="none" strike="noStrike" dirty="0">
                <a:solidFill>
                  <a:schemeClr val="bg1"/>
                </a:solidFill>
                <a:effectLst/>
                <a:latin typeface="Times New Roman" panose="02020603050405020304" pitchFamily="18" charset="0"/>
                <a:cs typeface="Times New Roman" panose="02020603050405020304" pitchFamily="18" charset="0"/>
              </a:rPr>
              <a:t>Automated manufacturing techniques can master the weighing, blending and tableting of solids, or the stirring and filling of liquids, to deliver global standardization. This new-found precision in laboratory manufacturing is also driving the discovery of new medicines, further boosting the adoption of digital manufacturing.</a:t>
            </a:r>
          </a:p>
        </p:txBody>
      </p:sp>
      <p:sp>
        <p:nvSpPr>
          <p:cNvPr id="46" name="TextBox 45">
            <a:extLst>
              <a:ext uri="{FF2B5EF4-FFF2-40B4-BE49-F238E27FC236}">
                <a16:creationId xmlns:a16="http://schemas.microsoft.com/office/drawing/2014/main" id="{A9F013C4-4E3E-4108-9CDF-2BDC88B86CE6}"/>
              </a:ext>
            </a:extLst>
          </p:cNvPr>
          <p:cNvSpPr txBox="1"/>
          <p:nvPr/>
        </p:nvSpPr>
        <p:spPr>
          <a:xfrm>
            <a:off x="2873177" y="3613828"/>
            <a:ext cx="3367379" cy="369332"/>
          </a:xfrm>
          <a:prstGeom prst="rect">
            <a:avLst/>
          </a:prstGeom>
          <a:noFill/>
        </p:spPr>
        <p:txBody>
          <a:bodyPr wrap="square">
            <a:spAutoFit/>
          </a:bodyPr>
          <a:lstStyle/>
          <a:p>
            <a:pPr algn="ctr"/>
            <a:r>
              <a:rPr lang="en-GB" b="1" i="0" u="none" strike="noStrike" dirty="0">
                <a:solidFill>
                  <a:schemeClr val="bg1"/>
                </a:solidFill>
                <a:effectLst/>
                <a:latin typeface="Times New Roman" panose="02020603050405020304" pitchFamily="18" charset="0"/>
                <a:cs typeface="Times New Roman" panose="02020603050405020304" pitchFamily="18" charset="0"/>
              </a:rPr>
              <a:t>Creating Digital Twins</a:t>
            </a:r>
            <a:endParaRPr lang="en-IN" dirty="0">
              <a:solidFill>
                <a:schemeClr val="bg1"/>
              </a:solidFill>
            </a:endParaRPr>
          </a:p>
        </p:txBody>
      </p:sp>
      <p:sp>
        <p:nvSpPr>
          <p:cNvPr id="47" name="TextBox 46">
            <a:extLst>
              <a:ext uri="{FF2B5EF4-FFF2-40B4-BE49-F238E27FC236}">
                <a16:creationId xmlns:a16="http://schemas.microsoft.com/office/drawing/2014/main" id="{48E71192-ED41-43FA-9D00-4E5B5B811134}"/>
              </a:ext>
            </a:extLst>
          </p:cNvPr>
          <p:cNvSpPr txBox="1"/>
          <p:nvPr/>
        </p:nvSpPr>
        <p:spPr>
          <a:xfrm>
            <a:off x="3068988" y="3944391"/>
            <a:ext cx="2998225" cy="2246769"/>
          </a:xfrm>
          <a:prstGeom prst="rect">
            <a:avLst/>
          </a:prstGeom>
          <a:noFill/>
        </p:spPr>
        <p:txBody>
          <a:bodyPr wrap="square">
            <a:spAutoFit/>
          </a:bodyPr>
          <a:lstStyle/>
          <a:p>
            <a:pPr algn="just"/>
            <a:r>
              <a:rPr lang="en-GB" sz="1400" b="0" i="0" u="none" strike="noStrike" dirty="0">
                <a:solidFill>
                  <a:schemeClr val="bg1"/>
                </a:solidFill>
                <a:effectLst/>
                <a:latin typeface="Times New Roman" panose="02020603050405020304" pitchFamily="18" charset="0"/>
                <a:cs typeface="Times New Roman" panose="02020603050405020304" pitchFamily="18" charset="0"/>
              </a:rPr>
              <a:t>DTOs generate continuous intelligence about what is happening throughout the organization while providing a contextual framework for business process. They help capture where enterprise value links to the different parts of an organization and how its business processes impact value creation &amp; allows users to explore scenarios and make better decisions. </a:t>
            </a:r>
            <a:endParaRPr lang="en-IN" sz="1400" dirty="0">
              <a:solidFill>
                <a:schemeClr val="bg1"/>
              </a:solidFill>
            </a:endParaRPr>
          </a:p>
        </p:txBody>
      </p:sp>
      <p:sp>
        <p:nvSpPr>
          <p:cNvPr id="48" name="TextBox 47">
            <a:extLst>
              <a:ext uri="{FF2B5EF4-FFF2-40B4-BE49-F238E27FC236}">
                <a16:creationId xmlns:a16="http://schemas.microsoft.com/office/drawing/2014/main" id="{238351C6-93F2-43F7-97E0-6641A99E1633}"/>
              </a:ext>
            </a:extLst>
          </p:cNvPr>
          <p:cNvSpPr txBox="1"/>
          <p:nvPr/>
        </p:nvSpPr>
        <p:spPr>
          <a:xfrm>
            <a:off x="5874839" y="3627994"/>
            <a:ext cx="3367379" cy="369332"/>
          </a:xfrm>
          <a:prstGeom prst="rect">
            <a:avLst/>
          </a:prstGeom>
          <a:noFill/>
        </p:spPr>
        <p:txBody>
          <a:bodyPr wrap="square">
            <a:spAutoFit/>
          </a:bodyPr>
          <a:lstStyle/>
          <a:p>
            <a:pPr algn="ctr"/>
            <a:r>
              <a:rPr lang="en-GB" b="1" i="0" u="none" strike="noStrike" dirty="0">
                <a:solidFill>
                  <a:schemeClr val="bg1"/>
                </a:solidFill>
                <a:effectLst/>
                <a:latin typeface="Times New Roman" panose="02020603050405020304" pitchFamily="18" charset="0"/>
                <a:cs typeface="Times New Roman" panose="02020603050405020304" pitchFamily="18" charset="0"/>
              </a:rPr>
              <a:t>Using a Range of Tools</a:t>
            </a:r>
            <a:endParaRPr lang="en-IN" dirty="0">
              <a:solidFill>
                <a:schemeClr val="bg1"/>
              </a:solidFill>
            </a:endParaRPr>
          </a:p>
        </p:txBody>
      </p:sp>
      <p:sp>
        <p:nvSpPr>
          <p:cNvPr id="49" name="TextBox 48">
            <a:extLst>
              <a:ext uri="{FF2B5EF4-FFF2-40B4-BE49-F238E27FC236}">
                <a16:creationId xmlns:a16="http://schemas.microsoft.com/office/drawing/2014/main" id="{35DB131C-2CA9-4CE8-8764-E645E07C6935}"/>
              </a:ext>
            </a:extLst>
          </p:cNvPr>
          <p:cNvSpPr txBox="1"/>
          <p:nvPr/>
        </p:nvSpPr>
        <p:spPr>
          <a:xfrm>
            <a:off x="6165600" y="4097760"/>
            <a:ext cx="2858461" cy="2031325"/>
          </a:xfrm>
          <a:prstGeom prst="rect">
            <a:avLst/>
          </a:prstGeom>
          <a:noFill/>
        </p:spPr>
        <p:txBody>
          <a:bodyPr wrap="square">
            <a:spAutoFit/>
          </a:bodyPr>
          <a:lstStyle/>
          <a:p>
            <a:pPr algn="just"/>
            <a:r>
              <a:rPr lang="en-GB" sz="1400" b="0" i="0" u="none" strike="noStrike" dirty="0">
                <a:solidFill>
                  <a:schemeClr val="bg1"/>
                </a:solidFill>
                <a:effectLst/>
                <a:latin typeface="Times New Roman" panose="02020603050405020304" pitchFamily="18" charset="0"/>
                <a:cs typeface="Times New Roman" panose="02020603050405020304" pitchFamily="18" charset="0"/>
              </a:rPr>
              <a:t>Increasingly, organizations are using an evolving set of technologies to support an ever-expanding business scope. The tools include task and process automation, decision management, and packaged software — all of which will incorporate more and more machine learning technologies.</a:t>
            </a:r>
          </a:p>
        </p:txBody>
      </p:sp>
      <p:sp>
        <p:nvSpPr>
          <p:cNvPr id="50" name="TextBox 49">
            <a:extLst>
              <a:ext uri="{FF2B5EF4-FFF2-40B4-BE49-F238E27FC236}">
                <a16:creationId xmlns:a16="http://schemas.microsoft.com/office/drawing/2014/main" id="{85EAD5C2-FA81-4437-95B0-9DD7F1B570A5}"/>
              </a:ext>
            </a:extLst>
          </p:cNvPr>
          <p:cNvSpPr txBox="1"/>
          <p:nvPr/>
        </p:nvSpPr>
        <p:spPr>
          <a:xfrm>
            <a:off x="8924633" y="3608459"/>
            <a:ext cx="3367379" cy="369332"/>
          </a:xfrm>
          <a:prstGeom prst="rect">
            <a:avLst/>
          </a:prstGeom>
          <a:noFill/>
        </p:spPr>
        <p:txBody>
          <a:bodyPr wrap="square">
            <a:spAutoFit/>
          </a:bodyPr>
          <a:lstStyle/>
          <a:p>
            <a:pPr algn="ctr"/>
            <a:r>
              <a:rPr lang="en-GB" b="1" i="0" u="none" strike="noStrike" dirty="0">
                <a:solidFill>
                  <a:schemeClr val="bg1"/>
                </a:solidFill>
                <a:effectLst/>
                <a:latin typeface="Times New Roman" panose="02020603050405020304" pitchFamily="18" charset="0"/>
                <a:cs typeface="Times New Roman" panose="02020603050405020304" pitchFamily="18" charset="0"/>
              </a:rPr>
              <a:t>Workforce Engagement</a:t>
            </a:r>
            <a:endParaRPr lang="en-IN" dirty="0">
              <a:solidFill>
                <a:schemeClr val="bg1"/>
              </a:solidFill>
            </a:endParaRPr>
          </a:p>
        </p:txBody>
      </p:sp>
      <p:sp>
        <p:nvSpPr>
          <p:cNvPr id="51" name="TextBox 50">
            <a:extLst>
              <a:ext uri="{FF2B5EF4-FFF2-40B4-BE49-F238E27FC236}">
                <a16:creationId xmlns:a16="http://schemas.microsoft.com/office/drawing/2014/main" id="{6F23D415-0E9F-4CB2-B078-C9A148F58141}"/>
              </a:ext>
            </a:extLst>
          </p:cNvPr>
          <p:cNvSpPr txBox="1"/>
          <p:nvPr/>
        </p:nvSpPr>
        <p:spPr>
          <a:xfrm>
            <a:off x="9234881" y="4112040"/>
            <a:ext cx="2858461" cy="2031325"/>
          </a:xfrm>
          <a:prstGeom prst="rect">
            <a:avLst/>
          </a:prstGeom>
          <a:noFill/>
        </p:spPr>
        <p:txBody>
          <a:bodyPr wrap="square">
            <a:spAutoFit/>
          </a:bodyPr>
          <a:lstStyle/>
          <a:p>
            <a:pPr algn="just"/>
            <a:r>
              <a:rPr lang="en-GB" sz="1400" b="0" i="0" u="none" strike="noStrike" dirty="0">
                <a:solidFill>
                  <a:schemeClr val="bg1"/>
                </a:solidFill>
                <a:effectLst/>
                <a:latin typeface="Times New Roman" panose="02020603050405020304" pitchFamily="18" charset="0"/>
                <a:cs typeface="Times New Roman" panose="02020603050405020304" pitchFamily="18" charset="0"/>
              </a:rPr>
              <a:t>To not be destined only for incremental benefits, organisations have started engaging employees to digitally transform their operations. They encourage overcoming the challenges associated with silos and the way the organization allocates resources and integrates the capabilities of its partners and</a:t>
            </a:r>
          </a:p>
        </p:txBody>
      </p:sp>
      <p:pic>
        <p:nvPicPr>
          <p:cNvPr id="36" name="Picture 4" descr="Media Kit - Logo - Great Lakes, Gurgaon | GLIM">
            <a:extLst>
              <a:ext uri="{FF2B5EF4-FFF2-40B4-BE49-F238E27FC236}">
                <a16:creationId xmlns:a16="http://schemas.microsoft.com/office/drawing/2014/main" id="{72DD6583-FD6C-4324-9F7C-E4BDB36475D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9996" r="15537"/>
          <a:stretch/>
        </p:blipFill>
        <p:spPr bwMode="auto">
          <a:xfrm>
            <a:off x="11158862" y="82072"/>
            <a:ext cx="976060" cy="4388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610ECB31-3C4D-4365-AA6B-4CF0757AFDF7}"/>
              </a:ext>
            </a:extLst>
          </p:cNvPr>
          <p:cNvPicPr>
            <a:picLocks noChangeAspect="1"/>
          </p:cNvPicPr>
          <p:nvPr/>
        </p:nvPicPr>
        <p:blipFill>
          <a:blip r:embed="rId4"/>
          <a:stretch>
            <a:fillRect/>
          </a:stretch>
        </p:blipFill>
        <p:spPr>
          <a:xfrm>
            <a:off x="2252329" y="6401174"/>
            <a:ext cx="640000" cy="360000"/>
          </a:xfrm>
          <a:prstGeom prst="rect">
            <a:avLst/>
          </a:prstGeom>
        </p:spPr>
      </p:pic>
      <p:pic>
        <p:nvPicPr>
          <p:cNvPr id="38" name="Picture 37">
            <a:extLst>
              <a:ext uri="{FF2B5EF4-FFF2-40B4-BE49-F238E27FC236}">
                <a16:creationId xmlns:a16="http://schemas.microsoft.com/office/drawing/2014/main" id="{248EEDE8-E499-4634-B2CF-16663C5A0057}"/>
              </a:ext>
            </a:extLst>
          </p:cNvPr>
          <p:cNvPicPr>
            <a:picLocks noChangeAspect="1"/>
          </p:cNvPicPr>
          <p:nvPr/>
        </p:nvPicPr>
        <p:blipFill>
          <a:blip r:embed="rId5"/>
          <a:stretch>
            <a:fillRect/>
          </a:stretch>
        </p:blipFill>
        <p:spPr>
          <a:xfrm>
            <a:off x="3259092" y="6401174"/>
            <a:ext cx="640000" cy="360000"/>
          </a:xfrm>
          <a:prstGeom prst="rect">
            <a:avLst/>
          </a:prstGeom>
        </p:spPr>
      </p:pic>
      <p:pic>
        <p:nvPicPr>
          <p:cNvPr id="39" name="Picture 38">
            <a:extLst>
              <a:ext uri="{FF2B5EF4-FFF2-40B4-BE49-F238E27FC236}">
                <a16:creationId xmlns:a16="http://schemas.microsoft.com/office/drawing/2014/main" id="{DAD12FB5-9F71-47B7-A5FE-2CD7204F81D7}"/>
              </a:ext>
            </a:extLst>
          </p:cNvPr>
          <p:cNvPicPr>
            <a:picLocks noChangeAspect="1"/>
          </p:cNvPicPr>
          <p:nvPr/>
        </p:nvPicPr>
        <p:blipFill>
          <a:blip r:embed="rId6"/>
          <a:stretch>
            <a:fillRect/>
          </a:stretch>
        </p:blipFill>
        <p:spPr>
          <a:xfrm>
            <a:off x="4265855" y="6401174"/>
            <a:ext cx="640000" cy="360000"/>
          </a:xfrm>
          <a:prstGeom prst="rect">
            <a:avLst/>
          </a:prstGeom>
        </p:spPr>
      </p:pic>
      <p:pic>
        <p:nvPicPr>
          <p:cNvPr id="40" name="Picture 39">
            <a:extLst>
              <a:ext uri="{FF2B5EF4-FFF2-40B4-BE49-F238E27FC236}">
                <a16:creationId xmlns:a16="http://schemas.microsoft.com/office/drawing/2014/main" id="{4A8FBE2C-0884-4A1E-83CC-9D6D8E5642E3}"/>
              </a:ext>
            </a:extLst>
          </p:cNvPr>
          <p:cNvPicPr>
            <a:picLocks noChangeAspect="1"/>
          </p:cNvPicPr>
          <p:nvPr/>
        </p:nvPicPr>
        <p:blipFill>
          <a:blip r:embed="rId7"/>
          <a:stretch>
            <a:fillRect/>
          </a:stretch>
        </p:blipFill>
        <p:spPr>
          <a:xfrm>
            <a:off x="5112618" y="6251504"/>
            <a:ext cx="960000" cy="540000"/>
          </a:xfrm>
          <a:prstGeom prst="rect">
            <a:avLst/>
          </a:prstGeom>
        </p:spPr>
      </p:pic>
      <p:pic>
        <p:nvPicPr>
          <p:cNvPr id="41" name="Picture 40">
            <a:extLst>
              <a:ext uri="{FF2B5EF4-FFF2-40B4-BE49-F238E27FC236}">
                <a16:creationId xmlns:a16="http://schemas.microsoft.com/office/drawing/2014/main" id="{85C1C651-E5C9-4AB2-94F3-02BE3AC59334}"/>
              </a:ext>
            </a:extLst>
          </p:cNvPr>
          <p:cNvPicPr>
            <a:picLocks noChangeAspect="1"/>
          </p:cNvPicPr>
          <p:nvPr/>
        </p:nvPicPr>
        <p:blipFill>
          <a:blip r:embed="rId8"/>
          <a:stretch>
            <a:fillRect/>
          </a:stretch>
        </p:blipFill>
        <p:spPr>
          <a:xfrm>
            <a:off x="6279381" y="6401174"/>
            <a:ext cx="640000" cy="360000"/>
          </a:xfrm>
          <a:prstGeom prst="rect">
            <a:avLst/>
          </a:prstGeom>
        </p:spPr>
      </p:pic>
      <p:pic>
        <p:nvPicPr>
          <p:cNvPr id="57" name="Picture 56">
            <a:extLst>
              <a:ext uri="{FF2B5EF4-FFF2-40B4-BE49-F238E27FC236}">
                <a16:creationId xmlns:a16="http://schemas.microsoft.com/office/drawing/2014/main" id="{F703DB78-079A-4E36-A7F1-76CFF5324A74}"/>
              </a:ext>
            </a:extLst>
          </p:cNvPr>
          <p:cNvPicPr>
            <a:picLocks noChangeAspect="1"/>
          </p:cNvPicPr>
          <p:nvPr/>
        </p:nvPicPr>
        <p:blipFill>
          <a:blip r:embed="rId9"/>
          <a:stretch>
            <a:fillRect/>
          </a:stretch>
        </p:blipFill>
        <p:spPr>
          <a:xfrm>
            <a:off x="7286144" y="6401174"/>
            <a:ext cx="640000" cy="360000"/>
          </a:xfrm>
          <a:prstGeom prst="rect">
            <a:avLst/>
          </a:prstGeom>
        </p:spPr>
      </p:pic>
      <p:pic>
        <p:nvPicPr>
          <p:cNvPr id="59" name="Picture 58">
            <a:extLst>
              <a:ext uri="{FF2B5EF4-FFF2-40B4-BE49-F238E27FC236}">
                <a16:creationId xmlns:a16="http://schemas.microsoft.com/office/drawing/2014/main" id="{1BB3E1D1-30BB-4E44-9885-891A551CF16D}"/>
              </a:ext>
            </a:extLst>
          </p:cNvPr>
          <p:cNvPicPr>
            <a:picLocks noChangeAspect="1"/>
          </p:cNvPicPr>
          <p:nvPr/>
        </p:nvPicPr>
        <p:blipFill>
          <a:blip r:embed="rId10"/>
          <a:stretch>
            <a:fillRect/>
          </a:stretch>
        </p:blipFill>
        <p:spPr>
          <a:xfrm>
            <a:off x="9299670" y="6401174"/>
            <a:ext cx="640000" cy="360000"/>
          </a:xfrm>
          <a:prstGeom prst="rect">
            <a:avLst/>
          </a:prstGeom>
        </p:spPr>
      </p:pic>
      <p:pic>
        <p:nvPicPr>
          <p:cNvPr id="42" name="Picture 41">
            <a:extLst>
              <a:ext uri="{FF2B5EF4-FFF2-40B4-BE49-F238E27FC236}">
                <a16:creationId xmlns:a16="http://schemas.microsoft.com/office/drawing/2014/main" id="{57756682-A6AF-4141-A694-E2B7DEE70554}"/>
              </a:ext>
            </a:extLst>
          </p:cNvPr>
          <p:cNvPicPr>
            <a:picLocks noChangeAspect="1"/>
          </p:cNvPicPr>
          <p:nvPr/>
        </p:nvPicPr>
        <p:blipFill rotWithShape="1">
          <a:blip r:embed="rId11"/>
          <a:srcRect t="-1" b="9264"/>
          <a:stretch/>
        </p:blipFill>
        <p:spPr>
          <a:xfrm>
            <a:off x="8292907" y="6401174"/>
            <a:ext cx="640000" cy="326651"/>
          </a:xfrm>
          <a:prstGeom prst="rect">
            <a:avLst/>
          </a:prstGeom>
        </p:spPr>
      </p:pic>
    </p:spTree>
    <p:extLst>
      <p:ext uri="{BB962C8B-B14F-4D97-AF65-F5344CB8AC3E}">
        <p14:creationId xmlns:p14="http://schemas.microsoft.com/office/powerpoint/2010/main" val="315026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65096A45-884F-48B8-8B5C-7B9ECBD90672}"/>
              </a:ext>
            </a:extLst>
          </p:cNvPr>
          <p:cNvSpPr txBox="1"/>
          <p:nvPr/>
        </p:nvSpPr>
        <p:spPr>
          <a:xfrm>
            <a:off x="2237883" y="95346"/>
            <a:ext cx="7704746" cy="523220"/>
          </a:xfrm>
          <a:prstGeom prst="rect">
            <a:avLst/>
          </a:prstGeom>
          <a:noFill/>
        </p:spPr>
        <p:txBody>
          <a:bodyPr wrap="square" rtlCol="0">
            <a:spAutoFit/>
          </a:bodyPr>
          <a:lstStyle/>
          <a:p>
            <a:pPr algn="ctr"/>
            <a:r>
              <a:rPr lang="en-IN" sz="2800" b="1" dirty="0">
                <a:solidFill>
                  <a:srgbClr val="192A56"/>
                </a:solidFill>
                <a:latin typeface="Times New Roman" panose="02020603050405020304" pitchFamily="18" charset="0"/>
                <a:cs typeface="Times New Roman" panose="02020603050405020304" pitchFamily="18" charset="0"/>
              </a:rPr>
              <a:t>Key Challenges and Recommendations</a:t>
            </a:r>
          </a:p>
        </p:txBody>
      </p:sp>
      <p:sp>
        <p:nvSpPr>
          <p:cNvPr id="3" name="Oval 2">
            <a:extLst>
              <a:ext uri="{FF2B5EF4-FFF2-40B4-BE49-F238E27FC236}">
                <a16:creationId xmlns:a16="http://schemas.microsoft.com/office/drawing/2014/main" id="{B804794C-8A42-4533-95F1-208106AF141E}"/>
              </a:ext>
            </a:extLst>
          </p:cNvPr>
          <p:cNvSpPr/>
          <p:nvPr/>
        </p:nvSpPr>
        <p:spPr>
          <a:xfrm>
            <a:off x="4993187" y="1209107"/>
            <a:ext cx="806823" cy="783771"/>
          </a:xfrm>
          <a:prstGeom prst="ellipse">
            <a:avLst/>
          </a:prstGeom>
          <a:solidFill>
            <a:srgbClr val="2582C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713C18C-452C-402A-91F3-1140DADBE0BA}"/>
              </a:ext>
            </a:extLst>
          </p:cNvPr>
          <p:cNvSpPr/>
          <p:nvPr/>
        </p:nvSpPr>
        <p:spPr>
          <a:xfrm>
            <a:off x="4961856" y="2489052"/>
            <a:ext cx="806823" cy="783771"/>
          </a:xfrm>
          <a:prstGeom prst="ellipse">
            <a:avLst/>
          </a:prstGeom>
          <a:solidFill>
            <a:srgbClr val="2582C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E575E3A5-4B0A-4410-9F68-4A82172CCBD4}"/>
              </a:ext>
            </a:extLst>
          </p:cNvPr>
          <p:cNvSpPr/>
          <p:nvPr/>
        </p:nvSpPr>
        <p:spPr>
          <a:xfrm>
            <a:off x="4961856" y="3741706"/>
            <a:ext cx="806823" cy="783771"/>
          </a:xfrm>
          <a:prstGeom prst="ellipse">
            <a:avLst/>
          </a:prstGeom>
          <a:solidFill>
            <a:srgbClr val="2582C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D16BCD99-636B-441C-8810-66F08C999007}"/>
              </a:ext>
            </a:extLst>
          </p:cNvPr>
          <p:cNvSpPr/>
          <p:nvPr/>
        </p:nvSpPr>
        <p:spPr>
          <a:xfrm>
            <a:off x="4960277" y="5065861"/>
            <a:ext cx="806823" cy="783771"/>
          </a:xfrm>
          <a:prstGeom prst="ellipse">
            <a:avLst/>
          </a:prstGeom>
          <a:solidFill>
            <a:srgbClr val="2582C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2DA16C62-4448-42B2-B76E-8EBC3C3CC22B}"/>
              </a:ext>
            </a:extLst>
          </p:cNvPr>
          <p:cNvSpPr/>
          <p:nvPr/>
        </p:nvSpPr>
        <p:spPr>
          <a:xfrm>
            <a:off x="6443165" y="1209107"/>
            <a:ext cx="806823" cy="783771"/>
          </a:xfrm>
          <a:prstGeom prst="ellipse">
            <a:avLst/>
          </a:prstGeom>
          <a:solidFill>
            <a:srgbClr val="60A23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84F8715-38D1-4705-8EBC-A1570186FBE4}"/>
              </a:ext>
            </a:extLst>
          </p:cNvPr>
          <p:cNvSpPr/>
          <p:nvPr/>
        </p:nvSpPr>
        <p:spPr>
          <a:xfrm>
            <a:off x="6411834" y="2489052"/>
            <a:ext cx="806823" cy="783771"/>
          </a:xfrm>
          <a:prstGeom prst="ellipse">
            <a:avLst/>
          </a:prstGeom>
          <a:solidFill>
            <a:srgbClr val="60A23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ED3E1D7F-8E76-415D-8DEA-D37F0DB7E78B}"/>
              </a:ext>
            </a:extLst>
          </p:cNvPr>
          <p:cNvSpPr/>
          <p:nvPr/>
        </p:nvSpPr>
        <p:spPr>
          <a:xfrm>
            <a:off x="6411834" y="3741706"/>
            <a:ext cx="806823" cy="783771"/>
          </a:xfrm>
          <a:prstGeom prst="ellipse">
            <a:avLst/>
          </a:prstGeom>
          <a:solidFill>
            <a:srgbClr val="60A23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8C787DC0-5257-4220-B5F7-0A1A2DE42614}"/>
              </a:ext>
            </a:extLst>
          </p:cNvPr>
          <p:cNvSpPr/>
          <p:nvPr/>
        </p:nvSpPr>
        <p:spPr>
          <a:xfrm>
            <a:off x="6410255" y="5065861"/>
            <a:ext cx="806823" cy="783771"/>
          </a:xfrm>
          <a:prstGeom prst="ellipse">
            <a:avLst/>
          </a:prstGeom>
          <a:solidFill>
            <a:srgbClr val="60A23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Chevron 5">
            <a:extLst>
              <a:ext uri="{FF2B5EF4-FFF2-40B4-BE49-F238E27FC236}">
                <a16:creationId xmlns:a16="http://schemas.microsoft.com/office/drawing/2014/main" id="{FE6CD33A-A833-49B1-9DD5-BB7FAB77E63F}"/>
              </a:ext>
            </a:extLst>
          </p:cNvPr>
          <p:cNvSpPr/>
          <p:nvPr/>
        </p:nvSpPr>
        <p:spPr>
          <a:xfrm>
            <a:off x="5870018" y="1445142"/>
            <a:ext cx="208966" cy="313925"/>
          </a:xfrm>
          <a:prstGeom prst="chevron">
            <a:avLst/>
          </a:prstGeom>
          <a:solidFill>
            <a:srgbClr val="60A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hevron 31">
            <a:extLst>
              <a:ext uri="{FF2B5EF4-FFF2-40B4-BE49-F238E27FC236}">
                <a16:creationId xmlns:a16="http://schemas.microsoft.com/office/drawing/2014/main" id="{E1E5E6E8-A9C2-4AA7-A4DD-268413FF56BA}"/>
              </a:ext>
            </a:extLst>
          </p:cNvPr>
          <p:cNvSpPr/>
          <p:nvPr/>
        </p:nvSpPr>
        <p:spPr>
          <a:xfrm flipH="1">
            <a:off x="6164191" y="1445142"/>
            <a:ext cx="208966" cy="313925"/>
          </a:xfrm>
          <a:prstGeom prst="chevron">
            <a:avLst/>
          </a:prstGeom>
          <a:solidFill>
            <a:srgbClr val="258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Arrow: Chevron 44">
            <a:extLst>
              <a:ext uri="{FF2B5EF4-FFF2-40B4-BE49-F238E27FC236}">
                <a16:creationId xmlns:a16="http://schemas.microsoft.com/office/drawing/2014/main" id="{A3485E46-7E42-4B66-A21A-F384C74D0005}"/>
              </a:ext>
            </a:extLst>
          </p:cNvPr>
          <p:cNvSpPr/>
          <p:nvPr/>
        </p:nvSpPr>
        <p:spPr>
          <a:xfrm>
            <a:off x="5847241" y="2724641"/>
            <a:ext cx="208966" cy="313925"/>
          </a:xfrm>
          <a:prstGeom prst="chevron">
            <a:avLst/>
          </a:prstGeom>
          <a:solidFill>
            <a:srgbClr val="60A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Arrow: Chevron 45">
            <a:extLst>
              <a:ext uri="{FF2B5EF4-FFF2-40B4-BE49-F238E27FC236}">
                <a16:creationId xmlns:a16="http://schemas.microsoft.com/office/drawing/2014/main" id="{4B2670D5-2BD1-4907-9E24-BBA54A3A3471}"/>
              </a:ext>
            </a:extLst>
          </p:cNvPr>
          <p:cNvSpPr/>
          <p:nvPr/>
        </p:nvSpPr>
        <p:spPr>
          <a:xfrm flipH="1">
            <a:off x="6141414" y="2724641"/>
            <a:ext cx="208966" cy="313925"/>
          </a:xfrm>
          <a:prstGeom prst="chevron">
            <a:avLst/>
          </a:prstGeom>
          <a:solidFill>
            <a:srgbClr val="258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8" name="Arrow: Chevron 47">
            <a:extLst>
              <a:ext uri="{FF2B5EF4-FFF2-40B4-BE49-F238E27FC236}">
                <a16:creationId xmlns:a16="http://schemas.microsoft.com/office/drawing/2014/main" id="{27E292F7-505D-4589-B7D7-5EF6E8151634}"/>
              </a:ext>
            </a:extLst>
          </p:cNvPr>
          <p:cNvSpPr/>
          <p:nvPr/>
        </p:nvSpPr>
        <p:spPr>
          <a:xfrm>
            <a:off x="5856562" y="3976403"/>
            <a:ext cx="208966" cy="313925"/>
          </a:xfrm>
          <a:prstGeom prst="chevron">
            <a:avLst/>
          </a:prstGeom>
          <a:solidFill>
            <a:srgbClr val="60A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Arrow: Chevron 48">
            <a:extLst>
              <a:ext uri="{FF2B5EF4-FFF2-40B4-BE49-F238E27FC236}">
                <a16:creationId xmlns:a16="http://schemas.microsoft.com/office/drawing/2014/main" id="{91816E64-CD54-4052-8CF4-60D1096CF487}"/>
              </a:ext>
            </a:extLst>
          </p:cNvPr>
          <p:cNvSpPr/>
          <p:nvPr/>
        </p:nvSpPr>
        <p:spPr>
          <a:xfrm flipH="1">
            <a:off x="6150735" y="3976403"/>
            <a:ext cx="208966" cy="313925"/>
          </a:xfrm>
          <a:prstGeom prst="chevron">
            <a:avLst/>
          </a:prstGeom>
          <a:solidFill>
            <a:srgbClr val="258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Arrow: Chevron 50">
            <a:extLst>
              <a:ext uri="{FF2B5EF4-FFF2-40B4-BE49-F238E27FC236}">
                <a16:creationId xmlns:a16="http://schemas.microsoft.com/office/drawing/2014/main" id="{7AAF8BB4-57DD-49E0-A5A7-244055BF2CE2}"/>
              </a:ext>
            </a:extLst>
          </p:cNvPr>
          <p:cNvSpPr/>
          <p:nvPr/>
        </p:nvSpPr>
        <p:spPr>
          <a:xfrm>
            <a:off x="5851870" y="5300558"/>
            <a:ext cx="208966" cy="313925"/>
          </a:xfrm>
          <a:prstGeom prst="chevron">
            <a:avLst/>
          </a:prstGeom>
          <a:solidFill>
            <a:srgbClr val="60A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Arrow: Chevron 51">
            <a:extLst>
              <a:ext uri="{FF2B5EF4-FFF2-40B4-BE49-F238E27FC236}">
                <a16:creationId xmlns:a16="http://schemas.microsoft.com/office/drawing/2014/main" id="{5C3CA1C1-F82F-45B5-91EB-4D7DE572E1F7}"/>
              </a:ext>
            </a:extLst>
          </p:cNvPr>
          <p:cNvSpPr/>
          <p:nvPr/>
        </p:nvSpPr>
        <p:spPr>
          <a:xfrm flipH="1">
            <a:off x="6146043" y="5300558"/>
            <a:ext cx="208966" cy="313925"/>
          </a:xfrm>
          <a:prstGeom prst="chevron">
            <a:avLst/>
          </a:prstGeom>
          <a:solidFill>
            <a:srgbClr val="258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2" name="Graphic 11" descr="Key with solid fill">
            <a:extLst>
              <a:ext uri="{FF2B5EF4-FFF2-40B4-BE49-F238E27FC236}">
                <a16:creationId xmlns:a16="http://schemas.microsoft.com/office/drawing/2014/main" id="{06C22312-9D2F-4D2B-85A5-0C13D16A56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408107">
            <a:off x="6569374" y="1305181"/>
            <a:ext cx="554400" cy="554400"/>
          </a:xfrm>
          <a:prstGeom prst="rect">
            <a:avLst/>
          </a:prstGeom>
        </p:spPr>
      </p:pic>
      <p:pic>
        <p:nvPicPr>
          <p:cNvPr id="14" name="Graphic 13" descr="Lock with solid fill">
            <a:extLst>
              <a:ext uri="{FF2B5EF4-FFF2-40B4-BE49-F238E27FC236}">
                <a16:creationId xmlns:a16="http://schemas.microsoft.com/office/drawing/2014/main" id="{B74A80CB-A36E-4E4D-BD62-B829F602C5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17733" y="1305181"/>
            <a:ext cx="554400" cy="554400"/>
          </a:xfrm>
          <a:prstGeom prst="rect">
            <a:avLst/>
          </a:prstGeom>
        </p:spPr>
      </p:pic>
      <p:pic>
        <p:nvPicPr>
          <p:cNvPr id="53" name="Graphic 52" descr="Key with solid fill">
            <a:extLst>
              <a:ext uri="{FF2B5EF4-FFF2-40B4-BE49-F238E27FC236}">
                <a16:creationId xmlns:a16="http://schemas.microsoft.com/office/drawing/2014/main" id="{E7EFDCE2-C869-439B-8150-E51348A5A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408107">
            <a:off x="6520801" y="2580795"/>
            <a:ext cx="554400" cy="554400"/>
          </a:xfrm>
          <a:prstGeom prst="rect">
            <a:avLst/>
          </a:prstGeom>
        </p:spPr>
      </p:pic>
      <p:pic>
        <p:nvPicPr>
          <p:cNvPr id="54" name="Graphic 53" descr="Lock with solid fill">
            <a:extLst>
              <a:ext uri="{FF2B5EF4-FFF2-40B4-BE49-F238E27FC236}">
                <a16:creationId xmlns:a16="http://schemas.microsoft.com/office/drawing/2014/main" id="{A5C65662-30CE-41FD-A14E-7CB4FF638A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69160" y="2580795"/>
            <a:ext cx="554400" cy="554400"/>
          </a:xfrm>
          <a:prstGeom prst="rect">
            <a:avLst/>
          </a:prstGeom>
        </p:spPr>
      </p:pic>
      <p:pic>
        <p:nvPicPr>
          <p:cNvPr id="55" name="Graphic 54" descr="Key with solid fill">
            <a:extLst>
              <a:ext uri="{FF2B5EF4-FFF2-40B4-BE49-F238E27FC236}">
                <a16:creationId xmlns:a16="http://schemas.microsoft.com/office/drawing/2014/main" id="{FAB4FB14-580C-4854-BAE8-54B63CD798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408107">
            <a:off x="6552133" y="3825169"/>
            <a:ext cx="554400" cy="554400"/>
          </a:xfrm>
          <a:prstGeom prst="rect">
            <a:avLst/>
          </a:prstGeom>
        </p:spPr>
      </p:pic>
      <p:pic>
        <p:nvPicPr>
          <p:cNvPr id="56" name="Graphic 55" descr="Lock with solid fill">
            <a:extLst>
              <a:ext uri="{FF2B5EF4-FFF2-40B4-BE49-F238E27FC236}">
                <a16:creationId xmlns:a16="http://schemas.microsoft.com/office/drawing/2014/main" id="{5E59BF48-1497-49F2-BDCF-41C65DFFB1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02071" y="3835529"/>
            <a:ext cx="554400" cy="554400"/>
          </a:xfrm>
          <a:prstGeom prst="rect">
            <a:avLst/>
          </a:prstGeom>
        </p:spPr>
      </p:pic>
      <p:pic>
        <p:nvPicPr>
          <p:cNvPr id="57" name="Graphic 56" descr="Key with solid fill">
            <a:extLst>
              <a:ext uri="{FF2B5EF4-FFF2-40B4-BE49-F238E27FC236}">
                <a16:creationId xmlns:a16="http://schemas.microsoft.com/office/drawing/2014/main" id="{152FB4A4-431C-4495-B2BA-22F20AC783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408107">
            <a:off x="6536465" y="5176407"/>
            <a:ext cx="554400" cy="554400"/>
          </a:xfrm>
          <a:prstGeom prst="rect">
            <a:avLst/>
          </a:prstGeom>
        </p:spPr>
      </p:pic>
      <p:pic>
        <p:nvPicPr>
          <p:cNvPr id="58" name="Graphic 57" descr="Lock with solid fill">
            <a:extLst>
              <a:ext uri="{FF2B5EF4-FFF2-40B4-BE49-F238E27FC236}">
                <a16:creationId xmlns:a16="http://schemas.microsoft.com/office/drawing/2014/main" id="{900C3106-EA12-41E6-9D78-45EE3AEC14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4824" y="5176407"/>
            <a:ext cx="554400" cy="554400"/>
          </a:xfrm>
          <a:prstGeom prst="rect">
            <a:avLst/>
          </a:prstGeom>
        </p:spPr>
      </p:pic>
      <p:sp>
        <p:nvSpPr>
          <p:cNvPr id="59" name="TextBox 58">
            <a:extLst>
              <a:ext uri="{FF2B5EF4-FFF2-40B4-BE49-F238E27FC236}">
                <a16:creationId xmlns:a16="http://schemas.microsoft.com/office/drawing/2014/main" id="{281CFDBD-69FB-47E1-88DC-701AD532CB32}"/>
              </a:ext>
            </a:extLst>
          </p:cNvPr>
          <p:cNvSpPr txBox="1"/>
          <p:nvPr/>
        </p:nvSpPr>
        <p:spPr>
          <a:xfrm>
            <a:off x="285682" y="1007148"/>
            <a:ext cx="4616761" cy="1169551"/>
          </a:xfrm>
          <a:prstGeom prst="rect">
            <a:avLst/>
          </a:prstGeom>
          <a:noFill/>
        </p:spPr>
        <p:txBody>
          <a:bodyPr wrap="square">
            <a:spAutoFit/>
          </a:bodyPr>
          <a:lstStyle/>
          <a:p>
            <a:pPr algn="just"/>
            <a:r>
              <a:rPr lang="en-GB" sz="1400" b="1" dirty="0">
                <a:solidFill>
                  <a:srgbClr val="000000"/>
                </a:solidFill>
                <a:latin typeface="Times New Roman" panose="02020603050405020304" pitchFamily="18" charset="0"/>
                <a:cs typeface="Times New Roman" panose="02020603050405020304" pitchFamily="18" charset="0"/>
              </a:rPr>
              <a:t>Outlook towards Automation</a:t>
            </a:r>
            <a:r>
              <a:rPr lang="en-GB" sz="1400" dirty="0">
                <a:solidFill>
                  <a:srgbClr val="000000"/>
                </a:solidFill>
                <a:latin typeface="Times New Roman" panose="02020603050405020304" pitchFamily="18" charset="0"/>
                <a:cs typeface="Times New Roman" panose="02020603050405020304" pitchFamily="18" charset="0"/>
              </a:rPr>
              <a:t>: There is an increased confusion around Artificial Intelligence (AI) and HyperAutomation resulting in many enterprises struggling to put a realistic value on it thereby leading to sceptical views for its establishment </a:t>
            </a:r>
          </a:p>
        </p:txBody>
      </p:sp>
      <p:sp>
        <p:nvSpPr>
          <p:cNvPr id="60" name="TextBox 59">
            <a:extLst>
              <a:ext uri="{FF2B5EF4-FFF2-40B4-BE49-F238E27FC236}">
                <a16:creationId xmlns:a16="http://schemas.microsoft.com/office/drawing/2014/main" id="{383AB919-0848-4A76-BBE8-2CBA01AED52C}"/>
              </a:ext>
            </a:extLst>
          </p:cNvPr>
          <p:cNvSpPr txBox="1"/>
          <p:nvPr/>
        </p:nvSpPr>
        <p:spPr>
          <a:xfrm>
            <a:off x="7422117" y="1007147"/>
            <a:ext cx="4769883" cy="1384995"/>
          </a:xfrm>
          <a:prstGeom prst="rect">
            <a:avLst/>
          </a:prstGeom>
          <a:noFill/>
        </p:spPr>
        <p:txBody>
          <a:bodyPr wrap="square">
            <a:spAutoFit/>
          </a:bodyPr>
          <a:lstStyle/>
          <a:p>
            <a:pPr algn="just"/>
            <a:r>
              <a:rPr lang="en-GB" sz="1400" b="1" dirty="0">
                <a:latin typeface="Times New Roman" panose="02020603050405020304" pitchFamily="18" charset="0"/>
                <a:cs typeface="Times New Roman" panose="02020603050405020304" pitchFamily="18" charset="0"/>
              </a:rPr>
              <a:t>Demonstrate the value of AI techniques </a:t>
            </a:r>
            <a:r>
              <a:rPr lang="en-GB" sz="1400" dirty="0">
                <a:latin typeface="Times New Roman" panose="02020603050405020304" pitchFamily="18" charset="0"/>
                <a:cs typeface="Times New Roman" panose="02020603050405020304" pitchFamily="18" charset="0"/>
              </a:rPr>
              <a:t>by identifying specific, business-relevant use cases that can quickly benefit from their implementation. Moreover, strengthen the AI production efforts by unveiling the AI skills within the organization and addressing integration issues in the prototype phases</a:t>
            </a:r>
            <a:endParaRPr lang="en-IN" sz="1400" dirty="0"/>
          </a:p>
        </p:txBody>
      </p:sp>
      <p:sp>
        <p:nvSpPr>
          <p:cNvPr id="61" name="TextBox 60">
            <a:extLst>
              <a:ext uri="{FF2B5EF4-FFF2-40B4-BE49-F238E27FC236}">
                <a16:creationId xmlns:a16="http://schemas.microsoft.com/office/drawing/2014/main" id="{CEEC1DFB-055A-450E-BCF9-CA833CFDCD08}"/>
              </a:ext>
            </a:extLst>
          </p:cNvPr>
          <p:cNvSpPr txBox="1"/>
          <p:nvPr/>
        </p:nvSpPr>
        <p:spPr>
          <a:xfrm>
            <a:off x="285220" y="2322826"/>
            <a:ext cx="4616761" cy="1169551"/>
          </a:xfrm>
          <a:prstGeom prst="rect">
            <a:avLst/>
          </a:prstGeom>
          <a:noFill/>
        </p:spPr>
        <p:txBody>
          <a:bodyPr wrap="square">
            <a:spAutoFit/>
          </a:bodyPr>
          <a:lstStyle/>
          <a:p>
            <a:pPr algn="just"/>
            <a:r>
              <a:rPr lang="en-GB" sz="1400" b="1" dirty="0">
                <a:solidFill>
                  <a:srgbClr val="000000"/>
                </a:solidFill>
                <a:latin typeface="Times New Roman" panose="02020603050405020304" pitchFamily="18" charset="0"/>
                <a:cs typeface="Times New Roman" panose="02020603050405020304" pitchFamily="18" charset="0"/>
              </a:rPr>
              <a:t>Adoption of New Models</a:t>
            </a:r>
            <a:r>
              <a:rPr lang="en-GB" sz="1400" dirty="0">
                <a:solidFill>
                  <a:srgbClr val="000000"/>
                </a:solidFill>
                <a:latin typeface="Times New Roman" panose="02020603050405020304" pitchFamily="18" charset="0"/>
                <a:cs typeface="Times New Roman" panose="02020603050405020304" pitchFamily="18" charset="0"/>
              </a:rPr>
              <a:t>: Misunderstanding the technical debt the organisation is experiencing as a result of patchwork of automation and creating another patch or a band-aid instead of fixing and making the process more lean and efficient. </a:t>
            </a:r>
          </a:p>
        </p:txBody>
      </p:sp>
      <p:sp>
        <p:nvSpPr>
          <p:cNvPr id="62" name="TextBox 61">
            <a:extLst>
              <a:ext uri="{FF2B5EF4-FFF2-40B4-BE49-F238E27FC236}">
                <a16:creationId xmlns:a16="http://schemas.microsoft.com/office/drawing/2014/main" id="{69245732-5EE4-4E7A-8812-71BCBECA8522}"/>
              </a:ext>
            </a:extLst>
          </p:cNvPr>
          <p:cNvSpPr txBox="1"/>
          <p:nvPr/>
        </p:nvSpPr>
        <p:spPr>
          <a:xfrm>
            <a:off x="7422117" y="2430548"/>
            <a:ext cx="4769883" cy="1169551"/>
          </a:xfrm>
          <a:prstGeom prst="rect">
            <a:avLst/>
          </a:prstGeom>
          <a:noFill/>
        </p:spPr>
        <p:txBody>
          <a:bodyPr wrap="square">
            <a:spAutoFit/>
          </a:bodyPr>
          <a:lstStyle/>
          <a:p>
            <a:pPr algn="just"/>
            <a:r>
              <a:rPr lang="en-IN" sz="1400" dirty="0">
                <a:latin typeface="Times New Roman" panose="02020603050405020304" pitchFamily="18" charset="0"/>
                <a:cs typeface="Times New Roman" panose="02020603050405020304" pitchFamily="18" charset="0"/>
              </a:rPr>
              <a:t>In legacy systems be clear if we’re optimising or improving the process, somehow </a:t>
            </a:r>
            <a:r>
              <a:rPr lang="en-IN" sz="1400" b="1" dirty="0">
                <a:latin typeface="Times New Roman" panose="02020603050405020304" pitchFamily="18" charset="0"/>
                <a:cs typeface="Times New Roman" panose="02020603050405020304" pitchFamily="18" charset="0"/>
              </a:rPr>
              <a:t>changing the customer experience </a:t>
            </a:r>
            <a:r>
              <a:rPr lang="en-IN" sz="1400" dirty="0">
                <a:latin typeface="Times New Roman" panose="02020603050405020304" pitchFamily="18" charset="0"/>
                <a:cs typeface="Times New Roman" panose="02020603050405020304" pitchFamily="18" charset="0"/>
              </a:rPr>
              <a:t>for the better through the modernisation of the application, or if we’re changing productivity and cycle time so we don’t accidently increase technical debt. </a:t>
            </a:r>
          </a:p>
        </p:txBody>
      </p:sp>
      <p:sp>
        <p:nvSpPr>
          <p:cNvPr id="64" name="TextBox 63">
            <a:extLst>
              <a:ext uri="{FF2B5EF4-FFF2-40B4-BE49-F238E27FC236}">
                <a16:creationId xmlns:a16="http://schemas.microsoft.com/office/drawing/2014/main" id="{C4E9733A-C2B7-45C2-8B63-2856D3280F46}"/>
              </a:ext>
            </a:extLst>
          </p:cNvPr>
          <p:cNvSpPr txBox="1"/>
          <p:nvPr/>
        </p:nvSpPr>
        <p:spPr>
          <a:xfrm>
            <a:off x="285220" y="3556961"/>
            <a:ext cx="4574507" cy="1600438"/>
          </a:xfrm>
          <a:prstGeom prst="rect">
            <a:avLst/>
          </a:prstGeom>
          <a:noFill/>
        </p:spPr>
        <p:txBody>
          <a:bodyPr wrap="square">
            <a:spAutoFit/>
          </a:bodyPr>
          <a:lstStyle/>
          <a:p>
            <a:pPr algn="just"/>
            <a:r>
              <a:rPr lang="en-GB" sz="1400" b="1" dirty="0">
                <a:solidFill>
                  <a:srgbClr val="000000"/>
                </a:solidFill>
                <a:latin typeface="Times New Roman" panose="02020603050405020304" pitchFamily="18" charset="0"/>
                <a:cs typeface="Times New Roman" panose="02020603050405020304" pitchFamily="18" charset="0"/>
              </a:rPr>
              <a:t>Legacy Systems and When to Automate:</a:t>
            </a:r>
            <a:r>
              <a:rPr lang="en-GB" sz="1400" dirty="0">
                <a:solidFill>
                  <a:srgbClr val="000000"/>
                </a:solidFill>
                <a:latin typeface="Times New Roman" panose="02020603050405020304" pitchFamily="18" charset="0"/>
                <a:cs typeface="Times New Roman" panose="02020603050405020304" pitchFamily="18" charset="0"/>
              </a:rPr>
              <a:t> When given a choice between going forward with legacy systems or coming up with new systems, there is a chance of </a:t>
            </a:r>
            <a:r>
              <a:rPr lang="en-GB" sz="1400" b="0" i="0" dirty="0">
                <a:solidFill>
                  <a:srgbClr val="000000"/>
                </a:solidFill>
                <a:effectLst/>
                <a:latin typeface="Times New Roman" panose="02020603050405020304" pitchFamily="18" charset="0"/>
                <a:cs typeface="Times New Roman" panose="02020603050405020304" pitchFamily="18" charset="0"/>
              </a:rPr>
              <a:t>understanding and/or incorrectly using RPA. This may lead to the enablement of fossilising poor processes, masking process inefficiency, and extending the life of legacy application that should be retired</a:t>
            </a:r>
            <a:r>
              <a:rPr lang="en-GB" sz="1400" dirty="0">
                <a:solidFill>
                  <a:srgbClr val="000000"/>
                </a:solidFill>
                <a:latin typeface="Times New Roman" panose="02020603050405020304" pitchFamily="18" charset="0"/>
                <a:cs typeface="Times New Roman" panose="02020603050405020304" pitchFamily="18" charset="0"/>
              </a:rPr>
              <a:t>.</a:t>
            </a:r>
            <a:endParaRPr lang="en-GB" sz="1400" b="0" i="0" dirty="0">
              <a:solidFill>
                <a:srgbClr val="000000"/>
              </a:solidFill>
              <a:effectLst/>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37A66207-E4FF-4892-887E-8B0A0347B7D9}"/>
              </a:ext>
            </a:extLst>
          </p:cNvPr>
          <p:cNvSpPr txBox="1"/>
          <p:nvPr/>
        </p:nvSpPr>
        <p:spPr>
          <a:xfrm>
            <a:off x="275764" y="5307554"/>
            <a:ext cx="4573475" cy="954107"/>
          </a:xfrm>
          <a:prstGeom prst="rect">
            <a:avLst/>
          </a:prstGeom>
          <a:noFill/>
        </p:spPr>
        <p:txBody>
          <a:bodyPr wrap="square">
            <a:spAutoFit/>
          </a:bodyPr>
          <a:lstStyle/>
          <a:p>
            <a:pPr algn="just"/>
            <a:r>
              <a:rPr lang="en-GB" sz="1400" b="1" i="0" dirty="0" err="1">
                <a:solidFill>
                  <a:srgbClr val="000000"/>
                </a:solidFill>
                <a:effectLst/>
                <a:latin typeface="Times New Roman" panose="02020603050405020304" pitchFamily="18" charset="0"/>
                <a:cs typeface="Times New Roman" panose="02020603050405020304" pitchFamily="18" charset="0"/>
              </a:rPr>
              <a:t>CyberSecurity</a:t>
            </a:r>
            <a:r>
              <a:rPr lang="en-GB" sz="1400" b="0" i="0" dirty="0">
                <a:solidFill>
                  <a:srgbClr val="000000"/>
                </a:solidFill>
                <a:effectLst/>
                <a:latin typeface="Times New Roman" panose="02020603050405020304" pitchFamily="18" charset="0"/>
                <a:cs typeface="Times New Roman" panose="02020603050405020304" pitchFamily="18" charset="0"/>
              </a:rPr>
              <a:t>: Despite all its benefits, digital transformation, if not handled carefully, also carries with it new cyber-risks</a:t>
            </a:r>
            <a:r>
              <a:rPr lang="en-GB" sz="1400" dirty="0">
                <a:solidFill>
                  <a:srgbClr val="000000"/>
                </a:solidFill>
                <a:latin typeface="Times New Roman" panose="02020603050405020304" pitchFamily="18" charset="0"/>
                <a:cs typeface="Times New Roman" panose="02020603050405020304" pitchFamily="18" charset="0"/>
              </a:rPr>
              <a:t>, o</a:t>
            </a:r>
            <a:r>
              <a:rPr lang="en-GB" sz="1400" b="0" i="0" dirty="0">
                <a:solidFill>
                  <a:srgbClr val="000000"/>
                </a:solidFill>
                <a:effectLst/>
                <a:latin typeface="Times New Roman" panose="02020603050405020304" pitchFamily="18" charset="0"/>
                <a:cs typeface="Times New Roman" panose="02020603050405020304" pitchFamily="18" charset="0"/>
              </a:rPr>
              <a:t>pening up the door to a lot of security issues </a:t>
            </a:r>
          </a:p>
        </p:txBody>
      </p:sp>
      <p:sp>
        <p:nvSpPr>
          <p:cNvPr id="68" name="TextBox 67">
            <a:extLst>
              <a:ext uri="{FF2B5EF4-FFF2-40B4-BE49-F238E27FC236}">
                <a16:creationId xmlns:a16="http://schemas.microsoft.com/office/drawing/2014/main" id="{7432AEB5-414D-415B-9E8D-6FC34DD6BACF}"/>
              </a:ext>
            </a:extLst>
          </p:cNvPr>
          <p:cNvSpPr txBox="1"/>
          <p:nvPr/>
        </p:nvSpPr>
        <p:spPr>
          <a:xfrm>
            <a:off x="7418762" y="3680866"/>
            <a:ext cx="4769883" cy="1384995"/>
          </a:xfrm>
          <a:prstGeom prst="rect">
            <a:avLst/>
          </a:prstGeom>
          <a:noFill/>
        </p:spPr>
        <p:txBody>
          <a:bodyPr wrap="square">
            <a:spAutoFit/>
          </a:bodyPr>
          <a:lstStyle/>
          <a:p>
            <a:pPr algn="just"/>
            <a:r>
              <a:rPr lang="en-GB" sz="1400" b="1" dirty="0">
                <a:latin typeface="Times New Roman" panose="02020603050405020304" pitchFamily="18" charset="0"/>
                <a:cs typeface="Times New Roman" panose="02020603050405020304" pitchFamily="18" charset="0"/>
              </a:rPr>
              <a:t>Centres of Excellence (</a:t>
            </a:r>
            <a:r>
              <a:rPr lang="en-GB" sz="1400" b="1" dirty="0" err="1">
                <a:latin typeface="Times New Roman" panose="02020603050405020304" pitchFamily="18" charset="0"/>
                <a:cs typeface="Times New Roman" panose="02020603050405020304" pitchFamily="18" charset="0"/>
              </a:rPr>
              <a:t>CoE</a:t>
            </a:r>
            <a:r>
              <a:rPr lang="en-GB" sz="1400" b="1"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that enhance each step of the automation process by optimizing the usage of data collected through sensors. This data can increasingly be used for proactive reporting of safety and information management to give pharma companies a holistic approach toward complete enterprise-wide Governance, Risk and Compliance</a:t>
            </a:r>
          </a:p>
        </p:txBody>
      </p:sp>
      <p:sp>
        <p:nvSpPr>
          <p:cNvPr id="70" name="TextBox 69">
            <a:extLst>
              <a:ext uri="{FF2B5EF4-FFF2-40B4-BE49-F238E27FC236}">
                <a16:creationId xmlns:a16="http://schemas.microsoft.com/office/drawing/2014/main" id="{4AC9BBA6-3718-4AD5-8C1C-2617E7F94062}"/>
              </a:ext>
            </a:extLst>
          </p:cNvPr>
          <p:cNvSpPr txBox="1"/>
          <p:nvPr/>
        </p:nvSpPr>
        <p:spPr>
          <a:xfrm>
            <a:off x="7418762" y="5307554"/>
            <a:ext cx="4719053" cy="523220"/>
          </a:xfrm>
          <a:prstGeom prst="rect">
            <a:avLst/>
          </a:prstGeom>
          <a:noFill/>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Leverage AI Security </a:t>
            </a:r>
            <a:r>
              <a:rPr lang="en-IN" sz="1400" dirty="0">
                <a:latin typeface="Times New Roman" panose="02020603050405020304" pitchFamily="18" charset="0"/>
                <a:cs typeface="Times New Roman" panose="02020603050405020304" pitchFamily="18" charset="0"/>
              </a:rPr>
              <a:t>to enhance the security defence; understand patterns, uncover attacks, and automate responses. </a:t>
            </a:r>
          </a:p>
        </p:txBody>
      </p:sp>
      <p:pic>
        <p:nvPicPr>
          <p:cNvPr id="47" name="Picture 4" descr="Media Kit - Logo - Great Lakes, Gurgaon | GLIM">
            <a:extLst>
              <a:ext uri="{FF2B5EF4-FFF2-40B4-BE49-F238E27FC236}">
                <a16:creationId xmlns:a16="http://schemas.microsoft.com/office/drawing/2014/main" id="{7996D4E2-5774-44EA-8F63-BBFA2E183E4F}"/>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19996" r="15537"/>
          <a:stretch/>
        </p:blipFill>
        <p:spPr bwMode="auto">
          <a:xfrm>
            <a:off x="11158862" y="82072"/>
            <a:ext cx="976060" cy="43881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3625DB88-86CA-40F0-B37A-8CE7F274572C}"/>
              </a:ext>
            </a:extLst>
          </p:cNvPr>
          <p:cNvPicPr>
            <a:picLocks noChangeAspect="1"/>
          </p:cNvPicPr>
          <p:nvPr/>
        </p:nvPicPr>
        <p:blipFill>
          <a:blip r:embed="rId8"/>
          <a:stretch>
            <a:fillRect/>
          </a:stretch>
        </p:blipFill>
        <p:spPr>
          <a:xfrm>
            <a:off x="2252329" y="6401174"/>
            <a:ext cx="640000" cy="360000"/>
          </a:xfrm>
          <a:prstGeom prst="rect">
            <a:avLst/>
          </a:prstGeom>
        </p:spPr>
      </p:pic>
      <p:pic>
        <p:nvPicPr>
          <p:cNvPr id="74" name="Picture 73">
            <a:extLst>
              <a:ext uri="{FF2B5EF4-FFF2-40B4-BE49-F238E27FC236}">
                <a16:creationId xmlns:a16="http://schemas.microsoft.com/office/drawing/2014/main" id="{A40BB010-20CB-4C3B-A23C-4340D0DD8672}"/>
              </a:ext>
            </a:extLst>
          </p:cNvPr>
          <p:cNvPicPr>
            <a:picLocks noChangeAspect="1"/>
          </p:cNvPicPr>
          <p:nvPr/>
        </p:nvPicPr>
        <p:blipFill>
          <a:blip r:embed="rId9"/>
          <a:stretch>
            <a:fillRect/>
          </a:stretch>
        </p:blipFill>
        <p:spPr>
          <a:xfrm>
            <a:off x="3259092" y="6401174"/>
            <a:ext cx="640000" cy="360000"/>
          </a:xfrm>
          <a:prstGeom prst="rect">
            <a:avLst/>
          </a:prstGeom>
        </p:spPr>
      </p:pic>
      <p:pic>
        <p:nvPicPr>
          <p:cNvPr id="75" name="Picture 74">
            <a:extLst>
              <a:ext uri="{FF2B5EF4-FFF2-40B4-BE49-F238E27FC236}">
                <a16:creationId xmlns:a16="http://schemas.microsoft.com/office/drawing/2014/main" id="{964CE913-B4F2-482D-ADA7-3F3798B0F102}"/>
              </a:ext>
            </a:extLst>
          </p:cNvPr>
          <p:cNvPicPr>
            <a:picLocks noChangeAspect="1"/>
          </p:cNvPicPr>
          <p:nvPr/>
        </p:nvPicPr>
        <p:blipFill>
          <a:blip r:embed="rId10"/>
          <a:stretch>
            <a:fillRect/>
          </a:stretch>
        </p:blipFill>
        <p:spPr>
          <a:xfrm>
            <a:off x="4265855" y="6401174"/>
            <a:ext cx="640000" cy="360000"/>
          </a:xfrm>
          <a:prstGeom prst="rect">
            <a:avLst/>
          </a:prstGeom>
        </p:spPr>
      </p:pic>
      <p:pic>
        <p:nvPicPr>
          <p:cNvPr id="76" name="Picture 75">
            <a:extLst>
              <a:ext uri="{FF2B5EF4-FFF2-40B4-BE49-F238E27FC236}">
                <a16:creationId xmlns:a16="http://schemas.microsoft.com/office/drawing/2014/main" id="{725E4B06-0AAE-4158-8FC0-BEB617EB900C}"/>
              </a:ext>
            </a:extLst>
          </p:cNvPr>
          <p:cNvPicPr>
            <a:picLocks noChangeAspect="1"/>
          </p:cNvPicPr>
          <p:nvPr/>
        </p:nvPicPr>
        <p:blipFill>
          <a:blip r:embed="rId11"/>
          <a:stretch>
            <a:fillRect/>
          </a:stretch>
        </p:blipFill>
        <p:spPr>
          <a:xfrm>
            <a:off x="5272618" y="6401174"/>
            <a:ext cx="640000" cy="360000"/>
          </a:xfrm>
          <a:prstGeom prst="rect">
            <a:avLst/>
          </a:prstGeom>
        </p:spPr>
      </p:pic>
      <p:pic>
        <p:nvPicPr>
          <p:cNvPr id="77" name="Picture 76">
            <a:extLst>
              <a:ext uri="{FF2B5EF4-FFF2-40B4-BE49-F238E27FC236}">
                <a16:creationId xmlns:a16="http://schemas.microsoft.com/office/drawing/2014/main" id="{D619E980-B2AC-48D0-859D-E1C7184BB110}"/>
              </a:ext>
            </a:extLst>
          </p:cNvPr>
          <p:cNvPicPr>
            <a:picLocks noChangeAspect="1"/>
          </p:cNvPicPr>
          <p:nvPr/>
        </p:nvPicPr>
        <p:blipFill>
          <a:blip r:embed="rId12"/>
          <a:stretch>
            <a:fillRect/>
          </a:stretch>
        </p:blipFill>
        <p:spPr>
          <a:xfrm>
            <a:off x="6090256" y="6247469"/>
            <a:ext cx="960000" cy="540000"/>
          </a:xfrm>
          <a:prstGeom prst="rect">
            <a:avLst/>
          </a:prstGeom>
        </p:spPr>
      </p:pic>
      <p:pic>
        <p:nvPicPr>
          <p:cNvPr id="78" name="Picture 77">
            <a:extLst>
              <a:ext uri="{FF2B5EF4-FFF2-40B4-BE49-F238E27FC236}">
                <a16:creationId xmlns:a16="http://schemas.microsoft.com/office/drawing/2014/main" id="{8207B489-DB34-47FB-A9DC-CABE4ACC2F70}"/>
              </a:ext>
            </a:extLst>
          </p:cNvPr>
          <p:cNvPicPr>
            <a:picLocks noChangeAspect="1"/>
          </p:cNvPicPr>
          <p:nvPr/>
        </p:nvPicPr>
        <p:blipFill>
          <a:blip r:embed="rId13"/>
          <a:stretch>
            <a:fillRect/>
          </a:stretch>
        </p:blipFill>
        <p:spPr>
          <a:xfrm>
            <a:off x="7286144" y="6401174"/>
            <a:ext cx="640000" cy="360000"/>
          </a:xfrm>
          <a:prstGeom prst="rect">
            <a:avLst/>
          </a:prstGeom>
        </p:spPr>
      </p:pic>
      <p:pic>
        <p:nvPicPr>
          <p:cNvPr id="80" name="Picture 79">
            <a:extLst>
              <a:ext uri="{FF2B5EF4-FFF2-40B4-BE49-F238E27FC236}">
                <a16:creationId xmlns:a16="http://schemas.microsoft.com/office/drawing/2014/main" id="{C53DCC44-73D9-4B08-A451-1A88099B8A26}"/>
              </a:ext>
            </a:extLst>
          </p:cNvPr>
          <p:cNvPicPr>
            <a:picLocks noChangeAspect="1"/>
          </p:cNvPicPr>
          <p:nvPr/>
        </p:nvPicPr>
        <p:blipFill>
          <a:blip r:embed="rId14"/>
          <a:stretch>
            <a:fillRect/>
          </a:stretch>
        </p:blipFill>
        <p:spPr>
          <a:xfrm>
            <a:off x="9299670" y="6401174"/>
            <a:ext cx="640000" cy="360000"/>
          </a:xfrm>
          <a:prstGeom prst="rect">
            <a:avLst/>
          </a:prstGeom>
        </p:spPr>
      </p:pic>
      <p:pic>
        <p:nvPicPr>
          <p:cNvPr id="50" name="Picture 49">
            <a:extLst>
              <a:ext uri="{FF2B5EF4-FFF2-40B4-BE49-F238E27FC236}">
                <a16:creationId xmlns:a16="http://schemas.microsoft.com/office/drawing/2014/main" id="{F7A17CC7-E071-4B34-8FA0-A15ADAB5F66C}"/>
              </a:ext>
            </a:extLst>
          </p:cNvPr>
          <p:cNvPicPr>
            <a:picLocks noChangeAspect="1"/>
          </p:cNvPicPr>
          <p:nvPr/>
        </p:nvPicPr>
        <p:blipFill rotWithShape="1">
          <a:blip r:embed="rId15"/>
          <a:srcRect t="-1" b="9264"/>
          <a:stretch/>
        </p:blipFill>
        <p:spPr>
          <a:xfrm>
            <a:off x="8292907" y="6401174"/>
            <a:ext cx="640000" cy="326651"/>
          </a:xfrm>
          <a:prstGeom prst="rect">
            <a:avLst/>
          </a:prstGeom>
        </p:spPr>
      </p:pic>
    </p:spTree>
    <p:extLst>
      <p:ext uri="{BB962C8B-B14F-4D97-AF65-F5344CB8AC3E}">
        <p14:creationId xmlns:p14="http://schemas.microsoft.com/office/powerpoint/2010/main" val="52548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6027870-8A78-4C14-940E-D3D692FA9739}"/>
              </a:ext>
            </a:extLst>
          </p:cNvPr>
          <p:cNvSpPr txBox="1"/>
          <p:nvPr/>
        </p:nvSpPr>
        <p:spPr>
          <a:xfrm>
            <a:off x="2237883" y="95346"/>
            <a:ext cx="7704746" cy="523220"/>
          </a:xfrm>
          <a:prstGeom prst="rect">
            <a:avLst/>
          </a:prstGeom>
          <a:noFill/>
        </p:spPr>
        <p:txBody>
          <a:bodyPr wrap="square" rtlCol="0">
            <a:spAutoFit/>
          </a:bodyPr>
          <a:lstStyle/>
          <a:p>
            <a:pPr algn="ctr"/>
            <a:r>
              <a:rPr lang="en-IN" sz="2800" b="1" dirty="0">
                <a:solidFill>
                  <a:srgbClr val="192A56"/>
                </a:solidFill>
                <a:latin typeface="Times New Roman" panose="02020603050405020304" pitchFamily="18" charset="0"/>
                <a:cs typeface="Times New Roman" panose="02020603050405020304" pitchFamily="18" charset="0"/>
              </a:rPr>
              <a:t>Pharma 4.0 through Practical Blockchain</a:t>
            </a:r>
          </a:p>
        </p:txBody>
      </p:sp>
      <p:pic>
        <p:nvPicPr>
          <p:cNvPr id="38" name="Picture 4" descr="Media Kit - Logo - Great Lakes, Gurgaon | GLIM">
            <a:extLst>
              <a:ext uri="{FF2B5EF4-FFF2-40B4-BE49-F238E27FC236}">
                <a16:creationId xmlns:a16="http://schemas.microsoft.com/office/drawing/2014/main" id="{1040BDB3-E451-412E-A613-BCD9EE77F79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9996" r="15537"/>
          <a:stretch/>
        </p:blipFill>
        <p:spPr bwMode="auto">
          <a:xfrm>
            <a:off x="11158862" y="82072"/>
            <a:ext cx="976060" cy="438818"/>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a:extLst>
              <a:ext uri="{FF2B5EF4-FFF2-40B4-BE49-F238E27FC236}">
                <a16:creationId xmlns:a16="http://schemas.microsoft.com/office/drawing/2014/main" id="{1F9E0C34-7357-4B75-8146-BB3AC9CAB418}"/>
              </a:ext>
            </a:extLst>
          </p:cNvPr>
          <p:cNvGrpSpPr/>
          <p:nvPr/>
        </p:nvGrpSpPr>
        <p:grpSpPr>
          <a:xfrm>
            <a:off x="4374048" y="802206"/>
            <a:ext cx="7760874" cy="5445502"/>
            <a:chOff x="0" y="745440"/>
            <a:chExt cx="7760874" cy="5445502"/>
          </a:xfrm>
        </p:grpSpPr>
        <p:sp>
          <p:nvSpPr>
            <p:cNvPr id="2" name="Rectangle 1">
              <a:extLst>
                <a:ext uri="{FF2B5EF4-FFF2-40B4-BE49-F238E27FC236}">
                  <a16:creationId xmlns:a16="http://schemas.microsoft.com/office/drawing/2014/main" id="{34EFE90F-463A-41DF-9AB7-6F6D7EC55E13}"/>
                </a:ext>
              </a:extLst>
            </p:cNvPr>
            <p:cNvSpPr/>
            <p:nvPr/>
          </p:nvSpPr>
          <p:spPr>
            <a:xfrm>
              <a:off x="0" y="791455"/>
              <a:ext cx="7760874" cy="53994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56B45CD5-BC66-4ECC-9E06-029632412893}"/>
                </a:ext>
              </a:extLst>
            </p:cNvPr>
            <p:cNvSpPr/>
            <p:nvPr/>
          </p:nvSpPr>
          <p:spPr>
            <a:xfrm>
              <a:off x="0" y="791454"/>
              <a:ext cx="3927342" cy="539948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0FD88E0C-B8FC-43B5-B17A-05F62E235744}"/>
                </a:ext>
              </a:extLst>
            </p:cNvPr>
            <p:cNvSpPr txBox="1"/>
            <p:nvPr/>
          </p:nvSpPr>
          <p:spPr>
            <a:xfrm>
              <a:off x="2424321" y="745440"/>
              <a:ext cx="3318898" cy="461665"/>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Use Cases</a:t>
              </a:r>
            </a:p>
          </p:txBody>
        </p:sp>
        <p:sp>
          <p:nvSpPr>
            <p:cNvPr id="49" name="TextBox 48">
              <a:extLst>
                <a:ext uri="{FF2B5EF4-FFF2-40B4-BE49-F238E27FC236}">
                  <a16:creationId xmlns:a16="http://schemas.microsoft.com/office/drawing/2014/main" id="{56BC4DA0-2BBD-4ED8-B70A-0EB5F343E828}"/>
                </a:ext>
              </a:extLst>
            </p:cNvPr>
            <p:cNvSpPr txBox="1"/>
            <p:nvPr/>
          </p:nvSpPr>
          <p:spPr>
            <a:xfrm>
              <a:off x="17639" y="1189138"/>
              <a:ext cx="3190441" cy="4893647"/>
            </a:xfrm>
            <a:prstGeom prst="rect">
              <a:avLst/>
            </a:prstGeom>
            <a:noFill/>
          </p:spPr>
          <p:txBody>
            <a:bodyPr wrap="square">
              <a:spAutoFit/>
            </a:bodyPr>
            <a:lstStyle/>
            <a:p>
              <a:pPr algn="just"/>
              <a:r>
                <a:rPr lang="en-GB" sz="1200" b="1" i="0" dirty="0">
                  <a:effectLst/>
                  <a:latin typeface="Times New Roman" panose="02020603050405020304" pitchFamily="18" charset="0"/>
                  <a:cs typeface="Times New Roman" panose="02020603050405020304" pitchFamily="18" charset="0"/>
                </a:rPr>
                <a:t>Asset Tracking: </a:t>
              </a:r>
              <a:r>
                <a:rPr lang="en-GB" sz="1200" b="0" i="0" dirty="0">
                  <a:solidFill>
                    <a:schemeClr val="bg1"/>
                  </a:solidFill>
                  <a:effectLst/>
                  <a:latin typeface="Times New Roman" panose="02020603050405020304" pitchFamily="18" charset="0"/>
                  <a:cs typeface="Times New Roman" panose="02020603050405020304" pitchFamily="18" charset="0"/>
                </a:rPr>
                <a:t>These use cases cover the tracking of physical assets (medicines, vaccines, etc.) through the supply chain to identify location and ownership accurately.</a:t>
              </a:r>
              <a:endParaRPr lang="en-GB" sz="1200" dirty="0">
                <a:solidFill>
                  <a:schemeClr val="bg1"/>
                </a:solidFill>
                <a:latin typeface="Times New Roman" panose="02020603050405020304" pitchFamily="18" charset="0"/>
                <a:cs typeface="Times New Roman" panose="02020603050405020304" pitchFamily="18" charset="0"/>
              </a:endParaRPr>
            </a:p>
            <a:p>
              <a:pPr algn="just"/>
              <a:endParaRPr lang="en-GB" sz="1200" b="0" i="0" dirty="0">
                <a:solidFill>
                  <a:schemeClr val="bg1"/>
                </a:solidFill>
                <a:effectLst/>
                <a:latin typeface="Times New Roman" panose="02020603050405020304" pitchFamily="18" charset="0"/>
                <a:cs typeface="Times New Roman" panose="02020603050405020304" pitchFamily="18" charset="0"/>
              </a:endParaRPr>
            </a:p>
            <a:p>
              <a:pPr algn="just"/>
              <a:r>
                <a:rPr lang="en-GB" sz="1200" b="1" i="0" dirty="0">
                  <a:effectLst/>
                  <a:latin typeface="Times New Roman" panose="02020603050405020304" pitchFamily="18" charset="0"/>
                  <a:cs typeface="Times New Roman" panose="02020603050405020304" pitchFamily="18" charset="0"/>
                </a:rPr>
                <a:t>Internal Record Keeping: </a:t>
              </a:r>
              <a:r>
                <a:rPr lang="en-GB" sz="1200" b="0" i="0" dirty="0">
                  <a:solidFill>
                    <a:schemeClr val="bg1"/>
                  </a:solidFill>
                  <a:effectLst/>
                  <a:latin typeface="Times New Roman" panose="02020603050405020304" pitchFamily="18" charset="0"/>
                  <a:cs typeface="Times New Roman" panose="02020603050405020304" pitchFamily="18" charset="0"/>
                </a:rPr>
                <a:t>In this use case, the data to be secured remains within an individual organization. Examples include master data management, internal document management, purchase order and invoice records, and treasury record keeping.</a:t>
              </a:r>
            </a:p>
            <a:p>
              <a:pPr algn="just"/>
              <a:endParaRPr lang="en-GB" sz="1200" dirty="0">
                <a:solidFill>
                  <a:schemeClr val="bg1"/>
                </a:solidFill>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Inventory Management: </a:t>
              </a:r>
              <a:r>
                <a:rPr lang="en-GB" sz="1200" dirty="0">
                  <a:solidFill>
                    <a:schemeClr val="bg1"/>
                  </a:solidFill>
                  <a:latin typeface="Times New Roman" panose="02020603050405020304" pitchFamily="18" charset="0"/>
                  <a:cs typeface="Times New Roman" panose="02020603050405020304" pitchFamily="18" charset="0"/>
                </a:rPr>
                <a:t>With proper integration with the supply chain, pharmaceutical companies can manage their inventories better. The inventory can also be automated to create triggers when there is a supply or demand scenario. For instance, if there is a spike in demand, then it can simply alert the system on demand, requesting more drug production. It will also give proper visibility of wholesalers and how their inventory is performing in different circumstances. More so, pharmaceuticals can also track and trace every stage using the tech.</a:t>
              </a:r>
            </a:p>
            <a:p>
              <a:pPr algn="just"/>
              <a:endParaRPr lang="en-GB" sz="1200" dirty="0">
                <a:solidFill>
                  <a:schemeClr val="bg1"/>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723D4BAC-4478-4296-A49F-35137579320D}"/>
                </a:ext>
              </a:extLst>
            </p:cNvPr>
            <p:cNvSpPr txBox="1"/>
            <p:nvPr/>
          </p:nvSpPr>
          <p:spPr>
            <a:xfrm>
              <a:off x="4485789" y="1189138"/>
              <a:ext cx="3019212" cy="4893647"/>
            </a:xfrm>
            <a:prstGeom prst="rect">
              <a:avLst/>
            </a:prstGeom>
            <a:noFill/>
          </p:spPr>
          <p:txBody>
            <a:bodyPr wrap="square">
              <a:spAutoFit/>
            </a:bodyPr>
            <a:lstStyle/>
            <a:p>
              <a:pPr algn="just"/>
              <a:r>
                <a:rPr lang="en-GB" sz="1200" b="1" dirty="0">
                  <a:latin typeface="Times New Roman" panose="02020603050405020304" pitchFamily="18" charset="0"/>
                  <a:cs typeface="Times New Roman" panose="02020603050405020304" pitchFamily="18" charset="0"/>
                </a:rPr>
                <a:t>Returned Drugs Authenticity: </a:t>
              </a:r>
              <a:r>
                <a:rPr lang="en-GB" sz="1200" dirty="0">
                  <a:solidFill>
                    <a:schemeClr val="bg1"/>
                  </a:solidFill>
                  <a:latin typeface="Times New Roman" panose="02020603050405020304" pitchFamily="18" charset="0"/>
                  <a:cs typeface="Times New Roman" panose="02020603050405020304" pitchFamily="18" charset="0"/>
                </a:rPr>
                <a:t>By utilising decentralized blockchain the pharmaceutical manufacturers can easily record the package serial number on blockchain. This means that the drug can be verified from anywhere. Blockchain pharmacy is the start of a new era.</a:t>
              </a:r>
            </a:p>
            <a:p>
              <a:pPr algn="just"/>
              <a:endParaRPr lang="en-GB" sz="1200" dirty="0">
                <a:solidFill>
                  <a:schemeClr val="bg1"/>
                </a:solidFill>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Compliance in Pharma supply chain: </a:t>
              </a:r>
              <a:r>
                <a:rPr lang="en-GB" sz="1200" dirty="0">
                  <a:solidFill>
                    <a:schemeClr val="bg1"/>
                  </a:solidFill>
                  <a:latin typeface="Times New Roman" panose="02020603050405020304" pitchFamily="18" charset="0"/>
                  <a:cs typeface="Times New Roman" panose="02020603050405020304" pitchFamily="18" charset="0"/>
                </a:rPr>
                <a:t>The supply chain can be fitted with devices that track the humidity, temps, and other vital factors. Once recorded, one can send it easily to the concerned parties so that they can take the necessary step when required. It solves the problem of managing a separate ledger and then trying to synchronize them.</a:t>
              </a:r>
            </a:p>
            <a:p>
              <a:pPr algn="just"/>
              <a:endParaRPr lang="en-GB" sz="1200" dirty="0">
                <a:solidFill>
                  <a:schemeClr val="bg1"/>
                </a:solidFill>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Shared Record Keeping.: </a:t>
              </a:r>
              <a:r>
                <a:rPr lang="en-GB" sz="1200" dirty="0">
                  <a:solidFill>
                    <a:schemeClr val="bg1"/>
                  </a:solidFill>
                  <a:latin typeface="Times New Roman" panose="02020603050405020304" pitchFamily="18" charset="0"/>
                  <a:cs typeface="Times New Roman" panose="02020603050405020304" pitchFamily="18" charset="0"/>
                </a:rPr>
                <a:t>This category includes use cases where data needs to be shared securely between multiple participants.</a:t>
              </a:r>
            </a:p>
            <a:p>
              <a:pPr algn="just"/>
              <a:endParaRPr lang="en-GB" sz="1200" b="1"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End-To-End Visibility:</a:t>
              </a:r>
              <a:r>
                <a:rPr lang="en-GB" sz="1200" dirty="0">
                  <a:solidFill>
                    <a:schemeClr val="bg1"/>
                  </a:solidFill>
                  <a:latin typeface="Times New Roman" panose="02020603050405020304" pitchFamily="18" charset="0"/>
                  <a:cs typeface="Times New Roman" panose="02020603050405020304" pitchFamily="18" charset="0"/>
                </a:rPr>
                <a:t> Digital technologies that improve visibility across the supply chain, such as AI and blockchain, can create a dynamic, interoperable system where transactions are transparent and traceable</a:t>
              </a:r>
            </a:p>
          </p:txBody>
        </p:sp>
        <p:pic>
          <p:nvPicPr>
            <p:cNvPr id="10" name="Graphic 9" descr="Search Inventory with solid fill">
              <a:extLst>
                <a:ext uri="{FF2B5EF4-FFF2-40B4-BE49-F238E27FC236}">
                  <a16:creationId xmlns:a16="http://schemas.microsoft.com/office/drawing/2014/main" id="{3B3981C2-2E33-444A-850B-653C8F1EEB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1955" y="3620260"/>
              <a:ext cx="540000" cy="540000"/>
            </a:xfrm>
            <a:prstGeom prst="rect">
              <a:avLst/>
            </a:prstGeom>
          </p:spPr>
        </p:pic>
        <p:pic>
          <p:nvPicPr>
            <p:cNvPr id="15" name="Graphic 14" descr="Folder Search with solid fill">
              <a:extLst>
                <a:ext uri="{FF2B5EF4-FFF2-40B4-BE49-F238E27FC236}">
                  <a16:creationId xmlns:a16="http://schemas.microsoft.com/office/drawing/2014/main" id="{72E0EF6D-D4BE-4640-9EA4-ADE123D16D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51955" y="2359344"/>
              <a:ext cx="540000" cy="540000"/>
            </a:xfrm>
            <a:prstGeom prst="rect">
              <a:avLst/>
            </a:prstGeom>
          </p:spPr>
        </p:pic>
        <p:pic>
          <p:nvPicPr>
            <p:cNvPr id="21" name="Graphic 20" descr="Tally with solid fill">
              <a:extLst>
                <a:ext uri="{FF2B5EF4-FFF2-40B4-BE49-F238E27FC236}">
                  <a16:creationId xmlns:a16="http://schemas.microsoft.com/office/drawing/2014/main" id="{37F86A4E-691E-4C07-8F37-65165770502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51955" y="1234994"/>
              <a:ext cx="540000" cy="540000"/>
            </a:xfrm>
            <a:prstGeom prst="rect">
              <a:avLst/>
            </a:prstGeom>
          </p:spPr>
        </p:pic>
        <p:pic>
          <p:nvPicPr>
            <p:cNvPr id="23" name="Graphic 22" descr="Magnifying glass with solid fill">
              <a:extLst>
                <a:ext uri="{FF2B5EF4-FFF2-40B4-BE49-F238E27FC236}">
                  <a16:creationId xmlns:a16="http://schemas.microsoft.com/office/drawing/2014/main" id="{9F0D8D72-C3A3-4757-9F82-6043154987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88062" y="5171203"/>
              <a:ext cx="462154" cy="462154"/>
            </a:xfrm>
            <a:prstGeom prst="rect">
              <a:avLst/>
            </a:prstGeom>
          </p:spPr>
        </p:pic>
        <p:pic>
          <p:nvPicPr>
            <p:cNvPr id="25" name="Graphic 24" descr="Share with solid fill">
              <a:extLst>
                <a:ext uri="{FF2B5EF4-FFF2-40B4-BE49-F238E27FC236}">
                  <a16:creationId xmlns:a16="http://schemas.microsoft.com/office/drawing/2014/main" id="{BDC51430-934E-4205-B7BC-76867BAD56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6565" y="4151464"/>
              <a:ext cx="540000" cy="540000"/>
            </a:xfrm>
            <a:prstGeom prst="rect">
              <a:avLst/>
            </a:prstGeom>
          </p:spPr>
        </p:pic>
        <p:pic>
          <p:nvPicPr>
            <p:cNvPr id="27" name="Graphic 26" descr="Needle with solid fill">
              <a:extLst>
                <a:ext uri="{FF2B5EF4-FFF2-40B4-BE49-F238E27FC236}">
                  <a16:creationId xmlns:a16="http://schemas.microsoft.com/office/drawing/2014/main" id="{205BECED-D93F-43C8-B3EB-5D4BD388D8C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45789" y="2919154"/>
              <a:ext cx="540000" cy="540000"/>
            </a:xfrm>
            <a:prstGeom prst="rect">
              <a:avLst/>
            </a:prstGeom>
          </p:spPr>
        </p:pic>
        <p:pic>
          <p:nvPicPr>
            <p:cNvPr id="29" name="Graphic 28" descr="Medicine with solid fill">
              <a:extLst>
                <a:ext uri="{FF2B5EF4-FFF2-40B4-BE49-F238E27FC236}">
                  <a16:creationId xmlns:a16="http://schemas.microsoft.com/office/drawing/2014/main" id="{0103489C-698A-4997-A4A2-AAD956E2DA9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987246" y="1768373"/>
              <a:ext cx="540000" cy="540000"/>
            </a:xfrm>
            <a:prstGeom prst="rect">
              <a:avLst/>
            </a:prstGeom>
          </p:spPr>
        </p:pic>
      </p:grpSp>
      <p:sp>
        <p:nvSpPr>
          <p:cNvPr id="18" name="TextBox 17">
            <a:extLst>
              <a:ext uri="{FF2B5EF4-FFF2-40B4-BE49-F238E27FC236}">
                <a16:creationId xmlns:a16="http://schemas.microsoft.com/office/drawing/2014/main" id="{7F7194E7-B1A5-473F-9A69-E1FBACDC4B69}"/>
              </a:ext>
            </a:extLst>
          </p:cNvPr>
          <p:cNvSpPr txBox="1"/>
          <p:nvPr/>
        </p:nvSpPr>
        <p:spPr>
          <a:xfrm>
            <a:off x="412396" y="819058"/>
            <a:ext cx="3493747" cy="400110"/>
          </a:xfrm>
          <a:prstGeom prst="rect">
            <a:avLst/>
          </a:prstGeom>
          <a:noFill/>
        </p:spPr>
        <p:txBody>
          <a:bodyPr wrap="square" rtlCol="0">
            <a:spAutoFit/>
          </a:bodyPr>
          <a:lstStyle/>
          <a:p>
            <a:pPr algn="ctr"/>
            <a:r>
              <a:rPr lang="en-IN" sz="2000" b="1" dirty="0">
                <a:solidFill>
                  <a:srgbClr val="192A56"/>
                </a:solidFill>
                <a:latin typeface="Times New Roman" panose="02020603050405020304" pitchFamily="18" charset="0"/>
                <a:cs typeface="Times New Roman" panose="02020603050405020304" pitchFamily="18" charset="0"/>
              </a:rPr>
              <a:t>Challenges Identified</a:t>
            </a:r>
          </a:p>
        </p:txBody>
      </p:sp>
      <p:sp>
        <p:nvSpPr>
          <p:cNvPr id="58" name="TextBox 57">
            <a:extLst>
              <a:ext uri="{FF2B5EF4-FFF2-40B4-BE49-F238E27FC236}">
                <a16:creationId xmlns:a16="http://schemas.microsoft.com/office/drawing/2014/main" id="{9F88D883-E3A5-4FBA-92AE-D3A047E22D6D}"/>
              </a:ext>
            </a:extLst>
          </p:cNvPr>
          <p:cNvSpPr txBox="1"/>
          <p:nvPr/>
        </p:nvSpPr>
        <p:spPr>
          <a:xfrm>
            <a:off x="707450" y="1369014"/>
            <a:ext cx="3493746" cy="4832092"/>
          </a:xfrm>
          <a:prstGeom prst="rect">
            <a:avLst/>
          </a:prstGeom>
          <a:noFill/>
        </p:spPr>
        <p:txBody>
          <a:bodyPr wrap="square">
            <a:spAutoFit/>
          </a:bodyPr>
          <a:lstStyle/>
          <a:p>
            <a:pPr algn="just"/>
            <a:r>
              <a:rPr lang="en-GB" sz="1400" dirty="0">
                <a:latin typeface="Times New Roman" panose="02020603050405020304" pitchFamily="18" charset="0"/>
                <a:cs typeface="Times New Roman" panose="02020603050405020304" pitchFamily="18" charset="0"/>
              </a:rPr>
              <a:t>Reluctance to receive raw materials/products from an impacted or contaminated geographical location</a:t>
            </a:r>
          </a:p>
          <a:p>
            <a:pPr algn="just"/>
            <a:endParaRPr lang="en-GB" sz="14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Stakeholders involved in the supply chain aren’t able to share and update data timely and accurately</a:t>
            </a:r>
          </a:p>
          <a:p>
            <a:pPr algn="just"/>
            <a:endParaRPr lang="en-GB" sz="14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Sourcing issues, e.g. single source supply—especially damaging if the supply source is impacted and unable to satisfy demands</a:t>
            </a:r>
          </a:p>
          <a:p>
            <a:pPr algn="just"/>
            <a:endParaRPr lang="en-GB" sz="14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Site(s) closure impacting production capabilities and Transportation issues/disruptions</a:t>
            </a:r>
          </a:p>
          <a:p>
            <a:pPr algn="just"/>
            <a:endParaRPr lang="en-GB" sz="14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Introduction of counterfeit or tampered material in the supply chain</a:t>
            </a:r>
          </a:p>
          <a:p>
            <a:pPr algn="just"/>
            <a:endParaRPr lang="en-GB" sz="14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Lack of coordination and traceability in supply chain causing either significant build-up or shortage of inventory</a:t>
            </a:r>
            <a:endParaRPr lang="en-IN" sz="1400" b="1" dirty="0">
              <a:latin typeface="Times New Roman" panose="02020603050405020304" pitchFamily="18" charset="0"/>
              <a:cs typeface="Times New Roman" panose="02020603050405020304" pitchFamily="18" charset="0"/>
            </a:endParaRPr>
          </a:p>
        </p:txBody>
      </p:sp>
      <p:pic>
        <p:nvPicPr>
          <p:cNvPr id="31" name="Graphic 30" descr="Link with solid fill">
            <a:extLst>
              <a:ext uri="{FF2B5EF4-FFF2-40B4-BE49-F238E27FC236}">
                <a16:creationId xmlns:a16="http://schemas.microsoft.com/office/drawing/2014/main" id="{DE373552-5290-43D6-938A-230CFB22C69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075" y="1231328"/>
            <a:ext cx="720000" cy="720000"/>
          </a:xfrm>
          <a:prstGeom prst="rect">
            <a:avLst/>
          </a:prstGeom>
        </p:spPr>
      </p:pic>
      <p:pic>
        <p:nvPicPr>
          <p:cNvPr id="56" name="Graphic 55" descr="Link with solid fill">
            <a:extLst>
              <a:ext uri="{FF2B5EF4-FFF2-40B4-BE49-F238E27FC236}">
                <a16:creationId xmlns:a16="http://schemas.microsoft.com/office/drawing/2014/main" id="{FA95939D-0BAE-4104-9DDF-0A0272428E1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548" y="2101174"/>
            <a:ext cx="720000" cy="720000"/>
          </a:xfrm>
          <a:prstGeom prst="rect">
            <a:avLst/>
          </a:prstGeom>
        </p:spPr>
      </p:pic>
      <p:pic>
        <p:nvPicPr>
          <p:cNvPr id="61" name="Graphic 60" descr="Link with solid fill">
            <a:extLst>
              <a:ext uri="{FF2B5EF4-FFF2-40B4-BE49-F238E27FC236}">
                <a16:creationId xmlns:a16="http://schemas.microsoft.com/office/drawing/2014/main" id="{A2527052-B5F5-41D3-9389-5B6A823572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6548" y="2971020"/>
            <a:ext cx="720000" cy="720000"/>
          </a:xfrm>
          <a:prstGeom prst="rect">
            <a:avLst/>
          </a:prstGeom>
        </p:spPr>
      </p:pic>
      <p:pic>
        <p:nvPicPr>
          <p:cNvPr id="67" name="Graphic 66" descr="Link with solid fill">
            <a:extLst>
              <a:ext uri="{FF2B5EF4-FFF2-40B4-BE49-F238E27FC236}">
                <a16:creationId xmlns:a16="http://schemas.microsoft.com/office/drawing/2014/main" id="{39AFFAA1-1379-443F-AE3E-009777E7115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548" y="3840866"/>
            <a:ext cx="720000" cy="720000"/>
          </a:xfrm>
          <a:prstGeom prst="rect">
            <a:avLst/>
          </a:prstGeom>
        </p:spPr>
      </p:pic>
      <p:pic>
        <p:nvPicPr>
          <p:cNvPr id="68" name="Graphic 67" descr="Link with solid fill">
            <a:extLst>
              <a:ext uri="{FF2B5EF4-FFF2-40B4-BE49-F238E27FC236}">
                <a16:creationId xmlns:a16="http://schemas.microsoft.com/office/drawing/2014/main" id="{661C445E-65AB-4821-AF07-01080F5CBFD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2379" y="4634123"/>
            <a:ext cx="720000" cy="720000"/>
          </a:xfrm>
          <a:prstGeom prst="rect">
            <a:avLst/>
          </a:prstGeom>
        </p:spPr>
      </p:pic>
      <p:pic>
        <p:nvPicPr>
          <p:cNvPr id="69" name="Graphic 68" descr="Link with solid fill">
            <a:extLst>
              <a:ext uri="{FF2B5EF4-FFF2-40B4-BE49-F238E27FC236}">
                <a16:creationId xmlns:a16="http://schemas.microsoft.com/office/drawing/2014/main" id="{4843F43A-3F81-4830-87E6-CC1CF65B6F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2379" y="5427380"/>
            <a:ext cx="720000" cy="720000"/>
          </a:xfrm>
          <a:prstGeom prst="rect">
            <a:avLst/>
          </a:prstGeom>
        </p:spPr>
      </p:pic>
      <p:pic>
        <p:nvPicPr>
          <p:cNvPr id="70" name="Picture 69">
            <a:extLst>
              <a:ext uri="{FF2B5EF4-FFF2-40B4-BE49-F238E27FC236}">
                <a16:creationId xmlns:a16="http://schemas.microsoft.com/office/drawing/2014/main" id="{E08E5EC7-B4C3-4E09-8B02-3D905433C03C}"/>
              </a:ext>
            </a:extLst>
          </p:cNvPr>
          <p:cNvPicPr>
            <a:picLocks noChangeAspect="1"/>
          </p:cNvPicPr>
          <p:nvPr/>
        </p:nvPicPr>
        <p:blipFill>
          <a:blip r:embed="rId22"/>
          <a:stretch>
            <a:fillRect/>
          </a:stretch>
        </p:blipFill>
        <p:spPr>
          <a:xfrm>
            <a:off x="2252329" y="6401174"/>
            <a:ext cx="640000" cy="360000"/>
          </a:xfrm>
          <a:prstGeom prst="rect">
            <a:avLst/>
          </a:prstGeom>
        </p:spPr>
      </p:pic>
      <p:pic>
        <p:nvPicPr>
          <p:cNvPr id="71" name="Picture 70">
            <a:extLst>
              <a:ext uri="{FF2B5EF4-FFF2-40B4-BE49-F238E27FC236}">
                <a16:creationId xmlns:a16="http://schemas.microsoft.com/office/drawing/2014/main" id="{A68BC9D3-C9A4-40F4-AD84-2EC35059DBF0}"/>
              </a:ext>
            </a:extLst>
          </p:cNvPr>
          <p:cNvPicPr>
            <a:picLocks noChangeAspect="1"/>
          </p:cNvPicPr>
          <p:nvPr/>
        </p:nvPicPr>
        <p:blipFill>
          <a:blip r:embed="rId23"/>
          <a:stretch>
            <a:fillRect/>
          </a:stretch>
        </p:blipFill>
        <p:spPr>
          <a:xfrm>
            <a:off x="3259092" y="6401174"/>
            <a:ext cx="640000" cy="360000"/>
          </a:xfrm>
          <a:prstGeom prst="rect">
            <a:avLst/>
          </a:prstGeom>
        </p:spPr>
      </p:pic>
      <p:pic>
        <p:nvPicPr>
          <p:cNvPr id="72" name="Picture 71">
            <a:extLst>
              <a:ext uri="{FF2B5EF4-FFF2-40B4-BE49-F238E27FC236}">
                <a16:creationId xmlns:a16="http://schemas.microsoft.com/office/drawing/2014/main" id="{ABE917FD-211F-4FA1-9FAF-38B92F812C97}"/>
              </a:ext>
            </a:extLst>
          </p:cNvPr>
          <p:cNvPicPr>
            <a:picLocks noChangeAspect="1"/>
          </p:cNvPicPr>
          <p:nvPr/>
        </p:nvPicPr>
        <p:blipFill>
          <a:blip r:embed="rId24"/>
          <a:stretch>
            <a:fillRect/>
          </a:stretch>
        </p:blipFill>
        <p:spPr>
          <a:xfrm>
            <a:off x="4265855" y="6401174"/>
            <a:ext cx="640000" cy="360000"/>
          </a:xfrm>
          <a:prstGeom prst="rect">
            <a:avLst/>
          </a:prstGeom>
        </p:spPr>
      </p:pic>
      <p:pic>
        <p:nvPicPr>
          <p:cNvPr id="73" name="Picture 72">
            <a:extLst>
              <a:ext uri="{FF2B5EF4-FFF2-40B4-BE49-F238E27FC236}">
                <a16:creationId xmlns:a16="http://schemas.microsoft.com/office/drawing/2014/main" id="{88FE02B4-2655-4685-AFA1-F60BEE2CABD6}"/>
              </a:ext>
            </a:extLst>
          </p:cNvPr>
          <p:cNvPicPr>
            <a:picLocks noChangeAspect="1"/>
          </p:cNvPicPr>
          <p:nvPr/>
        </p:nvPicPr>
        <p:blipFill>
          <a:blip r:embed="rId25"/>
          <a:stretch>
            <a:fillRect/>
          </a:stretch>
        </p:blipFill>
        <p:spPr>
          <a:xfrm>
            <a:off x="5272618" y="6401174"/>
            <a:ext cx="640000" cy="360000"/>
          </a:xfrm>
          <a:prstGeom prst="rect">
            <a:avLst/>
          </a:prstGeom>
        </p:spPr>
      </p:pic>
      <p:pic>
        <p:nvPicPr>
          <p:cNvPr id="81" name="Picture 80">
            <a:extLst>
              <a:ext uri="{FF2B5EF4-FFF2-40B4-BE49-F238E27FC236}">
                <a16:creationId xmlns:a16="http://schemas.microsoft.com/office/drawing/2014/main" id="{4E9DC328-CE3C-4C92-9CF7-213496303F20}"/>
              </a:ext>
            </a:extLst>
          </p:cNvPr>
          <p:cNvPicPr>
            <a:picLocks noChangeAspect="1"/>
          </p:cNvPicPr>
          <p:nvPr/>
        </p:nvPicPr>
        <p:blipFill>
          <a:blip r:embed="rId26"/>
          <a:stretch>
            <a:fillRect/>
          </a:stretch>
        </p:blipFill>
        <p:spPr>
          <a:xfrm>
            <a:off x="6279381" y="6401174"/>
            <a:ext cx="640000" cy="360000"/>
          </a:xfrm>
          <a:prstGeom prst="rect">
            <a:avLst/>
          </a:prstGeom>
        </p:spPr>
      </p:pic>
      <p:pic>
        <p:nvPicPr>
          <p:cNvPr id="82" name="Picture 81">
            <a:extLst>
              <a:ext uri="{FF2B5EF4-FFF2-40B4-BE49-F238E27FC236}">
                <a16:creationId xmlns:a16="http://schemas.microsoft.com/office/drawing/2014/main" id="{F3FCBB8D-59EB-4CD5-9BC3-7FF4F33A983A}"/>
              </a:ext>
            </a:extLst>
          </p:cNvPr>
          <p:cNvPicPr>
            <a:picLocks noChangeAspect="1"/>
          </p:cNvPicPr>
          <p:nvPr/>
        </p:nvPicPr>
        <p:blipFill>
          <a:blip r:embed="rId27"/>
          <a:stretch>
            <a:fillRect/>
          </a:stretch>
        </p:blipFill>
        <p:spPr>
          <a:xfrm>
            <a:off x="7092233" y="6267234"/>
            <a:ext cx="960000" cy="540000"/>
          </a:xfrm>
          <a:prstGeom prst="rect">
            <a:avLst/>
          </a:prstGeom>
        </p:spPr>
      </p:pic>
      <p:pic>
        <p:nvPicPr>
          <p:cNvPr id="84" name="Picture 83">
            <a:extLst>
              <a:ext uri="{FF2B5EF4-FFF2-40B4-BE49-F238E27FC236}">
                <a16:creationId xmlns:a16="http://schemas.microsoft.com/office/drawing/2014/main" id="{DF32275B-AA92-4E4B-A396-16C0020E6B24}"/>
              </a:ext>
            </a:extLst>
          </p:cNvPr>
          <p:cNvPicPr>
            <a:picLocks noChangeAspect="1"/>
          </p:cNvPicPr>
          <p:nvPr/>
        </p:nvPicPr>
        <p:blipFill>
          <a:blip r:embed="rId28"/>
          <a:stretch>
            <a:fillRect/>
          </a:stretch>
        </p:blipFill>
        <p:spPr>
          <a:xfrm>
            <a:off x="9299670" y="6401174"/>
            <a:ext cx="640000" cy="360000"/>
          </a:xfrm>
          <a:prstGeom prst="rect">
            <a:avLst/>
          </a:prstGeom>
        </p:spPr>
      </p:pic>
      <p:pic>
        <p:nvPicPr>
          <p:cNvPr id="35" name="Picture 34">
            <a:extLst>
              <a:ext uri="{FF2B5EF4-FFF2-40B4-BE49-F238E27FC236}">
                <a16:creationId xmlns:a16="http://schemas.microsoft.com/office/drawing/2014/main" id="{DFD9F332-5D01-4F0C-B353-22A36D4E07A6}"/>
              </a:ext>
            </a:extLst>
          </p:cNvPr>
          <p:cNvPicPr>
            <a:picLocks noChangeAspect="1"/>
          </p:cNvPicPr>
          <p:nvPr/>
        </p:nvPicPr>
        <p:blipFill rotWithShape="1">
          <a:blip r:embed="rId29"/>
          <a:srcRect t="-1" b="9264"/>
          <a:stretch/>
        </p:blipFill>
        <p:spPr>
          <a:xfrm>
            <a:off x="8292907" y="6401174"/>
            <a:ext cx="640000" cy="326651"/>
          </a:xfrm>
          <a:prstGeom prst="rect">
            <a:avLst/>
          </a:prstGeom>
        </p:spPr>
      </p:pic>
    </p:spTree>
    <p:extLst>
      <p:ext uri="{BB962C8B-B14F-4D97-AF65-F5344CB8AC3E}">
        <p14:creationId xmlns:p14="http://schemas.microsoft.com/office/powerpoint/2010/main" val="169443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AE0BA3D-7B5C-4296-B988-D9E4A774D7E7}"/>
              </a:ext>
            </a:extLst>
          </p:cNvPr>
          <p:cNvSpPr txBox="1"/>
          <p:nvPr/>
        </p:nvSpPr>
        <p:spPr>
          <a:xfrm>
            <a:off x="2139961" y="95084"/>
            <a:ext cx="7704746" cy="523220"/>
          </a:xfrm>
          <a:prstGeom prst="rect">
            <a:avLst/>
          </a:prstGeom>
          <a:noFill/>
        </p:spPr>
        <p:txBody>
          <a:bodyPr wrap="square" rtlCol="0">
            <a:spAutoFit/>
          </a:bodyPr>
          <a:lstStyle/>
          <a:p>
            <a:pPr algn="ctr"/>
            <a:r>
              <a:rPr lang="en-IN" sz="2800" b="1" dirty="0">
                <a:solidFill>
                  <a:srgbClr val="192A56"/>
                </a:solidFill>
                <a:latin typeface="Times New Roman" panose="02020603050405020304" pitchFamily="18" charset="0"/>
                <a:cs typeface="Times New Roman" panose="02020603050405020304" pitchFamily="18" charset="0"/>
              </a:rPr>
              <a:t>How Practical Blockchain Looks In The Industry</a:t>
            </a:r>
          </a:p>
        </p:txBody>
      </p:sp>
      <p:sp>
        <p:nvSpPr>
          <p:cNvPr id="2" name="Rectangle 1">
            <a:extLst>
              <a:ext uri="{FF2B5EF4-FFF2-40B4-BE49-F238E27FC236}">
                <a16:creationId xmlns:a16="http://schemas.microsoft.com/office/drawing/2014/main" id="{34D91D75-0D6B-4C15-8F68-9B05290A87DB}"/>
              </a:ext>
            </a:extLst>
          </p:cNvPr>
          <p:cNvSpPr/>
          <p:nvPr/>
        </p:nvSpPr>
        <p:spPr>
          <a:xfrm>
            <a:off x="0" y="856648"/>
            <a:ext cx="12192000" cy="5149516"/>
          </a:xfrm>
          <a:prstGeom prst="rect">
            <a:avLst/>
          </a:prstGeom>
          <a:solidFill>
            <a:srgbClr val="277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4" descr="Media Kit - Logo - Great Lakes, Gurgaon | GLIM">
            <a:extLst>
              <a:ext uri="{FF2B5EF4-FFF2-40B4-BE49-F238E27FC236}">
                <a16:creationId xmlns:a16="http://schemas.microsoft.com/office/drawing/2014/main" id="{035F8438-C5C7-4A2B-8E96-98442EF61879}"/>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9996" r="15537"/>
          <a:stretch/>
        </p:blipFill>
        <p:spPr bwMode="auto">
          <a:xfrm>
            <a:off x="11158862" y="82072"/>
            <a:ext cx="976060" cy="43881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EF330D0-16AB-48AF-BF20-535868A07A2C}"/>
              </a:ext>
            </a:extLst>
          </p:cNvPr>
          <p:cNvGrpSpPr/>
          <p:nvPr/>
        </p:nvGrpSpPr>
        <p:grpSpPr>
          <a:xfrm>
            <a:off x="-14589" y="851836"/>
            <a:ext cx="12206589" cy="5151922"/>
            <a:chOff x="1" y="840397"/>
            <a:chExt cx="12335012" cy="4979327"/>
          </a:xfrm>
        </p:grpSpPr>
        <p:sp>
          <p:nvSpPr>
            <p:cNvPr id="18" name="Rectangle 17">
              <a:extLst>
                <a:ext uri="{FF2B5EF4-FFF2-40B4-BE49-F238E27FC236}">
                  <a16:creationId xmlns:a16="http://schemas.microsoft.com/office/drawing/2014/main" id="{C3D08437-CC4B-4A78-8611-92475FA5596C}"/>
                </a:ext>
              </a:extLst>
            </p:cNvPr>
            <p:cNvSpPr/>
            <p:nvPr/>
          </p:nvSpPr>
          <p:spPr>
            <a:xfrm>
              <a:off x="1" y="851837"/>
              <a:ext cx="4069849" cy="2509430"/>
            </a:xfrm>
            <a:prstGeom prst="rect">
              <a:avLst/>
            </a:prstGeom>
            <a:solidFill>
              <a:srgbClr val="192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CC996D8D-4CF0-4097-89FF-95F23FB22A29}"/>
                </a:ext>
              </a:extLst>
            </p:cNvPr>
            <p:cNvSpPr/>
            <p:nvPr/>
          </p:nvSpPr>
          <p:spPr>
            <a:xfrm>
              <a:off x="4069850" y="3331222"/>
              <a:ext cx="4208343" cy="2488502"/>
            </a:xfrm>
            <a:prstGeom prst="rect">
              <a:avLst/>
            </a:prstGeom>
            <a:solidFill>
              <a:srgbClr val="192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7910F7D6-7716-461C-8858-F6CEDAAC6BF2}"/>
                </a:ext>
              </a:extLst>
            </p:cNvPr>
            <p:cNvSpPr/>
            <p:nvPr/>
          </p:nvSpPr>
          <p:spPr>
            <a:xfrm>
              <a:off x="8265164" y="840397"/>
              <a:ext cx="4069849" cy="2509430"/>
            </a:xfrm>
            <a:prstGeom prst="rect">
              <a:avLst/>
            </a:prstGeom>
            <a:solidFill>
              <a:srgbClr val="192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TextBox 32">
            <a:extLst>
              <a:ext uri="{FF2B5EF4-FFF2-40B4-BE49-F238E27FC236}">
                <a16:creationId xmlns:a16="http://schemas.microsoft.com/office/drawing/2014/main" id="{CC6E8E7F-FAE9-4BA7-86F4-80C7453BA54F}"/>
              </a:ext>
            </a:extLst>
          </p:cNvPr>
          <p:cNvSpPr txBox="1"/>
          <p:nvPr/>
        </p:nvSpPr>
        <p:spPr>
          <a:xfrm>
            <a:off x="86895" y="1374773"/>
            <a:ext cx="3812197" cy="1815882"/>
          </a:xfrm>
          <a:prstGeom prst="rect">
            <a:avLst/>
          </a:prstGeom>
          <a:noFill/>
        </p:spPr>
        <p:txBody>
          <a:bodyPr wrap="square">
            <a:spAutoFit/>
          </a:bodyPr>
          <a:lstStyle/>
          <a:p>
            <a:pPr algn="just"/>
            <a:r>
              <a:rPr lang="en-GB" sz="1400" dirty="0">
                <a:solidFill>
                  <a:schemeClr val="bg1"/>
                </a:solidFill>
                <a:latin typeface="Times New Roman" panose="02020603050405020304" pitchFamily="18" charset="0"/>
                <a:cs typeface="Times New Roman" panose="02020603050405020304" pitchFamily="18" charset="0"/>
              </a:rPr>
              <a:t>Pfizer is actively taking part in the </a:t>
            </a:r>
            <a:r>
              <a:rPr lang="en-GB" sz="1400" dirty="0" err="1">
                <a:solidFill>
                  <a:schemeClr val="bg1"/>
                </a:solidFill>
                <a:latin typeface="Times New Roman" panose="02020603050405020304" pitchFamily="18" charset="0"/>
                <a:cs typeface="Times New Roman" panose="02020603050405020304" pitchFamily="18" charset="0"/>
              </a:rPr>
              <a:t>MedilLedger</a:t>
            </a:r>
            <a:r>
              <a:rPr lang="en-GB" sz="1400" dirty="0">
                <a:solidFill>
                  <a:schemeClr val="bg1"/>
                </a:solidFill>
                <a:latin typeface="Times New Roman" panose="02020603050405020304" pitchFamily="18" charset="0"/>
                <a:cs typeface="Times New Roman" panose="02020603050405020304" pitchFamily="18" charset="0"/>
              </a:rPr>
              <a:t> blockchain project. The project is all about creating a closed ecosystem that lets the companies track the drug to every last detail. It also ensures that there is no counterfeit possible. More so, Pfizer is already assured of the implications of blockchain, and they are using it for their benefit.</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BBD1FFA8-9231-4B92-8262-20D9066554F2}"/>
              </a:ext>
            </a:extLst>
          </p:cNvPr>
          <p:cNvSpPr txBox="1"/>
          <p:nvPr/>
        </p:nvSpPr>
        <p:spPr>
          <a:xfrm>
            <a:off x="142131" y="3970019"/>
            <a:ext cx="3812197" cy="1815882"/>
          </a:xfrm>
          <a:prstGeom prst="rect">
            <a:avLst/>
          </a:prstGeom>
          <a:noFill/>
        </p:spPr>
        <p:txBody>
          <a:bodyPr wrap="square">
            <a:spAutoFit/>
          </a:bodyPr>
          <a:lstStyle/>
          <a:p>
            <a:pPr algn="just"/>
            <a:r>
              <a:rPr lang="en-GB" sz="1400" dirty="0">
                <a:solidFill>
                  <a:schemeClr val="bg1"/>
                </a:solidFill>
                <a:latin typeface="Times New Roman" panose="02020603050405020304" pitchFamily="18" charset="0"/>
                <a:cs typeface="Times New Roman" panose="02020603050405020304" pitchFamily="18" charset="0"/>
              </a:rPr>
              <a:t>One of the biggest benefits of blockchain technology is the ability to create an auditable trail and establish drug provenance across the entire supply chain. A survey conducted by Pistoia Alliance revealed that nearly 70% of pharmaceutical and life science leaders believe blockchain will have the greatest impact in this area.1</a:t>
            </a:r>
          </a:p>
        </p:txBody>
      </p:sp>
      <p:sp>
        <p:nvSpPr>
          <p:cNvPr id="47" name="TextBox 46">
            <a:extLst>
              <a:ext uri="{FF2B5EF4-FFF2-40B4-BE49-F238E27FC236}">
                <a16:creationId xmlns:a16="http://schemas.microsoft.com/office/drawing/2014/main" id="{94863C1F-407E-4DC2-99A4-7CAAC074F943}"/>
              </a:ext>
            </a:extLst>
          </p:cNvPr>
          <p:cNvSpPr txBox="1"/>
          <p:nvPr/>
        </p:nvSpPr>
        <p:spPr>
          <a:xfrm>
            <a:off x="4056646" y="1383115"/>
            <a:ext cx="4067075" cy="2031325"/>
          </a:xfrm>
          <a:prstGeom prst="rect">
            <a:avLst/>
          </a:prstGeom>
          <a:noFill/>
        </p:spPr>
        <p:txBody>
          <a:bodyPr wrap="square">
            <a:spAutoFit/>
          </a:bodyPr>
          <a:lstStyle/>
          <a:p>
            <a:pPr algn="just"/>
            <a:r>
              <a:rPr lang="en-GB" sz="1400" dirty="0">
                <a:solidFill>
                  <a:schemeClr val="bg1"/>
                </a:solidFill>
                <a:latin typeface="Times New Roman" panose="02020603050405020304" pitchFamily="18" charset="0"/>
                <a:cs typeface="Times New Roman" panose="02020603050405020304" pitchFamily="18" charset="0"/>
              </a:rPr>
              <a:t>United Healthcare is also trying to participate along with Optum. The pharma blockchain consortium they are participating in contains Multiplan, Humana, and Quest Diagnostics. In the pharma blockchain consortium project, the main aim is to reduce the overall cost associated with administrative tasks. Using blockchain can streamline the whole process and help update the database more often compared to traditional systems.</a:t>
            </a:r>
          </a:p>
        </p:txBody>
      </p:sp>
      <p:sp>
        <p:nvSpPr>
          <p:cNvPr id="48" name="TextBox 47">
            <a:extLst>
              <a:ext uri="{FF2B5EF4-FFF2-40B4-BE49-F238E27FC236}">
                <a16:creationId xmlns:a16="http://schemas.microsoft.com/office/drawing/2014/main" id="{29762D08-A13A-4A53-BD36-D4F568FC51DC}"/>
              </a:ext>
            </a:extLst>
          </p:cNvPr>
          <p:cNvSpPr txBox="1"/>
          <p:nvPr/>
        </p:nvSpPr>
        <p:spPr>
          <a:xfrm>
            <a:off x="4085395" y="3940907"/>
            <a:ext cx="4021210" cy="1815882"/>
          </a:xfrm>
          <a:prstGeom prst="rect">
            <a:avLst/>
          </a:prstGeom>
          <a:noFill/>
        </p:spPr>
        <p:txBody>
          <a:bodyPr wrap="square">
            <a:spAutoFit/>
          </a:bodyPr>
          <a:lstStyle/>
          <a:p>
            <a:pPr algn="just"/>
            <a:r>
              <a:rPr lang="en-GB" sz="1400" dirty="0" err="1">
                <a:solidFill>
                  <a:schemeClr val="bg1"/>
                </a:solidFill>
                <a:latin typeface="Times New Roman" panose="02020603050405020304" pitchFamily="18" charset="0"/>
                <a:cs typeface="Times New Roman" panose="02020603050405020304" pitchFamily="18" charset="0"/>
              </a:rPr>
              <a:t>Exochain</a:t>
            </a:r>
            <a:r>
              <a:rPr lang="en-GB" sz="1400" dirty="0">
                <a:solidFill>
                  <a:schemeClr val="bg1"/>
                </a:solidFill>
                <a:latin typeface="Times New Roman" panose="02020603050405020304" pitchFamily="18" charset="0"/>
                <a:cs typeface="Times New Roman" panose="02020603050405020304" pitchFamily="18" charset="0"/>
              </a:rPr>
              <a:t> (a blockchain Pharma </a:t>
            </a:r>
            <a:r>
              <a:rPr lang="en-GB" sz="1400" dirty="0" err="1">
                <a:solidFill>
                  <a:schemeClr val="bg1"/>
                </a:solidFill>
                <a:latin typeface="Times New Roman" panose="02020603050405020304" pitchFamily="18" charset="0"/>
                <a:cs typeface="Times New Roman" panose="02020603050405020304" pitchFamily="18" charset="0"/>
              </a:rPr>
              <a:t>startup</a:t>
            </a:r>
            <a:r>
              <a:rPr lang="en-GB" sz="1400" dirty="0">
                <a:solidFill>
                  <a:schemeClr val="bg1"/>
                </a:solidFill>
                <a:latin typeface="Times New Roman" panose="02020603050405020304" pitchFamily="18" charset="0"/>
                <a:cs typeface="Times New Roman" panose="02020603050405020304" pitchFamily="18" charset="0"/>
              </a:rPr>
              <a:t>) manages secure storage of patient health information on the blockchain. </a:t>
            </a:r>
            <a:r>
              <a:rPr lang="en-GB" sz="1400" dirty="0" err="1">
                <a:solidFill>
                  <a:schemeClr val="bg1"/>
                </a:solidFill>
                <a:latin typeface="Times New Roman" panose="02020603050405020304" pitchFamily="18" charset="0"/>
                <a:cs typeface="Times New Roman" panose="02020603050405020304" pitchFamily="18" charset="0"/>
              </a:rPr>
              <a:t>Exochain</a:t>
            </a:r>
            <a:r>
              <a:rPr lang="en-GB" sz="1400" dirty="0">
                <a:solidFill>
                  <a:schemeClr val="bg1"/>
                </a:solidFill>
                <a:latin typeface="Times New Roman" panose="02020603050405020304" pitchFamily="18" charset="0"/>
                <a:cs typeface="Times New Roman" panose="02020603050405020304" pitchFamily="18" charset="0"/>
              </a:rPr>
              <a:t> allows individuals to control how clinical trial researchers may interact with their medical data. This can potentially lead to increased quantity and quality of patients recruited for clinical trials, while at the same time giving individuals precision control over their medical information.</a:t>
            </a:r>
          </a:p>
        </p:txBody>
      </p:sp>
      <p:sp>
        <p:nvSpPr>
          <p:cNvPr id="49" name="TextBox 48">
            <a:extLst>
              <a:ext uri="{FF2B5EF4-FFF2-40B4-BE49-F238E27FC236}">
                <a16:creationId xmlns:a16="http://schemas.microsoft.com/office/drawing/2014/main" id="{4BAA14E1-CA04-4DCA-8112-F2025093D3CC}"/>
              </a:ext>
            </a:extLst>
          </p:cNvPr>
          <p:cNvSpPr txBox="1"/>
          <p:nvPr/>
        </p:nvSpPr>
        <p:spPr>
          <a:xfrm>
            <a:off x="8272162" y="1371885"/>
            <a:ext cx="3812197" cy="2031325"/>
          </a:xfrm>
          <a:prstGeom prst="rect">
            <a:avLst/>
          </a:prstGeom>
          <a:noFill/>
        </p:spPr>
        <p:txBody>
          <a:bodyPr wrap="square">
            <a:spAutoFit/>
          </a:bodyPr>
          <a:lstStyle/>
          <a:p>
            <a:pPr algn="just"/>
            <a:r>
              <a:rPr lang="en-GB" sz="1400" dirty="0">
                <a:solidFill>
                  <a:schemeClr val="bg1"/>
                </a:solidFill>
                <a:latin typeface="Times New Roman" panose="02020603050405020304" pitchFamily="18" charset="0"/>
                <a:cs typeface="Times New Roman" panose="02020603050405020304" pitchFamily="18" charset="0"/>
              </a:rPr>
              <a:t>Roche is one of the biggest giants in the pharma industry. They are currently working with </a:t>
            </a:r>
            <a:r>
              <a:rPr lang="en-GB" sz="1400" dirty="0" err="1">
                <a:solidFill>
                  <a:schemeClr val="bg1"/>
                </a:solidFill>
                <a:latin typeface="Times New Roman" panose="02020603050405020304" pitchFamily="18" charset="0"/>
                <a:cs typeface="Times New Roman" panose="02020603050405020304" pitchFamily="18" charset="0"/>
              </a:rPr>
              <a:t>Abbvie</a:t>
            </a:r>
            <a:r>
              <a:rPr lang="en-GB" sz="1400" dirty="0">
                <a:solidFill>
                  <a:schemeClr val="bg1"/>
                </a:solidFill>
                <a:latin typeface="Times New Roman" panose="02020603050405020304" pitchFamily="18" charset="0"/>
                <a:cs typeface="Times New Roman" panose="02020603050405020304" pitchFamily="18" charset="0"/>
              </a:rPr>
              <a:t> and Pfizer to test out the supply chain pilot through its Genentech division. They also intend to collaborate on a pilot project to study the safe</a:t>
            </a:r>
          </a:p>
          <a:p>
            <a:pPr algn="just"/>
            <a:r>
              <a:rPr lang="en-GB" sz="1400" dirty="0">
                <a:solidFill>
                  <a:schemeClr val="bg1"/>
                </a:solidFill>
                <a:latin typeface="Times New Roman" panose="02020603050405020304" pitchFamily="18" charset="0"/>
                <a:cs typeface="Times New Roman" panose="02020603050405020304" pitchFamily="18" charset="0"/>
              </a:rPr>
              <a:t>and secure transmission of the INR results of patients on anti-coagulation therapy from the home monitoring device to the hospital information system.</a:t>
            </a:r>
          </a:p>
        </p:txBody>
      </p:sp>
      <p:sp>
        <p:nvSpPr>
          <p:cNvPr id="51" name="TextBox 50">
            <a:extLst>
              <a:ext uri="{FF2B5EF4-FFF2-40B4-BE49-F238E27FC236}">
                <a16:creationId xmlns:a16="http://schemas.microsoft.com/office/drawing/2014/main" id="{CA38EFDD-7E3C-4EFE-98FF-A665BADF6498}"/>
              </a:ext>
            </a:extLst>
          </p:cNvPr>
          <p:cNvSpPr txBox="1"/>
          <p:nvPr/>
        </p:nvSpPr>
        <p:spPr>
          <a:xfrm>
            <a:off x="8333589" y="3970019"/>
            <a:ext cx="3728271" cy="1169551"/>
          </a:xfrm>
          <a:prstGeom prst="rect">
            <a:avLst/>
          </a:prstGeom>
          <a:noFill/>
        </p:spPr>
        <p:txBody>
          <a:bodyPr wrap="square">
            <a:spAutoFit/>
          </a:bodyPr>
          <a:lstStyle/>
          <a:p>
            <a:pPr algn="just"/>
            <a:r>
              <a:rPr lang="en-GB" sz="1400" dirty="0">
                <a:solidFill>
                  <a:schemeClr val="bg1"/>
                </a:solidFill>
                <a:latin typeface="Times New Roman" panose="02020603050405020304" pitchFamily="18" charset="0"/>
                <a:cs typeface="Times New Roman" panose="02020603050405020304" pitchFamily="18" charset="0"/>
              </a:rPr>
              <a:t>NMC healthcare is very proactive in working with </a:t>
            </a:r>
            <a:r>
              <a:rPr lang="en-GB" sz="1400" dirty="0" err="1">
                <a:solidFill>
                  <a:schemeClr val="bg1"/>
                </a:solidFill>
                <a:latin typeface="Times New Roman" panose="02020603050405020304" pitchFamily="18" charset="0"/>
                <a:cs typeface="Times New Roman" panose="02020603050405020304" pitchFamily="18" charset="0"/>
              </a:rPr>
              <a:t>startups</a:t>
            </a:r>
            <a:r>
              <a:rPr lang="en-GB" sz="1400" dirty="0">
                <a:solidFill>
                  <a:schemeClr val="bg1"/>
                </a:solidFill>
                <a:latin typeface="Times New Roman" panose="02020603050405020304" pitchFamily="18" charset="0"/>
                <a:cs typeface="Times New Roman" panose="02020603050405020304" pitchFamily="18" charset="0"/>
              </a:rPr>
              <a:t> to improve the pharma and healthcare industry. It is a UAE-based private healthcare provider working with </a:t>
            </a:r>
            <a:r>
              <a:rPr lang="en-GB" sz="1400" dirty="0" err="1">
                <a:solidFill>
                  <a:schemeClr val="bg1"/>
                </a:solidFill>
                <a:latin typeface="Times New Roman" panose="02020603050405020304" pitchFamily="18" charset="0"/>
                <a:cs typeface="Times New Roman" panose="02020603050405020304" pitchFamily="18" charset="0"/>
              </a:rPr>
              <a:t>startups</a:t>
            </a:r>
            <a:r>
              <a:rPr lang="en-GB" sz="1400" dirty="0">
                <a:solidFill>
                  <a:schemeClr val="bg1"/>
                </a:solidFill>
                <a:latin typeface="Times New Roman" panose="02020603050405020304" pitchFamily="18" charset="0"/>
                <a:cs typeface="Times New Roman" panose="02020603050405020304" pitchFamily="18" charset="0"/>
              </a:rPr>
              <a:t> since 2017.</a:t>
            </a:r>
            <a:endParaRPr lang="en-IN" sz="1400" dirty="0"/>
          </a:p>
        </p:txBody>
      </p:sp>
      <p:pic>
        <p:nvPicPr>
          <p:cNvPr id="40" name="Picture 39">
            <a:extLst>
              <a:ext uri="{FF2B5EF4-FFF2-40B4-BE49-F238E27FC236}">
                <a16:creationId xmlns:a16="http://schemas.microsoft.com/office/drawing/2014/main" id="{354BEF28-E663-4EA7-AE52-7C0C76DACD1E}"/>
              </a:ext>
            </a:extLst>
          </p:cNvPr>
          <p:cNvPicPr>
            <a:picLocks noChangeAspect="1"/>
          </p:cNvPicPr>
          <p:nvPr/>
        </p:nvPicPr>
        <p:blipFill>
          <a:blip r:embed="rId4"/>
          <a:stretch>
            <a:fillRect/>
          </a:stretch>
        </p:blipFill>
        <p:spPr>
          <a:xfrm>
            <a:off x="2252329" y="6401174"/>
            <a:ext cx="640000" cy="360000"/>
          </a:xfrm>
          <a:prstGeom prst="rect">
            <a:avLst/>
          </a:prstGeom>
        </p:spPr>
      </p:pic>
      <p:pic>
        <p:nvPicPr>
          <p:cNvPr id="41" name="Picture 40">
            <a:extLst>
              <a:ext uri="{FF2B5EF4-FFF2-40B4-BE49-F238E27FC236}">
                <a16:creationId xmlns:a16="http://schemas.microsoft.com/office/drawing/2014/main" id="{B1260297-5F35-404F-97A0-493ECA5F31EF}"/>
              </a:ext>
            </a:extLst>
          </p:cNvPr>
          <p:cNvPicPr>
            <a:picLocks noChangeAspect="1"/>
          </p:cNvPicPr>
          <p:nvPr/>
        </p:nvPicPr>
        <p:blipFill>
          <a:blip r:embed="rId5"/>
          <a:stretch>
            <a:fillRect/>
          </a:stretch>
        </p:blipFill>
        <p:spPr>
          <a:xfrm>
            <a:off x="3259092" y="6401174"/>
            <a:ext cx="640000" cy="360000"/>
          </a:xfrm>
          <a:prstGeom prst="rect">
            <a:avLst/>
          </a:prstGeom>
        </p:spPr>
      </p:pic>
      <p:pic>
        <p:nvPicPr>
          <p:cNvPr id="42" name="Picture 41">
            <a:extLst>
              <a:ext uri="{FF2B5EF4-FFF2-40B4-BE49-F238E27FC236}">
                <a16:creationId xmlns:a16="http://schemas.microsoft.com/office/drawing/2014/main" id="{E2CABAA0-785C-4A59-A4AA-2E2D19F9991D}"/>
              </a:ext>
            </a:extLst>
          </p:cNvPr>
          <p:cNvPicPr>
            <a:picLocks noChangeAspect="1"/>
          </p:cNvPicPr>
          <p:nvPr/>
        </p:nvPicPr>
        <p:blipFill>
          <a:blip r:embed="rId6"/>
          <a:stretch>
            <a:fillRect/>
          </a:stretch>
        </p:blipFill>
        <p:spPr>
          <a:xfrm>
            <a:off x="4265855" y="6401174"/>
            <a:ext cx="640000" cy="360000"/>
          </a:xfrm>
          <a:prstGeom prst="rect">
            <a:avLst/>
          </a:prstGeom>
        </p:spPr>
      </p:pic>
      <p:pic>
        <p:nvPicPr>
          <p:cNvPr id="43" name="Picture 42">
            <a:extLst>
              <a:ext uri="{FF2B5EF4-FFF2-40B4-BE49-F238E27FC236}">
                <a16:creationId xmlns:a16="http://schemas.microsoft.com/office/drawing/2014/main" id="{3118A4CB-C66D-4B67-A145-EA449230A3C0}"/>
              </a:ext>
            </a:extLst>
          </p:cNvPr>
          <p:cNvPicPr>
            <a:picLocks noChangeAspect="1"/>
          </p:cNvPicPr>
          <p:nvPr/>
        </p:nvPicPr>
        <p:blipFill>
          <a:blip r:embed="rId7"/>
          <a:stretch>
            <a:fillRect/>
          </a:stretch>
        </p:blipFill>
        <p:spPr>
          <a:xfrm>
            <a:off x="5272618" y="6401174"/>
            <a:ext cx="640000" cy="360000"/>
          </a:xfrm>
          <a:prstGeom prst="rect">
            <a:avLst/>
          </a:prstGeom>
        </p:spPr>
      </p:pic>
      <p:pic>
        <p:nvPicPr>
          <p:cNvPr id="44" name="Picture 43">
            <a:extLst>
              <a:ext uri="{FF2B5EF4-FFF2-40B4-BE49-F238E27FC236}">
                <a16:creationId xmlns:a16="http://schemas.microsoft.com/office/drawing/2014/main" id="{8807F924-1C0B-4F39-80C5-AE0C33938A2C}"/>
              </a:ext>
            </a:extLst>
          </p:cNvPr>
          <p:cNvPicPr>
            <a:picLocks noChangeAspect="1"/>
          </p:cNvPicPr>
          <p:nvPr/>
        </p:nvPicPr>
        <p:blipFill>
          <a:blip r:embed="rId8"/>
          <a:stretch>
            <a:fillRect/>
          </a:stretch>
        </p:blipFill>
        <p:spPr>
          <a:xfrm>
            <a:off x="6279381" y="6401174"/>
            <a:ext cx="640000" cy="360000"/>
          </a:xfrm>
          <a:prstGeom prst="rect">
            <a:avLst/>
          </a:prstGeom>
        </p:spPr>
      </p:pic>
      <p:pic>
        <p:nvPicPr>
          <p:cNvPr id="52" name="Picture 51">
            <a:extLst>
              <a:ext uri="{FF2B5EF4-FFF2-40B4-BE49-F238E27FC236}">
                <a16:creationId xmlns:a16="http://schemas.microsoft.com/office/drawing/2014/main" id="{1D0C1EE7-0A0E-4501-BC65-85DF20272018}"/>
              </a:ext>
            </a:extLst>
          </p:cNvPr>
          <p:cNvPicPr>
            <a:picLocks noChangeAspect="1"/>
          </p:cNvPicPr>
          <p:nvPr/>
        </p:nvPicPr>
        <p:blipFill>
          <a:blip r:embed="rId9"/>
          <a:stretch>
            <a:fillRect/>
          </a:stretch>
        </p:blipFill>
        <p:spPr>
          <a:xfrm>
            <a:off x="7286144" y="6401174"/>
            <a:ext cx="640000" cy="360000"/>
          </a:xfrm>
          <a:prstGeom prst="rect">
            <a:avLst/>
          </a:prstGeom>
        </p:spPr>
      </p:pic>
      <p:pic>
        <p:nvPicPr>
          <p:cNvPr id="54" name="Picture 53">
            <a:extLst>
              <a:ext uri="{FF2B5EF4-FFF2-40B4-BE49-F238E27FC236}">
                <a16:creationId xmlns:a16="http://schemas.microsoft.com/office/drawing/2014/main" id="{8EBA229B-F10A-4A04-87AC-0647553AA2EB}"/>
              </a:ext>
            </a:extLst>
          </p:cNvPr>
          <p:cNvPicPr>
            <a:picLocks noChangeAspect="1"/>
          </p:cNvPicPr>
          <p:nvPr/>
        </p:nvPicPr>
        <p:blipFill>
          <a:blip r:embed="rId10"/>
          <a:stretch>
            <a:fillRect/>
          </a:stretch>
        </p:blipFill>
        <p:spPr>
          <a:xfrm>
            <a:off x="9299670" y="6401174"/>
            <a:ext cx="640000" cy="360000"/>
          </a:xfrm>
          <a:prstGeom prst="rect">
            <a:avLst/>
          </a:prstGeom>
        </p:spPr>
      </p:pic>
      <p:pic>
        <p:nvPicPr>
          <p:cNvPr id="7" name="Graphic 6" descr="Needle with solid fill">
            <a:extLst>
              <a:ext uri="{FF2B5EF4-FFF2-40B4-BE49-F238E27FC236}">
                <a16:creationId xmlns:a16="http://schemas.microsoft.com/office/drawing/2014/main" id="{D9A02B57-D00C-4EDF-9BE3-9F7CB01B80C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68229" y="939223"/>
            <a:ext cx="360000" cy="360000"/>
          </a:xfrm>
          <a:prstGeom prst="rect">
            <a:avLst/>
          </a:prstGeom>
        </p:spPr>
      </p:pic>
      <p:pic>
        <p:nvPicPr>
          <p:cNvPr id="34" name="Graphic 33" descr="Needle with solid fill">
            <a:extLst>
              <a:ext uri="{FF2B5EF4-FFF2-40B4-BE49-F238E27FC236}">
                <a16:creationId xmlns:a16="http://schemas.microsoft.com/office/drawing/2014/main" id="{B39FD712-837F-4D8D-B349-6EBB71DB62D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68229" y="3557038"/>
            <a:ext cx="360000" cy="360000"/>
          </a:xfrm>
          <a:prstGeom prst="rect">
            <a:avLst/>
          </a:prstGeom>
        </p:spPr>
      </p:pic>
      <p:pic>
        <p:nvPicPr>
          <p:cNvPr id="35" name="Graphic 34" descr="Needle with solid fill">
            <a:extLst>
              <a:ext uri="{FF2B5EF4-FFF2-40B4-BE49-F238E27FC236}">
                <a16:creationId xmlns:a16="http://schemas.microsoft.com/office/drawing/2014/main" id="{AC397E37-5788-4A49-BB52-82ACEB2EE1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09373" y="921211"/>
            <a:ext cx="360000" cy="360000"/>
          </a:xfrm>
          <a:prstGeom prst="rect">
            <a:avLst/>
          </a:prstGeom>
        </p:spPr>
      </p:pic>
      <p:pic>
        <p:nvPicPr>
          <p:cNvPr id="36" name="Graphic 35" descr="Needle with solid fill">
            <a:extLst>
              <a:ext uri="{FF2B5EF4-FFF2-40B4-BE49-F238E27FC236}">
                <a16:creationId xmlns:a16="http://schemas.microsoft.com/office/drawing/2014/main" id="{B3CEE3C1-8098-4689-94DD-C57404C9CAE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09373" y="3539026"/>
            <a:ext cx="360000" cy="360000"/>
          </a:xfrm>
          <a:prstGeom prst="rect">
            <a:avLst/>
          </a:prstGeom>
        </p:spPr>
      </p:pic>
      <p:pic>
        <p:nvPicPr>
          <p:cNvPr id="39" name="Graphic 38" descr="Needle with solid fill">
            <a:extLst>
              <a:ext uri="{FF2B5EF4-FFF2-40B4-BE49-F238E27FC236}">
                <a16:creationId xmlns:a16="http://schemas.microsoft.com/office/drawing/2014/main" id="{CC0E6BBD-44E7-456B-93C5-03E5723BBCA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61008" y="982900"/>
            <a:ext cx="360000" cy="360000"/>
          </a:xfrm>
          <a:prstGeom prst="rect">
            <a:avLst/>
          </a:prstGeom>
        </p:spPr>
      </p:pic>
      <p:pic>
        <p:nvPicPr>
          <p:cNvPr id="46" name="Graphic 45" descr="Needle with solid fill">
            <a:extLst>
              <a:ext uri="{FF2B5EF4-FFF2-40B4-BE49-F238E27FC236}">
                <a16:creationId xmlns:a16="http://schemas.microsoft.com/office/drawing/2014/main" id="{9248BB72-D253-4371-92A6-4F60E0B6457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61008" y="3600715"/>
            <a:ext cx="360000" cy="360000"/>
          </a:xfrm>
          <a:prstGeom prst="rect">
            <a:avLst/>
          </a:prstGeom>
        </p:spPr>
      </p:pic>
      <p:pic>
        <p:nvPicPr>
          <p:cNvPr id="50" name="Picture 49">
            <a:extLst>
              <a:ext uri="{FF2B5EF4-FFF2-40B4-BE49-F238E27FC236}">
                <a16:creationId xmlns:a16="http://schemas.microsoft.com/office/drawing/2014/main" id="{84E1E61B-C307-418E-9A9F-3D057537DA04}"/>
              </a:ext>
            </a:extLst>
          </p:cNvPr>
          <p:cNvPicPr>
            <a:picLocks noChangeAspect="1"/>
          </p:cNvPicPr>
          <p:nvPr/>
        </p:nvPicPr>
        <p:blipFill rotWithShape="1">
          <a:blip r:embed="rId13"/>
          <a:srcRect t="-1" b="9264"/>
          <a:stretch/>
        </p:blipFill>
        <p:spPr>
          <a:xfrm>
            <a:off x="8106605" y="6221174"/>
            <a:ext cx="1058010" cy="540000"/>
          </a:xfrm>
          <a:prstGeom prst="rect">
            <a:avLst/>
          </a:prstGeom>
        </p:spPr>
      </p:pic>
    </p:spTree>
    <p:extLst>
      <p:ext uri="{BB962C8B-B14F-4D97-AF65-F5344CB8AC3E}">
        <p14:creationId xmlns:p14="http://schemas.microsoft.com/office/powerpoint/2010/main" val="337076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FD76856-C0B4-4567-B538-11037EF357F1}"/>
              </a:ext>
            </a:extLst>
          </p:cNvPr>
          <p:cNvGrpSpPr/>
          <p:nvPr/>
        </p:nvGrpSpPr>
        <p:grpSpPr>
          <a:xfrm flipH="1">
            <a:off x="6026514" y="1032754"/>
            <a:ext cx="5317841" cy="5166876"/>
            <a:chOff x="482766" y="1496291"/>
            <a:chExt cx="4255489" cy="5417026"/>
          </a:xfrm>
        </p:grpSpPr>
        <p:sp>
          <p:nvSpPr>
            <p:cNvPr id="23" name="Arrow: Pentagon 1">
              <a:extLst>
                <a:ext uri="{FF2B5EF4-FFF2-40B4-BE49-F238E27FC236}">
                  <a16:creationId xmlns:a16="http://schemas.microsoft.com/office/drawing/2014/main" id="{915FE62C-6059-4164-908F-5C1327F9FDA1}"/>
                </a:ext>
              </a:extLst>
            </p:cNvPr>
            <p:cNvSpPr/>
            <p:nvPr/>
          </p:nvSpPr>
          <p:spPr>
            <a:xfrm>
              <a:off x="489527" y="1496291"/>
              <a:ext cx="4248728" cy="1256145"/>
            </a:xfrm>
            <a:prstGeom prst="homePlate">
              <a:avLst/>
            </a:prstGeom>
            <a:solidFill>
              <a:srgbClr val="1482A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Pentagon 17">
              <a:extLst>
                <a:ext uri="{FF2B5EF4-FFF2-40B4-BE49-F238E27FC236}">
                  <a16:creationId xmlns:a16="http://schemas.microsoft.com/office/drawing/2014/main" id="{4B8F710E-619E-40EC-877D-12DC38EBA38C}"/>
                </a:ext>
              </a:extLst>
            </p:cNvPr>
            <p:cNvSpPr/>
            <p:nvPr/>
          </p:nvSpPr>
          <p:spPr>
            <a:xfrm>
              <a:off x="482766" y="5657172"/>
              <a:ext cx="4248728" cy="1256145"/>
            </a:xfrm>
            <a:prstGeom prst="homePlate">
              <a:avLst/>
            </a:prstGeom>
            <a:solidFill>
              <a:srgbClr val="318B71"/>
            </a:solidFill>
            <a:ln>
              <a:solidFill>
                <a:srgbClr val="318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Pentagon 18">
              <a:extLst>
                <a:ext uri="{FF2B5EF4-FFF2-40B4-BE49-F238E27FC236}">
                  <a16:creationId xmlns:a16="http://schemas.microsoft.com/office/drawing/2014/main" id="{578EC1E5-B961-448F-8B7E-359D9FBA6B6C}"/>
                </a:ext>
              </a:extLst>
            </p:cNvPr>
            <p:cNvSpPr/>
            <p:nvPr/>
          </p:nvSpPr>
          <p:spPr>
            <a:xfrm>
              <a:off x="489525" y="4270212"/>
              <a:ext cx="4248728" cy="1256145"/>
            </a:xfrm>
            <a:prstGeom prst="homePlate">
              <a:avLst/>
            </a:prstGeom>
            <a:solidFill>
              <a:srgbClr val="1D9BA1"/>
            </a:solidFill>
            <a:ln>
              <a:solidFill>
                <a:srgbClr val="1D9B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Pentagon 19">
              <a:extLst>
                <a:ext uri="{FF2B5EF4-FFF2-40B4-BE49-F238E27FC236}">
                  <a16:creationId xmlns:a16="http://schemas.microsoft.com/office/drawing/2014/main" id="{FE82F804-58CC-4267-A727-8A2291ED2076}"/>
                </a:ext>
              </a:extLst>
            </p:cNvPr>
            <p:cNvSpPr/>
            <p:nvPr/>
          </p:nvSpPr>
          <p:spPr>
            <a:xfrm>
              <a:off x="489526" y="2883251"/>
              <a:ext cx="4248728" cy="1256145"/>
            </a:xfrm>
            <a:prstGeom prst="homePlate">
              <a:avLst/>
            </a:prstGeom>
            <a:solidFill>
              <a:srgbClr val="1D62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 name="Group 2">
            <a:extLst>
              <a:ext uri="{FF2B5EF4-FFF2-40B4-BE49-F238E27FC236}">
                <a16:creationId xmlns:a16="http://schemas.microsoft.com/office/drawing/2014/main" id="{3FD76856-C0B4-4567-B538-11037EF357F1}"/>
              </a:ext>
            </a:extLst>
          </p:cNvPr>
          <p:cNvGrpSpPr/>
          <p:nvPr/>
        </p:nvGrpSpPr>
        <p:grpSpPr>
          <a:xfrm>
            <a:off x="1005241" y="630390"/>
            <a:ext cx="5317841" cy="5166876"/>
            <a:chOff x="482766" y="1496291"/>
            <a:chExt cx="4255489" cy="5417026"/>
          </a:xfrm>
        </p:grpSpPr>
        <p:sp>
          <p:nvSpPr>
            <p:cNvPr id="2" name="Arrow: Pentagon 1">
              <a:extLst>
                <a:ext uri="{FF2B5EF4-FFF2-40B4-BE49-F238E27FC236}">
                  <a16:creationId xmlns:a16="http://schemas.microsoft.com/office/drawing/2014/main" id="{915FE62C-6059-4164-908F-5C1327F9FDA1}"/>
                </a:ext>
              </a:extLst>
            </p:cNvPr>
            <p:cNvSpPr/>
            <p:nvPr/>
          </p:nvSpPr>
          <p:spPr>
            <a:xfrm>
              <a:off x="489527" y="1496291"/>
              <a:ext cx="4248728" cy="1256145"/>
            </a:xfrm>
            <a:prstGeom prst="homePlate">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Pentagon 17">
              <a:extLst>
                <a:ext uri="{FF2B5EF4-FFF2-40B4-BE49-F238E27FC236}">
                  <a16:creationId xmlns:a16="http://schemas.microsoft.com/office/drawing/2014/main" id="{4B8F710E-619E-40EC-877D-12DC38EBA38C}"/>
                </a:ext>
              </a:extLst>
            </p:cNvPr>
            <p:cNvSpPr/>
            <p:nvPr/>
          </p:nvSpPr>
          <p:spPr>
            <a:xfrm>
              <a:off x="482766" y="5657172"/>
              <a:ext cx="4248728" cy="1256145"/>
            </a:xfrm>
            <a:prstGeom prst="homePlat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Pentagon 18">
              <a:extLst>
                <a:ext uri="{FF2B5EF4-FFF2-40B4-BE49-F238E27FC236}">
                  <a16:creationId xmlns:a16="http://schemas.microsoft.com/office/drawing/2014/main" id="{578EC1E5-B961-448F-8B7E-359D9FBA6B6C}"/>
                </a:ext>
              </a:extLst>
            </p:cNvPr>
            <p:cNvSpPr/>
            <p:nvPr/>
          </p:nvSpPr>
          <p:spPr>
            <a:xfrm>
              <a:off x="489525" y="4270212"/>
              <a:ext cx="4248728" cy="1256145"/>
            </a:xfrm>
            <a:prstGeom prst="homePlat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Pentagon 19">
              <a:extLst>
                <a:ext uri="{FF2B5EF4-FFF2-40B4-BE49-F238E27FC236}">
                  <a16:creationId xmlns:a16="http://schemas.microsoft.com/office/drawing/2014/main" id="{FE82F804-58CC-4267-A727-8A2291ED2076}"/>
                </a:ext>
              </a:extLst>
            </p:cNvPr>
            <p:cNvSpPr/>
            <p:nvPr/>
          </p:nvSpPr>
          <p:spPr>
            <a:xfrm>
              <a:off x="489526" y="2883251"/>
              <a:ext cx="4248728" cy="1256145"/>
            </a:xfrm>
            <a:prstGeom prst="homePlate">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TextBox 21">
            <a:extLst>
              <a:ext uri="{FF2B5EF4-FFF2-40B4-BE49-F238E27FC236}">
                <a16:creationId xmlns:a16="http://schemas.microsoft.com/office/drawing/2014/main" id="{9E10E282-7062-495E-9AC7-303891AA5AEF}"/>
              </a:ext>
            </a:extLst>
          </p:cNvPr>
          <p:cNvSpPr txBox="1"/>
          <p:nvPr/>
        </p:nvSpPr>
        <p:spPr>
          <a:xfrm>
            <a:off x="2651494" y="52230"/>
            <a:ext cx="7704746" cy="523220"/>
          </a:xfrm>
          <a:prstGeom prst="rect">
            <a:avLst/>
          </a:prstGeom>
          <a:noFill/>
        </p:spPr>
        <p:txBody>
          <a:bodyPr wrap="square" rtlCol="0">
            <a:spAutoFit/>
          </a:bodyPr>
          <a:lstStyle/>
          <a:p>
            <a:pPr algn="ctr"/>
            <a:r>
              <a:rPr lang="en-IN" sz="2800" b="1" dirty="0">
                <a:solidFill>
                  <a:srgbClr val="192A56"/>
                </a:solidFill>
                <a:latin typeface="Times New Roman" panose="02020603050405020304" pitchFamily="18" charset="0"/>
                <a:cs typeface="Times New Roman" panose="02020603050405020304" pitchFamily="18" charset="0"/>
              </a:rPr>
              <a:t>Key Challenges and Recommendations</a:t>
            </a:r>
          </a:p>
        </p:txBody>
      </p:sp>
      <p:sp>
        <p:nvSpPr>
          <p:cNvPr id="24" name="TextBox 23">
            <a:extLst>
              <a:ext uri="{FF2B5EF4-FFF2-40B4-BE49-F238E27FC236}">
                <a16:creationId xmlns:a16="http://schemas.microsoft.com/office/drawing/2014/main" id="{DC1CBA96-72FB-4856-AC9E-F44D476A26CD}"/>
              </a:ext>
            </a:extLst>
          </p:cNvPr>
          <p:cNvSpPr txBox="1"/>
          <p:nvPr/>
        </p:nvSpPr>
        <p:spPr>
          <a:xfrm>
            <a:off x="1079558" y="4790811"/>
            <a:ext cx="4788459" cy="738664"/>
          </a:xfrm>
          <a:prstGeom prst="rect">
            <a:avLst/>
          </a:prstGeom>
          <a:noFill/>
        </p:spPr>
        <p:txBody>
          <a:bodyPr wrap="square">
            <a:spAutoFit/>
          </a:bodyPr>
          <a:lstStyle/>
          <a:p>
            <a:pPr algn="just"/>
            <a:r>
              <a:rPr lang="en-GB" sz="1400" b="0" i="0" u="none" strike="noStrike" baseline="0" dirty="0">
                <a:solidFill>
                  <a:schemeClr val="bg1"/>
                </a:solidFill>
                <a:latin typeface="Times New Roman" panose="02020603050405020304" pitchFamily="18" charset="0"/>
                <a:cs typeface="Times New Roman" panose="02020603050405020304" pitchFamily="18" charset="0"/>
              </a:rPr>
              <a:t>Blockchains are ecosystems that require broad adoption to work effectively. Without widespread adoption, the effectiveness and scalability of blockchains will remain limited.</a:t>
            </a:r>
            <a:endParaRPr lang="en-IN" sz="1400" b="0" i="0" u="none" strike="noStrike" baseline="0"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AC202F7-ACFD-45C0-B4FC-5CF0E409D057}"/>
              </a:ext>
            </a:extLst>
          </p:cNvPr>
          <p:cNvSpPr txBox="1"/>
          <p:nvPr/>
        </p:nvSpPr>
        <p:spPr>
          <a:xfrm>
            <a:off x="1117461" y="954556"/>
            <a:ext cx="4805281" cy="523220"/>
          </a:xfrm>
          <a:prstGeom prst="rect">
            <a:avLst/>
          </a:prstGeom>
          <a:noFill/>
        </p:spPr>
        <p:txBody>
          <a:bodyPr wrap="square">
            <a:spAutoFit/>
          </a:bodyPr>
          <a:lstStyle/>
          <a:p>
            <a:pPr algn="just"/>
            <a:r>
              <a:rPr lang="en-GB" sz="1400" dirty="0">
                <a:solidFill>
                  <a:schemeClr val="bg1"/>
                </a:solidFill>
                <a:latin typeface="Times New Roman" panose="02020603050405020304" pitchFamily="18" charset="0"/>
                <a:cs typeface="Times New Roman" panose="02020603050405020304" pitchFamily="18" charset="0"/>
              </a:rPr>
              <a:t>Implementing blockchain is not free, and for many organizations the pandemic and disruption of 2020 have left budgets tight.</a:t>
            </a:r>
          </a:p>
        </p:txBody>
      </p:sp>
      <p:sp>
        <p:nvSpPr>
          <p:cNvPr id="28" name="TextBox 27">
            <a:extLst>
              <a:ext uri="{FF2B5EF4-FFF2-40B4-BE49-F238E27FC236}">
                <a16:creationId xmlns:a16="http://schemas.microsoft.com/office/drawing/2014/main" id="{4B610BE1-5DF5-446E-A879-FC111A608DEC}"/>
              </a:ext>
            </a:extLst>
          </p:cNvPr>
          <p:cNvSpPr txBox="1"/>
          <p:nvPr/>
        </p:nvSpPr>
        <p:spPr>
          <a:xfrm>
            <a:off x="1050914" y="3312735"/>
            <a:ext cx="4788459" cy="1169551"/>
          </a:xfrm>
          <a:prstGeom prst="rect">
            <a:avLst/>
          </a:prstGeom>
          <a:noFill/>
        </p:spPr>
        <p:txBody>
          <a:bodyPr wrap="square">
            <a:spAutoFit/>
          </a:bodyPr>
          <a:lstStyle/>
          <a:p>
            <a:pPr algn="just"/>
            <a:r>
              <a:rPr lang="en-GB" sz="1400" dirty="0">
                <a:solidFill>
                  <a:schemeClr val="bg1"/>
                </a:solidFill>
                <a:latin typeface="Times New Roman" panose="02020603050405020304" pitchFamily="18" charset="0"/>
                <a:cs typeface="Times New Roman" panose="02020603050405020304" pitchFamily="18" charset="0"/>
              </a:rPr>
              <a:t>Lack of trust among blockchain users is a major obstacle to widespread implementation. This challenge cuts in two directions: Organizations may not trust the security of the technology itself, and they may not trust other parties on a blockchain network.</a:t>
            </a:r>
          </a:p>
        </p:txBody>
      </p:sp>
      <p:sp>
        <p:nvSpPr>
          <p:cNvPr id="30" name="TextBox 29">
            <a:extLst>
              <a:ext uri="{FF2B5EF4-FFF2-40B4-BE49-F238E27FC236}">
                <a16:creationId xmlns:a16="http://schemas.microsoft.com/office/drawing/2014/main" id="{54B902C1-DA87-4C30-9DE7-947DD93F505F}"/>
              </a:ext>
            </a:extLst>
          </p:cNvPr>
          <p:cNvSpPr txBox="1"/>
          <p:nvPr/>
        </p:nvSpPr>
        <p:spPr>
          <a:xfrm>
            <a:off x="1138579" y="2332659"/>
            <a:ext cx="4788459" cy="523220"/>
          </a:xfrm>
          <a:prstGeom prst="rect">
            <a:avLst/>
          </a:prstGeom>
          <a:noFill/>
        </p:spPr>
        <p:txBody>
          <a:bodyPr wrap="square">
            <a:spAutoFit/>
          </a:bodyPr>
          <a:lstStyle/>
          <a:p>
            <a:pPr algn="just"/>
            <a:r>
              <a:rPr lang="en-GB" sz="1400" b="0" i="0" u="none" strike="noStrike" baseline="0" dirty="0">
                <a:solidFill>
                  <a:schemeClr val="bg1"/>
                </a:solidFill>
                <a:latin typeface="Times New Roman" panose="02020603050405020304" pitchFamily="18" charset="0"/>
                <a:cs typeface="Times New Roman" panose="02020603050405020304" pitchFamily="18" charset="0"/>
              </a:rPr>
              <a:t>Blockchain is still very much an emerging technology, and the skills needed to develop and use it are in short supply.</a:t>
            </a:r>
          </a:p>
        </p:txBody>
      </p:sp>
      <p:sp>
        <p:nvSpPr>
          <p:cNvPr id="32" name="TextBox 31">
            <a:extLst>
              <a:ext uri="{FF2B5EF4-FFF2-40B4-BE49-F238E27FC236}">
                <a16:creationId xmlns:a16="http://schemas.microsoft.com/office/drawing/2014/main" id="{7EB25CA3-6781-4384-8B91-8410BCFDED7D}"/>
              </a:ext>
            </a:extLst>
          </p:cNvPr>
          <p:cNvSpPr txBox="1"/>
          <p:nvPr/>
        </p:nvSpPr>
        <p:spPr>
          <a:xfrm>
            <a:off x="6495158" y="5123507"/>
            <a:ext cx="4865899" cy="954107"/>
          </a:xfrm>
          <a:prstGeom prst="rect">
            <a:avLst/>
          </a:prstGeom>
          <a:noFill/>
        </p:spPr>
        <p:txBody>
          <a:bodyPr wrap="square">
            <a:spAutoFit/>
          </a:bodyPr>
          <a:lstStyle/>
          <a:p>
            <a:pPr algn="just"/>
            <a:r>
              <a:rPr lang="en-GB" sz="1400" b="0" i="0" dirty="0">
                <a:solidFill>
                  <a:schemeClr val="bg1"/>
                </a:solidFill>
                <a:effectLst/>
                <a:latin typeface="Times New Roman" panose="02020603050405020304" pitchFamily="18" charset="0"/>
                <a:cs typeface="Times New Roman" panose="02020603050405020304" pitchFamily="18" charset="0"/>
              </a:rPr>
              <a:t>Organizations are increasingly coming together and forming collaborative blockchain working groups to address common pain points and develop solutions that can benefit everyone without revealing proprietary information.</a:t>
            </a:r>
          </a:p>
        </p:txBody>
      </p:sp>
      <p:sp>
        <p:nvSpPr>
          <p:cNvPr id="34" name="TextBox 33">
            <a:extLst>
              <a:ext uri="{FF2B5EF4-FFF2-40B4-BE49-F238E27FC236}">
                <a16:creationId xmlns:a16="http://schemas.microsoft.com/office/drawing/2014/main" id="{1D781D16-C073-4FC1-A2CA-52F480B75712}"/>
              </a:ext>
            </a:extLst>
          </p:cNvPr>
          <p:cNvSpPr txBox="1"/>
          <p:nvPr/>
        </p:nvSpPr>
        <p:spPr>
          <a:xfrm>
            <a:off x="6649120" y="2477683"/>
            <a:ext cx="4636009" cy="954107"/>
          </a:xfrm>
          <a:prstGeom prst="rect">
            <a:avLst/>
          </a:prstGeom>
          <a:noFill/>
        </p:spPr>
        <p:txBody>
          <a:bodyPr wrap="square">
            <a:spAutoFit/>
          </a:bodyPr>
          <a:lstStyle/>
          <a:p>
            <a:pPr algn="just"/>
            <a:r>
              <a:rPr lang="en-GB" sz="1400" dirty="0">
                <a:solidFill>
                  <a:schemeClr val="bg1"/>
                </a:solidFill>
                <a:latin typeface="Times New Roman" panose="02020603050405020304" pitchFamily="18" charset="0"/>
                <a:cs typeface="Times New Roman" panose="02020603050405020304" pitchFamily="18" charset="0"/>
              </a:rPr>
              <a:t>A way to counteract the skills gap is to use blockchain as a service (BaaS), which enables organizations to reap the benefits of blockchain without having to invest significantly in the technical talent behind it.</a:t>
            </a:r>
            <a:endParaRPr lang="en-GB" sz="1400" b="0" i="0" dirty="0">
              <a:solidFill>
                <a:schemeClr val="bg1"/>
              </a:solidFill>
              <a:effectLst/>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16CC5586-BE2B-41CC-9B0D-FC3A2E35E625}"/>
              </a:ext>
            </a:extLst>
          </p:cNvPr>
          <p:cNvSpPr txBox="1"/>
          <p:nvPr/>
        </p:nvSpPr>
        <p:spPr>
          <a:xfrm>
            <a:off x="6495157" y="1066283"/>
            <a:ext cx="4865900" cy="1131079"/>
          </a:xfrm>
          <a:prstGeom prst="rect">
            <a:avLst/>
          </a:prstGeom>
          <a:noFill/>
        </p:spPr>
        <p:txBody>
          <a:bodyPr wrap="square">
            <a:spAutoFit/>
          </a:bodyPr>
          <a:lstStyle/>
          <a:p>
            <a:pPr algn="just"/>
            <a:r>
              <a:rPr lang="en-GB" sz="1350" dirty="0">
                <a:solidFill>
                  <a:schemeClr val="bg1"/>
                </a:solidFill>
                <a:latin typeface="Times New Roman" panose="02020603050405020304" pitchFamily="18" charset="0"/>
                <a:cs typeface="Times New Roman" panose="02020603050405020304" pitchFamily="18" charset="0"/>
              </a:rPr>
              <a:t>As awareness of new technologies becomes more widespread, the ability to effectively make a business case for their adoption improves accordingly, thus, blockchain advocates must focus on building a business case that demonstrates how the benefits of the technology will offset the resources needed for implementation.</a:t>
            </a:r>
            <a:endParaRPr lang="en-GB" sz="1350" b="0" i="0" dirty="0">
              <a:solidFill>
                <a:schemeClr val="bg1"/>
              </a:solidFill>
              <a:effectLst/>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B7B3ED0C-E9FA-4C7A-8FA1-E9F23781531C}"/>
              </a:ext>
            </a:extLst>
          </p:cNvPr>
          <p:cNvSpPr txBox="1"/>
          <p:nvPr/>
        </p:nvSpPr>
        <p:spPr>
          <a:xfrm>
            <a:off x="6473132" y="3707167"/>
            <a:ext cx="4916829" cy="1169551"/>
          </a:xfrm>
          <a:prstGeom prst="rect">
            <a:avLst/>
          </a:prstGeom>
          <a:noFill/>
        </p:spPr>
        <p:txBody>
          <a:bodyPr wrap="square">
            <a:spAutoFit/>
          </a:bodyPr>
          <a:lstStyle/>
          <a:p>
            <a:pPr algn="just"/>
            <a:r>
              <a:rPr lang="en-GB" sz="1400" b="0" i="0" dirty="0">
                <a:solidFill>
                  <a:schemeClr val="bg1"/>
                </a:solidFill>
                <a:effectLst/>
                <a:latin typeface="Times New Roman" panose="02020603050405020304" pitchFamily="18" charset="0"/>
                <a:cs typeface="Times New Roman" panose="02020603050405020304" pitchFamily="18" charset="0"/>
              </a:rPr>
              <a:t>To build trust among users, platforms such as </a:t>
            </a:r>
            <a:r>
              <a:rPr lang="en-GB" sz="1400" b="0" i="0" dirty="0" err="1">
                <a:solidFill>
                  <a:schemeClr val="bg1"/>
                </a:solidFill>
                <a:effectLst/>
                <a:latin typeface="Times New Roman" panose="02020603050405020304" pitchFamily="18" charset="0"/>
                <a:cs typeface="Times New Roman" panose="02020603050405020304" pitchFamily="18" charset="0"/>
              </a:rPr>
              <a:t>TradeLens</a:t>
            </a:r>
            <a:r>
              <a:rPr lang="en-GB" sz="1400" b="0" i="0" dirty="0">
                <a:solidFill>
                  <a:schemeClr val="bg1"/>
                </a:solidFill>
                <a:effectLst/>
                <a:latin typeface="Times New Roman" panose="02020603050405020304" pitchFamily="18" charset="0"/>
                <a:cs typeface="Times New Roman" panose="02020603050405020304" pitchFamily="18" charset="0"/>
              </a:rPr>
              <a:t> (a global logistics network created by Maersk and IBM using the IBM Blockchain Platform) show what can happen when peers and competitors work together to develop solutions to common challenges. </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6BBEF19-040B-4811-82F1-6211925B2DBF}"/>
              </a:ext>
            </a:extLst>
          </p:cNvPr>
          <p:cNvSpPr txBox="1"/>
          <p:nvPr/>
        </p:nvSpPr>
        <p:spPr>
          <a:xfrm rot="16200000">
            <a:off x="-1486573" y="2157617"/>
            <a:ext cx="4028924"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Key Challenges</a:t>
            </a:r>
          </a:p>
        </p:txBody>
      </p:sp>
      <p:sp>
        <p:nvSpPr>
          <p:cNvPr id="33" name="TextBox 32">
            <a:extLst>
              <a:ext uri="{FF2B5EF4-FFF2-40B4-BE49-F238E27FC236}">
                <a16:creationId xmlns:a16="http://schemas.microsoft.com/office/drawing/2014/main" id="{76BBEF19-040B-4811-82F1-6211925B2DBF}"/>
              </a:ext>
            </a:extLst>
          </p:cNvPr>
          <p:cNvSpPr txBox="1"/>
          <p:nvPr/>
        </p:nvSpPr>
        <p:spPr>
          <a:xfrm rot="5400000">
            <a:off x="8989783" y="4162945"/>
            <a:ext cx="5663846"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Recommendations</a:t>
            </a:r>
          </a:p>
        </p:txBody>
      </p:sp>
      <p:pic>
        <p:nvPicPr>
          <p:cNvPr id="37" name="Picture 4" descr="Media Kit - Logo - Great Lakes, Gurgaon | GLIM">
            <a:extLst>
              <a:ext uri="{FF2B5EF4-FFF2-40B4-BE49-F238E27FC236}">
                <a16:creationId xmlns:a16="http://schemas.microsoft.com/office/drawing/2014/main" id="{8A5537E5-98A9-4A09-824A-03F083E61814}"/>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9996" r="15537"/>
          <a:stretch/>
        </p:blipFill>
        <p:spPr bwMode="auto">
          <a:xfrm>
            <a:off x="11158862" y="82072"/>
            <a:ext cx="976060" cy="43881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455FB827-470E-4E8D-A920-DC3B98879543}"/>
              </a:ext>
            </a:extLst>
          </p:cNvPr>
          <p:cNvPicPr>
            <a:picLocks noChangeAspect="1"/>
          </p:cNvPicPr>
          <p:nvPr/>
        </p:nvPicPr>
        <p:blipFill>
          <a:blip r:embed="rId3"/>
          <a:stretch>
            <a:fillRect/>
          </a:stretch>
        </p:blipFill>
        <p:spPr>
          <a:xfrm>
            <a:off x="2252329" y="6401174"/>
            <a:ext cx="640000" cy="360000"/>
          </a:xfrm>
          <a:prstGeom prst="rect">
            <a:avLst/>
          </a:prstGeom>
        </p:spPr>
      </p:pic>
      <p:pic>
        <p:nvPicPr>
          <p:cNvPr id="39" name="Picture 38">
            <a:extLst>
              <a:ext uri="{FF2B5EF4-FFF2-40B4-BE49-F238E27FC236}">
                <a16:creationId xmlns:a16="http://schemas.microsoft.com/office/drawing/2014/main" id="{3AB2A2EC-4FFD-403B-B8B2-5A666481C1E9}"/>
              </a:ext>
            </a:extLst>
          </p:cNvPr>
          <p:cNvPicPr>
            <a:picLocks noChangeAspect="1"/>
          </p:cNvPicPr>
          <p:nvPr/>
        </p:nvPicPr>
        <p:blipFill>
          <a:blip r:embed="rId4"/>
          <a:stretch>
            <a:fillRect/>
          </a:stretch>
        </p:blipFill>
        <p:spPr>
          <a:xfrm>
            <a:off x="3259092" y="6401174"/>
            <a:ext cx="640000" cy="360000"/>
          </a:xfrm>
          <a:prstGeom prst="rect">
            <a:avLst/>
          </a:prstGeom>
        </p:spPr>
      </p:pic>
      <p:pic>
        <p:nvPicPr>
          <p:cNvPr id="40" name="Picture 39">
            <a:extLst>
              <a:ext uri="{FF2B5EF4-FFF2-40B4-BE49-F238E27FC236}">
                <a16:creationId xmlns:a16="http://schemas.microsoft.com/office/drawing/2014/main" id="{3C1ED5CC-12B2-47A5-BEBD-A4BDD177F8DC}"/>
              </a:ext>
            </a:extLst>
          </p:cNvPr>
          <p:cNvPicPr>
            <a:picLocks noChangeAspect="1"/>
          </p:cNvPicPr>
          <p:nvPr/>
        </p:nvPicPr>
        <p:blipFill>
          <a:blip r:embed="rId5"/>
          <a:stretch>
            <a:fillRect/>
          </a:stretch>
        </p:blipFill>
        <p:spPr>
          <a:xfrm>
            <a:off x="4265855" y="6401174"/>
            <a:ext cx="640000" cy="360000"/>
          </a:xfrm>
          <a:prstGeom prst="rect">
            <a:avLst/>
          </a:prstGeom>
        </p:spPr>
      </p:pic>
      <p:pic>
        <p:nvPicPr>
          <p:cNvPr id="41" name="Picture 40">
            <a:extLst>
              <a:ext uri="{FF2B5EF4-FFF2-40B4-BE49-F238E27FC236}">
                <a16:creationId xmlns:a16="http://schemas.microsoft.com/office/drawing/2014/main" id="{9AE984A3-0F6A-471F-9F39-702DCC344284}"/>
              </a:ext>
            </a:extLst>
          </p:cNvPr>
          <p:cNvPicPr>
            <a:picLocks noChangeAspect="1"/>
          </p:cNvPicPr>
          <p:nvPr/>
        </p:nvPicPr>
        <p:blipFill>
          <a:blip r:embed="rId6"/>
          <a:stretch>
            <a:fillRect/>
          </a:stretch>
        </p:blipFill>
        <p:spPr>
          <a:xfrm>
            <a:off x="5272618" y="6401174"/>
            <a:ext cx="640000" cy="360000"/>
          </a:xfrm>
          <a:prstGeom prst="rect">
            <a:avLst/>
          </a:prstGeom>
        </p:spPr>
      </p:pic>
      <p:pic>
        <p:nvPicPr>
          <p:cNvPr id="42" name="Picture 41">
            <a:extLst>
              <a:ext uri="{FF2B5EF4-FFF2-40B4-BE49-F238E27FC236}">
                <a16:creationId xmlns:a16="http://schemas.microsoft.com/office/drawing/2014/main" id="{9EC21519-234E-48CA-BB6D-41CA86B1F216}"/>
              </a:ext>
            </a:extLst>
          </p:cNvPr>
          <p:cNvPicPr>
            <a:picLocks noChangeAspect="1"/>
          </p:cNvPicPr>
          <p:nvPr/>
        </p:nvPicPr>
        <p:blipFill>
          <a:blip r:embed="rId7"/>
          <a:stretch>
            <a:fillRect/>
          </a:stretch>
        </p:blipFill>
        <p:spPr>
          <a:xfrm>
            <a:off x="6279381" y="6401174"/>
            <a:ext cx="640000" cy="360000"/>
          </a:xfrm>
          <a:prstGeom prst="rect">
            <a:avLst/>
          </a:prstGeom>
        </p:spPr>
      </p:pic>
      <p:pic>
        <p:nvPicPr>
          <p:cNvPr id="43" name="Picture 42">
            <a:extLst>
              <a:ext uri="{FF2B5EF4-FFF2-40B4-BE49-F238E27FC236}">
                <a16:creationId xmlns:a16="http://schemas.microsoft.com/office/drawing/2014/main" id="{674A01D5-4BED-4362-81DE-7CA95D001598}"/>
              </a:ext>
            </a:extLst>
          </p:cNvPr>
          <p:cNvPicPr>
            <a:picLocks noChangeAspect="1"/>
          </p:cNvPicPr>
          <p:nvPr/>
        </p:nvPicPr>
        <p:blipFill>
          <a:blip r:embed="rId8"/>
          <a:stretch>
            <a:fillRect/>
          </a:stretch>
        </p:blipFill>
        <p:spPr>
          <a:xfrm>
            <a:off x="7286144" y="6401174"/>
            <a:ext cx="640000" cy="360000"/>
          </a:xfrm>
          <a:prstGeom prst="rect">
            <a:avLst/>
          </a:prstGeom>
        </p:spPr>
      </p:pic>
      <p:pic>
        <p:nvPicPr>
          <p:cNvPr id="47" name="Picture 46">
            <a:extLst>
              <a:ext uri="{FF2B5EF4-FFF2-40B4-BE49-F238E27FC236}">
                <a16:creationId xmlns:a16="http://schemas.microsoft.com/office/drawing/2014/main" id="{EDA5FB3D-B8F8-4D58-B9E8-71F666C9D71C}"/>
              </a:ext>
            </a:extLst>
          </p:cNvPr>
          <p:cNvPicPr>
            <a:picLocks noChangeAspect="1"/>
          </p:cNvPicPr>
          <p:nvPr/>
        </p:nvPicPr>
        <p:blipFill>
          <a:blip r:embed="rId9"/>
          <a:stretch>
            <a:fillRect/>
          </a:stretch>
        </p:blipFill>
        <p:spPr>
          <a:xfrm>
            <a:off x="9201565" y="6221174"/>
            <a:ext cx="960000" cy="540000"/>
          </a:xfrm>
          <a:prstGeom prst="rect">
            <a:avLst/>
          </a:prstGeom>
        </p:spPr>
      </p:pic>
      <p:pic>
        <p:nvPicPr>
          <p:cNvPr id="35" name="Picture 34">
            <a:extLst>
              <a:ext uri="{FF2B5EF4-FFF2-40B4-BE49-F238E27FC236}">
                <a16:creationId xmlns:a16="http://schemas.microsoft.com/office/drawing/2014/main" id="{EB503D5C-FE84-4CB5-86C7-B047AD5D6CF4}"/>
              </a:ext>
            </a:extLst>
          </p:cNvPr>
          <p:cNvPicPr>
            <a:picLocks noChangeAspect="1"/>
          </p:cNvPicPr>
          <p:nvPr/>
        </p:nvPicPr>
        <p:blipFill rotWithShape="1">
          <a:blip r:embed="rId10"/>
          <a:srcRect t="-1" b="9264"/>
          <a:stretch/>
        </p:blipFill>
        <p:spPr>
          <a:xfrm>
            <a:off x="8292907" y="6401174"/>
            <a:ext cx="640000" cy="326651"/>
          </a:xfrm>
          <a:prstGeom prst="rect">
            <a:avLst/>
          </a:prstGeom>
        </p:spPr>
      </p:pic>
    </p:spTree>
    <p:extLst>
      <p:ext uri="{BB962C8B-B14F-4D97-AF65-F5344CB8AC3E}">
        <p14:creationId xmlns:p14="http://schemas.microsoft.com/office/powerpoint/2010/main" val="3830204780"/>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2620</Words>
  <Application>Microsoft Office PowerPoint</Application>
  <PresentationFormat>Widescreen</PresentationFormat>
  <Paragraphs>125</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Verma</dc:creator>
  <cp:lastModifiedBy>vicky singh</cp:lastModifiedBy>
  <cp:revision>964</cp:revision>
  <dcterms:created xsi:type="dcterms:W3CDTF">2021-09-14T18:06:40Z</dcterms:created>
  <dcterms:modified xsi:type="dcterms:W3CDTF">2023-08-20T15:02:02Z</dcterms:modified>
</cp:coreProperties>
</file>