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165" r:id="rId1"/>
  </p:sldMasterIdLst>
  <p:sldIdLst>
    <p:sldId id="256" r:id="rId2"/>
    <p:sldId id="259" r:id="rId3"/>
    <p:sldId id="260" r:id="rId4"/>
    <p:sldId id="258" r:id="rId5"/>
    <p:sldId id="257"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555"/>
    <p:restoredTop sz="96245"/>
  </p:normalViewPr>
  <p:slideViewPr>
    <p:cSldViewPr snapToGrid="0">
      <p:cViewPr varScale="1">
        <p:scale>
          <a:sx n="122" d="100"/>
          <a:sy n="122" d="100"/>
        </p:scale>
        <p:origin x="208" y="4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7E7B54A-15CB-49E2-B23A-86CF35956A9B}"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6E5F5D79-1628-4988-A89E-4AE93D2F10C8}">
      <dgm:prSet/>
      <dgm:spPr/>
      <dgm:t>
        <a:bodyPr/>
        <a:lstStyle/>
        <a:p>
          <a:pPr>
            <a:lnSpc>
              <a:spcPct val="100000"/>
            </a:lnSpc>
          </a:pPr>
          <a:r>
            <a:rPr lang="en-US" b="1"/>
            <a:t>Task 2</a:t>
          </a:r>
          <a:endParaRPr lang="en-US"/>
        </a:p>
      </dgm:t>
    </dgm:pt>
    <dgm:pt modelId="{93546016-8D74-4F43-9AF4-E4ECDEA241E3}" type="parTrans" cxnId="{0C53D800-78AE-4FF6-9557-E20E04F736D7}">
      <dgm:prSet/>
      <dgm:spPr/>
      <dgm:t>
        <a:bodyPr/>
        <a:lstStyle/>
        <a:p>
          <a:endParaRPr lang="en-US"/>
        </a:p>
      </dgm:t>
    </dgm:pt>
    <dgm:pt modelId="{6F9983E9-143B-4E23-AE05-637339D5E33F}" type="sibTrans" cxnId="{0C53D800-78AE-4FF6-9557-E20E04F736D7}">
      <dgm:prSet/>
      <dgm:spPr/>
      <dgm:t>
        <a:bodyPr/>
        <a:lstStyle/>
        <a:p>
          <a:pPr>
            <a:lnSpc>
              <a:spcPct val="100000"/>
            </a:lnSpc>
          </a:pPr>
          <a:endParaRPr lang="en-US"/>
        </a:p>
      </dgm:t>
    </dgm:pt>
    <dgm:pt modelId="{5381E416-4B6E-480D-8BD3-32F3422576AB}">
      <dgm:prSet/>
      <dgm:spPr/>
      <dgm:t>
        <a:bodyPr/>
        <a:lstStyle/>
        <a:p>
          <a:pPr>
            <a:lnSpc>
              <a:spcPct val="100000"/>
            </a:lnSpc>
          </a:pPr>
          <a:r>
            <a:rPr lang="en-US" b="1"/>
            <a:t>Ask meaningful questions about the dataset before analysis.</a:t>
          </a:r>
          <a:endParaRPr lang="en-US"/>
        </a:p>
      </dgm:t>
    </dgm:pt>
    <dgm:pt modelId="{03D5A9B6-CC5B-4D32-A690-F2153D3AEB3B}" type="parTrans" cxnId="{2F7016FC-3D02-4CD7-AEEF-1E25ACAF1203}">
      <dgm:prSet/>
      <dgm:spPr/>
      <dgm:t>
        <a:bodyPr/>
        <a:lstStyle/>
        <a:p>
          <a:endParaRPr lang="en-US"/>
        </a:p>
      </dgm:t>
    </dgm:pt>
    <dgm:pt modelId="{FCF0B910-0692-47D1-8337-46B9BEF3DC68}" type="sibTrans" cxnId="{2F7016FC-3D02-4CD7-AEEF-1E25ACAF1203}">
      <dgm:prSet/>
      <dgm:spPr/>
      <dgm:t>
        <a:bodyPr/>
        <a:lstStyle/>
        <a:p>
          <a:pPr>
            <a:lnSpc>
              <a:spcPct val="100000"/>
            </a:lnSpc>
          </a:pPr>
          <a:endParaRPr lang="en-US"/>
        </a:p>
      </dgm:t>
    </dgm:pt>
    <dgm:pt modelId="{B2A7D0AC-2755-4F9F-B97F-73E01BB0195C}">
      <dgm:prSet/>
      <dgm:spPr/>
      <dgm:t>
        <a:bodyPr/>
        <a:lstStyle/>
        <a:p>
          <a:pPr>
            <a:lnSpc>
              <a:spcPct val="100000"/>
            </a:lnSpc>
          </a:pPr>
          <a:r>
            <a:rPr lang="en-US" b="1"/>
            <a:t>Explore the data structure, including variables and data types.</a:t>
          </a:r>
          <a:endParaRPr lang="en-US"/>
        </a:p>
      </dgm:t>
    </dgm:pt>
    <dgm:pt modelId="{3A845FB6-D6DF-494B-84C9-00DCAC47B346}" type="parTrans" cxnId="{A8E3EEC3-E207-41E6-B614-C7E89732D884}">
      <dgm:prSet/>
      <dgm:spPr/>
      <dgm:t>
        <a:bodyPr/>
        <a:lstStyle/>
        <a:p>
          <a:endParaRPr lang="en-US"/>
        </a:p>
      </dgm:t>
    </dgm:pt>
    <dgm:pt modelId="{39FFE8D8-E9A2-41EB-AAA4-4CFFAF3EC3C3}" type="sibTrans" cxnId="{A8E3EEC3-E207-41E6-B614-C7E89732D884}">
      <dgm:prSet/>
      <dgm:spPr/>
      <dgm:t>
        <a:bodyPr/>
        <a:lstStyle/>
        <a:p>
          <a:pPr>
            <a:lnSpc>
              <a:spcPct val="100000"/>
            </a:lnSpc>
          </a:pPr>
          <a:endParaRPr lang="en-US"/>
        </a:p>
      </dgm:t>
    </dgm:pt>
    <dgm:pt modelId="{CE1AA39A-66AE-4462-B84F-85D6CF251BB0}">
      <dgm:prSet/>
      <dgm:spPr/>
      <dgm:t>
        <a:bodyPr/>
        <a:lstStyle/>
        <a:p>
          <a:pPr>
            <a:lnSpc>
              <a:spcPct val="100000"/>
            </a:lnSpc>
          </a:pPr>
          <a:r>
            <a:rPr lang="en-US" b="1"/>
            <a:t>Identify trends, patterns and anomalies within the data.</a:t>
          </a:r>
          <a:endParaRPr lang="en-US"/>
        </a:p>
      </dgm:t>
    </dgm:pt>
    <dgm:pt modelId="{8D102E85-42B6-4CA8-9272-6D1C470B8629}" type="parTrans" cxnId="{B8A07189-3018-402B-8669-A419E454995A}">
      <dgm:prSet/>
      <dgm:spPr/>
      <dgm:t>
        <a:bodyPr/>
        <a:lstStyle/>
        <a:p>
          <a:endParaRPr lang="en-US"/>
        </a:p>
      </dgm:t>
    </dgm:pt>
    <dgm:pt modelId="{938DA283-4486-4A84-837E-D2E3A1A9E7C6}" type="sibTrans" cxnId="{B8A07189-3018-402B-8669-A419E454995A}">
      <dgm:prSet/>
      <dgm:spPr/>
      <dgm:t>
        <a:bodyPr/>
        <a:lstStyle/>
        <a:p>
          <a:pPr>
            <a:lnSpc>
              <a:spcPct val="100000"/>
            </a:lnSpc>
          </a:pPr>
          <a:endParaRPr lang="en-US"/>
        </a:p>
      </dgm:t>
    </dgm:pt>
    <dgm:pt modelId="{499BF19C-DD37-461A-BB6A-F5262DA72136}">
      <dgm:prSet/>
      <dgm:spPr/>
      <dgm:t>
        <a:bodyPr/>
        <a:lstStyle/>
        <a:p>
          <a:pPr>
            <a:lnSpc>
              <a:spcPct val="100000"/>
            </a:lnSpc>
          </a:pPr>
          <a:r>
            <a:rPr lang="en-US" b="1"/>
            <a:t>Test hypotheses and validate assumptions using statistics and visualization.</a:t>
          </a:r>
          <a:endParaRPr lang="en-US"/>
        </a:p>
      </dgm:t>
    </dgm:pt>
    <dgm:pt modelId="{5102DAA1-E917-40F6-9EA7-D0E84BB76125}" type="parTrans" cxnId="{F4447B0C-E465-47DE-A4FE-FD3116B97C3E}">
      <dgm:prSet/>
      <dgm:spPr/>
      <dgm:t>
        <a:bodyPr/>
        <a:lstStyle/>
        <a:p>
          <a:endParaRPr lang="en-US"/>
        </a:p>
      </dgm:t>
    </dgm:pt>
    <dgm:pt modelId="{21A8ED9E-61A5-4356-89B9-FE88F6800A48}" type="sibTrans" cxnId="{F4447B0C-E465-47DE-A4FE-FD3116B97C3E}">
      <dgm:prSet/>
      <dgm:spPr/>
      <dgm:t>
        <a:bodyPr/>
        <a:lstStyle/>
        <a:p>
          <a:pPr>
            <a:lnSpc>
              <a:spcPct val="100000"/>
            </a:lnSpc>
          </a:pPr>
          <a:endParaRPr lang="en-US"/>
        </a:p>
      </dgm:t>
    </dgm:pt>
    <dgm:pt modelId="{799C32A0-1F6A-4E9C-ADC4-F5927795A9DF}">
      <dgm:prSet/>
      <dgm:spPr/>
      <dgm:t>
        <a:bodyPr/>
        <a:lstStyle/>
        <a:p>
          <a:pPr>
            <a:lnSpc>
              <a:spcPct val="100000"/>
            </a:lnSpc>
          </a:pPr>
          <a:r>
            <a:rPr lang="en-US" b="1"/>
            <a:t>Detect potential data issues or problems to address in further</a:t>
          </a:r>
          <a:endParaRPr lang="en-US"/>
        </a:p>
      </dgm:t>
    </dgm:pt>
    <dgm:pt modelId="{2357BE5F-1C66-40B6-BB12-A7D0FCF75C2B}" type="parTrans" cxnId="{8B01FBE9-4F1C-467D-AFD2-751C6255852D}">
      <dgm:prSet/>
      <dgm:spPr/>
      <dgm:t>
        <a:bodyPr/>
        <a:lstStyle/>
        <a:p>
          <a:endParaRPr lang="en-US"/>
        </a:p>
      </dgm:t>
    </dgm:pt>
    <dgm:pt modelId="{D51ECD8D-934F-45BB-B604-83E64D9C6EDA}" type="sibTrans" cxnId="{8B01FBE9-4F1C-467D-AFD2-751C6255852D}">
      <dgm:prSet/>
      <dgm:spPr/>
      <dgm:t>
        <a:bodyPr/>
        <a:lstStyle/>
        <a:p>
          <a:endParaRPr lang="en-US"/>
        </a:p>
      </dgm:t>
    </dgm:pt>
    <dgm:pt modelId="{B9D12D08-DD0F-430E-923F-30706379596A}" type="pres">
      <dgm:prSet presAssocID="{D7E7B54A-15CB-49E2-B23A-86CF35956A9B}" presName="root" presStyleCnt="0">
        <dgm:presLayoutVars>
          <dgm:dir/>
          <dgm:resizeHandles val="exact"/>
        </dgm:presLayoutVars>
      </dgm:prSet>
      <dgm:spPr/>
    </dgm:pt>
    <dgm:pt modelId="{A3B03689-ACC2-42F1-980A-B2CAB1078110}" type="pres">
      <dgm:prSet presAssocID="{D7E7B54A-15CB-49E2-B23A-86CF35956A9B}" presName="container" presStyleCnt="0">
        <dgm:presLayoutVars>
          <dgm:dir/>
          <dgm:resizeHandles val="exact"/>
        </dgm:presLayoutVars>
      </dgm:prSet>
      <dgm:spPr/>
    </dgm:pt>
    <dgm:pt modelId="{285A7B56-A8C5-4F5A-A3AE-3E7136676DE6}" type="pres">
      <dgm:prSet presAssocID="{6E5F5D79-1628-4988-A89E-4AE93D2F10C8}" presName="compNode" presStyleCnt="0"/>
      <dgm:spPr/>
    </dgm:pt>
    <dgm:pt modelId="{9797A16C-9DFD-4388-974B-5D59D2581B9E}" type="pres">
      <dgm:prSet presAssocID="{6E5F5D79-1628-4988-A89E-4AE93D2F10C8}" presName="iconBgRect" presStyleLbl="bgShp" presStyleIdx="0" presStyleCnt="6"/>
      <dgm:spPr/>
    </dgm:pt>
    <dgm:pt modelId="{4E971102-9282-4A72-90F1-845E31210F29}" type="pres">
      <dgm:prSet presAssocID="{6E5F5D79-1628-4988-A89E-4AE93D2F10C8}"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heckmark"/>
        </a:ext>
      </dgm:extLst>
    </dgm:pt>
    <dgm:pt modelId="{05CC7044-9D58-404E-BE2A-141816A299C9}" type="pres">
      <dgm:prSet presAssocID="{6E5F5D79-1628-4988-A89E-4AE93D2F10C8}" presName="spaceRect" presStyleCnt="0"/>
      <dgm:spPr/>
    </dgm:pt>
    <dgm:pt modelId="{D058B016-1AF2-4BEA-A1FC-A1D13CCDD3AC}" type="pres">
      <dgm:prSet presAssocID="{6E5F5D79-1628-4988-A89E-4AE93D2F10C8}" presName="textRect" presStyleLbl="revTx" presStyleIdx="0" presStyleCnt="6">
        <dgm:presLayoutVars>
          <dgm:chMax val="1"/>
          <dgm:chPref val="1"/>
        </dgm:presLayoutVars>
      </dgm:prSet>
      <dgm:spPr/>
    </dgm:pt>
    <dgm:pt modelId="{BDF4F21D-F691-4CA0-934F-1B4D94B9255F}" type="pres">
      <dgm:prSet presAssocID="{6F9983E9-143B-4E23-AE05-637339D5E33F}" presName="sibTrans" presStyleLbl="sibTrans2D1" presStyleIdx="0" presStyleCnt="0"/>
      <dgm:spPr/>
    </dgm:pt>
    <dgm:pt modelId="{288B2738-E031-46DC-8FF6-2256D0890FB2}" type="pres">
      <dgm:prSet presAssocID="{5381E416-4B6E-480D-8BD3-32F3422576AB}" presName="compNode" presStyleCnt="0"/>
      <dgm:spPr/>
    </dgm:pt>
    <dgm:pt modelId="{40244E37-CFA2-41FB-8B6F-1F326B5AF02D}" type="pres">
      <dgm:prSet presAssocID="{5381E416-4B6E-480D-8BD3-32F3422576AB}" presName="iconBgRect" presStyleLbl="bgShp" presStyleIdx="1" presStyleCnt="6"/>
      <dgm:spPr/>
    </dgm:pt>
    <dgm:pt modelId="{ACE19F09-1A16-4723-8E6C-E3C8574EC96D}" type="pres">
      <dgm:prSet presAssocID="{5381E416-4B6E-480D-8BD3-32F3422576AB}"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Help"/>
        </a:ext>
      </dgm:extLst>
    </dgm:pt>
    <dgm:pt modelId="{E53E8D8E-A359-4D2A-99E0-2E7A6D8DF4FB}" type="pres">
      <dgm:prSet presAssocID="{5381E416-4B6E-480D-8BD3-32F3422576AB}" presName="spaceRect" presStyleCnt="0"/>
      <dgm:spPr/>
    </dgm:pt>
    <dgm:pt modelId="{C1DE1954-ABC7-4C57-8134-614A26B37EF0}" type="pres">
      <dgm:prSet presAssocID="{5381E416-4B6E-480D-8BD3-32F3422576AB}" presName="textRect" presStyleLbl="revTx" presStyleIdx="1" presStyleCnt="6">
        <dgm:presLayoutVars>
          <dgm:chMax val="1"/>
          <dgm:chPref val="1"/>
        </dgm:presLayoutVars>
      </dgm:prSet>
      <dgm:spPr/>
    </dgm:pt>
    <dgm:pt modelId="{B072E777-086A-4F13-81B3-47C391BF4F1E}" type="pres">
      <dgm:prSet presAssocID="{FCF0B910-0692-47D1-8337-46B9BEF3DC68}" presName="sibTrans" presStyleLbl="sibTrans2D1" presStyleIdx="0" presStyleCnt="0"/>
      <dgm:spPr/>
    </dgm:pt>
    <dgm:pt modelId="{464B77B2-4B95-4157-9B81-11CE55178DF9}" type="pres">
      <dgm:prSet presAssocID="{B2A7D0AC-2755-4F9F-B97F-73E01BB0195C}" presName="compNode" presStyleCnt="0"/>
      <dgm:spPr/>
    </dgm:pt>
    <dgm:pt modelId="{5B91EAA1-C856-4D3D-BE9C-5319B5F955FB}" type="pres">
      <dgm:prSet presAssocID="{B2A7D0AC-2755-4F9F-B97F-73E01BB0195C}" presName="iconBgRect" presStyleLbl="bgShp" presStyleIdx="2" presStyleCnt="6"/>
      <dgm:spPr/>
    </dgm:pt>
    <dgm:pt modelId="{1136B13C-76E8-4E33-9163-0B0986FC91A3}" type="pres">
      <dgm:prSet presAssocID="{B2A7D0AC-2755-4F9F-B97F-73E01BB0195C}"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erver"/>
        </a:ext>
      </dgm:extLst>
    </dgm:pt>
    <dgm:pt modelId="{33215A36-9CB6-49D6-8BEF-0D10A763E7EC}" type="pres">
      <dgm:prSet presAssocID="{B2A7D0AC-2755-4F9F-B97F-73E01BB0195C}" presName="spaceRect" presStyleCnt="0"/>
      <dgm:spPr/>
    </dgm:pt>
    <dgm:pt modelId="{D5FF5604-60EC-4A13-A29C-7996EB89AF45}" type="pres">
      <dgm:prSet presAssocID="{B2A7D0AC-2755-4F9F-B97F-73E01BB0195C}" presName="textRect" presStyleLbl="revTx" presStyleIdx="2" presStyleCnt="6">
        <dgm:presLayoutVars>
          <dgm:chMax val="1"/>
          <dgm:chPref val="1"/>
        </dgm:presLayoutVars>
      </dgm:prSet>
      <dgm:spPr/>
    </dgm:pt>
    <dgm:pt modelId="{32F8890E-C325-47BA-9629-B69E1E214921}" type="pres">
      <dgm:prSet presAssocID="{39FFE8D8-E9A2-41EB-AAA4-4CFFAF3EC3C3}" presName="sibTrans" presStyleLbl="sibTrans2D1" presStyleIdx="0" presStyleCnt="0"/>
      <dgm:spPr/>
    </dgm:pt>
    <dgm:pt modelId="{F81CB5A4-D3AE-4978-8FCA-D8EDCDA75976}" type="pres">
      <dgm:prSet presAssocID="{CE1AA39A-66AE-4462-B84F-85D6CF251BB0}" presName="compNode" presStyleCnt="0"/>
      <dgm:spPr/>
    </dgm:pt>
    <dgm:pt modelId="{9BB3D15C-15CC-486C-A9A9-7D515B688D37}" type="pres">
      <dgm:prSet presAssocID="{CE1AA39A-66AE-4462-B84F-85D6CF251BB0}" presName="iconBgRect" presStyleLbl="bgShp" presStyleIdx="3" presStyleCnt="6"/>
      <dgm:spPr/>
    </dgm:pt>
    <dgm:pt modelId="{A4D89A42-8F90-4015-B7E0-188D350095B0}" type="pres">
      <dgm:prSet presAssocID="{CE1AA39A-66AE-4462-B84F-85D6CF251BB0}"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Statistics"/>
        </a:ext>
      </dgm:extLst>
    </dgm:pt>
    <dgm:pt modelId="{3F79018A-F36F-4274-B1E5-34CCE244FF4B}" type="pres">
      <dgm:prSet presAssocID="{CE1AA39A-66AE-4462-B84F-85D6CF251BB0}" presName="spaceRect" presStyleCnt="0"/>
      <dgm:spPr/>
    </dgm:pt>
    <dgm:pt modelId="{D00FE85E-5E24-410F-B6BC-E9A5E0397294}" type="pres">
      <dgm:prSet presAssocID="{CE1AA39A-66AE-4462-B84F-85D6CF251BB0}" presName="textRect" presStyleLbl="revTx" presStyleIdx="3" presStyleCnt="6">
        <dgm:presLayoutVars>
          <dgm:chMax val="1"/>
          <dgm:chPref val="1"/>
        </dgm:presLayoutVars>
      </dgm:prSet>
      <dgm:spPr/>
    </dgm:pt>
    <dgm:pt modelId="{93FEA70B-E500-44C9-8102-AB791E2FA0A5}" type="pres">
      <dgm:prSet presAssocID="{938DA283-4486-4A84-837E-D2E3A1A9E7C6}" presName="sibTrans" presStyleLbl="sibTrans2D1" presStyleIdx="0" presStyleCnt="0"/>
      <dgm:spPr/>
    </dgm:pt>
    <dgm:pt modelId="{A5EB0D77-67C1-490F-BF14-C0D222264378}" type="pres">
      <dgm:prSet presAssocID="{499BF19C-DD37-461A-BB6A-F5262DA72136}" presName="compNode" presStyleCnt="0"/>
      <dgm:spPr/>
    </dgm:pt>
    <dgm:pt modelId="{502C072F-9668-4F3B-950F-7825E1EEE275}" type="pres">
      <dgm:prSet presAssocID="{499BF19C-DD37-461A-BB6A-F5262DA72136}" presName="iconBgRect" presStyleLbl="bgShp" presStyleIdx="4" presStyleCnt="6"/>
      <dgm:spPr/>
    </dgm:pt>
    <dgm:pt modelId="{ED663F18-A89A-4D64-9CB5-28C6CCA945C8}" type="pres">
      <dgm:prSet presAssocID="{499BF19C-DD37-461A-BB6A-F5262DA72136}"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Bar chart"/>
        </a:ext>
      </dgm:extLst>
    </dgm:pt>
    <dgm:pt modelId="{4CE843C1-9FBD-4866-B75D-A74E88639599}" type="pres">
      <dgm:prSet presAssocID="{499BF19C-DD37-461A-BB6A-F5262DA72136}" presName="spaceRect" presStyleCnt="0"/>
      <dgm:spPr/>
    </dgm:pt>
    <dgm:pt modelId="{CEC678A0-307E-4A57-9238-DEEA5DB8855E}" type="pres">
      <dgm:prSet presAssocID="{499BF19C-DD37-461A-BB6A-F5262DA72136}" presName="textRect" presStyleLbl="revTx" presStyleIdx="4" presStyleCnt="6">
        <dgm:presLayoutVars>
          <dgm:chMax val="1"/>
          <dgm:chPref val="1"/>
        </dgm:presLayoutVars>
      </dgm:prSet>
      <dgm:spPr/>
    </dgm:pt>
    <dgm:pt modelId="{CF8F87CD-54E5-4C7E-9441-BA8E56E7FBC4}" type="pres">
      <dgm:prSet presAssocID="{21A8ED9E-61A5-4356-89B9-FE88F6800A48}" presName="sibTrans" presStyleLbl="sibTrans2D1" presStyleIdx="0" presStyleCnt="0"/>
      <dgm:spPr/>
    </dgm:pt>
    <dgm:pt modelId="{BB5B5051-037A-4D5B-843F-47DC11C0E975}" type="pres">
      <dgm:prSet presAssocID="{799C32A0-1F6A-4E9C-ADC4-F5927795A9DF}" presName="compNode" presStyleCnt="0"/>
      <dgm:spPr/>
    </dgm:pt>
    <dgm:pt modelId="{D6716ED4-7933-41D0-AF1F-2737B338CFE3}" type="pres">
      <dgm:prSet presAssocID="{799C32A0-1F6A-4E9C-ADC4-F5927795A9DF}" presName="iconBgRect" presStyleLbl="bgShp" presStyleIdx="5" presStyleCnt="6"/>
      <dgm:spPr/>
    </dgm:pt>
    <dgm:pt modelId="{2EDC8571-5BEE-47D6-A894-B22284D2062A}" type="pres">
      <dgm:prSet presAssocID="{799C32A0-1F6A-4E9C-ADC4-F5927795A9DF}"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Magnifying glass"/>
        </a:ext>
      </dgm:extLst>
    </dgm:pt>
    <dgm:pt modelId="{66F1AD09-DBBD-4B11-A8C1-469E32238E9D}" type="pres">
      <dgm:prSet presAssocID="{799C32A0-1F6A-4E9C-ADC4-F5927795A9DF}" presName="spaceRect" presStyleCnt="0"/>
      <dgm:spPr/>
    </dgm:pt>
    <dgm:pt modelId="{64B4BE2B-1432-4AFB-B9E9-6A0D541C81DA}" type="pres">
      <dgm:prSet presAssocID="{799C32A0-1F6A-4E9C-ADC4-F5927795A9DF}" presName="textRect" presStyleLbl="revTx" presStyleIdx="5" presStyleCnt="6">
        <dgm:presLayoutVars>
          <dgm:chMax val="1"/>
          <dgm:chPref val="1"/>
        </dgm:presLayoutVars>
      </dgm:prSet>
      <dgm:spPr/>
    </dgm:pt>
  </dgm:ptLst>
  <dgm:cxnLst>
    <dgm:cxn modelId="{0C53D800-78AE-4FF6-9557-E20E04F736D7}" srcId="{D7E7B54A-15CB-49E2-B23A-86CF35956A9B}" destId="{6E5F5D79-1628-4988-A89E-4AE93D2F10C8}" srcOrd="0" destOrd="0" parTransId="{93546016-8D74-4F43-9AF4-E4ECDEA241E3}" sibTransId="{6F9983E9-143B-4E23-AE05-637339D5E33F}"/>
    <dgm:cxn modelId="{F4447B0C-E465-47DE-A4FE-FD3116B97C3E}" srcId="{D7E7B54A-15CB-49E2-B23A-86CF35956A9B}" destId="{499BF19C-DD37-461A-BB6A-F5262DA72136}" srcOrd="4" destOrd="0" parTransId="{5102DAA1-E917-40F6-9EA7-D0E84BB76125}" sibTransId="{21A8ED9E-61A5-4356-89B9-FE88F6800A48}"/>
    <dgm:cxn modelId="{84090C23-55B9-4377-A61D-99F283C39B1E}" type="presOf" srcId="{CE1AA39A-66AE-4462-B84F-85D6CF251BB0}" destId="{D00FE85E-5E24-410F-B6BC-E9A5E0397294}" srcOrd="0" destOrd="0" presId="urn:microsoft.com/office/officeart/2018/2/layout/IconCircleList"/>
    <dgm:cxn modelId="{DD2F6D29-9BEC-462E-9AEF-0B57230537BB}" type="presOf" srcId="{39FFE8D8-E9A2-41EB-AAA4-4CFFAF3EC3C3}" destId="{32F8890E-C325-47BA-9629-B69E1E214921}" srcOrd="0" destOrd="0" presId="urn:microsoft.com/office/officeart/2018/2/layout/IconCircleList"/>
    <dgm:cxn modelId="{C49AE62F-2254-403E-BDFE-4850A94245B3}" type="presOf" srcId="{799C32A0-1F6A-4E9C-ADC4-F5927795A9DF}" destId="{64B4BE2B-1432-4AFB-B9E9-6A0D541C81DA}" srcOrd="0" destOrd="0" presId="urn:microsoft.com/office/officeart/2018/2/layout/IconCircleList"/>
    <dgm:cxn modelId="{BDBE9875-F432-491D-9495-10881511A9CC}" type="presOf" srcId="{499BF19C-DD37-461A-BB6A-F5262DA72136}" destId="{CEC678A0-307E-4A57-9238-DEEA5DB8855E}" srcOrd="0" destOrd="0" presId="urn:microsoft.com/office/officeart/2018/2/layout/IconCircleList"/>
    <dgm:cxn modelId="{4B32D17B-DFE4-4C40-B903-DDFB5FFF6879}" type="presOf" srcId="{6E5F5D79-1628-4988-A89E-4AE93D2F10C8}" destId="{D058B016-1AF2-4BEA-A1FC-A1D13CCDD3AC}" srcOrd="0" destOrd="0" presId="urn:microsoft.com/office/officeart/2018/2/layout/IconCircleList"/>
    <dgm:cxn modelId="{260EBB85-445E-4463-B556-D732502A937A}" type="presOf" srcId="{B2A7D0AC-2755-4F9F-B97F-73E01BB0195C}" destId="{D5FF5604-60EC-4A13-A29C-7996EB89AF45}" srcOrd="0" destOrd="0" presId="urn:microsoft.com/office/officeart/2018/2/layout/IconCircleList"/>
    <dgm:cxn modelId="{B8A07189-3018-402B-8669-A419E454995A}" srcId="{D7E7B54A-15CB-49E2-B23A-86CF35956A9B}" destId="{CE1AA39A-66AE-4462-B84F-85D6CF251BB0}" srcOrd="3" destOrd="0" parTransId="{8D102E85-42B6-4CA8-9272-6D1C470B8629}" sibTransId="{938DA283-4486-4A84-837E-D2E3A1A9E7C6}"/>
    <dgm:cxn modelId="{5337BA8C-5E55-4BF6-A1AC-483289E46353}" type="presOf" srcId="{21A8ED9E-61A5-4356-89B9-FE88F6800A48}" destId="{CF8F87CD-54E5-4C7E-9441-BA8E56E7FBC4}" srcOrd="0" destOrd="0" presId="urn:microsoft.com/office/officeart/2018/2/layout/IconCircleList"/>
    <dgm:cxn modelId="{245F8896-D6F9-4EE4-9E76-69982BB30ABF}" type="presOf" srcId="{D7E7B54A-15CB-49E2-B23A-86CF35956A9B}" destId="{B9D12D08-DD0F-430E-923F-30706379596A}" srcOrd="0" destOrd="0" presId="urn:microsoft.com/office/officeart/2018/2/layout/IconCircleList"/>
    <dgm:cxn modelId="{73576CB4-08A5-4584-A123-224752D0BF53}" type="presOf" srcId="{938DA283-4486-4A84-837E-D2E3A1A9E7C6}" destId="{93FEA70B-E500-44C9-8102-AB791E2FA0A5}" srcOrd="0" destOrd="0" presId="urn:microsoft.com/office/officeart/2018/2/layout/IconCircleList"/>
    <dgm:cxn modelId="{4829FEBA-0E48-4F4B-B832-9DD303DA4E22}" type="presOf" srcId="{5381E416-4B6E-480D-8BD3-32F3422576AB}" destId="{C1DE1954-ABC7-4C57-8134-614A26B37EF0}" srcOrd="0" destOrd="0" presId="urn:microsoft.com/office/officeart/2018/2/layout/IconCircleList"/>
    <dgm:cxn modelId="{880966C3-0A67-4B42-8548-CF9DD2BAF7AD}" type="presOf" srcId="{6F9983E9-143B-4E23-AE05-637339D5E33F}" destId="{BDF4F21D-F691-4CA0-934F-1B4D94B9255F}" srcOrd="0" destOrd="0" presId="urn:microsoft.com/office/officeart/2018/2/layout/IconCircleList"/>
    <dgm:cxn modelId="{A8E3EEC3-E207-41E6-B614-C7E89732D884}" srcId="{D7E7B54A-15CB-49E2-B23A-86CF35956A9B}" destId="{B2A7D0AC-2755-4F9F-B97F-73E01BB0195C}" srcOrd="2" destOrd="0" parTransId="{3A845FB6-D6DF-494B-84C9-00DCAC47B346}" sibTransId="{39FFE8D8-E9A2-41EB-AAA4-4CFFAF3EC3C3}"/>
    <dgm:cxn modelId="{28E2BBDC-114B-4FE1-AE24-51B1E62291B9}" type="presOf" srcId="{FCF0B910-0692-47D1-8337-46B9BEF3DC68}" destId="{B072E777-086A-4F13-81B3-47C391BF4F1E}" srcOrd="0" destOrd="0" presId="urn:microsoft.com/office/officeart/2018/2/layout/IconCircleList"/>
    <dgm:cxn modelId="{8B01FBE9-4F1C-467D-AFD2-751C6255852D}" srcId="{D7E7B54A-15CB-49E2-B23A-86CF35956A9B}" destId="{799C32A0-1F6A-4E9C-ADC4-F5927795A9DF}" srcOrd="5" destOrd="0" parTransId="{2357BE5F-1C66-40B6-BB12-A7D0FCF75C2B}" sibTransId="{D51ECD8D-934F-45BB-B604-83E64D9C6EDA}"/>
    <dgm:cxn modelId="{2F7016FC-3D02-4CD7-AEEF-1E25ACAF1203}" srcId="{D7E7B54A-15CB-49E2-B23A-86CF35956A9B}" destId="{5381E416-4B6E-480D-8BD3-32F3422576AB}" srcOrd="1" destOrd="0" parTransId="{03D5A9B6-CC5B-4D32-A690-F2153D3AEB3B}" sibTransId="{FCF0B910-0692-47D1-8337-46B9BEF3DC68}"/>
    <dgm:cxn modelId="{E8FFF337-FB65-4094-AEA5-764D9A36F6EF}" type="presParOf" srcId="{B9D12D08-DD0F-430E-923F-30706379596A}" destId="{A3B03689-ACC2-42F1-980A-B2CAB1078110}" srcOrd="0" destOrd="0" presId="urn:microsoft.com/office/officeart/2018/2/layout/IconCircleList"/>
    <dgm:cxn modelId="{4442DAB6-B128-4A6C-A13C-CCF15400D52F}" type="presParOf" srcId="{A3B03689-ACC2-42F1-980A-B2CAB1078110}" destId="{285A7B56-A8C5-4F5A-A3AE-3E7136676DE6}" srcOrd="0" destOrd="0" presId="urn:microsoft.com/office/officeart/2018/2/layout/IconCircleList"/>
    <dgm:cxn modelId="{47FDC1D8-7E57-4C57-9C9E-6A39F60EB578}" type="presParOf" srcId="{285A7B56-A8C5-4F5A-A3AE-3E7136676DE6}" destId="{9797A16C-9DFD-4388-974B-5D59D2581B9E}" srcOrd="0" destOrd="0" presId="urn:microsoft.com/office/officeart/2018/2/layout/IconCircleList"/>
    <dgm:cxn modelId="{80135737-C83B-4A7A-8A45-6FB8AACEC326}" type="presParOf" srcId="{285A7B56-A8C5-4F5A-A3AE-3E7136676DE6}" destId="{4E971102-9282-4A72-90F1-845E31210F29}" srcOrd="1" destOrd="0" presId="urn:microsoft.com/office/officeart/2018/2/layout/IconCircleList"/>
    <dgm:cxn modelId="{997790FF-545F-4184-BC92-A0D2D324FB26}" type="presParOf" srcId="{285A7B56-A8C5-4F5A-A3AE-3E7136676DE6}" destId="{05CC7044-9D58-404E-BE2A-141816A299C9}" srcOrd="2" destOrd="0" presId="urn:microsoft.com/office/officeart/2018/2/layout/IconCircleList"/>
    <dgm:cxn modelId="{B74F320E-1781-4BD3-A676-A94E44E6DAED}" type="presParOf" srcId="{285A7B56-A8C5-4F5A-A3AE-3E7136676DE6}" destId="{D058B016-1AF2-4BEA-A1FC-A1D13CCDD3AC}" srcOrd="3" destOrd="0" presId="urn:microsoft.com/office/officeart/2018/2/layout/IconCircleList"/>
    <dgm:cxn modelId="{A6ACCEA5-7027-4D7F-A735-3F8ED6F67C41}" type="presParOf" srcId="{A3B03689-ACC2-42F1-980A-B2CAB1078110}" destId="{BDF4F21D-F691-4CA0-934F-1B4D94B9255F}" srcOrd="1" destOrd="0" presId="urn:microsoft.com/office/officeart/2018/2/layout/IconCircleList"/>
    <dgm:cxn modelId="{BC56EFF5-91F4-4E32-9363-9450EF6687F3}" type="presParOf" srcId="{A3B03689-ACC2-42F1-980A-B2CAB1078110}" destId="{288B2738-E031-46DC-8FF6-2256D0890FB2}" srcOrd="2" destOrd="0" presId="urn:microsoft.com/office/officeart/2018/2/layout/IconCircleList"/>
    <dgm:cxn modelId="{8F6A7B7B-FFC3-443E-B9D2-9D033E598BD9}" type="presParOf" srcId="{288B2738-E031-46DC-8FF6-2256D0890FB2}" destId="{40244E37-CFA2-41FB-8B6F-1F326B5AF02D}" srcOrd="0" destOrd="0" presId="urn:microsoft.com/office/officeart/2018/2/layout/IconCircleList"/>
    <dgm:cxn modelId="{6285D5FF-2729-484E-B491-226436C7BFE5}" type="presParOf" srcId="{288B2738-E031-46DC-8FF6-2256D0890FB2}" destId="{ACE19F09-1A16-4723-8E6C-E3C8574EC96D}" srcOrd="1" destOrd="0" presId="urn:microsoft.com/office/officeart/2018/2/layout/IconCircleList"/>
    <dgm:cxn modelId="{584C7D47-19D2-4D89-8D80-1D5AFB094419}" type="presParOf" srcId="{288B2738-E031-46DC-8FF6-2256D0890FB2}" destId="{E53E8D8E-A359-4D2A-99E0-2E7A6D8DF4FB}" srcOrd="2" destOrd="0" presId="urn:microsoft.com/office/officeart/2018/2/layout/IconCircleList"/>
    <dgm:cxn modelId="{5941BB6E-9E6D-4006-8321-422BCB644473}" type="presParOf" srcId="{288B2738-E031-46DC-8FF6-2256D0890FB2}" destId="{C1DE1954-ABC7-4C57-8134-614A26B37EF0}" srcOrd="3" destOrd="0" presId="urn:microsoft.com/office/officeart/2018/2/layout/IconCircleList"/>
    <dgm:cxn modelId="{8AE2FB3C-295C-4531-99D6-D28FE0837909}" type="presParOf" srcId="{A3B03689-ACC2-42F1-980A-B2CAB1078110}" destId="{B072E777-086A-4F13-81B3-47C391BF4F1E}" srcOrd="3" destOrd="0" presId="urn:microsoft.com/office/officeart/2018/2/layout/IconCircleList"/>
    <dgm:cxn modelId="{3A2830BE-25F9-401A-B2CB-6D344EB2B73E}" type="presParOf" srcId="{A3B03689-ACC2-42F1-980A-B2CAB1078110}" destId="{464B77B2-4B95-4157-9B81-11CE55178DF9}" srcOrd="4" destOrd="0" presId="urn:microsoft.com/office/officeart/2018/2/layout/IconCircleList"/>
    <dgm:cxn modelId="{96AB1062-0D39-4CAF-956C-C520D2471C55}" type="presParOf" srcId="{464B77B2-4B95-4157-9B81-11CE55178DF9}" destId="{5B91EAA1-C856-4D3D-BE9C-5319B5F955FB}" srcOrd="0" destOrd="0" presId="urn:microsoft.com/office/officeart/2018/2/layout/IconCircleList"/>
    <dgm:cxn modelId="{9D62EC3A-BA5C-4408-A2FA-780EBF12779D}" type="presParOf" srcId="{464B77B2-4B95-4157-9B81-11CE55178DF9}" destId="{1136B13C-76E8-4E33-9163-0B0986FC91A3}" srcOrd="1" destOrd="0" presId="urn:microsoft.com/office/officeart/2018/2/layout/IconCircleList"/>
    <dgm:cxn modelId="{1320A5F5-4706-486E-9676-9EA6D5B66C3D}" type="presParOf" srcId="{464B77B2-4B95-4157-9B81-11CE55178DF9}" destId="{33215A36-9CB6-49D6-8BEF-0D10A763E7EC}" srcOrd="2" destOrd="0" presId="urn:microsoft.com/office/officeart/2018/2/layout/IconCircleList"/>
    <dgm:cxn modelId="{8EA7353C-59ED-4BEF-8A1B-F290B7980919}" type="presParOf" srcId="{464B77B2-4B95-4157-9B81-11CE55178DF9}" destId="{D5FF5604-60EC-4A13-A29C-7996EB89AF45}" srcOrd="3" destOrd="0" presId="urn:microsoft.com/office/officeart/2018/2/layout/IconCircleList"/>
    <dgm:cxn modelId="{B8E8DD89-6EAE-4DAA-B181-641C8E00445B}" type="presParOf" srcId="{A3B03689-ACC2-42F1-980A-B2CAB1078110}" destId="{32F8890E-C325-47BA-9629-B69E1E214921}" srcOrd="5" destOrd="0" presId="urn:microsoft.com/office/officeart/2018/2/layout/IconCircleList"/>
    <dgm:cxn modelId="{3A807E83-9194-45F6-B4FD-08AD4585A3BA}" type="presParOf" srcId="{A3B03689-ACC2-42F1-980A-B2CAB1078110}" destId="{F81CB5A4-D3AE-4978-8FCA-D8EDCDA75976}" srcOrd="6" destOrd="0" presId="urn:microsoft.com/office/officeart/2018/2/layout/IconCircleList"/>
    <dgm:cxn modelId="{F594A1C6-7E86-480D-8521-3D4C755B4395}" type="presParOf" srcId="{F81CB5A4-D3AE-4978-8FCA-D8EDCDA75976}" destId="{9BB3D15C-15CC-486C-A9A9-7D515B688D37}" srcOrd="0" destOrd="0" presId="urn:microsoft.com/office/officeart/2018/2/layout/IconCircleList"/>
    <dgm:cxn modelId="{48C46E10-24D1-4170-BAD9-91FA9E84C409}" type="presParOf" srcId="{F81CB5A4-D3AE-4978-8FCA-D8EDCDA75976}" destId="{A4D89A42-8F90-4015-B7E0-188D350095B0}" srcOrd="1" destOrd="0" presId="urn:microsoft.com/office/officeart/2018/2/layout/IconCircleList"/>
    <dgm:cxn modelId="{AA7E1AEB-6C27-4B10-B0BF-AD9A00B1B0FB}" type="presParOf" srcId="{F81CB5A4-D3AE-4978-8FCA-D8EDCDA75976}" destId="{3F79018A-F36F-4274-B1E5-34CCE244FF4B}" srcOrd="2" destOrd="0" presId="urn:microsoft.com/office/officeart/2018/2/layout/IconCircleList"/>
    <dgm:cxn modelId="{704760C3-407C-4224-8470-302CE769AA7E}" type="presParOf" srcId="{F81CB5A4-D3AE-4978-8FCA-D8EDCDA75976}" destId="{D00FE85E-5E24-410F-B6BC-E9A5E0397294}" srcOrd="3" destOrd="0" presId="urn:microsoft.com/office/officeart/2018/2/layout/IconCircleList"/>
    <dgm:cxn modelId="{FC37987A-7D3D-422E-A19A-A151A2B6591F}" type="presParOf" srcId="{A3B03689-ACC2-42F1-980A-B2CAB1078110}" destId="{93FEA70B-E500-44C9-8102-AB791E2FA0A5}" srcOrd="7" destOrd="0" presId="urn:microsoft.com/office/officeart/2018/2/layout/IconCircleList"/>
    <dgm:cxn modelId="{ABA33E8D-B9CA-4AD9-BD4C-C00A77F2238C}" type="presParOf" srcId="{A3B03689-ACC2-42F1-980A-B2CAB1078110}" destId="{A5EB0D77-67C1-490F-BF14-C0D222264378}" srcOrd="8" destOrd="0" presId="urn:microsoft.com/office/officeart/2018/2/layout/IconCircleList"/>
    <dgm:cxn modelId="{55FBA55E-D1CD-4880-AFE7-FE80CD31D634}" type="presParOf" srcId="{A5EB0D77-67C1-490F-BF14-C0D222264378}" destId="{502C072F-9668-4F3B-950F-7825E1EEE275}" srcOrd="0" destOrd="0" presId="urn:microsoft.com/office/officeart/2018/2/layout/IconCircleList"/>
    <dgm:cxn modelId="{13DA4F5B-EFA7-4272-99F1-BABCF79FBC8B}" type="presParOf" srcId="{A5EB0D77-67C1-490F-BF14-C0D222264378}" destId="{ED663F18-A89A-4D64-9CB5-28C6CCA945C8}" srcOrd="1" destOrd="0" presId="urn:microsoft.com/office/officeart/2018/2/layout/IconCircleList"/>
    <dgm:cxn modelId="{4086667E-7438-47B1-B917-97FF7D982CE6}" type="presParOf" srcId="{A5EB0D77-67C1-490F-BF14-C0D222264378}" destId="{4CE843C1-9FBD-4866-B75D-A74E88639599}" srcOrd="2" destOrd="0" presId="urn:microsoft.com/office/officeart/2018/2/layout/IconCircleList"/>
    <dgm:cxn modelId="{A22A465B-E9FD-43C6-9EF5-E72E280141BA}" type="presParOf" srcId="{A5EB0D77-67C1-490F-BF14-C0D222264378}" destId="{CEC678A0-307E-4A57-9238-DEEA5DB8855E}" srcOrd="3" destOrd="0" presId="urn:microsoft.com/office/officeart/2018/2/layout/IconCircleList"/>
    <dgm:cxn modelId="{D7DD903C-E76D-4DAE-B34A-C63C406FB53A}" type="presParOf" srcId="{A3B03689-ACC2-42F1-980A-B2CAB1078110}" destId="{CF8F87CD-54E5-4C7E-9441-BA8E56E7FBC4}" srcOrd="9" destOrd="0" presId="urn:microsoft.com/office/officeart/2018/2/layout/IconCircleList"/>
    <dgm:cxn modelId="{D7D55489-422A-46E4-9B0F-473AA70B5629}" type="presParOf" srcId="{A3B03689-ACC2-42F1-980A-B2CAB1078110}" destId="{BB5B5051-037A-4D5B-843F-47DC11C0E975}" srcOrd="10" destOrd="0" presId="urn:microsoft.com/office/officeart/2018/2/layout/IconCircleList"/>
    <dgm:cxn modelId="{F049B684-0693-4EA5-ACEB-BFA148290376}" type="presParOf" srcId="{BB5B5051-037A-4D5B-843F-47DC11C0E975}" destId="{D6716ED4-7933-41D0-AF1F-2737B338CFE3}" srcOrd="0" destOrd="0" presId="urn:microsoft.com/office/officeart/2018/2/layout/IconCircleList"/>
    <dgm:cxn modelId="{F20B1E55-FA39-47F3-AF2B-D48724C7FD2E}" type="presParOf" srcId="{BB5B5051-037A-4D5B-843F-47DC11C0E975}" destId="{2EDC8571-5BEE-47D6-A894-B22284D2062A}" srcOrd="1" destOrd="0" presId="urn:microsoft.com/office/officeart/2018/2/layout/IconCircleList"/>
    <dgm:cxn modelId="{40D2BA6E-1308-4093-91BC-96E01BA94D2B}" type="presParOf" srcId="{BB5B5051-037A-4D5B-843F-47DC11C0E975}" destId="{66F1AD09-DBBD-4B11-A8C1-469E32238E9D}" srcOrd="2" destOrd="0" presId="urn:microsoft.com/office/officeart/2018/2/layout/IconCircleList"/>
    <dgm:cxn modelId="{A920FCB3-7086-4557-AE69-783B813DDB30}" type="presParOf" srcId="{BB5B5051-037A-4D5B-843F-47DC11C0E975}" destId="{64B4BE2B-1432-4AFB-B9E9-6A0D541C81DA}"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97A16C-9DFD-4388-974B-5D59D2581B9E}">
      <dsp:nvSpPr>
        <dsp:cNvPr id="0" name=""/>
        <dsp:cNvSpPr/>
      </dsp:nvSpPr>
      <dsp:spPr>
        <a:xfrm>
          <a:off x="991679" y="64336"/>
          <a:ext cx="860834" cy="86083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E971102-9282-4A72-90F1-845E31210F29}">
      <dsp:nvSpPr>
        <dsp:cNvPr id="0" name=""/>
        <dsp:cNvSpPr/>
      </dsp:nvSpPr>
      <dsp:spPr>
        <a:xfrm>
          <a:off x="1172455" y="245111"/>
          <a:ext cx="499284" cy="49928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58B016-1AF2-4BEA-A1FC-A1D13CCDD3AC}">
      <dsp:nvSpPr>
        <dsp:cNvPr id="0" name=""/>
        <dsp:cNvSpPr/>
      </dsp:nvSpPr>
      <dsp:spPr>
        <a:xfrm>
          <a:off x="2036979" y="64336"/>
          <a:ext cx="2029110" cy="860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b="1" kern="1200"/>
            <a:t>Task 2</a:t>
          </a:r>
          <a:endParaRPr lang="en-US" sz="1400" kern="1200"/>
        </a:p>
      </dsp:txBody>
      <dsp:txXfrm>
        <a:off x="2036979" y="64336"/>
        <a:ext cx="2029110" cy="860834"/>
      </dsp:txXfrm>
    </dsp:sp>
    <dsp:sp modelId="{40244E37-CFA2-41FB-8B6F-1F326B5AF02D}">
      <dsp:nvSpPr>
        <dsp:cNvPr id="0" name=""/>
        <dsp:cNvSpPr/>
      </dsp:nvSpPr>
      <dsp:spPr>
        <a:xfrm>
          <a:off x="4419646" y="64336"/>
          <a:ext cx="860834" cy="86083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CE19F09-1A16-4723-8E6C-E3C8574EC96D}">
      <dsp:nvSpPr>
        <dsp:cNvPr id="0" name=""/>
        <dsp:cNvSpPr/>
      </dsp:nvSpPr>
      <dsp:spPr>
        <a:xfrm>
          <a:off x="4600421" y="245111"/>
          <a:ext cx="499284" cy="49928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1DE1954-ABC7-4C57-8134-614A26B37EF0}">
      <dsp:nvSpPr>
        <dsp:cNvPr id="0" name=""/>
        <dsp:cNvSpPr/>
      </dsp:nvSpPr>
      <dsp:spPr>
        <a:xfrm>
          <a:off x="5464945" y="64336"/>
          <a:ext cx="2029110" cy="860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b="1" kern="1200"/>
            <a:t>Ask meaningful questions about the dataset before analysis.</a:t>
          </a:r>
          <a:endParaRPr lang="en-US" sz="1400" kern="1200"/>
        </a:p>
      </dsp:txBody>
      <dsp:txXfrm>
        <a:off x="5464945" y="64336"/>
        <a:ext cx="2029110" cy="860834"/>
      </dsp:txXfrm>
    </dsp:sp>
    <dsp:sp modelId="{5B91EAA1-C856-4D3D-BE9C-5319B5F955FB}">
      <dsp:nvSpPr>
        <dsp:cNvPr id="0" name=""/>
        <dsp:cNvSpPr/>
      </dsp:nvSpPr>
      <dsp:spPr>
        <a:xfrm>
          <a:off x="7847613" y="64336"/>
          <a:ext cx="860834" cy="86083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136B13C-76E8-4E33-9163-0B0986FC91A3}">
      <dsp:nvSpPr>
        <dsp:cNvPr id="0" name=""/>
        <dsp:cNvSpPr/>
      </dsp:nvSpPr>
      <dsp:spPr>
        <a:xfrm>
          <a:off x="8028388" y="245111"/>
          <a:ext cx="499284" cy="49928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5FF5604-60EC-4A13-A29C-7996EB89AF45}">
      <dsp:nvSpPr>
        <dsp:cNvPr id="0" name=""/>
        <dsp:cNvSpPr/>
      </dsp:nvSpPr>
      <dsp:spPr>
        <a:xfrm>
          <a:off x="8892912" y="64336"/>
          <a:ext cx="2029110" cy="860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b="1" kern="1200"/>
            <a:t>Explore the data structure, including variables and data types.</a:t>
          </a:r>
          <a:endParaRPr lang="en-US" sz="1400" kern="1200"/>
        </a:p>
      </dsp:txBody>
      <dsp:txXfrm>
        <a:off x="8892912" y="64336"/>
        <a:ext cx="2029110" cy="860834"/>
      </dsp:txXfrm>
    </dsp:sp>
    <dsp:sp modelId="{9BB3D15C-15CC-486C-A9A9-7D515B688D37}">
      <dsp:nvSpPr>
        <dsp:cNvPr id="0" name=""/>
        <dsp:cNvSpPr/>
      </dsp:nvSpPr>
      <dsp:spPr>
        <a:xfrm>
          <a:off x="991679" y="1304156"/>
          <a:ext cx="860834" cy="86083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4D89A42-8F90-4015-B7E0-188D350095B0}">
      <dsp:nvSpPr>
        <dsp:cNvPr id="0" name=""/>
        <dsp:cNvSpPr/>
      </dsp:nvSpPr>
      <dsp:spPr>
        <a:xfrm>
          <a:off x="1172455" y="1484932"/>
          <a:ext cx="499284" cy="49928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0FE85E-5E24-410F-B6BC-E9A5E0397294}">
      <dsp:nvSpPr>
        <dsp:cNvPr id="0" name=""/>
        <dsp:cNvSpPr/>
      </dsp:nvSpPr>
      <dsp:spPr>
        <a:xfrm>
          <a:off x="2036979" y="1304156"/>
          <a:ext cx="2029110" cy="860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b="1" kern="1200"/>
            <a:t>Identify trends, patterns and anomalies within the data.</a:t>
          </a:r>
          <a:endParaRPr lang="en-US" sz="1400" kern="1200"/>
        </a:p>
      </dsp:txBody>
      <dsp:txXfrm>
        <a:off x="2036979" y="1304156"/>
        <a:ext cx="2029110" cy="860834"/>
      </dsp:txXfrm>
    </dsp:sp>
    <dsp:sp modelId="{502C072F-9668-4F3B-950F-7825E1EEE275}">
      <dsp:nvSpPr>
        <dsp:cNvPr id="0" name=""/>
        <dsp:cNvSpPr/>
      </dsp:nvSpPr>
      <dsp:spPr>
        <a:xfrm>
          <a:off x="4419646" y="1304156"/>
          <a:ext cx="860834" cy="86083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D663F18-A89A-4D64-9CB5-28C6CCA945C8}">
      <dsp:nvSpPr>
        <dsp:cNvPr id="0" name=""/>
        <dsp:cNvSpPr/>
      </dsp:nvSpPr>
      <dsp:spPr>
        <a:xfrm>
          <a:off x="4600421" y="1484932"/>
          <a:ext cx="499284" cy="49928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EC678A0-307E-4A57-9238-DEEA5DB8855E}">
      <dsp:nvSpPr>
        <dsp:cNvPr id="0" name=""/>
        <dsp:cNvSpPr/>
      </dsp:nvSpPr>
      <dsp:spPr>
        <a:xfrm>
          <a:off x="5464945" y="1304156"/>
          <a:ext cx="2029110" cy="860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b="1" kern="1200"/>
            <a:t>Test hypotheses and validate assumptions using statistics and visualization.</a:t>
          </a:r>
          <a:endParaRPr lang="en-US" sz="1400" kern="1200"/>
        </a:p>
      </dsp:txBody>
      <dsp:txXfrm>
        <a:off x="5464945" y="1304156"/>
        <a:ext cx="2029110" cy="860834"/>
      </dsp:txXfrm>
    </dsp:sp>
    <dsp:sp modelId="{D6716ED4-7933-41D0-AF1F-2737B338CFE3}">
      <dsp:nvSpPr>
        <dsp:cNvPr id="0" name=""/>
        <dsp:cNvSpPr/>
      </dsp:nvSpPr>
      <dsp:spPr>
        <a:xfrm>
          <a:off x="7847613" y="1304156"/>
          <a:ext cx="860834" cy="86083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EDC8571-5BEE-47D6-A894-B22284D2062A}">
      <dsp:nvSpPr>
        <dsp:cNvPr id="0" name=""/>
        <dsp:cNvSpPr/>
      </dsp:nvSpPr>
      <dsp:spPr>
        <a:xfrm>
          <a:off x="8028388" y="1484932"/>
          <a:ext cx="499284" cy="499284"/>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4B4BE2B-1432-4AFB-B9E9-6A0D541C81DA}">
      <dsp:nvSpPr>
        <dsp:cNvPr id="0" name=""/>
        <dsp:cNvSpPr/>
      </dsp:nvSpPr>
      <dsp:spPr>
        <a:xfrm>
          <a:off x="8892912" y="1304156"/>
          <a:ext cx="2029110" cy="860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b="1" kern="1200"/>
            <a:t>Detect potential data issues or problems to address in further</a:t>
          </a:r>
          <a:endParaRPr lang="en-US" sz="1400" kern="1200"/>
        </a:p>
      </dsp:txBody>
      <dsp:txXfrm>
        <a:off x="8892912" y="1304156"/>
        <a:ext cx="2029110" cy="860834"/>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FF30225-35FB-F043-8235-EAE643D01133}" type="datetimeFigureOut">
              <a:rPr lang="en-US" smtClean="0"/>
              <a:t>10/18/25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197069-5B10-6542-8403-AAFF3067D885}" type="slidenum">
              <a:rPr lang="en-US" smtClean="0"/>
              <a:t>‹#›</a:t>
            </a:fld>
            <a:endParaRPr lang="en-US"/>
          </a:p>
        </p:txBody>
      </p:sp>
    </p:spTree>
    <p:extLst>
      <p:ext uri="{BB962C8B-B14F-4D97-AF65-F5344CB8AC3E}">
        <p14:creationId xmlns:p14="http://schemas.microsoft.com/office/powerpoint/2010/main" val="34728036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FF30225-35FB-F043-8235-EAE643D01133}" type="datetimeFigureOut">
              <a:rPr lang="en-US" smtClean="0"/>
              <a:t>10/18/25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197069-5B10-6542-8403-AAFF3067D885}" type="slidenum">
              <a:rPr lang="en-US" smtClean="0"/>
              <a:t>‹#›</a:t>
            </a:fld>
            <a:endParaRPr lang="en-US"/>
          </a:p>
        </p:txBody>
      </p:sp>
    </p:spTree>
    <p:extLst>
      <p:ext uri="{BB962C8B-B14F-4D97-AF65-F5344CB8AC3E}">
        <p14:creationId xmlns:p14="http://schemas.microsoft.com/office/powerpoint/2010/main" val="29301831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FF30225-35FB-F043-8235-EAE643D01133}" type="datetimeFigureOut">
              <a:rPr lang="en-US" smtClean="0"/>
              <a:t>10/18/25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197069-5B10-6542-8403-AAFF3067D885}"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914960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FF30225-35FB-F043-8235-EAE643D01133}" type="datetimeFigureOut">
              <a:rPr lang="en-US" smtClean="0"/>
              <a:t>10/18/25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197069-5B10-6542-8403-AAFF3067D885}" type="slidenum">
              <a:rPr lang="en-US" smtClean="0"/>
              <a:t>‹#›</a:t>
            </a:fld>
            <a:endParaRPr lang="en-US"/>
          </a:p>
        </p:txBody>
      </p:sp>
    </p:spTree>
    <p:extLst>
      <p:ext uri="{BB962C8B-B14F-4D97-AF65-F5344CB8AC3E}">
        <p14:creationId xmlns:p14="http://schemas.microsoft.com/office/powerpoint/2010/main" val="31993867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FF30225-35FB-F043-8235-EAE643D01133}" type="datetimeFigureOut">
              <a:rPr lang="en-US" smtClean="0"/>
              <a:t>10/18/25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197069-5B10-6542-8403-AAFF3067D885}"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001832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FF30225-35FB-F043-8235-EAE643D01133}" type="datetimeFigureOut">
              <a:rPr lang="en-US" smtClean="0"/>
              <a:t>10/18/25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197069-5B10-6542-8403-AAFF3067D885}" type="slidenum">
              <a:rPr lang="en-US" smtClean="0"/>
              <a:t>‹#›</a:t>
            </a:fld>
            <a:endParaRPr lang="en-US"/>
          </a:p>
        </p:txBody>
      </p:sp>
    </p:spTree>
    <p:extLst>
      <p:ext uri="{BB962C8B-B14F-4D97-AF65-F5344CB8AC3E}">
        <p14:creationId xmlns:p14="http://schemas.microsoft.com/office/powerpoint/2010/main" val="1637355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F30225-35FB-F043-8235-EAE643D01133}" type="datetimeFigureOut">
              <a:rPr lang="en-US" smtClean="0"/>
              <a:t>10/18/25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197069-5B10-6542-8403-AAFF3067D885}" type="slidenum">
              <a:rPr lang="en-US" smtClean="0"/>
              <a:t>‹#›</a:t>
            </a:fld>
            <a:endParaRPr lang="en-US"/>
          </a:p>
        </p:txBody>
      </p:sp>
    </p:spTree>
    <p:extLst>
      <p:ext uri="{BB962C8B-B14F-4D97-AF65-F5344CB8AC3E}">
        <p14:creationId xmlns:p14="http://schemas.microsoft.com/office/powerpoint/2010/main" val="1190460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F30225-35FB-F043-8235-EAE643D01133}" type="datetimeFigureOut">
              <a:rPr lang="en-US" smtClean="0"/>
              <a:t>10/18/25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197069-5B10-6542-8403-AAFF3067D885}" type="slidenum">
              <a:rPr lang="en-US" smtClean="0"/>
              <a:t>‹#›</a:t>
            </a:fld>
            <a:endParaRPr lang="en-US"/>
          </a:p>
        </p:txBody>
      </p:sp>
    </p:spTree>
    <p:extLst>
      <p:ext uri="{BB962C8B-B14F-4D97-AF65-F5344CB8AC3E}">
        <p14:creationId xmlns:p14="http://schemas.microsoft.com/office/powerpoint/2010/main" val="1996838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F30225-35FB-F043-8235-EAE643D01133}" type="datetimeFigureOut">
              <a:rPr lang="en-US" smtClean="0"/>
              <a:t>10/18/25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197069-5B10-6542-8403-AAFF3067D885}" type="slidenum">
              <a:rPr lang="en-US" smtClean="0"/>
              <a:t>‹#›</a:t>
            </a:fld>
            <a:endParaRPr lang="en-US"/>
          </a:p>
        </p:txBody>
      </p:sp>
    </p:spTree>
    <p:extLst>
      <p:ext uri="{BB962C8B-B14F-4D97-AF65-F5344CB8AC3E}">
        <p14:creationId xmlns:p14="http://schemas.microsoft.com/office/powerpoint/2010/main" val="359126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FF30225-35FB-F043-8235-EAE643D01133}" type="datetimeFigureOut">
              <a:rPr lang="en-US" smtClean="0"/>
              <a:t>10/18/25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197069-5B10-6542-8403-AAFF3067D885}" type="slidenum">
              <a:rPr lang="en-US" smtClean="0"/>
              <a:t>‹#›</a:t>
            </a:fld>
            <a:endParaRPr lang="en-US"/>
          </a:p>
        </p:txBody>
      </p:sp>
    </p:spTree>
    <p:extLst>
      <p:ext uri="{BB962C8B-B14F-4D97-AF65-F5344CB8AC3E}">
        <p14:creationId xmlns:p14="http://schemas.microsoft.com/office/powerpoint/2010/main" val="3153781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FF30225-35FB-F043-8235-EAE643D01133}" type="datetimeFigureOut">
              <a:rPr lang="en-US" smtClean="0"/>
              <a:t>10/18/25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197069-5B10-6542-8403-AAFF3067D885}" type="slidenum">
              <a:rPr lang="en-US" smtClean="0"/>
              <a:t>‹#›</a:t>
            </a:fld>
            <a:endParaRPr lang="en-US"/>
          </a:p>
        </p:txBody>
      </p:sp>
    </p:spTree>
    <p:extLst>
      <p:ext uri="{BB962C8B-B14F-4D97-AF65-F5344CB8AC3E}">
        <p14:creationId xmlns:p14="http://schemas.microsoft.com/office/powerpoint/2010/main" val="36802873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FF30225-35FB-F043-8235-EAE643D01133}" type="datetimeFigureOut">
              <a:rPr lang="en-US" smtClean="0"/>
              <a:t>10/18/25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197069-5B10-6542-8403-AAFF3067D885}" type="slidenum">
              <a:rPr lang="en-US" smtClean="0"/>
              <a:t>‹#›</a:t>
            </a:fld>
            <a:endParaRPr lang="en-US"/>
          </a:p>
        </p:txBody>
      </p:sp>
    </p:spTree>
    <p:extLst>
      <p:ext uri="{BB962C8B-B14F-4D97-AF65-F5344CB8AC3E}">
        <p14:creationId xmlns:p14="http://schemas.microsoft.com/office/powerpoint/2010/main" val="27787897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F30225-35FB-F043-8235-EAE643D01133}" type="datetimeFigureOut">
              <a:rPr lang="en-US" smtClean="0"/>
              <a:t>10/18/25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197069-5B10-6542-8403-AAFF3067D885}" type="slidenum">
              <a:rPr lang="en-US" smtClean="0"/>
              <a:t>‹#›</a:t>
            </a:fld>
            <a:endParaRPr lang="en-US"/>
          </a:p>
        </p:txBody>
      </p:sp>
    </p:spTree>
    <p:extLst>
      <p:ext uri="{BB962C8B-B14F-4D97-AF65-F5344CB8AC3E}">
        <p14:creationId xmlns:p14="http://schemas.microsoft.com/office/powerpoint/2010/main" val="39233245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F30225-35FB-F043-8235-EAE643D01133}" type="datetimeFigureOut">
              <a:rPr lang="en-US" smtClean="0"/>
              <a:t>10/18/25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A197069-5B10-6542-8403-AAFF3067D885}" type="slidenum">
              <a:rPr lang="en-US" smtClean="0"/>
              <a:t>‹#›</a:t>
            </a:fld>
            <a:endParaRPr lang="en-US"/>
          </a:p>
        </p:txBody>
      </p:sp>
    </p:spTree>
    <p:extLst>
      <p:ext uri="{BB962C8B-B14F-4D97-AF65-F5344CB8AC3E}">
        <p14:creationId xmlns:p14="http://schemas.microsoft.com/office/powerpoint/2010/main" val="8609542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FF30225-35FB-F043-8235-EAE643D01133}" type="datetimeFigureOut">
              <a:rPr lang="en-US" smtClean="0"/>
              <a:t>10/18/25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197069-5B10-6542-8403-AAFF3067D885}" type="slidenum">
              <a:rPr lang="en-US" smtClean="0"/>
              <a:t>‹#›</a:t>
            </a:fld>
            <a:endParaRPr lang="en-US"/>
          </a:p>
        </p:txBody>
      </p:sp>
    </p:spTree>
    <p:extLst>
      <p:ext uri="{BB962C8B-B14F-4D97-AF65-F5344CB8AC3E}">
        <p14:creationId xmlns:p14="http://schemas.microsoft.com/office/powerpoint/2010/main" val="3779490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197069-5B10-6542-8403-AAFF3067D885}" type="slidenum">
              <a:rPr lang="en-US" smtClean="0"/>
              <a:t>‹#›</a:t>
            </a:fld>
            <a:endParaRPr lang="en-US"/>
          </a:p>
        </p:txBody>
      </p:sp>
      <p:sp>
        <p:nvSpPr>
          <p:cNvPr id="5" name="Date Placeholder 4"/>
          <p:cNvSpPr>
            <a:spLocks noGrp="1"/>
          </p:cNvSpPr>
          <p:nvPr>
            <p:ph type="dt" sz="half" idx="10"/>
          </p:nvPr>
        </p:nvSpPr>
        <p:spPr/>
        <p:txBody>
          <a:bodyPr/>
          <a:lstStyle/>
          <a:p>
            <a:fld id="{1FF30225-35FB-F043-8235-EAE643D01133}" type="datetimeFigureOut">
              <a:rPr lang="en-US" smtClean="0"/>
              <a:t>10/18/25</a:t>
            </a:fld>
            <a:endParaRPr lang="en-US"/>
          </a:p>
        </p:txBody>
      </p:sp>
    </p:spTree>
    <p:extLst>
      <p:ext uri="{BB962C8B-B14F-4D97-AF65-F5344CB8AC3E}">
        <p14:creationId xmlns:p14="http://schemas.microsoft.com/office/powerpoint/2010/main" val="35006385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FF30225-35FB-F043-8235-EAE643D01133}" type="datetimeFigureOut">
              <a:rPr lang="en-US" smtClean="0"/>
              <a:t>10/18/25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A197069-5B10-6542-8403-AAFF3067D885}" type="slidenum">
              <a:rPr lang="en-US" smtClean="0"/>
              <a:t>‹#›</a:t>
            </a:fld>
            <a:endParaRPr lang="en-US"/>
          </a:p>
        </p:txBody>
      </p:sp>
    </p:spTree>
    <p:extLst>
      <p:ext uri="{BB962C8B-B14F-4D97-AF65-F5344CB8AC3E}">
        <p14:creationId xmlns:p14="http://schemas.microsoft.com/office/powerpoint/2010/main" val="3529646798"/>
      </p:ext>
    </p:extLst>
  </p:cSld>
  <p:clrMap bg1="lt1" tx1="dk1" bg2="lt2" tx2="dk2" accent1="accent1" accent2="accent2" accent3="accent3" accent4="accent4" accent5="accent5" accent6="accent6" hlink="hlink" folHlink="folHlink"/>
  <p:sldLayoutIdLst>
    <p:sldLayoutId id="2147484166" r:id="rId1"/>
    <p:sldLayoutId id="2147484167" r:id="rId2"/>
    <p:sldLayoutId id="2147484168" r:id="rId3"/>
    <p:sldLayoutId id="2147484169" r:id="rId4"/>
    <p:sldLayoutId id="2147484170" r:id="rId5"/>
    <p:sldLayoutId id="2147484171" r:id="rId6"/>
    <p:sldLayoutId id="2147484172" r:id="rId7"/>
    <p:sldLayoutId id="2147484173" r:id="rId8"/>
    <p:sldLayoutId id="2147484174" r:id="rId9"/>
    <p:sldLayoutId id="2147484175" r:id="rId10"/>
    <p:sldLayoutId id="2147484176" r:id="rId11"/>
    <p:sldLayoutId id="2147484177" r:id="rId12"/>
    <p:sldLayoutId id="2147484178" r:id="rId13"/>
    <p:sldLayoutId id="2147484179" r:id="rId14"/>
    <p:sldLayoutId id="2147484180" r:id="rId15"/>
    <p:sldLayoutId id="214748418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BDEE8-1C95-DA7F-EAA8-5B7F75EB363D}"/>
              </a:ext>
            </a:extLst>
          </p:cNvPr>
          <p:cNvSpPr>
            <a:spLocks noGrp="1"/>
          </p:cNvSpPr>
          <p:nvPr>
            <p:ph type="ctrTitle"/>
          </p:nvPr>
        </p:nvSpPr>
        <p:spPr>
          <a:xfrm>
            <a:off x="1310125" y="5664569"/>
            <a:ext cx="9041663" cy="1488055"/>
          </a:xfrm>
        </p:spPr>
        <p:txBody>
          <a:bodyPr/>
          <a:lstStyle/>
          <a:p>
            <a:pPr algn="ct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r>
              <a:rPr lang="en-US" dirty="0">
                <a:solidFill>
                  <a:srgbClr val="002060"/>
                </a:solidFill>
              </a:rPr>
              <a:t>Data Analytics Task 2</a:t>
            </a:r>
            <a:br>
              <a:rPr lang="en-US" dirty="0">
                <a:solidFill>
                  <a:srgbClr val="002060"/>
                </a:solidFill>
              </a:rPr>
            </a:br>
            <a:r>
              <a:rPr lang="en-US" sz="2400" dirty="0">
                <a:solidFill>
                  <a:srgbClr val="FF0000"/>
                </a:solidFill>
              </a:rPr>
              <a:t>Exploratory Data Analysis (EDA)</a:t>
            </a:r>
            <a:br>
              <a:rPr lang="en-US" sz="2400" dirty="0">
                <a:solidFill>
                  <a:srgbClr val="FF0000"/>
                </a:solidFill>
              </a:rPr>
            </a:br>
            <a:r>
              <a:rPr lang="en-US" dirty="0">
                <a:solidFill>
                  <a:srgbClr val="002060"/>
                </a:solidFill>
              </a:rPr>
              <a:t>Presented By</a:t>
            </a:r>
            <a:br>
              <a:rPr lang="en-US" dirty="0">
                <a:solidFill>
                  <a:srgbClr val="002060"/>
                </a:solidFill>
              </a:rPr>
            </a:br>
            <a:br>
              <a:rPr lang="en-US" dirty="0">
                <a:solidFill>
                  <a:srgbClr val="002060"/>
                </a:solidFill>
              </a:rPr>
            </a:br>
            <a:r>
              <a:rPr lang="en-US" dirty="0">
                <a:solidFill>
                  <a:srgbClr val="002060"/>
                </a:solidFill>
              </a:rPr>
              <a:t>Victor Chukwuma Nwabufo</a:t>
            </a:r>
            <a:br>
              <a:rPr lang="en-US" dirty="0">
                <a:solidFill>
                  <a:srgbClr val="002060"/>
                </a:solidFill>
              </a:rPr>
            </a:br>
            <a:br>
              <a:rPr lang="en-US" dirty="0">
                <a:solidFill>
                  <a:srgbClr val="002060"/>
                </a:solidFill>
              </a:rPr>
            </a:br>
            <a:r>
              <a:rPr lang="en-CA" sz="2000" i="1" dirty="0">
                <a:solidFill>
                  <a:schemeClr val="tx1">
                    <a:lumMod val="95000"/>
                    <a:lumOff val="5000"/>
                  </a:schemeClr>
                </a:solidFill>
                <a:effectLst/>
                <a:latin typeface="Helvetica" pitchFamily="2" charset="0"/>
              </a:rPr>
              <a:t>STUDENT ID: CA/SE1/12728</a:t>
            </a:r>
            <a:br>
              <a:rPr lang="en-CA" dirty="0">
                <a:effectLst/>
                <a:latin typeface="Helvetica" pitchFamily="2" charset="0"/>
              </a:rPr>
            </a:br>
            <a:br>
              <a:rPr lang="en-US" dirty="0">
                <a:solidFill>
                  <a:srgbClr val="FF0000"/>
                </a:solidFill>
              </a:rPr>
            </a:br>
            <a:endParaRPr lang="en-US" dirty="0">
              <a:solidFill>
                <a:srgbClr val="FF0000"/>
              </a:solidFill>
            </a:endParaRPr>
          </a:p>
        </p:txBody>
      </p:sp>
    </p:spTree>
    <p:extLst>
      <p:ext uri="{BB962C8B-B14F-4D97-AF65-F5344CB8AC3E}">
        <p14:creationId xmlns:p14="http://schemas.microsoft.com/office/powerpoint/2010/main" val="2379832046"/>
      </p:ext>
    </p:extLst>
  </p:cSld>
  <p:clrMapOvr>
    <a:masterClrMapping/>
  </p:clrMapOvr>
  <mc:AlternateContent xmlns:mc="http://schemas.openxmlformats.org/markup-compatibility/2006">
    <mc:Choice xmlns:p14="http://schemas.microsoft.com/office/powerpoint/2010/main" Requires="p14">
      <p:transition spd="slow" p14:dur="2000" advTm="34263"/>
    </mc:Choice>
    <mc:Fallback>
      <p:transition spd="slow" advTm="34263"/>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7148CEB-9933-419A-7137-EF98F45DD35E}"/>
              </a:ext>
            </a:extLst>
          </p:cNvPr>
          <p:cNvSpPr txBox="1"/>
          <p:nvPr/>
        </p:nvSpPr>
        <p:spPr>
          <a:xfrm>
            <a:off x="106017" y="278295"/>
            <a:ext cx="10575235" cy="5914440"/>
          </a:xfrm>
          <a:prstGeom prst="rect">
            <a:avLst/>
          </a:prstGeom>
          <a:noFill/>
        </p:spPr>
        <p:txBody>
          <a:bodyPr wrap="square">
            <a:spAutoFit/>
          </a:bodyPr>
          <a:lstStyle/>
          <a:p>
            <a:pPr algn="just">
              <a:spcAft>
                <a:spcPts val="750"/>
              </a:spcAft>
            </a:pPr>
            <a:r>
              <a:rPr lang="en-CA" b="1" dirty="0">
                <a:solidFill>
                  <a:srgbClr val="333333"/>
                </a:solidFill>
                <a:effectLst/>
                <a:latin typeface="Helvetica Neue" panose="02000503000000020004" pitchFamily="2" charset="0"/>
                <a:ea typeface="Times New Roman" panose="02020603050405020304" pitchFamily="18" charset="0"/>
              </a:rPr>
              <a:t>Basic Data Overview</a:t>
            </a:r>
            <a:endParaRPr lang="en-CA" dirty="0">
              <a:effectLst/>
              <a:latin typeface="Times New Roman" panose="02020603050405020304" pitchFamily="18" charset="0"/>
              <a:ea typeface="Times New Roman" panose="02020603050405020304" pitchFamily="18" charset="0"/>
            </a:endParaRPr>
          </a:p>
          <a:p>
            <a:pPr algn="just">
              <a:spcAft>
                <a:spcPts val="750"/>
              </a:spcAft>
            </a:pPr>
            <a:r>
              <a:rPr lang="en-CA" dirty="0">
                <a:solidFill>
                  <a:srgbClr val="333333"/>
                </a:solidFill>
                <a:effectLst/>
                <a:latin typeface="Montserrat" pitchFamily="2" charset="77"/>
                <a:ea typeface="Times New Roman" panose="02020603050405020304" pitchFamily="18" charset="0"/>
              </a:rPr>
              <a:t>Get a quick overview of the data using basic functions:</a:t>
            </a:r>
            <a:endParaRPr lang="en-CA" dirty="0">
              <a:effectLst/>
              <a:latin typeface="Times New Roman" panose="02020603050405020304" pitchFamily="18" charset="0"/>
              <a:ea typeface="Times New Roman" panose="02020603050405020304" pitchFamily="18" charset="0"/>
            </a:endParaRPr>
          </a:p>
          <a:p>
            <a:pPr algn="just">
              <a:lnSpc>
                <a:spcPts val="1425"/>
              </a:lnSpc>
            </a:pPr>
            <a:r>
              <a:rPr lang="en-CA" dirty="0">
                <a:solidFill>
                  <a:srgbClr val="82B76C"/>
                </a:solidFill>
                <a:highlight>
                  <a:srgbClr val="000000"/>
                </a:highlight>
                <a:latin typeface="Courier New" panose="02070309020205020404" pitchFamily="49" charset="0"/>
                <a:ea typeface="Times New Roman" panose="02020603050405020304" pitchFamily="18" charset="0"/>
              </a:rPr>
              <a:t>#4 ---- Basic overview ---</a:t>
            </a:r>
            <a:endParaRPr lang="en-CA" dirty="0">
              <a:highlight>
                <a:srgbClr val="000000"/>
              </a:highlight>
              <a:latin typeface="Times New Roman" panose="02020603050405020304" pitchFamily="18" charset="0"/>
              <a:ea typeface="Times New Roman" panose="02020603050405020304" pitchFamily="18" charset="0"/>
            </a:endParaRPr>
          </a:p>
          <a:p>
            <a:pPr algn="just">
              <a:lnSpc>
                <a:spcPts val="1425"/>
              </a:lnSpc>
            </a:pPr>
            <a:r>
              <a:rPr lang="en-CA" dirty="0">
                <a:solidFill>
                  <a:srgbClr val="82B76C"/>
                </a:solidFill>
                <a:highlight>
                  <a:srgbClr val="000000"/>
                </a:highlight>
                <a:latin typeface="Courier New" panose="02070309020205020404" pitchFamily="49" charset="0"/>
                <a:ea typeface="Times New Roman" panose="02020603050405020304" pitchFamily="18" charset="0"/>
              </a:rPr>
              <a:t># Display the first few rows of the dataset</a:t>
            </a:r>
            <a:endParaRPr lang="en-CA" dirty="0">
              <a:highlight>
                <a:srgbClr val="000000"/>
              </a:highlight>
              <a:latin typeface="Times New Roman" panose="02020603050405020304" pitchFamily="18" charset="0"/>
              <a:ea typeface="Times New Roman" panose="02020603050405020304" pitchFamily="18" charset="0"/>
            </a:endParaRPr>
          </a:p>
          <a:p>
            <a:pPr algn="just">
              <a:lnSpc>
                <a:spcPts val="1425"/>
              </a:lnSpc>
            </a:pPr>
            <a:r>
              <a:rPr lang="en-CA" dirty="0">
                <a:solidFill>
                  <a:srgbClr val="DCDCAA"/>
                </a:solidFill>
                <a:highlight>
                  <a:srgbClr val="000000"/>
                </a:highlight>
                <a:latin typeface="Courier New" panose="02070309020205020404" pitchFamily="49" charset="0"/>
                <a:ea typeface="Times New Roman" panose="02020603050405020304" pitchFamily="18" charset="0"/>
              </a:rPr>
              <a:t>print</a:t>
            </a:r>
            <a:r>
              <a:rPr lang="en-CA" dirty="0">
                <a:solidFill>
                  <a:srgbClr val="DCDCDC"/>
                </a:solidFill>
                <a:highlight>
                  <a:srgbClr val="000000"/>
                </a:highlight>
                <a:latin typeface="Courier New" panose="02070309020205020404" pitchFamily="49" charset="0"/>
                <a:ea typeface="Times New Roman" panose="02020603050405020304" pitchFamily="18" charset="0"/>
              </a:rPr>
              <a:t>(</a:t>
            </a:r>
            <a:r>
              <a:rPr lang="en-CA" dirty="0">
                <a:solidFill>
                  <a:srgbClr val="D4D4D4"/>
                </a:solidFill>
                <a:highlight>
                  <a:srgbClr val="000000"/>
                </a:highlight>
                <a:latin typeface="Courier New" panose="02070309020205020404" pitchFamily="49" charset="0"/>
                <a:ea typeface="Times New Roman" panose="02020603050405020304" pitchFamily="18" charset="0"/>
              </a:rPr>
              <a:t>df.head</a:t>
            </a:r>
            <a:r>
              <a:rPr lang="en-CA" dirty="0">
                <a:solidFill>
                  <a:srgbClr val="DCDCDC"/>
                </a:solidFill>
                <a:highlight>
                  <a:srgbClr val="000000"/>
                </a:highlight>
                <a:latin typeface="Courier New" panose="02070309020205020404" pitchFamily="49" charset="0"/>
                <a:ea typeface="Times New Roman" panose="02020603050405020304" pitchFamily="18" charset="0"/>
              </a:rPr>
              <a:t>())</a:t>
            </a:r>
            <a:r>
              <a:rPr lang="en-CA" dirty="0">
                <a:solidFill>
                  <a:srgbClr val="D4D4D4"/>
                </a:solidFill>
                <a:highlight>
                  <a:srgbClr val="000000"/>
                </a:highlight>
                <a:latin typeface="Courier New" panose="02070309020205020404" pitchFamily="49" charset="0"/>
                <a:ea typeface="Times New Roman" panose="02020603050405020304" pitchFamily="18" charset="0"/>
              </a:rPr>
              <a:t>       </a:t>
            </a:r>
            <a:endParaRPr lang="en-CA" dirty="0">
              <a:highlight>
                <a:srgbClr val="000000"/>
              </a:highlight>
              <a:latin typeface="Times New Roman" panose="02020603050405020304" pitchFamily="18" charset="0"/>
              <a:ea typeface="Times New Roman" panose="02020603050405020304" pitchFamily="18" charset="0"/>
            </a:endParaRPr>
          </a:p>
          <a:p>
            <a:pPr algn="just">
              <a:lnSpc>
                <a:spcPts val="1425"/>
              </a:lnSpc>
            </a:pPr>
            <a:r>
              <a:rPr lang="en-CA" dirty="0">
                <a:solidFill>
                  <a:srgbClr val="82B76C"/>
                </a:solidFill>
                <a:highlight>
                  <a:srgbClr val="000000"/>
                </a:highlight>
                <a:latin typeface="Courier New" panose="02070309020205020404" pitchFamily="49" charset="0"/>
                <a:ea typeface="Times New Roman" panose="02020603050405020304" pitchFamily="18" charset="0"/>
              </a:rPr>
              <a:t># Get a summary of the dataset (data types, non-null counts, column information)</a:t>
            </a:r>
            <a:endParaRPr lang="en-CA" dirty="0">
              <a:highlight>
                <a:srgbClr val="000000"/>
              </a:highlight>
              <a:latin typeface="Times New Roman" panose="02020603050405020304" pitchFamily="18" charset="0"/>
              <a:ea typeface="Times New Roman" panose="02020603050405020304" pitchFamily="18" charset="0"/>
            </a:endParaRPr>
          </a:p>
          <a:p>
            <a:pPr algn="just">
              <a:lnSpc>
                <a:spcPts val="1425"/>
              </a:lnSpc>
            </a:pPr>
            <a:r>
              <a:rPr lang="en-CA" dirty="0">
                <a:solidFill>
                  <a:srgbClr val="DCDCAA"/>
                </a:solidFill>
                <a:highlight>
                  <a:srgbClr val="000000"/>
                </a:highlight>
                <a:latin typeface="Courier New" panose="02070309020205020404" pitchFamily="49" charset="0"/>
                <a:ea typeface="Times New Roman" panose="02020603050405020304" pitchFamily="18" charset="0"/>
              </a:rPr>
              <a:t>print</a:t>
            </a:r>
            <a:r>
              <a:rPr lang="en-CA" dirty="0">
                <a:solidFill>
                  <a:srgbClr val="DCDCDC"/>
                </a:solidFill>
                <a:highlight>
                  <a:srgbClr val="000000"/>
                </a:highlight>
                <a:latin typeface="Courier New" panose="02070309020205020404" pitchFamily="49" charset="0"/>
                <a:ea typeface="Times New Roman" panose="02020603050405020304" pitchFamily="18" charset="0"/>
              </a:rPr>
              <a:t>(</a:t>
            </a:r>
            <a:r>
              <a:rPr lang="en-CA" dirty="0">
                <a:solidFill>
                  <a:srgbClr val="D4D4D4"/>
                </a:solidFill>
                <a:highlight>
                  <a:srgbClr val="000000"/>
                </a:highlight>
                <a:latin typeface="Courier New" panose="02070309020205020404" pitchFamily="49" charset="0"/>
                <a:ea typeface="Times New Roman" panose="02020603050405020304" pitchFamily="18" charset="0"/>
              </a:rPr>
              <a:t>df.info</a:t>
            </a:r>
            <a:r>
              <a:rPr lang="en-CA" dirty="0">
                <a:solidFill>
                  <a:srgbClr val="DCDCDC"/>
                </a:solidFill>
                <a:highlight>
                  <a:srgbClr val="000000"/>
                </a:highlight>
                <a:latin typeface="Courier New" panose="02070309020205020404" pitchFamily="49" charset="0"/>
                <a:ea typeface="Times New Roman" panose="02020603050405020304" pitchFamily="18" charset="0"/>
              </a:rPr>
              <a:t>())</a:t>
            </a:r>
            <a:r>
              <a:rPr lang="en-CA" dirty="0">
                <a:solidFill>
                  <a:srgbClr val="D4D4D4"/>
                </a:solidFill>
                <a:highlight>
                  <a:srgbClr val="000000"/>
                </a:highlight>
                <a:latin typeface="Courier New" panose="02070309020205020404" pitchFamily="49" charset="0"/>
                <a:ea typeface="Times New Roman" panose="02020603050405020304" pitchFamily="18" charset="0"/>
              </a:rPr>
              <a:t>      </a:t>
            </a:r>
            <a:endParaRPr lang="en-CA" dirty="0">
              <a:highlight>
                <a:srgbClr val="000000"/>
              </a:highlight>
              <a:latin typeface="Times New Roman" panose="02020603050405020304" pitchFamily="18" charset="0"/>
              <a:ea typeface="Times New Roman" panose="02020603050405020304" pitchFamily="18" charset="0"/>
            </a:endParaRPr>
          </a:p>
          <a:p>
            <a:pPr algn="just">
              <a:lnSpc>
                <a:spcPts val="1425"/>
              </a:lnSpc>
            </a:pPr>
            <a:r>
              <a:rPr lang="en-CA" dirty="0">
                <a:solidFill>
                  <a:srgbClr val="82B76C"/>
                </a:solidFill>
                <a:highlight>
                  <a:srgbClr val="000000"/>
                </a:highlight>
                <a:latin typeface="Courier New" panose="02070309020205020404" pitchFamily="49" charset="0"/>
                <a:ea typeface="Times New Roman" panose="02020603050405020304" pitchFamily="18" charset="0"/>
              </a:rPr>
              <a:t># Get the summary of statistics of numerical columns</a:t>
            </a:r>
            <a:endParaRPr lang="en-CA" dirty="0">
              <a:highlight>
                <a:srgbClr val="000000"/>
              </a:highlight>
              <a:latin typeface="Times New Roman" panose="02020603050405020304" pitchFamily="18" charset="0"/>
              <a:ea typeface="Times New Roman" panose="02020603050405020304" pitchFamily="18" charset="0"/>
            </a:endParaRPr>
          </a:p>
          <a:p>
            <a:pPr algn="just">
              <a:lnSpc>
                <a:spcPts val="1425"/>
              </a:lnSpc>
            </a:pPr>
            <a:r>
              <a:rPr lang="en-CA" dirty="0">
                <a:solidFill>
                  <a:srgbClr val="DCDCAA"/>
                </a:solidFill>
                <a:highlight>
                  <a:srgbClr val="000000"/>
                </a:highlight>
                <a:latin typeface="Courier New" panose="02070309020205020404" pitchFamily="49" charset="0"/>
                <a:ea typeface="Times New Roman" panose="02020603050405020304" pitchFamily="18" charset="0"/>
              </a:rPr>
              <a:t>print</a:t>
            </a:r>
            <a:r>
              <a:rPr lang="en-CA" dirty="0">
                <a:solidFill>
                  <a:srgbClr val="DCDCDC"/>
                </a:solidFill>
                <a:highlight>
                  <a:srgbClr val="000000"/>
                </a:highlight>
                <a:latin typeface="Courier New" panose="02070309020205020404" pitchFamily="49" charset="0"/>
                <a:ea typeface="Times New Roman" panose="02020603050405020304" pitchFamily="18" charset="0"/>
              </a:rPr>
              <a:t>(</a:t>
            </a:r>
            <a:r>
              <a:rPr lang="en-CA" dirty="0">
                <a:solidFill>
                  <a:srgbClr val="D4D4D4"/>
                </a:solidFill>
                <a:highlight>
                  <a:srgbClr val="000000"/>
                </a:highlight>
                <a:latin typeface="Courier New" panose="02070309020205020404" pitchFamily="49" charset="0"/>
                <a:ea typeface="Times New Roman" panose="02020603050405020304" pitchFamily="18" charset="0"/>
              </a:rPr>
              <a:t>df.describe</a:t>
            </a:r>
            <a:r>
              <a:rPr lang="en-CA" dirty="0">
                <a:solidFill>
                  <a:srgbClr val="DCDCDC"/>
                </a:solidFill>
                <a:highlight>
                  <a:srgbClr val="000000"/>
                </a:highlight>
                <a:latin typeface="Courier New" panose="02070309020205020404" pitchFamily="49" charset="0"/>
                <a:ea typeface="Times New Roman" panose="02020603050405020304" pitchFamily="18" charset="0"/>
              </a:rPr>
              <a:t>())</a:t>
            </a:r>
            <a:r>
              <a:rPr lang="en-CA" dirty="0">
                <a:solidFill>
                  <a:srgbClr val="D4D4D4"/>
                </a:solidFill>
                <a:highlight>
                  <a:srgbClr val="000000"/>
                </a:highlight>
                <a:latin typeface="Courier New" panose="02070309020205020404" pitchFamily="49" charset="0"/>
                <a:ea typeface="Times New Roman" panose="02020603050405020304" pitchFamily="18" charset="0"/>
              </a:rPr>
              <a:t> </a:t>
            </a:r>
            <a:endParaRPr lang="en-CA" dirty="0">
              <a:effectLst/>
              <a:highlight>
                <a:srgbClr val="000000"/>
              </a:highlight>
              <a:latin typeface="Times New Roman" panose="02020603050405020304" pitchFamily="18" charset="0"/>
              <a:ea typeface="Times New Roman" panose="02020603050405020304" pitchFamily="18" charset="0"/>
            </a:endParaRPr>
          </a:p>
          <a:p>
            <a:pPr algn="just">
              <a:lnSpc>
                <a:spcPts val="1425"/>
              </a:lnSpc>
            </a:pPr>
            <a:r>
              <a:rPr lang="en-CA" dirty="0">
                <a:solidFill>
                  <a:srgbClr val="D4D4D4"/>
                </a:solidFill>
                <a:effectLst/>
                <a:latin typeface="Courier New" panose="02070309020205020404" pitchFamily="49" charset="0"/>
                <a:ea typeface="Times New Roman" panose="02020603050405020304" pitchFamily="18" charset="0"/>
              </a:rPr>
              <a:t> </a:t>
            </a:r>
            <a:endParaRPr lang="en-CA" dirty="0">
              <a:effectLst/>
              <a:latin typeface="Times New Roman" panose="02020603050405020304" pitchFamily="18" charset="0"/>
              <a:ea typeface="Times New Roman" panose="02020603050405020304" pitchFamily="18" charset="0"/>
            </a:endParaRPr>
          </a:p>
          <a:p>
            <a:pPr algn="just">
              <a:spcAft>
                <a:spcPts val="750"/>
              </a:spcAft>
            </a:pPr>
            <a:r>
              <a:rPr lang="en-CA" b="1" dirty="0">
                <a:solidFill>
                  <a:srgbClr val="333333"/>
                </a:solidFill>
                <a:effectLst/>
                <a:latin typeface="Helvetica Neue" panose="02000503000000020004" pitchFamily="2" charset="0"/>
                <a:ea typeface="Times New Roman" panose="02020603050405020304" pitchFamily="18" charset="0"/>
              </a:rPr>
              <a:t>Explanations:</a:t>
            </a:r>
            <a:endParaRPr lang="en-CA" dirty="0">
              <a:effectLst/>
              <a:latin typeface="Times New Roman" panose="02020603050405020304" pitchFamily="18" charset="0"/>
              <a:ea typeface="Times New Roman" panose="02020603050405020304" pitchFamily="18" charset="0"/>
            </a:endParaRPr>
          </a:p>
          <a:p>
            <a:pPr algn="just">
              <a:spcAft>
                <a:spcPts val="750"/>
              </a:spcAft>
            </a:pPr>
            <a:r>
              <a:rPr lang="en-CA" dirty="0">
                <a:solidFill>
                  <a:srgbClr val="000000"/>
                </a:solidFill>
                <a:effectLst/>
                <a:latin typeface="Times New Roman" panose="02020603050405020304" pitchFamily="18" charset="0"/>
                <a:ea typeface="Times New Roman" panose="02020603050405020304" pitchFamily="18" charset="0"/>
              </a:rPr>
              <a:t>These commands give you a </a:t>
            </a:r>
            <a:r>
              <a:rPr lang="en-CA" b="1" dirty="0">
                <a:solidFill>
                  <a:srgbClr val="000000"/>
                </a:solidFill>
                <a:effectLst/>
                <a:latin typeface="Times New Roman" panose="02020603050405020304" pitchFamily="18" charset="0"/>
                <a:ea typeface="Times New Roman" panose="02020603050405020304" pitchFamily="18" charset="0"/>
              </a:rPr>
              <a:t>quick overview</a:t>
            </a:r>
            <a:r>
              <a:rPr lang="en-CA" dirty="0">
                <a:solidFill>
                  <a:srgbClr val="000000"/>
                </a:solidFill>
                <a:effectLst/>
                <a:latin typeface="Times New Roman" panose="02020603050405020304" pitchFamily="18" charset="0"/>
                <a:ea typeface="Times New Roman" panose="02020603050405020304" pitchFamily="18" charset="0"/>
              </a:rPr>
              <a:t> of your dataset — its content, structure, and key statistics.</a:t>
            </a:r>
            <a:endParaRPr lang="en-CA" dirty="0">
              <a:effectLst/>
              <a:latin typeface="Times New Roman" panose="02020603050405020304" pitchFamily="18" charset="0"/>
              <a:ea typeface="Times New Roman" panose="02020603050405020304" pitchFamily="18" charset="0"/>
            </a:endParaRPr>
          </a:p>
          <a:p>
            <a:pPr algn="just">
              <a:spcAft>
                <a:spcPts val="750"/>
              </a:spcAft>
            </a:pPr>
            <a:r>
              <a:rPr lang="en-CA" b="1" dirty="0">
                <a:solidFill>
                  <a:srgbClr val="333333"/>
                </a:solidFill>
                <a:effectLst/>
                <a:latin typeface="Helvetica Neue" panose="02000503000000020004" pitchFamily="2" charset="0"/>
                <a:ea typeface="Times New Roman" panose="02020603050405020304" pitchFamily="18" charset="0"/>
              </a:rPr>
              <a:t>Handling Missing Values</a:t>
            </a:r>
            <a:endParaRPr lang="en-CA" dirty="0">
              <a:effectLst/>
              <a:latin typeface="Times New Roman" panose="02020603050405020304" pitchFamily="18" charset="0"/>
              <a:ea typeface="Times New Roman" panose="02020603050405020304" pitchFamily="18" charset="0"/>
            </a:endParaRPr>
          </a:p>
          <a:p>
            <a:pPr algn="just">
              <a:spcAft>
                <a:spcPts val="750"/>
              </a:spcAft>
            </a:pPr>
            <a:r>
              <a:rPr lang="en-CA" dirty="0">
                <a:solidFill>
                  <a:srgbClr val="333333"/>
                </a:solidFill>
                <a:effectLst/>
                <a:latin typeface="Montserrat" pitchFamily="2" charset="77"/>
                <a:ea typeface="Times New Roman" panose="02020603050405020304" pitchFamily="18" charset="0"/>
              </a:rPr>
              <a:t>Check for missing values and decide on a strategy to handle them (e.g., removing or imputing):</a:t>
            </a:r>
            <a:endParaRPr lang="en-CA" dirty="0">
              <a:effectLst/>
              <a:latin typeface="Times New Roman" panose="02020603050405020304" pitchFamily="18" charset="0"/>
              <a:ea typeface="Times New Roman" panose="02020603050405020304" pitchFamily="18" charset="0"/>
            </a:endParaRPr>
          </a:p>
          <a:p>
            <a:pPr algn="just">
              <a:lnSpc>
                <a:spcPts val="1425"/>
              </a:lnSpc>
            </a:pPr>
            <a:r>
              <a:rPr lang="en-CA" dirty="0">
                <a:solidFill>
                  <a:srgbClr val="82B76C"/>
                </a:solidFill>
                <a:effectLst/>
                <a:highlight>
                  <a:srgbClr val="000000"/>
                </a:highlight>
                <a:latin typeface="Courier New" panose="02070309020205020404" pitchFamily="49" charset="0"/>
                <a:ea typeface="Times New Roman" panose="02020603050405020304" pitchFamily="18" charset="0"/>
              </a:rPr>
              <a:t>#5 ---- Handling missing values ----</a:t>
            </a:r>
            <a:endParaRPr lang="en-CA" dirty="0">
              <a:effectLst/>
              <a:highlight>
                <a:srgbClr val="000000"/>
              </a:highlight>
              <a:latin typeface="Times New Roman" panose="02020603050405020304" pitchFamily="18" charset="0"/>
              <a:ea typeface="Times New Roman" panose="02020603050405020304" pitchFamily="18" charset="0"/>
            </a:endParaRPr>
          </a:p>
          <a:p>
            <a:pPr algn="just">
              <a:lnSpc>
                <a:spcPts val="1425"/>
              </a:lnSpc>
            </a:pPr>
            <a:r>
              <a:rPr lang="en-CA" dirty="0">
                <a:solidFill>
                  <a:srgbClr val="82B76C"/>
                </a:solidFill>
                <a:effectLst/>
                <a:highlight>
                  <a:srgbClr val="000000"/>
                </a:highlight>
                <a:latin typeface="Courier New" panose="02070309020205020404" pitchFamily="49" charset="0"/>
                <a:ea typeface="Times New Roman" panose="02020603050405020304" pitchFamily="18" charset="0"/>
              </a:rPr>
              <a:t># check missing values </a:t>
            </a:r>
            <a:endParaRPr lang="en-CA" dirty="0">
              <a:effectLst/>
              <a:highlight>
                <a:srgbClr val="000000"/>
              </a:highlight>
              <a:latin typeface="Times New Roman" panose="02020603050405020304" pitchFamily="18" charset="0"/>
              <a:ea typeface="Times New Roman" panose="02020603050405020304" pitchFamily="18" charset="0"/>
            </a:endParaRPr>
          </a:p>
          <a:p>
            <a:pPr algn="just">
              <a:lnSpc>
                <a:spcPts val="1425"/>
              </a:lnSpc>
            </a:pPr>
            <a:r>
              <a:rPr lang="en-CA" dirty="0">
                <a:solidFill>
                  <a:srgbClr val="DCDCAA"/>
                </a:solidFill>
                <a:effectLst/>
                <a:highlight>
                  <a:srgbClr val="000000"/>
                </a:highlight>
                <a:latin typeface="Courier New" panose="02070309020205020404" pitchFamily="49" charset="0"/>
                <a:ea typeface="Times New Roman" panose="02020603050405020304" pitchFamily="18" charset="0"/>
              </a:rPr>
              <a:t>print</a:t>
            </a:r>
            <a:r>
              <a:rPr lang="en-CA" dirty="0">
                <a:solidFill>
                  <a:srgbClr val="DCDCDC"/>
                </a:solidFill>
                <a:effectLst/>
                <a:highlight>
                  <a:srgbClr val="000000"/>
                </a:highlight>
                <a:latin typeface="Courier New" panose="02070309020205020404" pitchFamily="49" charset="0"/>
                <a:ea typeface="Times New Roman" panose="02020603050405020304" pitchFamily="18" charset="0"/>
              </a:rPr>
              <a:t>(</a:t>
            </a:r>
            <a:r>
              <a:rPr lang="en-CA" dirty="0">
                <a:solidFill>
                  <a:srgbClr val="D4D4D4"/>
                </a:solidFill>
                <a:effectLst/>
                <a:highlight>
                  <a:srgbClr val="000000"/>
                </a:highlight>
                <a:latin typeface="Courier New" panose="02070309020205020404" pitchFamily="49" charset="0"/>
                <a:ea typeface="Times New Roman" panose="02020603050405020304" pitchFamily="18" charset="0"/>
              </a:rPr>
              <a:t>df.isnull</a:t>
            </a:r>
            <a:r>
              <a:rPr lang="en-CA" dirty="0">
                <a:solidFill>
                  <a:srgbClr val="DCDCDC"/>
                </a:solidFill>
                <a:effectLst/>
                <a:highlight>
                  <a:srgbClr val="000000"/>
                </a:highlight>
                <a:latin typeface="Courier New" panose="02070309020205020404" pitchFamily="49" charset="0"/>
                <a:ea typeface="Times New Roman" panose="02020603050405020304" pitchFamily="18" charset="0"/>
              </a:rPr>
              <a:t>()</a:t>
            </a:r>
            <a:r>
              <a:rPr lang="en-CA" dirty="0">
                <a:solidFill>
                  <a:srgbClr val="D4D4D4"/>
                </a:solidFill>
                <a:effectLst/>
                <a:highlight>
                  <a:srgbClr val="000000"/>
                </a:highlight>
                <a:latin typeface="Courier New" panose="02070309020205020404" pitchFamily="49" charset="0"/>
                <a:ea typeface="Times New Roman" panose="02020603050405020304" pitchFamily="18" charset="0"/>
              </a:rPr>
              <a:t>.</a:t>
            </a:r>
            <a:r>
              <a:rPr lang="en-CA" dirty="0">
                <a:solidFill>
                  <a:srgbClr val="DCDCAA"/>
                </a:solidFill>
                <a:effectLst/>
                <a:highlight>
                  <a:srgbClr val="000000"/>
                </a:highlight>
                <a:latin typeface="Courier New" panose="02070309020205020404" pitchFamily="49" charset="0"/>
                <a:ea typeface="Times New Roman" panose="02020603050405020304" pitchFamily="18" charset="0"/>
              </a:rPr>
              <a:t>sum</a:t>
            </a:r>
            <a:r>
              <a:rPr lang="en-CA" dirty="0">
                <a:solidFill>
                  <a:srgbClr val="DCDCDC"/>
                </a:solidFill>
                <a:effectLst/>
                <a:highlight>
                  <a:srgbClr val="000000"/>
                </a:highlight>
                <a:latin typeface="Courier New" panose="02070309020205020404" pitchFamily="49" charset="0"/>
                <a:ea typeface="Times New Roman" panose="02020603050405020304" pitchFamily="18" charset="0"/>
              </a:rPr>
              <a:t>())</a:t>
            </a:r>
            <a:r>
              <a:rPr lang="en-CA" dirty="0">
                <a:solidFill>
                  <a:srgbClr val="D4D4D4"/>
                </a:solidFill>
                <a:effectLst/>
                <a:highlight>
                  <a:srgbClr val="000000"/>
                </a:highlight>
                <a:latin typeface="Courier New" panose="02070309020205020404" pitchFamily="49" charset="0"/>
                <a:ea typeface="Times New Roman" panose="02020603050405020304" pitchFamily="18" charset="0"/>
              </a:rPr>
              <a:t>  </a:t>
            </a:r>
            <a:endParaRPr lang="en-CA" dirty="0">
              <a:effectLst/>
              <a:highlight>
                <a:srgbClr val="000000"/>
              </a:highlight>
              <a:latin typeface="Times New Roman" panose="02020603050405020304" pitchFamily="18" charset="0"/>
              <a:ea typeface="Times New Roman" panose="02020603050405020304" pitchFamily="18" charset="0"/>
            </a:endParaRPr>
          </a:p>
          <a:p>
            <a:pPr algn="just">
              <a:lnSpc>
                <a:spcPts val="1425"/>
              </a:lnSpc>
            </a:pPr>
            <a:r>
              <a:rPr lang="en-CA" dirty="0">
                <a:solidFill>
                  <a:srgbClr val="D4D4D4"/>
                </a:solidFill>
                <a:effectLst/>
                <a:latin typeface="Courier New" panose="02070309020205020404" pitchFamily="49" charset="0"/>
                <a:ea typeface="Times New Roman" panose="02020603050405020304" pitchFamily="18" charset="0"/>
              </a:rPr>
              <a:t> </a:t>
            </a:r>
            <a:endParaRPr lang="en-CA" dirty="0">
              <a:effectLst/>
              <a:latin typeface="Times New Roman" panose="02020603050405020304" pitchFamily="18" charset="0"/>
              <a:ea typeface="Times New Roman" panose="02020603050405020304" pitchFamily="18" charset="0"/>
            </a:endParaRPr>
          </a:p>
          <a:p>
            <a:pPr algn="just">
              <a:spcAft>
                <a:spcPts val="750"/>
              </a:spcAft>
            </a:pPr>
            <a:r>
              <a:rPr lang="en-CA" b="1" dirty="0">
                <a:solidFill>
                  <a:srgbClr val="333333"/>
                </a:solidFill>
                <a:effectLst/>
                <a:latin typeface="Helvetica Neue" panose="02000503000000020004" pitchFamily="2" charset="0"/>
                <a:ea typeface="Times New Roman" panose="02020603050405020304" pitchFamily="18" charset="0"/>
              </a:rPr>
              <a:t>Explanations:</a:t>
            </a:r>
            <a:endParaRPr lang="en-CA" dirty="0">
              <a:effectLst/>
              <a:latin typeface="Times New Roman" panose="02020603050405020304" pitchFamily="18" charset="0"/>
              <a:ea typeface="Times New Roman" panose="02020603050405020304" pitchFamily="18" charset="0"/>
            </a:endParaRPr>
          </a:p>
          <a:p>
            <a:pPr algn="just"/>
            <a:r>
              <a:rPr lang="en-CA" dirty="0">
                <a:effectLst/>
                <a:latin typeface="Times New Roman" panose="02020603050405020304" pitchFamily="18" charset="0"/>
                <a:ea typeface="Times New Roman" panose="02020603050405020304" pitchFamily="18" charset="0"/>
              </a:rPr>
              <a:t> </a:t>
            </a:r>
          </a:p>
          <a:p>
            <a:pPr algn="just"/>
            <a:r>
              <a:rPr lang="en-CA" dirty="0">
                <a:effectLst/>
                <a:latin typeface="Times New Roman" panose="02020603050405020304" pitchFamily="18" charset="0"/>
                <a:ea typeface="Times New Roman" panose="02020603050405020304" pitchFamily="18" charset="0"/>
              </a:rPr>
              <a:t>This code </a:t>
            </a:r>
            <a:r>
              <a:rPr lang="en-CA" b="1" dirty="0">
                <a:effectLst/>
                <a:latin typeface="Times New Roman" panose="02020603050405020304" pitchFamily="18" charset="0"/>
                <a:ea typeface="Times New Roman" panose="02020603050405020304" pitchFamily="18" charset="0"/>
              </a:rPr>
              <a:t>counts and shows the number of missing values</a:t>
            </a:r>
            <a:r>
              <a:rPr lang="en-CA" dirty="0">
                <a:effectLst/>
                <a:latin typeface="Times New Roman" panose="02020603050405020304" pitchFamily="18" charset="0"/>
                <a:ea typeface="Times New Roman" panose="02020603050405020304" pitchFamily="18" charset="0"/>
              </a:rPr>
              <a:t> in up to the first 20 columns of the DataFrame.</a:t>
            </a:r>
          </a:p>
        </p:txBody>
      </p:sp>
    </p:spTree>
    <p:extLst>
      <p:ext uri="{BB962C8B-B14F-4D97-AF65-F5344CB8AC3E}">
        <p14:creationId xmlns:p14="http://schemas.microsoft.com/office/powerpoint/2010/main" val="3478035964"/>
      </p:ext>
    </p:extLst>
  </p:cSld>
  <p:clrMapOvr>
    <a:masterClrMapping/>
  </p:clrMapOvr>
  <mc:AlternateContent xmlns:mc="http://schemas.openxmlformats.org/markup-compatibility/2006">
    <mc:Choice xmlns:p14="http://schemas.microsoft.com/office/powerpoint/2010/main" Requires="p14">
      <p:transition spd="slow" p14:dur="2000" advTm="101339"/>
    </mc:Choice>
    <mc:Fallback>
      <p:transition spd="slow" advTm="101339"/>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D6280969-F024-466D-A1DB-4F848C51DE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63FDD802-E6D8-4979-A1B9-BA705AE4DA8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BDE509DD-4B76-45F0-8144-02F1D7E1AE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FEAEFD53-0220-48B1-9EA8-3EAE151E84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Rectangle 25">
              <a:extLst>
                <a:ext uri="{FF2B5EF4-FFF2-40B4-BE49-F238E27FC236}">
                  <a16:creationId xmlns:a16="http://schemas.microsoft.com/office/drawing/2014/main" id="{92E7FABD-916D-4FF9-B5F3-44E53AFD39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Isosceles Triangle 13">
              <a:extLst>
                <a:ext uri="{FF2B5EF4-FFF2-40B4-BE49-F238E27FC236}">
                  <a16:creationId xmlns:a16="http://schemas.microsoft.com/office/drawing/2014/main" id="{826F9772-AEFE-4C6D-82B6-1207069B86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Rectangle 27">
              <a:extLst>
                <a:ext uri="{FF2B5EF4-FFF2-40B4-BE49-F238E27FC236}">
                  <a16:creationId xmlns:a16="http://schemas.microsoft.com/office/drawing/2014/main" id="{ACFBF3A9-B76A-4B4B-B6D7-CA4651F5C9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Rectangle 28">
              <a:extLst>
                <a:ext uri="{FF2B5EF4-FFF2-40B4-BE49-F238E27FC236}">
                  <a16:creationId xmlns:a16="http://schemas.microsoft.com/office/drawing/2014/main" id="{BF0FAA0A-B682-4A83-BDD8-BCE0AB41C2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Rectangle 29">
              <a:extLst>
                <a:ext uri="{FF2B5EF4-FFF2-40B4-BE49-F238E27FC236}">
                  <a16:creationId xmlns:a16="http://schemas.microsoft.com/office/drawing/2014/main" id="{7874A013-E5E2-4AE1-8E93-029A2B41EB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Isosceles Triangle 17">
              <a:extLst>
                <a:ext uri="{FF2B5EF4-FFF2-40B4-BE49-F238E27FC236}">
                  <a16:creationId xmlns:a16="http://schemas.microsoft.com/office/drawing/2014/main" id="{4355329E-E608-4F7A-B4EF-8FEF07D755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9" name="Isosceles Triangle 18">
              <a:extLst>
                <a:ext uri="{FF2B5EF4-FFF2-40B4-BE49-F238E27FC236}">
                  <a16:creationId xmlns:a16="http://schemas.microsoft.com/office/drawing/2014/main" id="{53D9BFDF-B250-44FF-9BD7-C204EFBFC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useBgFill="1">
        <p:nvSpPr>
          <p:cNvPr id="21" name="Rectangle 20">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5" name="Isosceles Triangle 24">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3" name="TextBox 2">
            <a:extLst>
              <a:ext uri="{FF2B5EF4-FFF2-40B4-BE49-F238E27FC236}">
                <a16:creationId xmlns:a16="http://schemas.microsoft.com/office/drawing/2014/main" id="{9E046A2F-3985-08FB-F0F9-CF0213B1DB69}"/>
              </a:ext>
            </a:extLst>
          </p:cNvPr>
          <p:cNvSpPr txBox="1"/>
          <p:nvPr/>
        </p:nvSpPr>
        <p:spPr>
          <a:xfrm>
            <a:off x="343091" y="2147338"/>
            <a:ext cx="3973943" cy="3440110"/>
          </a:xfrm>
          <a:prstGeom prst="rect">
            <a:avLst/>
          </a:prstGeom>
        </p:spPr>
        <p:txBody>
          <a:bodyPr vert="horz" lIns="91440" tIns="45720" rIns="91440" bIns="45720" rtlCol="0">
            <a:normAutofit/>
          </a:bodyPr>
          <a:lstStyle/>
          <a:p>
            <a:pPr>
              <a:lnSpc>
                <a:spcPts val="1425"/>
              </a:lnSpc>
            </a:pPr>
            <a:endParaRPr lang="en-CA" sz="1800" dirty="0">
              <a:solidFill>
                <a:srgbClr val="82B76C"/>
              </a:solidFill>
              <a:effectLst/>
              <a:latin typeface="Courier New" panose="02070309020205020404" pitchFamily="49" charset="0"/>
              <a:ea typeface="Times New Roman" panose="02020603050405020304" pitchFamily="18" charset="0"/>
            </a:endParaRPr>
          </a:p>
          <a:p>
            <a:pPr>
              <a:lnSpc>
                <a:spcPts val="1425"/>
              </a:lnSpc>
            </a:pPr>
            <a:endParaRPr lang="en-CA" sz="1800" dirty="0">
              <a:solidFill>
                <a:srgbClr val="82B76C"/>
              </a:solidFill>
              <a:effectLst/>
              <a:latin typeface="Courier New" panose="02070309020205020404" pitchFamily="49" charset="0"/>
              <a:ea typeface="Times New Roman" panose="02020603050405020304" pitchFamily="18" charset="0"/>
            </a:endParaRPr>
          </a:p>
          <a:p>
            <a:pPr>
              <a:lnSpc>
                <a:spcPts val="1425"/>
              </a:lnSpc>
            </a:pPr>
            <a:r>
              <a:rPr lang="en-CA" sz="1800" dirty="0">
                <a:solidFill>
                  <a:srgbClr val="82B76C"/>
                </a:solidFill>
                <a:effectLst/>
                <a:latin typeface="Courier New" panose="02070309020205020404" pitchFamily="49" charset="0"/>
                <a:ea typeface="Times New Roman" panose="02020603050405020304" pitchFamily="18" charset="0"/>
              </a:rPr>
              <a:t># Histogram of a single variable</a:t>
            </a:r>
            <a:endParaRPr lang="en-CA" sz="1800" dirty="0">
              <a:effectLst/>
              <a:latin typeface="Times New Roman" panose="02020603050405020304" pitchFamily="18" charset="0"/>
              <a:ea typeface="Times New Roman" panose="02020603050405020304" pitchFamily="18" charset="0"/>
            </a:endParaRPr>
          </a:p>
          <a:p>
            <a:pPr>
              <a:lnSpc>
                <a:spcPts val="1425"/>
              </a:lnSpc>
            </a:pPr>
            <a:r>
              <a:rPr lang="en-CA" sz="1800" dirty="0">
                <a:solidFill>
                  <a:srgbClr val="D4D4D4"/>
                </a:solidFill>
                <a:effectLst/>
                <a:latin typeface="Courier New" panose="02070309020205020404" pitchFamily="49" charset="0"/>
                <a:ea typeface="Times New Roman" panose="02020603050405020304" pitchFamily="18" charset="0"/>
              </a:rPr>
              <a:t>sns.histplot</a:t>
            </a:r>
            <a:r>
              <a:rPr lang="en-CA" sz="1800" dirty="0">
                <a:solidFill>
                  <a:srgbClr val="DCDCDC"/>
                </a:solidFill>
                <a:effectLst/>
                <a:latin typeface="Courier New" panose="02070309020205020404" pitchFamily="49" charset="0"/>
                <a:ea typeface="Times New Roman" panose="02020603050405020304" pitchFamily="18" charset="0"/>
              </a:rPr>
              <a:t>(</a:t>
            </a:r>
            <a:r>
              <a:rPr lang="en-CA" sz="1800" dirty="0">
                <a:solidFill>
                  <a:srgbClr val="D4D4D4"/>
                </a:solidFill>
                <a:effectLst/>
                <a:latin typeface="Courier New" panose="02070309020205020404" pitchFamily="49" charset="0"/>
                <a:ea typeface="Times New Roman" panose="02020603050405020304" pitchFamily="18" charset="0"/>
              </a:rPr>
              <a:t>df</a:t>
            </a:r>
            <a:r>
              <a:rPr lang="en-CA" sz="1800" dirty="0">
                <a:solidFill>
                  <a:srgbClr val="DCDCDC"/>
                </a:solidFill>
                <a:effectLst/>
                <a:latin typeface="Courier New" panose="02070309020205020404" pitchFamily="49" charset="0"/>
                <a:ea typeface="Times New Roman" panose="02020603050405020304" pitchFamily="18" charset="0"/>
              </a:rPr>
              <a:t>[</a:t>
            </a:r>
            <a:r>
              <a:rPr lang="en-CA" sz="1800" dirty="0">
                <a:solidFill>
                  <a:srgbClr val="CE9178"/>
                </a:solidFill>
                <a:effectLst/>
                <a:latin typeface="Courier New" panose="02070309020205020404" pitchFamily="49" charset="0"/>
                <a:ea typeface="Times New Roman" panose="02020603050405020304" pitchFamily="18" charset="0"/>
              </a:rPr>
              <a:t>'sepal_length'</a:t>
            </a:r>
            <a:r>
              <a:rPr lang="en-CA" sz="1800" dirty="0">
                <a:solidFill>
                  <a:srgbClr val="DCDCDC"/>
                </a:solidFill>
                <a:effectLst/>
                <a:latin typeface="Courier New" panose="02070309020205020404" pitchFamily="49" charset="0"/>
                <a:ea typeface="Times New Roman" panose="02020603050405020304" pitchFamily="18" charset="0"/>
              </a:rPr>
              <a:t>],</a:t>
            </a:r>
            <a:r>
              <a:rPr lang="en-CA" sz="1800" dirty="0">
                <a:solidFill>
                  <a:srgbClr val="D4D4D4"/>
                </a:solidFill>
                <a:effectLst/>
                <a:latin typeface="Courier New" panose="02070309020205020404" pitchFamily="49" charset="0"/>
                <a:ea typeface="Times New Roman" panose="02020603050405020304" pitchFamily="18" charset="0"/>
              </a:rPr>
              <a:t> kde=</a:t>
            </a:r>
            <a:r>
              <a:rPr lang="en-CA" sz="1800" dirty="0">
                <a:solidFill>
                  <a:srgbClr val="569CD6"/>
                </a:solidFill>
                <a:effectLst/>
                <a:latin typeface="Courier New" panose="02070309020205020404" pitchFamily="49" charset="0"/>
                <a:ea typeface="Times New Roman" panose="02020603050405020304" pitchFamily="18" charset="0"/>
              </a:rPr>
              <a:t>True</a:t>
            </a:r>
            <a:r>
              <a:rPr lang="en-CA" sz="1800" dirty="0">
                <a:solidFill>
                  <a:srgbClr val="DCDCDC"/>
                </a:solidFill>
                <a:effectLst/>
                <a:latin typeface="Courier New" panose="02070309020205020404" pitchFamily="49" charset="0"/>
                <a:ea typeface="Times New Roman" panose="02020603050405020304" pitchFamily="18" charset="0"/>
              </a:rPr>
              <a:t>)</a:t>
            </a:r>
            <a:endParaRPr lang="en-CA" sz="1800" dirty="0">
              <a:effectLst/>
              <a:latin typeface="Times New Roman" panose="02020603050405020304" pitchFamily="18" charset="0"/>
              <a:ea typeface="Times New Roman" panose="02020603050405020304" pitchFamily="18" charset="0"/>
            </a:endParaRPr>
          </a:p>
          <a:p>
            <a:pPr>
              <a:lnSpc>
                <a:spcPts val="1425"/>
              </a:lnSpc>
            </a:pPr>
            <a:r>
              <a:rPr lang="en-CA" sz="1800" dirty="0">
                <a:solidFill>
                  <a:srgbClr val="D4D4D4"/>
                </a:solidFill>
                <a:effectLst/>
                <a:latin typeface="Courier New" panose="02070309020205020404" pitchFamily="49" charset="0"/>
                <a:ea typeface="Times New Roman" panose="02020603050405020304" pitchFamily="18" charset="0"/>
              </a:rPr>
              <a:t>plt.show</a:t>
            </a:r>
            <a:r>
              <a:rPr lang="en-CA" sz="1800" dirty="0">
                <a:solidFill>
                  <a:srgbClr val="DCDCDC"/>
                </a:solidFill>
                <a:effectLst/>
                <a:latin typeface="Courier New" panose="02070309020205020404" pitchFamily="49" charset="0"/>
                <a:ea typeface="Times New Roman" panose="02020603050405020304" pitchFamily="18" charset="0"/>
              </a:rPr>
              <a:t>()</a:t>
            </a:r>
            <a:endParaRPr lang="en-CA" sz="1800" dirty="0">
              <a:effectLst/>
              <a:latin typeface="Times New Roman" panose="02020603050405020304" pitchFamily="18" charset="0"/>
              <a:ea typeface="Times New Roman" panose="02020603050405020304" pitchFamily="18" charset="0"/>
            </a:endParaRPr>
          </a:p>
          <a:p>
            <a:pPr>
              <a:lnSpc>
                <a:spcPct val="90000"/>
              </a:lnSpc>
              <a:spcBef>
                <a:spcPts val="1000"/>
              </a:spcBef>
              <a:buClr>
                <a:schemeClr val="accent1"/>
              </a:buClr>
              <a:buSzPct val="80000"/>
              <a:buFont typeface="Wingdings 3" charset="2"/>
              <a:buChar char=""/>
            </a:pPr>
            <a:endParaRPr lang="en-US" sz="1500" dirty="0">
              <a:solidFill>
                <a:schemeClr val="bg1"/>
              </a:solidFill>
              <a:highlight>
                <a:srgbClr val="000000"/>
              </a:highlight>
            </a:endParaRPr>
          </a:p>
          <a:p>
            <a:pPr>
              <a:lnSpc>
                <a:spcPct val="90000"/>
              </a:lnSpc>
              <a:spcBef>
                <a:spcPts val="1000"/>
              </a:spcBef>
              <a:buClr>
                <a:schemeClr val="accent1"/>
              </a:buClr>
              <a:buSzPct val="80000"/>
              <a:buFont typeface="Wingdings 3" charset="2"/>
              <a:buChar char=""/>
            </a:pPr>
            <a:endParaRPr lang="en-US" sz="1500" dirty="0">
              <a:solidFill>
                <a:schemeClr val="bg1"/>
              </a:solidFill>
              <a:effectLst/>
              <a:highlight>
                <a:srgbClr val="000000"/>
              </a:highlight>
            </a:endParaRPr>
          </a:p>
          <a:p>
            <a:pPr>
              <a:lnSpc>
                <a:spcPct val="90000"/>
              </a:lnSpc>
              <a:spcBef>
                <a:spcPts val="1000"/>
              </a:spcBef>
              <a:buClr>
                <a:schemeClr val="accent1"/>
              </a:buClr>
              <a:buSzPct val="80000"/>
              <a:buFont typeface="Wingdings 3" charset="2"/>
              <a:buChar char=""/>
            </a:pPr>
            <a:endParaRPr lang="en-US" sz="1500" dirty="0">
              <a:solidFill>
                <a:schemeClr val="bg1"/>
              </a:solidFill>
              <a:effectLst/>
              <a:highlight>
                <a:srgbClr val="000000"/>
              </a:highlight>
            </a:endParaRPr>
          </a:p>
        </p:txBody>
      </p:sp>
      <p:pic>
        <p:nvPicPr>
          <p:cNvPr id="4" name="Picture 3" descr="A graph of a line&#10;&#10;Description automatically generated with medium confidence">
            <a:extLst>
              <a:ext uri="{FF2B5EF4-FFF2-40B4-BE49-F238E27FC236}">
                <a16:creationId xmlns:a16="http://schemas.microsoft.com/office/drawing/2014/main" id="{0FDD12A5-7C43-154A-89EF-4A29064915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6096001" y="1444824"/>
            <a:ext cx="5143500" cy="3955836"/>
          </a:xfrm>
          <a:prstGeom prst="rect">
            <a:avLst/>
          </a:prstGeom>
          <a:noFill/>
        </p:spPr>
      </p:pic>
      <p:sp>
        <p:nvSpPr>
          <p:cNvPr id="27" name="Isosceles Triangle 26">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3527543833"/>
      </p:ext>
    </p:extLst>
  </p:cSld>
  <p:clrMapOvr>
    <a:masterClrMapping/>
  </p:clrMapOvr>
  <mc:AlternateContent xmlns:mc="http://schemas.openxmlformats.org/markup-compatibility/2006">
    <mc:Choice xmlns:p14="http://schemas.microsoft.com/office/powerpoint/2010/main" Requires="p14">
      <p:transition spd="slow" p14:dur="2000" advTm="35630"/>
    </mc:Choice>
    <mc:Fallback>
      <p:transition spd="slow" advTm="3563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4" name="Group 43">
            <a:extLst>
              <a:ext uri="{FF2B5EF4-FFF2-40B4-BE49-F238E27FC236}">
                <a16:creationId xmlns:a16="http://schemas.microsoft.com/office/drawing/2014/main" id="{D6280969-F024-466D-A1DB-4F848C51DE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45" name="Straight Connector 44">
              <a:extLst>
                <a:ext uri="{FF2B5EF4-FFF2-40B4-BE49-F238E27FC236}">
                  <a16:creationId xmlns:a16="http://schemas.microsoft.com/office/drawing/2014/main" id="{63FDD802-E6D8-4979-A1B9-BA705AE4DA8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46" name="Straight Connector 45">
              <a:extLst>
                <a:ext uri="{FF2B5EF4-FFF2-40B4-BE49-F238E27FC236}">
                  <a16:creationId xmlns:a16="http://schemas.microsoft.com/office/drawing/2014/main" id="{BDE509DD-4B76-45F0-8144-02F1D7E1AE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47" name="Rectangle 23">
              <a:extLst>
                <a:ext uri="{FF2B5EF4-FFF2-40B4-BE49-F238E27FC236}">
                  <a16:creationId xmlns:a16="http://schemas.microsoft.com/office/drawing/2014/main" id="{FEAEFD53-0220-48B1-9EA8-3EAE151E84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8" name="Rectangle 25">
              <a:extLst>
                <a:ext uri="{FF2B5EF4-FFF2-40B4-BE49-F238E27FC236}">
                  <a16:creationId xmlns:a16="http://schemas.microsoft.com/office/drawing/2014/main" id="{92E7FABD-916D-4FF9-B5F3-44E53AFD39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9" name="Isosceles Triangle 48">
              <a:extLst>
                <a:ext uri="{FF2B5EF4-FFF2-40B4-BE49-F238E27FC236}">
                  <a16:creationId xmlns:a16="http://schemas.microsoft.com/office/drawing/2014/main" id="{826F9772-AEFE-4C6D-82B6-1207069B86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0" name="Rectangle 27">
              <a:extLst>
                <a:ext uri="{FF2B5EF4-FFF2-40B4-BE49-F238E27FC236}">
                  <a16:creationId xmlns:a16="http://schemas.microsoft.com/office/drawing/2014/main" id="{ACFBF3A9-B76A-4B4B-B6D7-CA4651F5C9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1" name="Rectangle 28">
              <a:extLst>
                <a:ext uri="{FF2B5EF4-FFF2-40B4-BE49-F238E27FC236}">
                  <a16:creationId xmlns:a16="http://schemas.microsoft.com/office/drawing/2014/main" id="{BF0FAA0A-B682-4A83-BDD8-BCE0AB41C2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2" name="Rectangle 29">
              <a:extLst>
                <a:ext uri="{FF2B5EF4-FFF2-40B4-BE49-F238E27FC236}">
                  <a16:creationId xmlns:a16="http://schemas.microsoft.com/office/drawing/2014/main" id="{7874A013-E5E2-4AE1-8E93-029A2B41EB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3" name="Isosceles Triangle 52">
              <a:extLst>
                <a:ext uri="{FF2B5EF4-FFF2-40B4-BE49-F238E27FC236}">
                  <a16:creationId xmlns:a16="http://schemas.microsoft.com/office/drawing/2014/main" id="{4355329E-E608-4F7A-B4EF-8FEF07D755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4" name="Isosceles Triangle 53">
              <a:extLst>
                <a:ext uri="{FF2B5EF4-FFF2-40B4-BE49-F238E27FC236}">
                  <a16:creationId xmlns:a16="http://schemas.microsoft.com/office/drawing/2014/main" id="{53D9BFDF-B250-44FF-9BD7-C204EFBFC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useBgFill="1">
        <p:nvSpPr>
          <p:cNvPr id="56" name="Rectangle 55">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0" name="Isosceles Triangle 59">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3" name="TextBox 2">
            <a:extLst>
              <a:ext uri="{FF2B5EF4-FFF2-40B4-BE49-F238E27FC236}">
                <a16:creationId xmlns:a16="http://schemas.microsoft.com/office/drawing/2014/main" id="{09B70C15-1639-B17D-9130-72BE3E464DA1}"/>
              </a:ext>
            </a:extLst>
          </p:cNvPr>
          <p:cNvSpPr txBox="1"/>
          <p:nvPr/>
        </p:nvSpPr>
        <p:spPr>
          <a:xfrm>
            <a:off x="172278" y="887896"/>
            <a:ext cx="4475419" cy="4712804"/>
          </a:xfrm>
          <a:prstGeom prst="rect">
            <a:avLst/>
          </a:prstGeom>
        </p:spPr>
        <p:txBody>
          <a:bodyPr vert="horz" lIns="91440" tIns="45720" rIns="91440" bIns="45720" rtlCol="0">
            <a:normAutofit fontScale="92500" lnSpcReduction="20000"/>
          </a:bodyPr>
          <a:lstStyle/>
          <a:p>
            <a:pPr>
              <a:spcAft>
                <a:spcPts val="750"/>
              </a:spcAft>
            </a:pPr>
            <a:r>
              <a:rPr lang="en-CA" sz="1800" b="1" dirty="0">
                <a:solidFill>
                  <a:srgbClr val="333333"/>
                </a:solidFill>
                <a:effectLst/>
                <a:latin typeface="Helvetica Neue" panose="02000503000000020004" pitchFamily="2" charset="0"/>
                <a:ea typeface="Times New Roman" panose="02020603050405020304" pitchFamily="18" charset="0"/>
              </a:rPr>
              <a:t>Univariate Analysis</a:t>
            </a:r>
            <a:endParaRPr lang="en-CA" sz="1800" dirty="0">
              <a:effectLst/>
              <a:latin typeface="Times New Roman" panose="02020603050405020304" pitchFamily="18" charset="0"/>
              <a:ea typeface="Times New Roman" panose="02020603050405020304" pitchFamily="18" charset="0"/>
            </a:endParaRPr>
          </a:p>
          <a:p>
            <a:pPr>
              <a:spcAft>
                <a:spcPts val="750"/>
              </a:spcAft>
            </a:pPr>
            <a:r>
              <a:rPr lang="en-CA" sz="1800" dirty="0">
                <a:solidFill>
                  <a:srgbClr val="333333"/>
                </a:solidFill>
                <a:effectLst/>
                <a:latin typeface="Montserrat" pitchFamily="2" charset="77"/>
                <a:ea typeface="Times New Roman" panose="02020603050405020304" pitchFamily="18" charset="0"/>
              </a:rPr>
              <a:t>Analyze individual variables:</a:t>
            </a:r>
            <a:endParaRPr lang="en-CA" sz="1800" dirty="0">
              <a:effectLst/>
              <a:latin typeface="Times New Roman" panose="02020603050405020304" pitchFamily="18" charset="0"/>
              <a:ea typeface="Times New Roman" panose="02020603050405020304" pitchFamily="18" charset="0"/>
            </a:endParaRPr>
          </a:p>
          <a:p>
            <a:pPr>
              <a:lnSpc>
                <a:spcPts val="1425"/>
              </a:lnSpc>
            </a:pPr>
            <a:r>
              <a:rPr lang="en-CA" sz="1800" dirty="0">
                <a:solidFill>
                  <a:srgbClr val="82B76C"/>
                </a:solidFill>
                <a:effectLst/>
                <a:latin typeface="Courier New" panose="02070309020205020404" pitchFamily="49" charset="0"/>
                <a:ea typeface="Times New Roman" panose="02020603050405020304" pitchFamily="18" charset="0"/>
              </a:rPr>
              <a:t># 6. Distribution of Features</a:t>
            </a:r>
            <a:endParaRPr lang="en-CA" sz="1800" dirty="0">
              <a:effectLst/>
              <a:latin typeface="Times New Roman" panose="02020603050405020304" pitchFamily="18" charset="0"/>
              <a:ea typeface="Times New Roman" panose="02020603050405020304" pitchFamily="18" charset="0"/>
            </a:endParaRPr>
          </a:p>
          <a:p>
            <a:pPr>
              <a:lnSpc>
                <a:spcPts val="1425"/>
              </a:lnSpc>
            </a:pPr>
            <a:r>
              <a:rPr lang="en-CA" sz="1800" dirty="0">
                <a:solidFill>
                  <a:srgbClr val="D4D4D4"/>
                </a:solidFill>
                <a:effectLst/>
                <a:latin typeface="Courier New" panose="02070309020205020404" pitchFamily="49" charset="0"/>
                <a:ea typeface="Times New Roman" panose="02020603050405020304" pitchFamily="18" charset="0"/>
              </a:rPr>
              <a:t>plt.figure</a:t>
            </a:r>
            <a:r>
              <a:rPr lang="en-CA" sz="1800" dirty="0">
                <a:solidFill>
                  <a:srgbClr val="DCDCDC"/>
                </a:solidFill>
                <a:effectLst/>
                <a:latin typeface="Courier New" panose="02070309020205020404" pitchFamily="49" charset="0"/>
                <a:ea typeface="Times New Roman" panose="02020603050405020304" pitchFamily="18" charset="0"/>
              </a:rPr>
              <a:t>(</a:t>
            </a:r>
            <a:r>
              <a:rPr lang="en-CA" sz="1800" dirty="0">
                <a:solidFill>
                  <a:srgbClr val="D4D4D4"/>
                </a:solidFill>
                <a:effectLst/>
                <a:latin typeface="Courier New" panose="02070309020205020404" pitchFamily="49" charset="0"/>
                <a:ea typeface="Times New Roman" panose="02020603050405020304" pitchFamily="18" charset="0"/>
              </a:rPr>
              <a:t>figsize=</a:t>
            </a:r>
            <a:r>
              <a:rPr lang="en-CA" sz="1800" dirty="0">
                <a:solidFill>
                  <a:srgbClr val="DCDCDC"/>
                </a:solidFill>
                <a:effectLst/>
                <a:latin typeface="Courier New" panose="02070309020205020404" pitchFamily="49" charset="0"/>
                <a:ea typeface="Times New Roman" panose="02020603050405020304" pitchFamily="18" charset="0"/>
              </a:rPr>
              <a:t>(</a:t>
            </a:r>
            <a:r>
              <a:rPr lang="en-CA" sz="1800" dirty="0">
                <a:solidFill>
                  <a:srgbClr val="B5CEA8"/>
                </a:solidFill>
                <a:effectLst/>
                <a:latin typeface="Courier New" panose="02070309020205020404" pitchFamily="49" charset="0"/>
                <a:ea typeface="Times New Roman" panose="02020603050405020304" pitchFamily="18" charset="0"/>
              </a:rPr>
              <a:t>10</a:t>
            </a:r>
            <a:r>
              <a:rPr lang="en-CA" sz="1800" dirty="0">
                <a:solidFill>
                  <a:srgbClr val="DCDCDC"/>
                </a:solidFill>
                <a:effectLst/>
                <a:latin typeface="Courier New" panose="02070309020205020404" pitchFamily="49" charset="0"/>
                <a:ea typeface="Times New Roman" panose="02020603050405020304" pitchFamily="18" charset="0"/>
              </a:rPr>
              <a:t>,</a:t>
            </a:r>
            <a:r>
              <a:rPr lang="en-CA" sz="1800" dirty="0">
                <a:solidFill>
                  <a:srgbClr val="D4D4D4"/>
                </a:solidFill>
                <a:effectLst/>
                <a:latin typeface="Courier New" panose="02070309020205020404" pitchFamily="49" charset="0"/>
                <a:ea typeface="Times New Roman" panose="02020603050405020304" pitchFamily="18" charset="0"/>
              </a:rPr>
              <a:t> </a:t>
            </a:r>
            <a:r>
              <a:rPr lang="en-CA" sz="1800" dirty="0">
                <a:solidFill>
                  <a:srgbClr val="B5CEA8"/>
                </a:solidFill>
                <a:effectLst/>
                <a:latin typeface="Courier New" panose="02070309020205020404" pitchFamily="49" charset="0"/>
                <a:ea typeface="Times New Roman" panose="02020603050405020304" pitchFamily="18" charset="0"/>
              </a:rPr>
              <a:t>8</a:t>
            </a:r>
            <a:r>
              <a:rPr lang="en-CA" sz="1800" dirty="0">
                <a:solidFill>
                  <a:srgbClr val="DCDCDC"/>
                </a:solidFill>
                <a:effectLst/>
                <a:latin typeface="Courier New" panose="02070309020205020404" pitchFamily="49" charset="0"/>
                <a:ea typeface="Times New Roman" panose="02020603050405020304" pitchFamily="18" charset="0"/>
              </a:rPr>
              <a:t>))</a:t>
            </a:r>
            <a:endParaRPr lang="en-CA" sz="1800" dirty="0">
              <a:effectLst/>
              <a:latin typeface="Times New Roman" panose="02020603050405020304" pitchFamily="18" charset="0"/>
              <a:ea typeface="Times New Roman" panose="02020603050405020304" pitchFamily="18" charset="0"/>
            </a:endParaRPr>
          </a:p>
          <a:p>
            <a:pPr>
              <a:lnSpc>
                <a:spcPts val="1425"/>
              </a:lnSpc>
            </a:pPr>
            <a:r>
              <a:rPr lang="en-CA" sz="1800" dirty="0">
                <a:solidFill>
                  <a:srgbClr val="D4D4D4"/>
                </a:solidFill>
                <a:effectLst/>
                <a:latin typeface="Courier New" panose="02070309020205020404" pitchFamily="49" charset="0"/>
                <a:ea typeface="Times New Roman" panose="02020603050405020304" pitchFamily="18" charset="0"/>
              </a:rPr>
              <a:t>df.hist</a:t>
            </a:r>
            <a:r>
              <a:rPr lang="en-CA" sz="1800" dirty="0">
                <a:solidFill>
                  <a:srgbClr val="DCDCDC"/>
                </a:solidFill>
                <a:effectLst/>
                <a:latin typeface="Courier New" panose="02070309020205020404" pitchFamily="49" charset="0"/>
                <a:ea typeface="Times New Roman" panose="02020603050405020304" pitchFamily="18" charset="0"/>
              </a:rPr>
              <a:t>(</a:t>
            </a:r>
            <a:r>
              <a:rPr lang="en-CA" sz="1800" dirty="0">
                <a:solidFill>
                  <a:srgbClr val="D4D4D4"/>
                </a:solidFill>
                <a:effectLst/>
                <a:latin typeface="Courier New" panose="02070309020205020404" pitchFamily="49" charset="0"/>
                <a:ea typeface="Times New Roman" panose="02020603050405020304" pitchFamily="18" charset="0"/>
              </a:rPr>
              <a:t>edgecolor=</a:t>
            </a:r>
            <a:r>
              <a:rPr lang="en-CA" sz="1800" dirty="0">
                <a:solidFill>
                  <a:srgbClr val="CE9178"/>
                </a:solidFill>
                <a:effectLst/>
                <a:latin typeface="Courier New" panose="02070309020205020404" pitchFamily="49" charset="0"/>
                <a:ea typeface="Times New Roman" panose="02020603050405020304" pitchFamily="18" charset="0"/>
              </a:rPr>
              <a:t>'black'</a:t>
            </a:r>
            <a:r>
              <a:rPr lang="en-CA" sz="1800" dirty="0">
                <a:solidFill>
                  <a:srgbClr val="DCDCDC"/>
                </a:solidFill>
                <a:effectLst/>
                <a:latin typeface="Courier New" panose="02070309020205020404" pitchFamily="49" charset="0"/>
                <a:ea typeface="Times New Roman" panose="02020603050405020304" pitchFamily="18" charset="0"/>
              </a:rPr>
              <a:t>,</a:t>
            </a:r>
            <a:r>
              <a:rPr lang="en-CA" sz="1800" dirty="0">
                <a:solidFill>
                  <a:srgbClr val="D4D4D4"/>
                </a:solidFill>
                <a:effectLst/>
                <a:latin typeface="Courier New" panose="02070309020205020404" pitchFamily="49" charset="0"/>
                <a:ea typeface="Times New Roman" panose="02020603050405020304" pitchFamily="18" charset="0"/>
              </a:rPr>
              <a:t> linewidth=</a:t>
            </a:r>
            <a:r>
              <a:rPr lang="en-CA" sz="1800" dirty="0">
                <a:solidFill>
                  <a:srgbClr val="B5CEA8"/>
                </a:solidFill>
                <a:effectLst/>
                <a:latin typeface="Courier New" panose="02070309020205020404" pitchFamily="49" charset="0"/>
                <a:ea typeface="Times New Roman" panose="02020603050405020304" pitchFamily="18" charset="0"/>
              </a:rPr>
              <a:t>1.2</a:t>
            </a:r>
            <a:r>
              <a:rPr lang="en-CA" sz="1800" dirty="0">
                <a:solidFill>
                  <a:srgbClr val="DCDCDC"/>
                </a:solidFill>
                <a:effectLst/>
                <a:latin typeface="Courier New" panose="02070309020205020404" pitchFamily="49" charset="0"/>
                <a:ea typeface="Times New Roman" panose="02020603050405020304" pitchFamily="18" charset="0"/>
              </a:rPr>
              <a:t>)</a:t>
            </a:r>
            <a:endParaRPr lang="en-CA" sz="1800" dirty="0">
              <a:effectLst/>
              <a:latin typeface="Times New Roman" panose="02020603050405020304" pitchFamily="18" charset="0"/>
              <a:ea typeface="Times New Roman" panose="02020603050405020304" pitchFamily="18" charset="0"/>
            </a:endParaRPr>
          </a:p>
          <a:p>
            <a:pPr>
              <a:lnSpc>
                <a:spcPts val="1425"/>
              </a:lnSpc>
            </a:pPr>
            <a:r>
              <a:rPr lang="en-CA" sz="1800" dirty="0">
                <a:solidFill>
                  <a:srgbClr val="D4D4D4"/>
                </a:solidFill>
                <a:effectLst/>
                <a:latin typeface="Courier New" panose="02070309020205020404" pitchFamily="49" charset="0"/>
                <a:ea typeface="Times New Roman" panose="02020603050405020304" pitchFamily="18" charset="0"/>
              </a:rPr>
              <a:t>plt.suptitle</a:t>
            </a:r>
            <a:r>
              <a:rPr lang="en-CA" sz="1800" dirty="0">
                <a:solidFill>
                  <a:srgbClr val="DCDCDC"/>
                </a:solidFill>
                <a:effectLst/>
                <a:latin typeface="Courier New" panose="02070309020205020404" pitchFamily="49" charset="0"/>
                <a:ea typeface="Times New Roman" panose="02020603050405020304" pitchFamily="18" charset="0"/>
              </a:rPr>
              <a:t>(</a:t>
            </a:r>
            <a:r>
              <a:rPr lang="en-CA" sz="1800" dirty="0">
                <a:solidFill>
                  <a:srgbClr val="CE9178"/>
                </a:solidFill>
                <a:effectLst/>
                <a:latin typeface="Courier New" panose="02070309020205020404" pitchFamily="49" charset="0"/>
                <a:ea typeface="Times New Roman" panose="02020603050405020304" pitchFamily="18" charset="0"/>
              </a:rPr>
              <a:t>'Feature Distributions'</a:t>
            </a:r>
            <a:r>
              <a:rPr lang="en-CA" sz="1800" dirty="0">
                <a:solidFill>
                  <a:srgbClr val="DCDCDC"/>
                </a:solidFill>
                <a:effectLst/>
                <a:latin typeface="Courier New" panose="02070309020205020404" pitchFamily="49" charset="0"/>
                <a:ea typeface="Times New Roman" panose="02020603050405020304" pitchFamily="18" charset="0"/>
              </a:rPr>
              <a:t>,</a:t>
            </a:r>
            <a:r>
              <a:rPr lang="en-CA" sz="1800" dirty="0">
                <a:solidFill>
                  <a:srgbClr val="D4D4D4"/>
                </a:solidFill>
                <a:effectLst/>
                <a:latin typeface="Courier New" panose="02070309020205020404" pitchFamily="49" charset="0"/>
                <a:ea typeface="Times New Roman" panose="02020603050405020304" pitchFamily="18" charset="0"/>
              </a:rPr>
              <a:t> fontsize=</a:t>
            </a:r>
            <a:r>
              <a:rPr lang="en-CA" sz="1800" dirty="0">
                <a:solidFill>
                  <a:srgbClr val="B5CEA8"/>
                </a:solidFill>
                <a:effectLst/>
                <a:latin typeface="Courier New" panose="02070309020205020404" pitchFamily="49" charset="0"/>
                <a:ea typeface="Times New Roman" panose="02020603050405020304" pitchFamily="18" charset="0"/>
              </a:rPr>
              <a:t>16</a:t>
            </a:r>
            <a:r>
              <a:rPr lang="en-CA" sz="1800" dirty="0">
                <a:solidFill>
                  <a:srgbClr val="DCDCDC"/>
                </a:solidFill>
                <a:effectLst/>
                <a:latin typeface="Courier New" panose="02070309020205020404" pitchFamily="49" charset="0"/>
                <a:ea typeface="Times New Roman" panose="02020603050405020304" pitchFamily="18" charset="0"/>
              </a:rPr>
              <a:t>)</a:t>
            </a:r>
            <a:endParaRPr lang="en-CA" sz="1800" dirty="0">
              <a:effectLst/>
              <a:latin typeface="Times New Roman" panose="02020603050405020304" pitchFamily="18" charset="0"/>
              <a:ea typeface="Times New Roman" panose="02020603050405020304" pitchFamily="18" charset="0"/>
            </a:endParaRPr>
          </a:p>
          <a:p>
            <a:pPr>
              <a:lnSpc>
                <a:spcPts val="1425"/>
              </a:lnSpc>
            </a:pPr>
            <a:r>
              <a:rPr lang="en-CA" sz="1800" dirty="0">
                <a:solidFill>
                  <a:srgbClr val="D4D4D4"/>
                </a:solidFill>
                <a:effectLst/>
                <a:latin typeface="Courier New" panose="02070309020205020404" pitchFamily="49" charset="0"/>
                <a:ea typeface="Times New Roman" panose="02020603050405020304" pitchFamily="18" charset="0"/>
              </a:rPr>
              <a:t>plt.tight_layout</a:t>
            </a:r>
            <a:r>
              <a:rPr lang="en-CA" sz="1800" dirty="0">
                <a:solidFill>
                  <a:srgbClr val="DCDCDC"/>
                </a:solidFill>
                <a:effectLst/>
                <a:latin typeface="Courier New" panose="02070309020205020404" pitchFamily="49" charset="0"/>
                <a:ea typeface="Times New Roman" panose="02020603050405020304" pitchFamily="18" charset="0"/>
              </a:rPr>
              <a:t>(</a:t>
            </a:r>
            <a:r>
              <a:rPr lang="en-CA" sz="1800" dirty="0">
                <a:solidFill>
                  <a:srgbClr val="D4D4D4"/>
                </a:solidFill>
                <a:effectLst/>
                <a:latin typeface="Courier New" panose="02070309020205020404" pitchFamily="49" charset="0"/>
                <a:ea typeface="Times New Roman" panose="02020603050405020304" pitchFamily="18" charset="0"/>
              </a:rPr>
              <a:t>rect=</a:t>
            </a:r>
            <a:r>
              <a:rPr lang="en-CA" sz="1800" dirty="0">
                <a:solidFill>
                  <a:srgbClr val="DCDCDC"/>
                </a:solidFill>
                <a:effectLst/>
                <a:latin typeface="Courier New" panose="02070309020205020404" pitchFamily="49" charset="0"/>
                <a:ea typeface="Times New Roman" panose="02020603050405020304" pitchFamily="18" charset="0"/>
              </a:rPr>
              <a:t>[</a:t>
            </a:r>
            <a:r>
              <a:rPr lang="en-CA" sz="1800" dirty="0">
                <a:solidFill>
                  <a:srgbClr val="B5CEA8"/>
                </a:solidFill>
                <a:effectLst/>
                <a:latin typeface="Courier New" panose="02070309020205020404" pitchFamily="49" charset="0"/>
                <a:ea typeface="Times New Roman" panose="02020603050405020304" pitchFamily="18" charset="0"/>
              </a:rPr>
              <a:t>0</a:t>
            </a:r>
            <a:r>
              <a:rPr lang="en-CA" sz="1800" dirty="0">
                <a:solidFill>
                  <a:srgbClr val="DCDCDC"/>
                </a:solidFill>
                <a:effectLst/>
                <a:latin typeface="Courier New" panose="02070309020205020404" pitchFamily="49" charset="0"/>
                <a:ea typeface="Times New Roman" panose="02020603050405020304" pitchFamily="18" charset="0"/>
              </a:rPr>
              <a:t>,</a:t>
            </a:r>
            <a:r>
              <a:rPr lang="en-CA" sz="1800" dirty="0">
                <a:solidFill>
                  <a:srgbClr val="D4D4D4"/>
                </a:solidFill>
                <a:effectLst/>
                <a:latin typeface="Courier New" panose="02070309020205020404" pitchFamily="49" charset="0"/>
                <a:ea typeface="Times New Roman" panose="02020603050405020304" pitchFamily="18" charset="0"/>
              </a:rPr>
              <a:t> </a:t>
            </a:r>
            <a:r>
              <a:rPr lang="en-CA" sz="1800" dirty="0">
                <a:solidFill>
                  <a:srgbClr val="B5CEA8"/>
                </a:solidFill>
                <a:effectLst/>
                <a:latin typeface="Courier New" panose="02070309020205020404" pitchFamily="49" charset="0"/>
                <a:ea typeface="Times New Roman" panose="02020603050405020304" pitchFamily="18" charset="0"/>
              </a:rPr>
              <a:t>0</a:t>
            </a:r>
            <a:r>
              <a:rPr lang="en-CA" sz="1800" dirty="0">
                <a:solidFill>
                  <a:srgbClr val="DCDCDC"/>
                </a:solidFill>
                <a:effectLst/>
                <a:latin typeface="Courier New" panose="02070309020205020404" pitchFamily="49" charset="0"/>
                <a:ea typeface="Times New Roman" panose="02020603050405020304" pitchFamily="18" charset="0"/>
              </a:rPr>
              <a:t>,</a:t>
            </a:r>
            <a:r>
              <a:rPr lang="en-CA" sz="1800" dirty="0">
                <a:solidFill>
                  <a:srgbClr val="D4D4D4"/>
                </a:solidFill>
                <a:effectLst/>
                <a:latin typeface="Courier New" panose="02070309020205020404" pitchFamily="49" charset="0"/>
                <a:ea typeface="Times New Roman" panose="02020603050405020304" pitchFamily="18" charset="0"/>
              </a:rPr>
              <a:t> </a:t>
            </a:r>
            <a:r>
              <a:rPr lang="en-CA" sz="1800" dirty="0">
                <a:solidFill>
                  <a:srgbClr val="B5CEA8"/>
                </a:solidFill>
                <a:effectLst/>
                <a:latin typeface="Courier New" panose="02070309020205020404" pitchFamily="49" charset="0"/>
                <a:ea typeface="Times New Roman" panose="02020603050405020304" pitchFamily="18" charset="0"/>
              </a:rPr>
              <a:t>1</a:t>
            </a:r>
            <a:r>
              <a:rPr lang="en-CA" sz="1800" dirty="0">
                <a:solidFill>
                  <a:srgbClr val="DCDCDC"/>
                </a:solidFill>
                <a:effectLst/>
                <a:latin typeface="Courier New" panose="02070309020205020404" pitchFamily="49" charset="0"/>
                <a:ea typeface="Times New Roman" panose="02020603050405020304" pitchFamily="18" charset="0"/>
              </a:rPr>
              <a:t>,</a:t>
            </a:r>
            <a:r>
              <a:rPr lang="en-CA" sz="1800" dirty="0">
                <a:solidFill>
                  <a:srgbClr val="D4D4D4"/>
                </a:solidFill>
                <a:effectLst/>
                <a:latin typeface="Courier New" panose="02070309020205020404" pitchFamily="49" charset="0"/>
                <a:ea typeface="Times New Roman" panose="02020603050405020304" pitchFamily="18" charset="0"/>
              </a:rPr>
              <a:t> </a:t>
            </a:r>
            <a:r>
              <a:rPr lang="en-CA" sz="1800" dirty="0">
                <a:solidFill>
                  <a:srgbClr val="B5CEA8"/>
                </a:solidFill>
                <a:effectLst/>
                <a:latin typeface="Courier New" panose="02070309020205020404" pitchFamily="49" charset="0"/>
                <a:ea typeface="Times New Roman" panose="02020603050405020304" pitchFamily="18" charset="0"/>
              </a:rPr>
              <a:t>0.96</a:t>
            </a:r>
            <a:r>
              <a:rPr lang="en-CA" sz="1800" dirty="0">
                <a:solidFill>
                  <a:srgbClr val="DCDCDC"/>
                </a:solidFill>
                <a:effectLst/>
                <a:latin typeface="Courier New" panose="02070309020205020404" pitchFamily="49" charset="0"/>
                <a:ea typeface="Times New Roman" panose="02020603050405020304" pitchFamily="18" charset="0"/>
              </a:rPr>
              <a:t>])</a:t>
            </a:r>
            <a:endParaRPr lang="en-CA" sz="1800" dirty="0">
              <a:effectLst/>
              <a:latin typeface="Times New Roman" panose="02020603050405020304" pitchFamily="18" charset="0"/>
              <a:ea typeface="Times New Roman" panose="02020603050405020304" pitchFamily="18" charset="0"/>
            </a:endParaRPr>
          </a:p>
          <a:p>
            <a:pPr>
              <a:lnSpc>
                <a:spcPts val="1425"/>
              </a:lnSpc>
            </a:pPr>
            <a:r>
              <a:rPr lang="en-CA" sz="1800" dirty="0">
                <a:solidFill>
                  <a:srgbClr val="D4D4D4"/>
                </a:solidFill>
                <a:effectLst/>
                <a:latin typeface="Courier New" panose="02070309020205020404" pitchFamily="49" charset="0"/>
                <a:ea typeface="Times New Roman" panose="02020603050405020304" pitchFamily="18" charset="0"/>
              </a:rPr>
              <a:t>plt.show</a:t>
            </a:r>
            <a:r>
              <a:rPr lang="en-CA" sz="1800" dirty="0">
                <a:solidFill>
                  <a:srgbClr val="DCDCDC"/>
                </a:solidFill>
                <a:effectLst/>
                <a:latin typeface="Courier New" panose="02070309020205020404" pitchFamily="49" charset="0"/>
                <a:ea typeface="Times New Roman" panose="02020603050405020304" pitchFamily="18" charset="0"/>
              </a:rPr>
              <a:t>()</a:t>
            </a:r>
            <a:endParaRPr lang="en-CA" sz="1800" dirty="0">
              <a:effectLst/>
              <a:latin typeface="Times New Roman" panose="02020603050405020304" pitchFamily="18" charset="0"/>
              <a:ea typeface="Times New Roman" panose="02020603050405020304" pitchFamily="18" charset="0"/>
            </a:endParaRPr>
          </a:p>
          <a:p>
            <a:r>
              <a:rPr lang="en-CA" sz="1800" dirty="0">
                <a:effectLst/>
                <a:latin typeface="Times New Roman" panose="02020603050405020304" pitchFamily="18" charset="0"/>
                <a:ea typeface="Times New Roman" panose="02020603050405020304" pitchFamily="18" charset="0"/>
              </a:rPr>
              <a:t> </a:t>
            </a:r>
          </a:p>
          <a:p>
            <a:r>
              <a:rPr lang="en-CA" sz="1800" dirty="0">
                <a:effectLst/>
                <a:latin typeface="Times New Roman" panose="02020603050405020304" pitchFamily="18" charset="0"/>
                <a:ea typeface="Times New Roman" panose="02020603050405020304" pitchFamily="18" charset="0"/>
              </a:rPr>
              <a:t> </a:t>
            </a:r>
          </a:p>
          <a:p>
            <a:pPr>
              <a:spcAft>
                <a:spcPts val="750"/>
              </a:spcAft>
            </a:pPr>
            <a:r>
              <a:rPr lang="en-CA" sz="1800" b="1" dirty="0">
                <a:solidFill>
                  <a:schemeClr val="bg1"/>
                </a:solidFill>
                <a:effectLst/>
                <a:latin typeface="Helvetica Neue" panose="02000503000000020004" pitchFamily="2" charset="0"/>
                <a:ea typeface="Times New Roman" panose="02020603050405020304" pitchFamily="18" charset="0"/>
              </a:rPr>
              <a:t>Explanations:</a:t>
            </a:r>
            <a:endParaRPr lang="en-CA" sz="1800" dirty="0">
              <a:solidFill>
                <a:schemeClr val="bg1"/>
              </a:solidFill>
              <a:effectLst/>
              <a:latin typeface="Times New Roman" panose="02020603050405020304" pitchFamily="18" charset="0"/>
              <a:ea typeface="Times New Roman" panose="02020603050405020304" pitchFamily="18" charset="0"/>
            </a:endParaRPr>
          </a:p>
          <a:p>
            <a:r>
              <a:rPr lang="en-CA" sz="1800" dirty="0">
                <a:solidFill>
                  <a:schemeClr val="bg1">
                    <a:lumMod val="85000"/>
                  </a:schemeClr>
                </a:solidFill>
                <a:effectLst/>
                <a:latin typeface="Times New Roman" panose="02020603050405020304" pitchFamily="18" charset="0"/>
                <a:ea typeface="Times New Roman" panose="02020603050405020304" pitchFamily="18" charset="0"/>
              </a:rPr>
              <a:t>Plots </a:t>
            </a:r>
            <a:r>
              <a:rPr lang="en-CA" sz="1800" b="1" dirty="0">
                <a:solidFill>
                  <a:schemeClr val="bg1">
                    <a:lumMod val="85000"/>
                  </a:schemeClr>
                </a:solidFill>
                <a:effectLst/>
                <a:latin typeface="Times New Roman" panose="02020603050405020304" pitchFamily="18" charset="0"/>
                <a:ea typeface="Times New Roman" panose="02020603050405020304" pitchFamily="18" charset="0"/>
              </a:rPr>
              <a:t>histograms</a:t>
            </a:r>
            <a:r>
              <a:rPr lang="en-CA" sz="1800" dirty="0">
                <a:solidFill>
                  <a:schemeClr val="bg1">
                    <a:lumMod val="85000"/>
                  </a:schemeClr>
                </a:solidFill>
                <a:effectLst/>
                <a:latin typeface="Times New Roman" panose="02020603050405020304" pitchFamily="18" charset="0"/>
                <a:ea typeface="Times New Roman" panose="02020603050405020304" pitchFamily="18" charset="0"/>
              </a:rPr>
              <a:t> for all numerical columns in the DataFrame.</a:t>
            </a:r>
          </a:p>
          <a:p>
            <a:endParaRPr lang="en-CA" sz="1800" dirty="0">
              <a:solidFill>
                <a:schemeClr val="bg1">
                  <a:lumMod val="85000"/>
                </a:schemeClr>
              </a:solidFill>
              <a:effectLst/>
              <a:latin typeface="Times New Roman" panose="02020603050405020304" pitchFamily="18" charset="0"/>
              <a:ea typeface="Times New Roman" panose="02020603050405020304" pitchFamily="18" charset="0"/>
            </a:endParaRPr>
          </a:p>
          <a:p>
            <a:r>
              <a:rPr lang="en-CA" sz="1800" dirty="0">
                <a:solidFill>
                  <a:schemeClr val="bg1">
                    <a:lumMod val="85000"/>
                  </a:schemeClr>
                </a:solidFill>
                <a:effectLst/>
                <a:latin typeface="Times New Roman" panose="02020603050405020304" pitchFamily="18" charset="0"/>
                <a:ea typeface="Times New Roman" panose="02020603050405020304" pitchFamily="18" charset="0"/>
              </a:rPr>
              <a:t>This code creates and shows </a:t>
            </a:r>
            <a:r>
              <a:rPr lang="en-CA" sz="1800" b="1" dirty="0">
                <a:solidFill>
                  <a:schemeClr val="bg1">
                    <a:lumMod val="85000"/>
                  </a:schemeClr>
                </a:solidFill>
                <a:effectLst/>
                <a:latin typeface="Times New Roman" panose="02020603050405020304" pitchFamily="18" charset="0"/>
                <a:ea typeface="Times New Roman" panose="02020603050405020304" pitchFamily="18" charset="0"/>
              </a:rPr>
              <a:t>histograms</a:t>
            </a:r>
            <a:r>
              <a:rPr lang="en-CA" sz="1800" dirty="0">
                <a:solidFill>
                  <a:schemeClr val="bg1">
                    <a:lumMod val="85000"/>
                  </a:schemeClr>
                </a:solidFill>
                <a:effectLst/>
                <a:latin typeface="Times New Roman" panose="02020603050405020304" pitchFamily="18" charset="0"/>
                <a:ea typeface="Times New Roman" panose="02020603050405020304" pitchFamily="18" charset="0"/>
              </a:rPr>
              <a:t> to visualize how each feature in the dataset is distributed.</a:t>
            </a:r>
          </a:p>
          <a:p>
            <a:r>
              <a:rPr lang="en-CA" sz="1800" dirty="0">
                <a:effectLst/>
                <a:latin typeface="Times New Roman" panose="02020603050405020304" pitchFamily="18" charset="0"/>
                <a:ea typeface="Times New Roman" panose="02020603050405020304" pitchFamily="18" charset="0"/>
              </a:rPr>
              <a:t> </a:t>
            </a:r>
          </a:p>
          <a:p>
            <a:pPr>
              <a:lnSpc>
                <a:spcPct val="90000"/>
              </a:lnSpc>
              <a:spcBef>
                <a:spcPts val="1000"/>
              </a:spcBef>
              <a:buClr>
                <a:schemeClr val="accent1"/>
              </a:buClr>
              <a:buSzPct val="80000"/>
              <a:buFont typeface="Wingdings 3" charset="2"/>
              <a:buChar char=""/>
            </a:pPr>
            <a:endParaRPr lang="en-US" sz="700" dirty="0">
              <a:solidFill>
                <a:schemeClr val="bg1"/>
              </a:solidFill>
              <a:effectLst/>
            </a:endParaRPr>
          </a:p>
        </p:txBody>
      </p:sp>
      <p:pic>
        <p:nvPicPr>
          <p:cNvPr id="4" name="Picture 3" descr="A graph of different sizes and colors&#10;&#10;Description automatically generated with medium confidence">
            <a:extLst>
              <a:ext uri="{FF2B5EF4-FFF2-40B4-BE49-F238E27FC236}">
                <a16:creationId xmlns:a16="http://schemas.microsoft.com/office/drawing/2014/main" id="{2F24F5F7-A3C5-FB46-1802-AB9D575C5E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6096001" y="1508038"/>
            <a:ext cx="5143500" cy="3829408"/>
          </a:xfrm>
          <a:prstGeom prst="rect">
            <a:avLst/>
          </a:prstGeom>
          <a:noFill/>
        </p:spPr>
      </p:pic>
      <p:sp>
        <p:nvSpPr>
          <p:cNvPr id="62" name="Isosceles Triangle 61">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1216691736"/>
      </p:ext>
    </p:extLst>
  </p:cSld>
  <p:clrMapOvr>
    <a:masterClrMapping/>
  </p:clrMapOvr>
  <mc:AlternateContent xmlns:mc="http://schemas.openxmlformats.org/markup-compatibility/2006">
    <mc:Choice xmlns:p14="http://schemas.microsoft.com/office/powerpoint/2010/main" Requires="p14">
      <p:transition spd="slow" p14:dur="2000" advTm="47629"/>
    </mc:Choice>
    <mc:Fallback>
      <p:transition spd="slow" advTm="47629"/>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D6280969-F024-466D-A1DB-4F848C51DE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9" name="Straight Connector 8">
              <a:extLst>
                <a:ext uri="{FF2B5EF4-FFF2-40B4-BE49-F238E27FC236}">
                  <a16:creationId xmlns:a16="http://schemas.microsoft.com/office/drawing/2014/main" id="{63FDD802-E6D8-4979-A1B9-BA705AE4DA8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BDE509DD-4B76-45F0-8144-02F1D7E1AE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1" name="Rectangle 23">
              <a:extLst>
                <a:ext uri="{FF2B5EF4-FFF2-40B4-BE49-F238E27FC236}">
                  <a16:creationId xmlns:a16="http://schemas.microsoft.com/office/drawing/2014/main" id="{FEAEFD53-0220-48B1-9EA8-3EAE151E84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2" name="Rectangle 25">
              <a:extLst>
                <a:ext uri="{FF2B5EF4-FFF2-40B4-BE49-F238E27FC236}">
                  <a16:creationId xmlns:a16="http://schemas.microsoft.com/office/drawing/2014/main" id="{92E7FABD-916D-4FF9-B5F3-44E53AFD39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Isosceles Triangle 12">
              <a:extLst>
                <a:ext uri="{FF2B5EF4-FFF2-40B4-BE49-F238E27FC236}">
                  <a16:creationId xmlns:a16="http://schemas.microsoft.com/office/drawing/2014/main" id="{826F9772-AEFE-4C6D-82B6-1207069B86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Rectangle 27">
              <a:extLst>
                <a:ext uri="{FF2B5EF4-FFF2-40B4-BE49-F238E27FC236}">
                  <a16:creationId xmlns:a16="http://schemas.microsoft.com/office/drawing/2014/main" id="{ACFBF3A9-B76A-4B4B-B6D7-CA4651F5C9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Rectangle 28">
              <a:extLst>
                <a:ext uri="{FF2B5EF4-FFF2-40B4-BE49-F238E27FC236}">
                  <a16:creationId xmlns:a16="http://schemas.microsoft.com/office/drawing/2014/main" id="{BF0FAA0A-B682-4A83-BDD8-BCE0AB41C2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Rectangle 29">
              <a:extLst>
                <a:ext uri="{FF2B5EF4-FFF2-40B4-BE49-F238E27FC236}">
                  <a16:creationId xmlns:a16="http://schemas.microsoft.com/office/drawing/2014/main" id="{7874A013-E5E2-4AE1-8E93-029A2B41EB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Isosceles Triangle 16">
              <a:extLst>
                <a:ext uri="{FF2B5EF4-FFF2-40B4-BE49-F238E27FC236}">
                  <a16:creationId xmlns:a16="http://schemas.microsoft.com/office/drawing/2014/main" id="{4355329E-E608-4F7A-B4EF-8FEF07D755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Isosceles Triangle 17">
              <a:extLst>
                <a:ext uri="{FF2B5EF4-FFF2-40B4-BE49-F238E27FC236}">
                  <a16:creationId xmlns:a16="http://schemas.microsoft.com/office/drawing/2014/main" id="{53D9BFDF-B250-44FF-9BD7-C204EFBFC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useBgFill="1">
        <p:nvSpPr>
          <p:cNvPr id="20" name="Rectangle 19">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4" name="Isosceles Triangle 23">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pic>
        <p:nvPicPr>
          <p:cNvPr id="3" name="Picture 2" descr="A group of colored boxes&#10;&#10;Description automatically generated with medium confidence">
            <a:extLst>
              <a:ext uri="{FF2B5EF4-FFF2-40B4-BE49-F238E27FC236}">
                <a16:creationId xmlns:a16="http://schemas.microsoft.com/office/drawing/2014/main" id="{47497DB5-D934-B16F-BE00-DFEB384812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6096000" y="940904"/>
            <a:ext cx="5422245" cy="4659795"/>
          </a:xfrm>
          <a:prstGeom prst="rect">
            <a:avLst/>
          </a:prstGeom>
          <a:noFill/>
        </p:spPr>
      </p:pic>
      <p:sp>
        <p:nvSpPr>
          <p:cNvPr id="26" name="Isosceles Triangle 25">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5" name="Rectangle 3">
            <a:extLst>
              <a:ext uri="{FF2B5EF4-FFF2-40B4-BE49-F238E27FC236}">
                <a16:creationId xmlns:a16="http://schemas.microsoft.com/office/drawing/2014/main" id="{C7EFB36C-80CC-4D3C-657A-435E303A2A7B}"/>
              </a:ext>
            </a:extLst>
          </p:cNvPr>
          <p:cNvSpPr>
            <a:spLocks noChangeArrowheads="1"/>
          </p:cNvSpPr>
          <p:nvPr/>
        </p:nvSpPr>
        <p:spPr bwMode="auto">
          <a:xfrm>
            <a:off x="-12429" y="628808"/>
            <a:ext cx="5577851" cy="4431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82B76C"/>
                </a:solidFill>
                <a:effectLst/>
                <a:latin typeface="Courier New" panose="02070309020205020404" pitchFamily="49" charset="0"/>
                <a:ea typeface="Times New Roman" panose="02020603050405020304" pitchFamily="18" charset="0"/>
              </a:rPr>
              <a:t># 7. Boxplots to check for outliers</a:t>
            </a:r>
            <a:endParaRPr kumimoji="0" lang="en-US" altLang="en-US" sz="16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D4D4D4"/>
                </a:solidFill>
                <a:effectLst/>
                <a:latin typeface="Courier New" panose="02070309020205020404" pitchFamily="49" charset="0"/>
                <a:ea typeface="Times New Roman" panose="02020603050405020304" pitchFamily="18" charset="0"/>
              </a:rPr>
              <a:t>plt.figure</a:t>
            </a:r>
            <a:r>
              <a:rPr kumimoji="0" lang="en-US" altLang="en-US" sz="1600" b="0" i="0" u="none" strike="noStrike" cap="none" normalizeH="0" baseline="0" dirty="0">
                <a:ln>
                  <a:noFill/>
                </a:ln>
                <a:solidFill>
                  <a:srgbClr val="DCDCDC"/>
                </a:solidFill>
                <a:effectLst/>
                <a:latin typeface="Courier New" panose="02070309020205020404" pitchFamily="49" charset="0"/>
                <a:ea typeface="Times New Roman" panose="02020603050405020304" pitchFamily="18" charset="0"/>
              </a:rPr>
              <a:t>(</a:t>
            </a:r>
            <a:r>
              <a:rPr kumimoji="0" lang="en-US" altLang="en-US" sz="1600" b="0" i="0" u="none" strike="noStrike" cap="none" normalizeH="0" baseline="0" dirty="0">
                <a:ln>
                  <a:noFill/>
                </a:ln>
                <a:solidFill>
                  <a:srgbClr val="D4D4D4"/>
                </a:solidFill>
                <a:effectLst/>
                <a:latin typeface="Courier New" panose="02070309020205020404" pitchFamily="49" charset="0"/>
                <a:ea typeface="Times New Roman" panose="02020603050405020304" pitchFamily="18" charset="0"/>
              </a:rPr>
              <a:t>figsize=</a:t>
            </a:r>
            <a:r>
              <a:rPr kumimoji="0" lang="en-US" altLang="en-US" sz="1600" b="0" i="0" u="none" strike="noStrike" cap="none" normalizeH="0" baseline="0" dirty="0">
                <a:ln>
                  <a:noFill/>
                </a:ln>
                <a:solidFill>
                  <a:srgbClr val="DCDCDC"/>
                </a:solidFill>
                <a:effectLst/>
                <a:latin typeface="Courier New" panose="02070309020205020404" pitchFamily="49" charset="0"/>
                <a:ea typeface="Times New Roman" panose="02020603050405020304" pitchFamily="18" charset="0"/>
              </a:rPr>
              <a:t>(</a:t>
            </a:r>
            <a:r>
              <a:rPr kumimoji="0" lang="en-US" altLang="en-US" sz="1600" b="0" i="0" u="none" strike="noStrike" cap="none" normalizeH="0" baseline="0" dirty="0">
                <a:ln>
                  <a:noFill/>
                </a:ln>
                <a:solidFill>
                  <a:srgbClr val="B5CEA8"/>
                </a:solidFill>
                <a:effectLst/>
                <a:latin typeface="Courier New" panose="02070309020205020404" pitchFamily="49" charset="0"/>
                <a:ea typeface="Times New Roman" panose="02020603050405020304" pitchFamily="18" charset="0"/>
              </a:rPr>
              <a:t>12</a:t>
            </a:r>
            <a:r>
              <a:rPr kumimoji="0" lang="en-US" altLang="en-US" sz="1600" b="0" i="0" u="none" strike="noStrike" cap="none" normalizeH="0" baseline="0" dirty="0">
                <a:ln>
                  <a:noFill/>
                </a:ln>
                <a:solidFill>
                  <a:srgbClr val="DCDCDC"/>
                </a:solidFill>
                <a:effectLst/>
                <a:latin typeface="Courier New" panose="02070309020205020404" pitchFamily="49" charset="0"/>
                <a:ea typeface="Times New Roman" panose="02020603050405020304" pitchFamily="18" charset="0"/>
              </a:rPr>
              <a:t>,</a:t>
            </a:r>
            <a:r>
              <a:rPr kumimoji="0" lang="en-US" altLang="en-US" sz="1600" b="0" i="0" u="none" strike="noStrike" cap="none" normalizeH="0" baseline="0" dirty="0">
                <a:ln>
                  <a:noFill/>
                </a:ln>
                <a:solidFill>
                  <a:srgbClr val="D4D4D4"/>
                </a:solidFill>
                <a:effectLst/>
                <a:latin typeface="Courier New" panose="02070309020205020404" pitchFamily="49" charset="0"/>
                <a:ea typeface="Times New Roman" panose="02020603050405020304" pitchFamily="18" charset="0"/>
              </a:rPr>
              <a:t> </a:t>
            </a:r>
            <a:r>
              <a:rPr kumimoji="0" lang="en-US" altLang="en-US" sz="1600" b="0" i="0" u="none" strike="noStrike" cap="none" normalizeH="0" baseline="0" dirty="0">
                <a:ln>
                  <a:noFill/>
                </a:ln>
                <a:solidFill>
                  <a:srgbClr val="B5CEA8"/>
                </a:solidFill>
                <a:effectLst/>
                <a:latin typeface="Courier New" panose="02070309020205020404" pitchFamily="49" charset="0"/>
                <a:ea typeface="Times New Roman" panose="02020603050405020304" pitchFamily="18" charset="0"/>
              </a:rPr>
              <a:t>6</a:t>
            </a:r>
            <a:r>
              <a:rPr kumimoji="0" lang="en-US" altLang="en-US" sz="1600" b="0" i="0" u="none" strike="noStrike" cap="none" normalizeH="0" baseline="0" dirty="0">
                <a:ln>
                  <a:noFill/>
                </a:ln>
                <a:solidFill>
                  <a:srgbClr val="DCDCDC"/>
                </a:solidFill>
                <a:effectLst/>
                <a:latin typeface="Courier New" panose="02070309020205020404" pitchFamily="49" charset="0"/>
                <a:ea typeface="Times New Roman" panose="02020603050405020304" pitchFamily="18" charset="0"/>
              </a:rPr>
              <a:t>))</a:t>
            </a:r>
            <a:endParaRPr kumimoji="0" lang="en-US" altLang="en-US" sz="16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C99CC6"/>
                </a:solidFill>
                <a:effectLst/>
                <a:latin typeface="Courier New" panose="02070309020205020404" pitchFamily="49" charset="0"/>
                <a:ea typeface="Times New Roman" panose="02020603050405020304" pitchFamily="18" charset="0"/>
              </a:rPr>
              <a:t>for</a:t>
            </a:r>
            <a:r>
              <a:rPr kumimoji="0" lang="en-US" altLang="en-US" sz="1600" b="0" i="0" u="none" strike="noStrike" cap="none" normalizeH="0" baseline="0" dirty="0">
                <a:ln>
                  <a:noFill/>
                </a:ln>
                <a:solidFill>
                  <a:srgbClr val="D4D4D4"/>
                </a:solidFill>
                <a:effectLst/>
                <a:latin typeface="Courier New" panose="02070309020205020404" pitchFamily="49" charset="0"/>
                <a:ea typeface="Times New Roman" panose="02020603050405020304" pitchFamily="18" charset="0"/>
              </a:rPr>
              <a:t> i</a:t>
            </a:r>
            <a:r>
              <a:rPr kumimoji="0" lang="en-US" altLang="en-US" sz="1600" b="0" i="0" u="none" strike="noStrike" cap="none" normalizeH="0" baseline="0" dirty="0">
                <a:ln>
                  <a:noFill/>
                </a:ln>
                <a:solidFill>
                  <a:srgbClr val="DCDCDC"/>
                </a:solidFill>
                <a:effectLst/>
                <a:latin typeface="Courier New" panose="02070309020205020404" pitchFamily="49" charset="0"/>
                <a:ea typeface="Times New Roman" panose="02020603050405020304" pitchFamily="18" charset="0"/>
              </a:rPr>
              <a:t>,</a:t>
            </a:r>
            <a:r>
              <a:rPr kumimoji="0" lang="en-US" altLang="en-US" sz="1600" b="0" i="0" u="none" strike="noStrike" cap="none" normalizeH="0" baseline="0" dirty="0">
                <a:ln>
                  <a:noFill/>
                </a:ln>
                <a:solidFill>
                  <a:srgbClr val="D4D4D4"/>
                </a:solidFill>
                <a:effectLst/>
                <a:latin typeface="Courier New" panose="02070309020205020404" pitchFamily="49" charset="0"/>
                <a:ea typeface="Times New Roman" panose="02020603050405020304" pitchFamily="18" charset="0"/>
              </a:rPr>
              <a:t> col </a:t>
            </a:r>
            <a:r>
              <a:rPr kumimoji="0" lang="en-US" altLang="en-US" sz="1600" b="0" i="0" u="none" strike="noStrike" cap="none" normalizeH="0" baseline="0" dirty="0">
                <a:ln>
                  <a:noFill/>
                </a:ln>
                <a:solidFill>
                  <a:srgbClr val="82C6FF"/>
                </a:solidFill>
                <a:effectLst/>
                <a:latin typeface="Courier New" panose="02070309020205020404" pitchFamily="49" charset="0"/>
                <a:ea typeface="Times New Roman" panose="02020603050405020304" pitchFamily="18" charset="0"/>
              </a:rPr>
              <a:t>in</a:t>
            </a:r>
            <a:r>
              <a:rPr kumimoji="0" lang="en-US" altLang="en-US" sz="1600" b="0" i="0" u="none" strike="noStrike" cap="none" normalizeH="0" baseline="0" dirty="0">
                <a:ln>
                  <a:noFill/>
                </a:ln>
                <a:solidFill>
                  <a:srgbClr val="D4D4D4"/>
                </a:solidFill>
                <a:effectLst/>
                <a:latin typeface="Courier New" panose="02070309020205020404" pitchFamily="49" charset="0"/>
                <a:ea typeface="Times New Roman" panose="02020603050405020304" pitchFamily="18" charset="0"/>
              </a:rPr>
              <a:t> </a:t>
            </a:r>
            <a:r>
              <a:rPr kumimoji="0" lang="en-US" altLang="en-US" sz="1600" b="0" i="0" u="none" strike="noStrike" cap="none" normalizeH="0" baseline="0" dirty="0">
                <a:ln>
                  <a:noFill/>
                </a:ln>
                <a:solidFill>
                  <a:srgbClr val="DCDCAA"/>
                </a:solidFill>
                <a:effectLst/>
                <a:latin typeface="Courier New" panose="02070309020205020404" pitchFamily="49" charset="0"/>
                <a:ea typeface="Times New Roman" panose="02020603050405020304" pitchFamily="18" charset="0"/>
              </a:rPr>
              <a:t>enumerate</a:t>
            </a:r>
            <a:r>
              <a:rPr kumimoji="0" lang="en-US" altLang="en-US" sz="1600" b="0" i="0" u="none" strike="noStrike" cap="none" normalizeH="0" baseline="0" dirty="0">
                <a:ln>
                  <a:noFill/>
                </a:ln>
                <a:solidFill>
                  <a:srgbClr val="DCDCDC"/>
                </a:solidFill>
                <a:effectLst/>
                <a:latin typeface="Courier New" panose="02070309020205020404" pitchFamily="49" charset="0"/>
                <a:ea typeface="Times New Roman" panose="02020603050405020304" pitchFamily="18" charset="0"/>
              </a:rPr>
              <a:t>(</a:t>
            </a:r>
            <a:r>
              <a:rPr kumimoji="0" lang="en-US" altLang="en-US" sz="1600" b="0" i="0" u="none" strike="noStrike" cap="none" normalizeH="0" baseline="0" dirty="0">
                <a:ln>
                  <a:noFill/>
                </a:ln>
                <a:solidFill>
                  <a:srgbClr val="D4D4D4"/>
                </a:solidFill>
                <a:effectLst/>
                <a:latin typeface="Courier New" panose="02070309020205020404" pitchFamily="49" charset="0"/>
                <a:ea typeface="Times New Roman" panose="02020603050405020304" pitchFamily="18" charset="0"/>
              </a:rPr>
              <a:t>df.columns</a:t>
            </a:r>
            <a:r>
              <a:rPr kumimoji="0" lang="en-US" altLang="en-US" sz="1600" b="0" i="0" u="none" strike="noStrike" cap="none" normalizeH="0" baseline="0" dirty="0">
                <a:ln>
                  <a:noFill/>
                </a:ln>
                <a:solidFill>
                  <a:srgbClr val="DCDCDC"/>
                </a:solidFill>
                <a:effectLst/>
                <a:latin typeface="Courier New" panose="02070309020205020404" pitchFamily="49" charset="0"/>
                <a:ea typeface="Times New Roman" panose="02020603050405020304" pitchFamily="18" charset="0"/>
              </a:rPr>
              <a:t>[:</a:t>
            </a:r>
            <a:r>
              <a:rPr kumimoji="0" lang="en-US" altLang="en-US" sz="1600" b="0" i="0" u="none" strike="noStrike" cap="none" normalizeH="0" baseline="0" dirty="0">
                <a:ln>
                  <a:noFill/>
                </a:ln>
                <a:solidFill>
                  <a:srgbClr val="B5CEA8"/>
                </a:solidFill>
                <a:effectLst/>
                <a:latin typeface="Courier New" panose="02070309020205020404" pitchFamily="49" charset="0"/>
                <a:ea typeface="Times New Roman" panose="02020603050405020304" pitchFamily="18" charset="0"/>
              </a:rPr>
              <a:t>-1</a:t>
            </a:r>
            <a:r>
              <a:rPr kumimoji="0" lang="en-US" altLang="en-US" sz="1600" b="0" i="0" u="none" strike="noStrike" cap="none" normalizeH="0" baseline="0" dirty="0">
                <a:ln>
                  <a:noFill/>
                </a:ln>
                <a:solidFill>
                  <a:srgbClr val="DCDCDC"/>
                </a:solidFill>
                <a:effectLst/>
                <a:latin typeface="Courier New" panose="02070309020205020404" pitchFamily="49" charset="0"/>
                <a:ea typeface="Times New Roman" panose="02020603050405020304" pitchFamily="18" charset="0"/>
              </a:rPr>
              <a:t>],</a:t>
            </a:r>
            <a:r>
              <a:rPr kumimoji="0" lang="en-US" altLang="en-US" sz="1600" b="0" i="0" u="none" strike="noStrike" cap="none" normalizeH="0" baseline="0" dirty="0">
                <a:ln>
                  <a:noFill/>
                </a:ln>
                <a:solidFill>
                  <a:srgbClr val="D4D4D4"/>
                </a:solidFill>
                <a:effectLst/>
                <a:latin typeface="Courier New" panose="02070309020205020404" pitchFamily="49" charset="0"/>
                <a:ea typeface="Times New Roman" panose="02020603050405020304" pitchFamily="18" charset="0"/>
              </a:rPr>
              <a:t> </a:t>
            </a:r>
            <a:r>
              <a:rPr kumimoji="0" lang="en-US" altLang="en-US" sz="1600" b="0" i="0" u="none" strike="noStrike" cap="none" normalizeH="0" baseline="0" dirty="0">
                <a:ln>
                  <a:noFill/>
                </a:ln>
                <a:solidFill>
                  <a:srgbClr val="B5CEA8"/>
                </a:solidFill>
                <a:effectLst/>
                <a:latin typeface="Courier New" panose="02070309020205020404" pitchFamily="49" charset="0"/>
                <a:ea typeface="Times New Roman" panose="02020603050405020304" pitchFamily="18" charset="0"/>
              </a:rPr>
              <a:t>1</a:t>
            </a:r>
            <a:r>
              <a:rPr kumimoji="0" lang="en-US" altLang="en-US" sz="1600" b="0" i="0" u="none" strike="noStrike" cap="none" normalizeH="0" baseline="0" dirty="0">
                <a:ln>
                  <a:noFill/>
                </a:ln>
                <a:solidFill>
                  <a:srgbClr val="DCDCDC"/>
                </a:solidFill>
                <a:effectLst/>
                <a:latin typeface="Courier New" panose="02070309020205020404" pitchFamily="49" charset="0"/>
                <a:ea typeface="Times New Roman" panose="02020603050405020304" pitchFamily="18" charset="0"/>
              </a:rPr>
              <a:t>):</a:t>
            </a:r>
            <a:endParaRPr kumimoji="0" lang="en-US" altLang="en-US" sz="16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D4D4D4"/>
                </a:solidFill>
                <a:effectLst/>
                <a:latin typeface="Courier New" panose="02070309020205020404" pitchFamily="49" charset="0"/>
                <a:ea typeface="Times New Roman" panose="02020603050405020304" pitchFamily="18" charset="0"/>
              </a:rPr>
              <a:t>    plt.subplot</a:t>
            </a:r>
            <a:r>
              <a:rPr kumimoji="0" lang="en-US" altLang="en-US" sz="1600" b="0" i="0" u="none" strike="noStrike" cap="none" normalizeH="0" baseline="0" dirty="0">
                <a:ln>
                  <a:noFill/>
                </a:ln>
                <a:solidFill>
                  <a:srgbClr val="DCDCDC"/>
                </a:solidFill>
                <a:effectLst/>
                <a:latin typeface="Courier New" panose="02070309020205020404" pitchFamily="49" charset="0"/>
                <a:ea typeface="Times New Roman" panose="02020603050405020304" pitchFamily="18" charset="0"/>
              </a:rPr>
              <a:t>(</a:t>
            </a:r>
            <a:r>
              <a:rPr kumimoji="0" lang="en-US" altLang="en-US" sz="1600" b="0" i="0" u="none" strike="noStrike" cap="none" normalizeH="0" baseline="0" dirty="0">
                <a:ln>
                  <a:noFill/>
                </a:ln>
                <a:solidFill>
                  <a:srgbClr val="B5CEA8"/>
                </a:solidFill>
                <a:effectLst/>
                <a:latin typeface="Courier New" panose="02070309020205020404" pitchFamily="49" charset="0"/>
                <a:ea typeface="Times New Roman" panose="02020603050405020304" pitchFamily="18" charset="0"/>
              </a:rPr>
              <a:t>2</a:t>
            </a:r>
            <a:r>
              <a:rPr kumimoji="0" lang="en-US" altLang="en-US" sz="1600" b="0" i="0" u="none" strike="noStrike" cap="none" normalizeH="0" baseline="0" dirty="0">
                <a:ln>
                  <a:noFill/>
                </a:ln>
                <a:solidFill>
                  <a:srgbClr val="DCDCDC"/>
                </a:solidFill>
                <a:effectLst/>
                <a:latin typeface="Courier New" panose="02070309020205020404" pitchFamily="49" charset="0"/>
                <a:ea typeface="Times New Roman" panose="02020603050405020304" pitchFamily="18" charset="0"/>
              </a:rPr>
              <a:t>,</a:t>
            </a:r>
            <a:r>
              <a:rPr kumimoji="0" lang="en-US" altLang="en-US" sz="1600" b="0" i="0" u="none" strike="noStrike" cap="none" normalizeH="0" baseline="0" dirty="0">
                <a:ln>
                  <a:noFill/>
                </a:ln>
                <a:solidFill>
                  <a:srgbClr val="D4D4D4"/>
                </a:solidFill>
                <a:effectLst/>
                <a:latin typeface="Courier New" panose="02070309020205020404" pitchFamily="49" charset="0"/>
                <a:ea typeface="Times New Roman" panose="02020603050405020304" pitchFamily="18" charset="0"/>
              </a:rPr>
              <a:t> </a:t>
            </a:r>
            <a:r>
              <a:rPr kumimoji="0" lang="en-US" altLang="en-US" sz="1600" b="0" i="0" u="none" strike="noStrike" cap="none" normalizeH="0" baseline="0" dirty="0">
                <a:ln>
                  <a:noFill/>
                </a:ln>
                <a:solidFill>
                  <a:srgbClr val="B5CEA8"/>
                </a:solidFill>
                <a:effectLst/>
                <a:latin typeface="Courier New" panose="02070309020205020404" pitchFamily="49" charset="0"/>
                <a:ea typeface="Times New Roman" panose="02020603050405020304" pitchFamily="18" charset="0"/>
              </a:rPr>
              <a:t>2</a:t>
            </a:r>
            <a:r>
              <a:rPr kumimoji="0" lang="en-US" altLang="en-US" sz="1600" b="0" i="0" u="none" strike="noStrike" cap="none" normalizeH="0" baseline="0" dirty="0">
                <a:ln>
                  <a:noFill/>
                </a:ln>
                <a:solidFill>
                  <a:srgbClr val="DCDCDC"/>
                </a:solidFill>
                <a:effectLst/>
                <a:latin typeface="Courier New" panose="02070309020205020404" pitchFamily="49" charset="0"/>
                <a:ea typeface="Times New Roman" panose="02020603050405020304" pitchFamily="18" charset="0"/>
              </a:rPr>
              <a:t>,</a:t>
            </a:r>
            <a:r>
              <a:rPr kumimoji="0" lang="en-US" altLang="en-US" sz="1600" b="0" i="0" u="none" strike="noStrike" cap="none" normalizeH="0" baseline="0" dirty="0">
                <a:ln>
                  <a:noFill/>
                </a:ln>
                <a:solidFill>
                  <a:srgbClr val="D4D4D4"/>
                </a:solidFill>
                <a:effectLst/>
                <a:latin typeface="Courier New" panose="02070309020205020404" pitchFamily="49" charset="0"/>
                <a:ea typeface="Times New Roman" panose="02020603050405020304" pitchFamily="18" charset="0"/>
              </a:rPr>
              <a:t> i</a:t>
            </a:r>
            <a:r>
              <a:rPr kumimoji="0" lang="en-US" altLang="en-US" sz="1600" b="0" i="0" u="none" strike="noStrike" cap="none" normalizeH="0" baseline="0" dirty="0">
                <a:ln>
                  <a:noFill/>
                </a:ln>
                <a:solidFill>
                  <a:srgbClr val="DCDCDC"/>
                </a:solidFill>
                <a:effectLst/>
                <a:latin typeface="Courier New" panose="02070309020205020404" pitchFamily="49" charset="0"/>
                <a:ea typeface="Times New Roman" panose="02020603050405020304" pitchFamily="18" charset="0"/>
              </a:rPr>
              <a:t>)</a:t>
            </a:r>
            <a:endParaRPr kumimoji="0" lang="en-US" altLang="en-US" sz="16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D4D4D4"/>
                </a:solidFill>
                <a:effectLst/>
                <a:latin typeface="Courier New" panose="02070309020205020404" pitchFamily="49" charset="0"/>
                <a:ea typeface="Times New Roman" panose="02020603050405020304" pitchFamily="18" charset="0"/>
              </a:rPr>
              <a:t>    sns.boxplot</a:t>
            </a:r>
            <a:r>
              <a:rPr kumimoji="0" lang="en-US" altLang="en-US" sz="1600" b="0" i="0" u="none" strike="noStrike" cap="none" normalizeH="0" baseline="0" dirty="0">
                <a:ln>
                  <a:noFill/>
                </a:ln>
                <a:solidFill>
                  <a:srgbClr val="DCDCDC"/>
                </a:solidFill>
                <a:effectLst/>
                <a:latin typeface="Courier New" panose="02070309020205020404" pitchFamily="49" charset="0"/>
                <a:ea typeface="Times New Roman" panose="02020603050405020304" pitchFamily="18" charset="0"/>
              </a:rPr>
              <a:t>(</a:t>
            </a:r>
            <a:r>
              <a:rPr kumimoji="0" lang="en-US" altLang="en-US" sz="1600" b="0" i="0" u="none" strike="noStrike" cap="none" normalizeH="0" baseline="0" dirty="0">
                <a:ln>
                  <a:noFill/>
                </a:ln>
                <a:solidFill>
                  <a:srgbClr val="D4D4D4"/>
                </a:solidFill>
                <a:effectLst/>
                <a:latin typeface="Courier New" panose="02070309020205020404" pitchFamily="49" charset="0"/>
                <a:ea typeface="Times New Roman" panose="02020603050405020304" pitchFamily="18" charset="0"/>
              </a:rPr>
              <a:t>y=df</a:t>
            </a:r>
            <a:r>
              <a:rPr kumimoji="0" lang="en-US" altLang="en-US" sz="1600" b="0" i="0" u="none" strike="noStrike" cap="none" normalizeH="0" baseline="0" dirty="0">
                <a:ln>
                  <a:noFill/>
                </a:ln>
                <a:solidFill>
                  <a:srgbClr val="DCDCDC"/>
                </a:solidFill>
                <a:effectLst/>
                <a:latin typeface="Courier New" panose="02070309020205020404" pitchFamily="49" charset="0"/>
                <a:ea typeface="Times New Roman" panose="02020603050405020304" pitchFamily="18" charset="0"/>
              </a:rPr>
              <a:t>[</a:t>
            </a:r>
            <a:r>
              <a:rPr kumimoji="0" lang="en-US" altLang="en-US" sz="1600" b="0" i="0" u="none" strike="noStrike" cap="none" normalizeH="0" baseline="0" dirty="0">
                <a:ln>
                  <a:noFill/>
                </a:ln>
                <a:solidFill>
                  <a:srgbClr val="D4D4D4"/>
                </a:solidFill>
                <a:effectLst/>
                <a:latin typeface="Courier New" panose="02070309020205020404" pitchFamily="49" charset="0"/>
                <a:ea typeface="Times New Roman" panose="02020603050405020304" pitchFamily="18" charset="0"/>
              </a:rPr>
              <a:t>col</a:t>
            </a:r>
            <a:r>
              <a:rPr kumimoji="0" lang="en-US" altLang="en-US" sz="1600" b="0" i="0" u="none" strike="noStrike" cap="none" normalizeH="0" baseline="0" dirty="0">
                <a:ln>
                  <a:noFill/>
                </a:ln>
                <a:solidFill>
                  <a:srgbClr val="DCDCDC"/>
                </a:solidFill>
                <a:effectLst/>
                <a:latin typeface="Courier New" panose="02070309020205020404" pitchFamily="49" charset="0"/>
                <a:ea typeface="Times New Roman" panose="02020603050405020304" pitchFamily="18" charset="0"/>
              </a:rPr>
              <a:t>],</a:t>
            </a:r>
            <a:r>
              <a:rPr kumimoji="0" lang="en-US" altLang="en-US" sz="1600" b="0" i="0" u="none" strike="noStrike" cap="none" normalizeH="0" baseline="0" dirty="0">
                <a:ln>
                  <a:noFill/>
                </a:ln>
                <a:solidFill>
                  <a:srgbClr val="D4D4D4"/>
                </a:solidFill>
                <a:effectLst/>
                <a:latin typeface="Courier New" panose="02070309020205020404" pitchFamily="49" charset="0"/>
                <a:ea typeface="Times New Roman" panose="02020603050405020304" pitchFamily="18" charset="0"/>
              </a:rPr>
              <a:t> color=sns.color_palette</a:t>
            </a:r>
            <a:r>
              <a:rPr kumimoji="0" lang="en-US" altLang="en-US" sz="1600" b="0" i="0" u="none" strike="noStrike" cap="none" normalizeH="0" baseline="0" dirty="0">
                <a:ln>
                  <a:noFill/>
                </a:ln>
                <a:solidFill>
                  <a:srgbClr val="DCDCDC"/>
                </a:solidFill>
                <a:effectLst/>
                <a:latin typeface="Courier New" panose="02070309020205020404" pitchFamily="49" charset="0"/>
                <a:ea typeface="Times New Roman" panose="02020603050405020304" pitchFamily="18" charset="0"/>
              </a:rPr>
              <a:t>(</a:t>
            </a:r>
            <a:r>
              <a:rPr kumimoji="0" lang="en-US" altLang="en-US" sz="1600" b="0" i="0" u="none" strike="noStrike" cap="none" normalizeH="0" baseline="0" dirty="0">
                <a:ln>
                  <a:noFill/>
                </a:ln>
                <a:solidFill>
                  <a:srgbClr val="CE9178"/>
                </a:solidFill>
                <a:effectLst/>
                <a:latin typeface="Courier New" panose="02070309020205020404" pitchFamily="49" charset="0"/>
                <a:ea typeface="Times New Roman" panose="02020603050405020304" pitchFamily="18" charset="0"/>
              </a:rPr>
              <a:t>"Set2"</a:t>
            </a:r>
            <a:r>
              <a:rPr kumimoji="0" lang="en-US" altLang="en-US" sz="1600" b="0" i="0" u="none" strike="noStrike" cap="none" normalizeH="0" baseline="0" dirty="0">
                <a:ln>
                  <a:noFill/>
                </a:ln>
                <a:solidFill>
                  <a:srgbClr val="DCDCDC"/>
                </a:solidFill>
                <a:effectLst/>
                <a:latin typeface="Courier New" panose="02070309020205020404" pitchFamily="49" charset="0"/>
                <a:ea typeface="Times New Roman" panose="02020603050405020304" pitchFamily="18" charset="0"/>
              </a:rPr>
              <a:t>)[</a:t>
            </a:r>
            <a:r>
              <a:rPr kumimoji="0" lang="en-US" altLang="en-US" sz="1600" b="0" i="0" u="none" strike="noStrike" cap="none" normalizeH="0" baseline="0" dirty="0">
                <a:ln>
                  <a:noFill/>
                </a:ln>
                <a:solidFill>
                  <a:srgbClr val="D4D4D4"/>
                </a:solidFill>
                <a:effectLst/>
                <a:latin typeface="Courier New" panose="02070309020205020404" pitchFamily="49" charset="0"/>
                <a:ea typeface="Times New Roman" panose="02020603050405020304" pitchFamily="18" charset="0"/>
              </a:rPr>
              <a:t>i</a:t>
            </a:r>
            <a:r>
              <a:rPr kumimoji="0" lang="en-US" altLang="en-US" sz="1600" b="0" i="0" u="none" strike="noStrike" cap="none" normalizeH="0" baseline="0" dirty="0">
                <a:ln>
                  <a:noFill/>
                </a:ln>
                <a:solidFill>
                  <a:srgbClr val="DCDCDC"/>
                </a:solidFill>
                <a:effectLst/>
                <a:latin typeface="Courier New" panose="02070309020205020404" pitchFamily="49" charset="0"/>
                <a:ea typeface="Times New Roman" panose="02020603050405020304" pitchFamily="18" charset="0"/>
              </a:rPr>
              <a:t>])</a:t>
            </a:r>
            <a:endParaRPr kumimoji="0" lang="en-US" altLang="en-US" sz="16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D4D4D4"/>
                </a:solidFill>
                <a:effectLst/>
                <a:latin typeface="Courier New" panose="02070309020205020404" pitchFamily="49" charset="0"/>
                <a:ea typeface="Times New Roman" panose="02020603050405020304" pitchFamily="18" charset="0"/>
              </a:rPr>
              <a:t>    plt.title</a:t>
            </a:r>
            <a:r>
              <a:rPr kumimoji="0" lang="en-US" altLang="en-US" sz="1600" b="0" i="0" u="none" strike="noStrike" cap="none" normalizeH="0" baseline="0" dirty="0">
                <a:ln>
                  <a:noFill/>
                </a:ln>
                <a:solidFill>
                  <a:srgbClr val="DCDCDC"/>
                </a:solidFill>
                <a:effectLst/>
                <a:latin typeface="Courier New" panose="02070309020205020404" pitchFamily="49" charset="0"/>
                <a:ea typeface="Times New Roman" panose="02020603050405020304" pitchFamily="18" charset="0"/>
              </a:rPr>
              <a:t>(</a:t>
            </a:r>
            <a:r>
              <a:rPr kumimoji="0" lang="en-US" altLang="en-US" sz="1600" b="0" i="0" u="none" strike="noStrike" cap="none" normalizeH="0" baseline="0" dirty="0">
                <a:ln>
                  <a:noFill/>
                </a:ln>
                <a:solidFill>
                  <a:srgbClr val="69A5D7"/>
                </a:solidFill>
                <a:effectLst/>
                <a:latin typeface="Courier New" panose="02070309020205020404" pitchFamily="49" charset="0"/>
                <a:ea typeface="Times New Roman" panose="02020603050405020304" pitchFamily="18" charset="0"/>
              </a:rPr>
              <a:t>f</a:t>
            </a:r>
            <a:r>
              <a:rPr kumimoji="0" lang="en-US" altLang="en-US" sz="1600" b="0" i="0" u="none" strike="noStrike" cap="none" normalizeH="0" baseline="0" dirty="0">
                <a:ln>
                  <a:noFill/>
                </a:ln>
                <a:solidFill>
                  <a:srgbClr val="CE9178"/>
                </a:solidFill>
                <a:effectLst/>
                <a:latin typeface="Courier New" panose="02070309020205020404" pitchFamily="49" charset="0"/>
                <a:ea typeface="Times New Roman" panose="02020603050405020304" pitchFamily="18" charset="0"/>
              </a:rPr>
              <a:t>'Boxplot of </a:t>
            </a:r>
            <a:r>
              <a:rPr kumimoji="0" lang="en-US" altLang="en-US" sz="1600" b="0" i="0" u="none" strike="noStrike" cap="none" normalizeH="0" baseline="0" dirty="0">
                <a:ln>
                  <a:noFill/>
                </a:ln>
                <a:solidFill>
                  <a:srgbClr val="DCDCDC"/>
                </a:solidFill>
                <a:effectLst/>
                <a:latin typeface="Courier New" panose="02070309020205020404" pitchFamily="49" charset="0"/>
                <a:ea typeface="Times New Roman" panose="02020603050405020304" pitchFamily="18" charset="0"/>
              </a:rPr>
              <a:t>{</a:t>
            </a:r>
            <a:r>
              <a:rPr kumimoji="0" lang="en-US" altLang="en-US" sz="1600" b="0" i="0" u="none" strike="noStrike" cap="none" normalizeH="0" baseline="0" dirty="0">
                <a:ln>
                  <a:noFill/>
                </a:ln>
                <a:solidFill>
                  <a:srgbClr val="D4D4D4"/>
                </a:solidFill>
                <a:effectLst/>
                <a:latin typeface="Courier New" panose="02070309020205020404" pitchFamily="49" charset="0"/>
                <a:ea typeface="Times New Roman" panose="02020603050405020304" pitchFamily="18" charset="0"/>
              </a:rPr>
              <a:t>col</a:t>
            </a:r>
            <a:r>
              <a:rPr kumimoji="0" lang="en-US" altLang="en-US" sz="1600" b="0" i="0" u="none" strike="noStrike" cap="none" normalizeH="0" baseline="0" dirty="0">
                <a:ln>
                  <a:noFill/>
                </a:ln>
                <a:solidFill>
                  <a:srgbClr val="DCDCDC"/>
                </a:solidFill>
                <a:effectLst/>
                <a:latin typeface="Courier New" panose="02070309020205020404" pitchFamily="49" charset="0"/>
                <a:ea typeface="Times New Roman" panose="02020603050405020304" pitchFamily="18" charset="0"/>
              </a:rPr>
              <a:t>}</a:t>
            </a:r>
            <a:r>
              <a:rPr kumimoji="0" lang="en-US" altLang="en-US" sz="1600" b="0" i="0" u="none" strike="noStrike" cap="none" normalizeH="0" baseline="0" dirty="0">
                <a:ln>
                  <a:noFill/>
                </a:ln>
                <a:solidFill>
                  <a:srgbClr val="CE9178"/>
                </a:solidFill>
                <a:effectLst/>
                <a:latin typeface="Courier New" panose="02070309020205020404" pitchFamily="49" charset="0"/>
                <a:ea typeface="Times New Roman" panose="02020603050405020304" pitchFamily="18" charset="0"/>
              </a:rPr>
              <a:t>'</a:t>
            </a:r>
            <a:r>
              <a:rPr kumimoji="0" lang="en-US" altLang="en-US" sz="1600" b="0" i="0" u="none" strike="noStrike" cap="none" normalizeH="0" baseline="0" dirty="0">
                <a:ln>
                  <a:noFill/>
                </a:ln>
                <a:solidFill>
                  <a:srgbClr val="DCDCDC"/>
                </a:solidFill>
                <a:effectLst/>
                <a:latin typeface="Courier New" panose="02070309020205020404" pitchFamily="49" charset="0"/>
                <a:ea typeface="Times New Roman" panose="02020603050405020304" pitchFamily="18" charset="0"/>
              </a:rPr>
              <a:t>)</a:t>
            </a:r>
            <a:endParaRPr kumimoji="0" lang="en-US" altLang="en-US" sz="16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D4D4D4"/>
                </a:solidFill>
                <a:effectLst/>
                <a:latin typeface="Courier New" panose="02070309020205020404" pitchFamily="49" charset="0"/>
                <a:ea typeface="Times New Roman" panose="02020603050405020304" pitchFamily="18" charset="0"/>
              </a:rPr>
              <a:t>plt.tight_layout</a:t>
            </a:r>
            <a:r>
              <a:rPr kumimoji="0" lang="en-US" altLang="en-US" sz="1600" b="0" i="0" u="none" strike="noStrike" cap="none" normalizeH="0" baseline="0" dirty="0">
                <a:ln>
                  <a:noFill/>
                </a:ln>
                <a:solidFill>
                  <a:srgbClr val="DCDCDC"/>
                </a:solidFill>
                <a:effectLst/>
                <a:latin typeface="Courier New" panose="02070309020205020404" pitchFamily="49" charset="0"/>
                <a:ea typeface="Times New Roman" panose="02020603050405020304" pitchFamily="18" charset="0"/>
              </a:rPr>
              <a:t>()</a:t>
            </a:r>
            <a:endParaRPr kumimoji="0" lang="en-US" altLang="en-US" sz="16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D4D4D4"/>
                </a:solidFill>
                <a:effectLst/>
                <a:latin typeface="Courier New" panose="02070309020205020404" pitchFamily="49" charset="0"/>
                <a:ea typeface="Times New Roman" panose="02020603050405020304" pitchFamily="18" charset="0"/>
              </a:rPr>
              <a:t>plt.show</a:t>
            </a:r>
            <a:r>
              <a:rPr kumimoji="0" lang="en-US" altLang="en-US" sz="1600" b="0" i="0" u="none" strike="noStrike" cap="none" normalizeH="0" baseline="0" dirty="0">
                <a:ln>
                  <a:noFill/>
                </a:ln>
                <a:solidFill>
                  <a:srgbClr val="DCDCDC"/>
                </a:solidFill>
                <a:effectLst/>
                <a:latin typeface="Courier New" panose="02070309020205020404" pitchFamily="49" charset="0"/>
                <a:ea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bg1"/>
                </a:solidFill>
                <a:effectLst/>
                <a:latin typeface="Helvetica Neue" panose="02000503000000020004" pitchFamily="2" charset="0"/>
                <a:ea typeface="Times New Roman" panose="02020603050405020304" pitchFamily="18" charset="0"/>
              </a:rPr>
              <a:t>Explanations: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bg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chemeClr val="accent1">
                    <a:lumMod val="75000"/>
                  </a:schemeClr>
                </a:solidFill>
                <a:effectLst/>
                <a:latin typeface="Arial" panose="020B0604020202020204" pitchFamily="34" charset="0"/>
                <a:ea typeface="Times New Roman" panose="02020603050405020304" pitchFamily="18" charset="0"/>
              </a:rPr>
              <a:t>This code creates </a:t>
            </a:r>
            <a:r>
              <a:rPr kumimoji="0" lang="en-US" altLang="en-US" sz="1500" b="1" i="0" u="none" strike="noStrike" cap="none" normalizeH="0" baseline="0" dirty="0">
                <a:ln>
                  <a:noFill/>
                </a:ln>
                <a:solidFill>
                  <a:schemeClr val="accent1">
                    <a:lumMod val="75000"/>
                  </a:schemeClr>
                </a:solidFill>
                <a:effectLst/>
                <a:latin typeface="Arial" panose="020B0604020202020204" pitchFamily="34" charset="0"/>
                <a:ea typeface="Times New Roman" panose="02020603050405020304" pitchFamily="18" charset="0"/>
              </a:rPr>
              <a:t>boxplots for the first four numerical features</a:t>
            </a:r>
            <a:r>
              <a:rPr kumimoji="0" lang="en-US" altLang="en-US" sz="1500" b="0" i="0" u="none" strike="noStrike" cap="none" normalizeH="0" baseline="0" dirty="0">
                <a:ln>
                  <a:noFill/>
                </a:ln>
                <a:solidFill>
                  <a:schemeClr val="accent1">
                    <a:lumMod val="75000"/>
                  </a:schemeClr>
                </a:solidFill>
                <a:effectLst/>
                <a:latin typeface="Arial" panose="020B0604020202020204" pitchFamily="34" charset="0"/>
                <a:ea typeface="Times New Roman" panose="02020603050405020304" pitchFamily="18" charset="0"/>
              </a:rPr>
              <a:t> in the dataset, arranged neatly in a 2×2 grid, to visualize their distributions and detect outliers.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chemeClr val="accent1">
                    <a:lumMod val="75000"/>
                  </a:schemeClr>
                </a:solidFill>
                <a:effectLst/>
                <a:latin typeface="Arial" panose="020B0604020202020204" pitchFamily="34" charset="0"/>
                <a:ea typeface="Times New Roman" panose="02020603050405020304" pitchFamily="18" charset="0"/>
              </a:rPr>
              <a:t>Draws a </a:t>
            </a:r>
            <a:r>
              <a:rPr kumimoji="0" lang="en-US" altLang="en-US" sz="1500" b="1" i="0" u="none" strike="noStrike" cap="none" normalizeH="0" baseline="0" dirty="0">
                <a:ln>
                  <a:noFill/>
                </a:ln>
                <a:solidFill>
                  <a:schemeClr val="accent1">
                    <a:lumMod val="75000"/>
                  </a:schemeClr>
                </a:solidFill>
                <a:effectLst/>
                <a:latin typeface="Arial" panose="020B0604020202020204" pitchFamily="34" charset="0"/>
                <a:ea typeface="Times New Roman" panose="02020603050405020304" pitchFamily="18" charset="0"/>
              </a:rPr>
              <a:t>boxplot</a:t>
            </a:r>
            <a:r>
              <a:rPr kumimoji="0" lang="en-US" altLang="en-US" sz="1500" b="0" i="0" u="none" strike="noStrike" cap="none" normalizeH="0" baseline="0" dirty="0">
                <a:ln>
                  <a:noFill/>
                </a:ln>
                <a:solidFill>
                  <a:schemeClr val="accent1">
                    <a:lumMod val="75000"/>
                  </a:schemeClr>
                </a:solidFill>
                <a:effectLst/>
                <a:latin typeface="Arial" panose="020B0604020202020204" pitchFamily="34" charset="0"/>
                <a:ea typeface="Times New Roman" panose="02020603050405020304" pitchFamily="18" charset="0"/>
              </a:rPr>
              <a:t> for each column to show its data spread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chemeClr val="accent1">
                    <a:lumMod val="75000"/>
                  </a:schemeClr>
                </a:solidFill>
                <a:effectLst/>
                <a:latin typeface="Arial" panose="020B0604020202020204" pitchFamily="34" charset="0"/>
                <a:ea typeface="Times New Roman" panose="02020603050405020304" pitchFamily="18" charset="0"/>
              </a:rPr>
              <a:t>and outliers.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chemeClr val="accent1">
                    <a:lumMod val="75000"/>
                  </a:schemeClr>
                </a:solidFill>
                <a:effectLst/>
                <a:latin typeface="Arial" panose="020B0604020202020204" pitchFamily="34" charset="0"/>
                <a:ea typeface="Times New Roman" panose="02020603050405020304" pitchFamily="18" charset="0"/>
              </a:rPr>
              <a:t>Uses colors from Seaborn’s </a:t>
            </a:r>
            <a:r>
              <a:rPr kumimoji="0" lang="en-US" altLang="en-US" sz="1500" b="0" i="0" u="none" strike="noStrike" cap="none" normalizeH="0" baseline="0" dirty="0">
                <a:ln>
                  <a:noFill/>
                </a:ln>
                <a:solidFill>
                  <a:schemeClr val="accent1">
                    <a:lumMod val="75000"/>
                  </a:schemeClr>
                </a:solidFill>
                <a:effectLst/>
                <a:latin typeface="Arial Unicode MS" panose="020B0604020202020204" pitchFamily="34" charset="-128"/>
                <a:ea typeface="Times New Roman" panose="02020603050405020304" pitchFamily="18" charset="0"/>
                <a:cs typeface="Courier New" panose="02070309020205020404" pitchFamily="49" charset="0"/>
              </a:rPr>
              <a:t>"Set2"</a:t>
            </a:r>
            <a:r>
              <a:rPr kumimoji="0" lang="en-US" altLang="en-US" sz="1500" b="0" i="0" u="none" strike="noStrike" cap="none" normalizeH="0" baseline="0" dirty="0">
                <a:ln>
                  <a:noFill/>
                </a:ln>
                <a:solidFill>
                  <a:schemeClr val="accent1">
                    <a:lumMod val="75000"/>
                  </a:schemeClr>
                </a:solidFill>
                <a:effectLst/>
                <a:ea typeface="Times New Roman" panose="02020603050405020304" pitchFamily="18" charset="0"/>
              </a:rPr>
              <a:t> palette for variety.</a:t>
            </a:r>
            <a:endParaRPr kumimoji="0" lang="en-US" altLang="en-US" sz="1500" b="0" i="0" u="none" strike="noStrike" cap="none" normalizeH="0" baseline="0" dirty="0">
              <a:ln>
                <a:noFill/>
              </a:ln>
              <a:solidFill>
                <a:schemeClr val="accent1">
                  <a:lumMod val="75000"/>
                </a:schemeClr>
              </a:solidFill>
              <a:effectLst/>
              <a:latin typeface="Arial" panose="020B0604020202020204" pitchFamily="34" charset="0"/>
            </a:endParaRPr>
          </a:p>
        </p:txBody>
      </p:sp>
    </p:spTree>
    <p:extLst>
      <p:ext uri="{BB962C8B-B14F-4D97-AF65-F5344CB8AC3E}">
        <p14:creationId xmlns:p14="http://schemas.microsoft.com/office/powerpoint/2010/main" val="4267924673"/>
      </p:ext>
    </p:extLst>
  </p:cSld>
  <p:clrMapOvr>
    <a:masterClrMapping/>
  </p:clrMapOvr>
  <mc:AlternateContent xmlns:mc="http://schemas.openxmlformats.org/markup-compatibility/2006">
    <mc:Choice xmlns:p14="http://schemas.microsoft.com/office/powerpoint/2010/main" Requires="p14">
      <p:transition spd="slow" p14:dur="2000" advTm="46361"/>
    </mc:Choice>
    <mc:Fallback>
      <p:transition spd="slow" advTm="46361"/>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D6280969-F024-466D-A1DB-4F848C51DE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9" name="Straight Connector 8">
              <a:extLst>
                <a:ext uri="{FF2B5EF4-FFF2-40B4-BE49-F238E27FC236}">
                  <a16:creationId xmlns:a16="http://schemas.microsoft.com/office/drawing/2014/main" id="{63FDD802-E6D8-4979-A1B9-BA705AE4DA8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BDE509DD-4B76-45F0-8144-02F1D7E1AE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1" name="Rectangle 23">
              <a:extLst>
                <a:ext uri="{FF2B5EF4-FFF2-40B4-BE49-F238E27FC236}">
                  <a16:creationId xmlns:a16="http://schemas.microsoft.com/office/drawing/2014/main" id="{FEAEFD53-0220-48B1-9EA8-3EAE151E84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2" name="Rectangle 25">
              <a:extLst>
                <a:ext uri="{FF2B5EF4-FFF2-40B4-BE49-F238E27FC236}">
                  <a16:creationId xmlns:a16="http://schemas.microsoft.com/office/drawing/2014/main" id="{92E7FABD-916D-4FF9-B5F3-44E53AFD39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Isosceles Triangle 12">
              <a:extLst>
                <a:ext uri="{FF2B5EF4-FFF2-40B4-BE49-F238E27FC236}">
                  <a16:creationId xmlns:a16="http://schemas.microsoft.com/office/drawing/2014/main" id="{826F9772-AEFE-4C6D-82B6-1207069B86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Rectangle 27">
              <a:extLst>
                <a:ext uri="{FF2B5EF4-FFF2-40B4-BE49-F238E27FC236}">
                  <a16:creationId xmlns:a16="http://schemas.microsoft.com/office/drawing/2014/main" id="{ACFBF3A9-B76A-4B4B-B6D7-CA4651F5C9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Rectangle 28">
              <a:extLst>
                <a:ext uri="{FF2B5EF4-FFF2-40B4-BE49-F238E27FC236}">
                  <a16:creationId xmlns:a16="http://schemas.microsoft.com/office/drawing/2014/main" id="{BF0FAA0A-B682-4A83-BDD8-BCE0AB41C2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Rectangle 29">
              <a:extLst>
                <a:ext uri="{FF2B5EF4-FFF2-40B4-BE49-F238E27FC236}">
                  <a16:creationId xmlns:a16="http://schemas.microsoft.com/office/drawing/2014/main" id="{7874A013-E5E2-4AE1-8E93-029A2B41EB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Isosceles Triangle 16">
              <a:extLst>
                <a:ext uri="{FF2B5EF4-FFF2-40B4-BE49-F238E27FC236}">
                  <a16:creationId xmlns:a16="http://schemas.microsoft.com/office/drawing/2014/main" id="{4355329E-E608-4F7A-B4EF-8FEF07D755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Isosceles Triangle 17">
              <a:extLst>
                <a:ext uri="{FF2B5EF4-FFF2-40B4-BE49-F238E27FC236}">
                  <a16:creationId xmlns:a16="http://schemas.microsoft.com/office/drawing/2014/main" id="{53D9BFDF-B250-44FF-9BD7-C204EFBFC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useBgFill="1">
        <p:nvSpPr>
          <p:cNvPr id="20" name="Rectangle 19">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4" name="Isosceles Triangle 23">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6" name="Isosceles Triangle 25">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pic>
        <p:nvPicPr>
          <p:cNvPr id="2" name="Picture 1" descr="A diagram of a heatmap&#10;&#10;Description automatically generated">
            <a:extLst>
              <a:ext uri="{FF2B5EF4-FFF2-40B4-BE49-F238E27FC236}">
                <a16:creationId xmlns:a16="http://schemas.microsoft.com/office/drawing/2014/main" id="{0358B18D-3021-8E53-B740-3FE5761A29C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765693" y="302358"/>
            <a:ext cx="5514552" cy="4903023"/>
          </a:xfrm>
          <a:prstGeom prst="rect">
            <a:avLst/>
          </a:prstGeom>
          <a:noFill/>
          <a:ln>
            <a:noFill/>
          </a:ln>
        </p:spPr>
      </p:pic>
      <p:sp>
        <p:nvSpPr>
          <p:cNvPr id="4" name="Rectangle 1">
            <a:extLst>
              <a:ext uri="{FF2B5EF4-FFF2-40B4-BE49-F238E27FC236}">
                <a16:creationId xmlns:a16="http://schemas.microsoft.com/office/drawing/2014/main" id="{8CD159F9-951D-3F2C-8824-0CDE2FD6C8F4}"/>
              </a:ext>
            </a:extLst>
          </p:cNvPr>
          <p:cNvSpPr>
            <a:spLocks noChangeArrowheads="1"/>
          </p:cNvSpPr>
          <p:nvPr/>
        </p:nvSpPr>
        <p:spPr bwMode="auto">
          <a:xfrm>
            <a:off x="66261" y="371272"/>
            <a:ext cx="4790853" cy="56938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bg1"/>
                </a:solidFill>
                <a:effectLst/>
                <a:latin typeface="Helvetica Neue" panose="02000503000000020004" pitchFamily="2" charset="0"/>
                <a:ea typeface="Times New Roman" panose="02020603050405020304" pitchFamily="18" charset="0"/>
              </a:rPr>
              <a:t>Bivariate Analysis</a:t>
            </a:r>
            <a:endParaRPr kumimoji="0" lang="en-US" altLang="en-US" sz="1400" b="0" i="0" u="none" strike="noStrike" cap="none" normalizeH="0" baseline="0" dirty="0">
              <a:ln>
                <a:noFill/>
              </a:ln>
              <a:solidFill>
                <a:schemeClr val="bg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bg1"/>
                </a:solidFill>
                <a:effectLst/>
                <a:latin typeface="Montserrat" pitchFamily="2" charset="77"/>
                <a:ea typeface="Times New Roman" panose="02020603050405020304" pitchFamily="18" charset="0"/>
              </a:rPr>
              <a:t>Examine relationships between two variables: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bg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82B76C"/>
                </a:solidFill>
                <a:effectLst/>
                <a:latin typeface="Courier New" panose="02070309020205020404" pitchFamily="49" charset="0"/>
                <a:ea typeface="Times New Roman" panose="02020603050405020304" pitchFamily="18" charset="0"/>
              </a:rPr>
              <a:t># 9. Correlation Matrix &amp; Heatmap</a:t>
            </a:r>
            <a:endParaRPr kumimoji="0" lang="en-US" altLang="en-US" sz="14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82B76C"/>
                </a:solidFill>
                <a:effectLst/>
                <a:latin typeface="Courier New" panose="02070309020205020404" pitchFamily="49" charset="0"/>
                <a:ea typeface="Times New Roman" panose="02020603050405020304" pitchFamily="18" charset="0"/>
              </a:rPr>
              <a:t># Remove rows with '...' in 'sepal_length'</a:t>
            </a:r>
            <a:endParaRPr kumimoji="0" lang="en-US" altLang="en-US" sz="14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D4D4D4"/>
                </a:solidFill>
                <a:effectLst/>
                <a:latin typeface="Courier New" panose="02070309020205020404" pitchFamily="49" charset="0"/>
                <a:ea typeface="Times New Roman" panose="02020603050405020304" pitchFamily="18" charset="0"/>
              </a:rPr>
              <a:t>df_cleaned = df</a:t>
            </a:r>
            <a:r>
              <a:rPr kumimoji="0" lang="en-US" altLang="en-US" sz="1400" b="0" i="0" u="none" strike="noStrike" cap="none" normalizeH="0" baseline="0" dirty="0">
                <a:ln>
                  <a:noFill/>
                </a:ln>
                <a:solidFill>
                  <a:srgbClr val="DCDCDC"/>
                </a:solidFill>
                <a:effectLst/>
                <a:latin typeface="Courier New" panose="02070309020205020404" pitchFamily="49" charset="0"/>
                <a:ea typeface="Times New Roman" panose="02020603050405020304" pitchFamily="18" charset="0"/>
              </a:rPr>
              <a:t>[</a:t>
            </a:r>
            <a:r>
              <a:rPr kumimoji="0" lang="en-US" altLang="en-US" sz="1400" b="0" i="0" u="none" strike="noStrike" cap="none" normalizeH="0" baseline="0" dirty="0">
                <a:ln>
                  <a:noFill/>
                </a:ln>
                <a:solidFill>
                  <a:srgbClr val="D4D4D4"/>
                </a:solidFill>
                <a:effectLst/>
                <a:latin typeface="Courier New" panose="02070309020205020404" pitchFamily="49" charset="0"/>
                <a:ea typeface="Times New Roman" panose="02020603050405020304" pitchFamily="18" charset="0"/>
              </a:rPr>
              <a:t>df</a:t>
            </a:r>
            <a:r>
              <a:rPr kumimoji="0" lang="en-US" altLang="en-US" sz="1400" b="0" i="0" u="none" strike="noStrike" cap="none" normalizeH="0" baseline="0" dirty="0">
                <a:ln>
                  <a:noFill/>
                </a:ln>
                <a:solidFill>
                  <a:srgbClr val="DCDCDC"/>
                </a:solidFill>
                <a:effectLst/>
                <a:latin typeface="Courier New" panose="02070309020205020404" pitchFamily="49" charset="0"/>
                <a:ea typeface="Times New Roman" panose="02020603050405020304" pitchFamily="18" charset="0"/>
              </a:rPr>
              <a:t>[</a:t>
            </a:r>
            <a:r>
              <a:rPr kumimoji="0" lang="en-US" altLang="en-US" sz="1400" b="0" i="0" u="none" strike="noStrike" cap="none" normalizeH="0" baseline="0" dirty="0">
                <a:ln>
                  <a:noFill/>
                </a:ln>
                <a:solidFill>
                  <a:srgbClr val="CE9178"/>
                </a:solidFill>
                <a:effectLst/>
                <a:latin typeface="Courier New" panose="02070309020205020404" pitchFamily="49" charset="0"/>
                <a:ea typeface="Times New Roman" panose="02020603050405020304" pitchFamily="18" charset="0"/>
              </a:rPr>
              <a:t>'sepal_length'</a:t>
            </a:r>
            <a:r>
              <a:rPr kumimoji="0" lang="en-US" altLang="en-US" sz="1400" b="0" i="0" u="none" strike="noStrike" cap="none" normalizeH="0" baseline="0" dirty="0">
                <a:ln>
                  <a:noFill/>
                </a:ln>
                <a:solidFill>
                  <a:srgbClr val="DCDCDC"/>
                </a:solidFill>
                <a:effectLst/>
                <a:latin typeface="Courier New" panose="02070309020205020404" pitchFamily="49" charset="0"/>
                <a:ea typeface="Times New Roman" panose="02020603050405020304" pitchFamily="18" charset="0"/>
              </a:rPr>
              <a:t>]</a:t>
            </a:r>
            <a:r>
              <a:rPr kumimoji="0" lang="en-US" altLang="en-US" sz="1400" b="0" i="0" u="none" strike="noStrike" cap="none" normalizeH="0" baseline="0" dirty="0">
                <a:ln>
                  <a:noFill/>
                </a:ln>
                <a:solidFill>
                  <a:srgbClr val="D4D4D4"/>
                </a:solidFill>
                <a:effectLst/>
                <a:latin typeface="Courier New" panose="02070309020205020404" pitchFamily="49" charset="0"/>
                <a:ea typeface="Times New Roman" panose="02020603050405020304" pitchFamily="18" charset="0"/>
              </a:rPr>
              <a:t> != </a:t>
            </a:r>
            <a:r>
              <a:rPr kumimoji="0" lang="en-US" altLang="en-US" sz="1400" b="0" i="0" u="none" strike="noStrike" cap="none" normalizeH="0" baseline="0" dirty="0">
                <a:ln>
                  <a:noFill/>
                </a:ln>
                <a:solidFill>
                  <a:srgbClr val="CE9178"/>
                </a:solidFill>
                <a:effectLst/>
                <a:latin typeface="Courier New" panose="02070309020205020404" pitchFamily="49" charset="0"/>
                <a:ea typeface="Times New Roman" panose="02020603050405020304" pitchFamily="18" charset="0"/>
              </a:rPr>
              <a:t>'...'</a:t>
            </a:r>
            <a:r>
              <a:rPr kumimoji="0" lang="en-US" altLang="en-US" sz="1400" b="0" i="0" u="none" strike="noStrike" cap="none" normalizeH="0" baseline="0" dirty="0">
                <a:ln>
                  <a:noFill/>
                </a:ln>
                <a:solidFill>
                  <a:srgbClr val="DCDCDC"/>
                </a:solidFill>
                <a:effectLst/>
                <a:latin typeface="Courier New" panose="02070309020205020404" pitchFamily="49" charset="0"/>
                <a:ea typeface="Times New Roman" panose="02020603050405020304" pitchFamily="18" charset="0"/>
              </a:rPr>
              <a:t>]</a:t>
            </a:r>
            <a:r>
              <a:rPr kumimoji="0" lang="en-US" altLang="en-US" sz="1400" b="0" i="0" u="none" strike="noStrike" cap="none" normalizeH="0" baseline="0" dirty="0">
                <a:ln>
                  <a:noFill/>
                </a:ln>
                <a:solidFill>
                  <a:srgbClr val="D4D4D4"/>
                </a:solidFill>
                <a:effectLst/>
                <a:latin typeface="Courier New" panose="02070309020205020404" pitchFamily="49" charset="0"/>
                <a:ea typeface="Times New Roman" panose="02020603050405020304" pitchFamily="18" charset="0"/>
              </a:rPr>
              <a:t>.copy</a:t>
            </a:r>
            <a:r>
              <a:rPr kumimoji="0" lang="en-US" altLang="en-US" sz="1400" b="0" i="0" u="none" strike="noStrike" cap="none" normalizeH="0" baseline="0" dirty="0">
                <a:ln>
                  <a:noFill/>
                </a:ln>
                <a:solidFill>
                  <a:srgbClr val="DCDCDC"/>
                </a:solidFill>
                <a:effectLst/>
                <a:latin typeface="Courier New" panose="02070309020205020404" pitchFamily="49" charset="0"/>
                <a:ea typeface="Times New Roman" panose="02020603050405020304" pitchFamily="18" charset="0"/>
              </a:rPr>
              <a:t>()</a:t>
            </a:r>
            <a:endParaRPr kumimoji="0" lang="en-US" altLang="en-US" sz="14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82B76C"/>
                </a:solidFill>
                <a:effectLst/>
                <a:latin typeface="Courier New" panose="02070309020205020404" pitchFamily="49" charset="0"/>
                <a:ea typeface="Times New Roman" panose="02020603050405020304" pitchFamily="18" charset="0"/>
              </a:rPr>
              <a:t># Convert 'sepal_length' to numeric</a:t>
            </a:r>
            <a:endParaRPr kumimoji="0" lang="en-US" altLang="en-US" sz="14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D4D4D4"/>
                </a:solidFill>
                <a:effectLst/>
                <a:latin typeface="Courier New" panose="02070309020205020404" pitchFamily="49" charset="0"/>
                <a:ea typeface="Times New Roman" panose="02020603050405020304" pitchFamily="18" charset="0"/>
              </a:rPr>
              <a:t>df_cleaned</a:t>
            </a:r>
            <a:r>
              <a:rPr kumimoji="0" lang="en-US" altLang="en-US" sz="1400" b="0" i="0" u="none" strike="noStrike" cap="none" normalizeH="0" baseline="0" dirty="0">
                <a:ln>
                  <a:noFill/>
                </a:ln>
                <a:solidFill>
                  <a:srgbClr val="DCDCDC"/>
                </a:solidFill>
                <a:effectLst/>
                <a:latin typeface="Courier New" panose="02070309020205020404" pitchFamily="49" charset="0"/>
                <a:ea typeface="Times New Roman" panose="02020603050405020304" pitchFamily="18" charset="0"/>
              </a:rPr>
              <a:t>[</a:t>
            </a:r>
            <a:r>
              <a:rPr kumimoji="0" lang="en-US" altLang="en-US" sz="1400" b="0" i="0" u="none" strike="noStrike" cap="none" normalizeH="0" baseline="0" dirty="0">
                <a:ln>
                  <a:noFill/>
                </a:ln>
                <a:solidFill>
                  <a:srgbClr val="CE9178"/>
                </a:solidFill>
                <a:effectLst/>
                <a:latin typeface="Courier New" panose="02070309020205020404" pitchFamily="49" charset="0"/>
                <a:ea typeface="Times New Roman" panose="02020603050405020304" pitchFamily="18" charset="0"/>
              </a:rPr>
              <a:t>'sepal_length'</a:t>
            </a:r>
            <a:r>
              <a:rPr kumimoji="0" lang="en-US" altLang="en-US" sz="1400" b="0" i="0" u="none" strike="noStrike" cap="none" normalizeH="0" baseline="0" dirty="0">
                <a:ln>
                  <a:noFill/>
                </a:ln>
                <a:solidFill>
                  <a:srgbClr val="DCDCDC"/>
                </a:solidFill>
                <a:effectLst/>
                <a:latin typeface="Courier New" panose="02070309020205020404" pitchFamily="49" charset="0"/>
                <a:ea typeface="Times New Roman" panose="02020603050405020304" pitchFamily="18" charset="0"/>
              </a:rPr>
              <a:t>]</a:t>
            </a:r>
            <a:r>
              <a:rPr kumimoji="0" lang="en-US" altLang="en-US" sz="1400" b="0" i="0" u="none" strike="noStrike" cap="none" normalizeH="0" baseline="0" dirty="0">
                <a:ln>
                  <a:noFill/>
                </a:ln>
                <a:solidFill>
                  <a:srgbClr val="D4D4D4"/>
                </a:solidFill>
                <a:effectLst/>
                <a:latin typeface="Courier New" panose="02070309020205020404" pitchFamily="49" charset="0"/>
                <a:ea typeface="Times New Roman" panose="02020603050405020304" pitchFamily="18" charset="0"/>
              </a:rPr>
              <a:t> = pd.to_numeric</a:t>
            </a:r>
            <a:r>
              <a:rPr kumimoji="0" lang="en-US" altLang="en-US" sz="1400" b="0" i="0" u="none" strike="noStrike" cap="none" normalizeH="0" baseline="0" dirty="0">
                <a:ln>
                  <a:noFill/>
                </a:ln>
                <a:solidFill>
                  <a:srgbClr val="DCDCDC"/>
                </a:solidFill>
                <a:effectLst/>
                <a:latin typeface="Courier New" panose="02070309020205020404" pitchFamily="49" charset="0"/>
                <a:ea typeface="Times New Roman" panose="02020603050405020304" pitchFamily="18" charset="0"/>
              </a:rPr>
              <a:t>(</a:t>
            </a:r>
            <a:r>
              <a:rPr kumimoji="0" lang="en-US" altLang="en-US" sz="1400" b="0" i="0" u="none" strike="noStrike" cap="none" normalizeH="0" baseline="0" dirty="0">
                <a:ln>
                  <a:noFill/>
                </a:ln>
                <a:solidFill>
                  <a:srgbClr val="D4D4D4"/>
                </a:solidFill>
                <a:effectLst/>
                <a:latin typeface="Courier New" panose="02070309020205020404" pitchFamily="49" charset="0"/>
                <a:ea typeface="Times New Roman" panose="02020603050405020304" pitchFamily="18" charset="0"/>
              </a:rPr>
              <a:t>df_cleaned</a:t>
            </a:r>
            <a:r>
              <a:rPr kumimoji="0" lang="en-US" altLang="en-US" sz="1400" b="0" i="0" u="none" strike="noStrike" cap="none" normalizeH="0" baseline="0" dirty="0">
                <a:ln>
                  <a:noFill/>
                </a:ln>
                <a:solidFill>
                  <a:srgbClr val="DCDCDC"/>
                </a:solidFill>
                <a:effectLst/>
                <a:latin typeface="Courier New" panose="02070309020205020404" pitchFamily="49" charset="0"/>
                <a:ea typeface="Times New Roman" panose="02020603050405020304" pitchFamily="18" charset="0"/>
              </a:rPr>
              <a:t>[</a:t>
            </a:r>
            <a:r>
              <a:rPr kumimoji="0" lang="en-US" altLang="en-US" sz="1400" b="0" i="0" u="none" strike="noStrike" cap="none" normalizeH="0" baseline="0" dirty="0">
                <a:ln>
                  <a:noFill/>
                </a:ln>
                <a:solidFill>
                  <a:srgbClr val="CE9178"/>
                </a:solidFill>
                <a:effectLst/>
                <a:latin typeface="Courier New" panose="02070309020205020404" pitchFamily="49" charset="0"/>
                <a:ea typeface="Times New Roman" panose="02020603050405020304" pitchFamily="18" charset="0"/>
              </a:rPr>
              <a:t>'sepal_length'</a:t>
            </a:r>
            <a:r>
              <a:rPr kumimoji="0" lang="en-US" altLang="en-US" sz="1400" b="0" i="0" u="none" strike="noStrike" cap="none" normalizeH="0" baseline="0" dirty="0">
                <a:ln>
                  <a:noFill/>
                </a:ln>
                <a:solidFill>
                  <a:srgbClr val="DCDCDC"/>
                </a:solidFill>
                <a:effectLst/>
                <a:latin typeface="Courier New" panose="02070309020205020404" pitchFamily="49" charset="0"/>
                <a:ea typeface="Times New Roman" panose="02020603050405020304" pitchFamily="18" charset="0"/>
              </a:rPr>
              <a:t>])</a:t>
            </a:r>
            <a:endParaRPr kumimoji="0" lang="en-US" altLang="en-US" sz="14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D4D4D4"/>
                </a:solidFill>
                <a:effectLst/>
                <a:latin typeface="Courier New" panose="02070309020205020404" pitchFamily="49" charset="0"/>
                <a:ea typeface="Times New Roman" panose="02020603050405020304" pitchFamily="18" charset="0"/>
              </a:rPr>
              <a:t>corr = df_cleaned.iloc</a:t>
            </a:r>
            <a:r>
              <a:rPr kumimoji="0" lang="en-US" altLang="en-US" sz="1400" b="0" i="0" u="none" strike="noStrike" cap="none" normalizeH="0" baseline="0" dirty="0">
                <a:ln>
                  <a:noFill/>
                </a:ln>
                <a:solidFill>
                  <a:srgbClr val="DCDCDC"/>
                </a:solidFill>
                <a:effectLst/>
                <a:latin typeface="Courier New" panose="02070309020205020404" pitchFamily="49" charset="0"/>
                <a:ea typeface="Times New Roman" panose="02020603050405020304" pitchFamily="18" charset="0"/>
              </a:rPr>
              <a:t>[:,</a:t>
            </a:r>
            <a:r>
              <a:rPr kumimoji="0" lang="en-US" altLang="en-US" sz="1400" b="0" i="0" u="none" strike="noStrike" cap="none" normalizeH="0" baseline="0" dirty="0">
                <a:ln>
                  <a:noFill/>
                </a:ln>
                <a:solidFill>
                  <a:srgbClr val="D4D4D4"/>
                </a:solidFill>
                <a:effectLst/>
                <a:latin typeface="Courier New" panose="02070309020205020404" pitchFamily="49" charset="0"/>
                <a:ea typeface="Times New Roman" panose="02020603050405020304" pitchFamily="18" charset="0"/>
              </a:rPr>
              <a:t> </a:t>
            </a:r>
            <a:r>
              <a:rPr kumimoji="0" lang="en-US" altLang="en-US" sz="1400" b="0" i="0" u="none" strike="noStrike" cap="none" normalizeH="0" baseline="0" dirty="0">
                <a:ln>
                  <a:noFill/>
                </a:ln>
                <a:solidFill>
                  <a:srgbClr val="DCDCDC"/>
                </a:solidFill>
                <a:effectLst/>
                <a:latin typeface="Courier New" panose="02070309020205020404" pitchFamily="49" charset="0"/>
                <a:ea typeface="Times New Roman" panose="02020603050405020304" pitchFamily="18" charset="0"/>
              </a:rPr>
              <a:t>:</a:t>
            </a:r>
            <a:r>
              <a:rPr kumimoji="0" lang="en-US" altLang="en-US" sz="1400" b="0" i="0" u="none" strike="noStrike" cap="none" normalizeH="0" baseline="0" dirty="0">
                <a:ln>
                  <a:noFill/>
                </a:ln>
                <a:solidFill>
                  <a:srgbClr val="B5CEA8"/>
                </a:solidFill>
                <a:effectLst/>
                <a:latin typeface="Courier New" panose="02070309020205020404" pitchFamily="49" charset="0"/>
                <a:ea typeface="Times New Roman" panose="02020603050405020304" pitchFamily="18" charset="0"/>
              </a:rPr>
              <a:t>-1</a:t>
            </a:r>
            <a:r>
              <a:rPr kumimoji="0" lang="en-US" altLang="en-US" sz="1400" b="0" i="0" u="none" strike="noStrike" cap="none" normalizeH="0" baseline="0" dirty="0">
                <a:ln>
                  <a:noFill/>
                </a:ln>
                <a:solidFill>
                  <a:srgbClr val="DCDCDC"/>
                </a:solidFill>
                <a:effectLst/>
                <a:latin typeface="Courier New" panose="02070309020205020404" pitchFamily="49" charset="0"/>
                <a:ea typeface="Times New Roman" panose="02020603050405020304" pitchFamily="18" charset="0"/>
              </a:rPr>
              <a:t>]</a:t>
            </a:r>
            <a:r>
              <a:rPr kumimoji="0" lang="en-US" altLang="en-US" sz="1400" b="0" i="0" u="none" strike="noStrike" cap="none" normalizeH="0" baseline="0" dirty="0">
                <a:ln>
                  <a:noFill/>
                </a:ln>
                <a:solidFill>
                  <a:srgbClr val="D4D4D4"/>
                </a:solidFill>
                <a:effectLst/>
                <a:latin typeface="Courier New" panose="02070309020205020404" pitchFamily="49" charset="0"/>
                <a:ea typeface="Times New Roman" panose="02020603050405020304" pitchFamily="18" charset="0"/>
              </a:rPr>
              <a:t>.corr</a:t>
            </a:r>
            <a:r>
              <a:rPr kumimoji="0" lang="en-US" altLang="en-US" sz="1400" b="0" i="0" u="none" strike="noStrike" cap="none" normalizeH="0" baseline="0" dirty="0">
                <a:ln>
                  <a:noFill/>
                </a:ln>
                <a:solidFill>
                  <a:srgbClr val="DCDCDC"/>
                </a:solidFill>
                <a:effectLst/>
                <a:latin typeface="Courier New" panose="02070309020205020404" pitchFamily="49" charset="0"/>
                <a:ea typeface="Times New Roman" panose="02020603050405020304" pitchFamily="18" charset="0"/>
              </a:rPr>
              <a:t>()</a:t>
            </a:r>
            <a:endParaRPr kumimoji="0" lang="en-US" altLang="en-US" sz="14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D4D4D4"/>
                </a:solidFill>
                <a:effectLst/>
                <a:latin typeface="Courier New" panose="02070309020205020404" pitchFamily="49" charset="0"/>
                <a:ea typeface="Times New Roman" panose="02020603050405020304" pitchFamily="18" charset="0"/>
              </a:rPr>
              <a:t>plt.figure</a:t>
            </a:r>
            <a:r>
              <a:rPr kumimoji="0" lang="en-US" altLang="en-US" sz="1400" b="0" i="0" u="none" strike="noStrike" cap="none" normalizeH="0" baseline="0" dirty="0">
                <a:ln>
                  <a:noFill/>
                </a:ln>
                <a:solidFill>
                  <a:srgbClr val="DCDCDC"/>
                </a:solidFill>
                <a:effectLst/>
                <a:latin typeface="Courier New" panose="02070309020205020404" pitchFamily="49" charset="0"/>
                <a:ea typeface="Times New Roman" panose="02020603050405020304" pitchFamily="18" charset="0"/>
              </a:rPr>
              <a:t>(</a:t>
            </a:r>
            <a:r>
              <a:rPr kumimoji="0" lang="en-US" altLang="en-US" sz="1400" b="0" i="0" u="none" strike="noStrike" cap="none" normalizeH="0" baseline="0" dirty="0">
                <a:ln>
                  <a:noFill/>
                </a:ln>
                <a:solidFill>
                  <a:srgbClr val="D4D4D4"/>
                </a:solidFill>
                <a:effectLst/>
                <a:latin typeface="Courier New" panose="02070309020205020404" pitchFamily="49" charset="0"/>
                <a:ea typeface="Times New Roman" panose="02020603050405020304" pitchFamily="18" charset="0"/>
              </a:rPr>
              <a:t>figsize=</a:t>
            </a:r>
            <a:r>
              <a:rPr kumimoji="0" lang="en-US" altLang="en-US" sz="1400" b="0" i="0" u="none" strike="noStrike" cap="none" normalizeH="0" baseline="0" dirty="0">
                <a:ln>
                  <a:noFill/>
                </a:ln>
                <a:solidFill>
                  <a:srgbClr val="DCDCDC"/>
                </a:solidFill>
                <a:effectLst/>
                <a:latin typeface="Courier New" panose="02070309020205020404" pitchFamily="49" charset="0"/>
                <a:ea typeface="Times New Roman" panose="02020603050405020304" pitchFamily="18" charset="0"/>
              </a:rPr>
              <a:t>(</a:t>
            </a:r>
            <a:r>
              <a:rPr kumimoji="0" lang="en-US" altLang="en-US" sz="1400" b="0" i="0" u="none" strike="noStrike" cap="none" normalizeH="0" baseline="0" dirty="0">
                <a:ln>
                  <a:noFill/>
                </a:ln>
                <a:solidFill>
                  <a:srgbClr val="B5CEA8"/>
                </a:solidFill>
                <a:effectLst/>
                <a:latin typeface="Courier New" panose="02070309020205020404" pitchFamily="49" charset="0"/>
                <a:ea typeface="Times New Roman" panose="02020603050405020304" pitchFamily="18" charset="0"/>
              </a:rPr>
              <a:t>6</a:t>
            </a:r>
            <a:r>
              <a:rPr kumimoji="0" lang="en-US" altLang="en-US" sz="1400" b="0" i="0" u="none" strike="noStrike" cap="none" normalizeH="0" baseline="0" dirty="0">
                <a:ln>
                  <a:noFill/>
                </a:ln>
                <a:solidFill>
                  <a:srgbClr val="DCDCDC"/>
                </a:solidFill>
                <a:effectLst/>
                <a:latin typeface="Courier New" panose="02070309020205020404" pitchFamily="49" charset="0"/>
                <a:ea typeface="Times New Roman" panose="02020603050405020304" pitchFamily="18" charset="0"/>
              </a:rPr>
              <a:t>,</a:t>
            </a:r>
            <a:r>
              <a:rPr kumimoji="0" lang="en-US" altLang="en-US" sz="1400" b="0" i="0" u="none" strike="noStrike" cap="none" normalizeH="0" baseline="0" dirty="0">
                <a:ln>
                  <a:noFill/>
                </a:ln>
                <a:solidFill>
                  <a:srgbClr val="D4D4D4"/>
                </a:solidFill>
                <a:effectLst/>
                <a:latin typeface="Courier New" panose="02070309020205020404" pitchFamily="49" charset="0"/>
                <a:ea typeface="Times New Roman" panose="02020603050405020304" pitchFamily="18" charset="0"/>
              </a:rPr>
              <a:t> </a:t>
            </a:r>
            <a:r>
              <a:rPr kumimoji="0" lang="en-US" altLang="en-US" sz="1400" b="0" i="0" u="none" strike="noStrike" cap="none" normalizeH="0" baseline="0" dirty="0">
                <a:ln>
                  <a:noFill/>
                </a:ln>
                <a:solidFill>
                  <a:srgbClr val="B5CEA8"/>
                </a:solidFill>
                <a:effectLst/>
                <a:latin typeface="Courier New" panose="02070309020205020404" pitchFamily="49" charset="0"/>
                <a:ea typeface="Times New Roman" panose="02020603050405020304" pitchFamily="18" charset="0"/>
              </a:rPr>
              <a:t>4</a:t>
            </a:r>
            <a:r>
              <a:rPr kumimoji="0" lang="en-US" altLang="en-US" sz="1400" b="0" i="0" u="none" strike="noStrike" cap="none" normalizeH="0" baseline="0" dirty="0">
                <a:ln>
                  <a:noFill/>
                </a:ln>
                <a:solidFill>
                  <a:srgbClr val="DCDCDC"/>
                </a:solidFill>
                <a:effectLst/>
                <a:latin typeface="Courier New" panose="02070309020205020404" pitchFamily="49" charset="0"/>
                <a:ea typeface="Times New Roman" panose="02020603050405020304" pitchFamily="18" charset="0"/>
              </a:rPr>
              <a:t>))</a:t>
            </a:r>
            <a:endParaRPr kumimoji="0" lang="en-US" altLang="en-US" sz="14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D4D4D4"/>
                </a:solidFill>
                <a:effectLst/>
                <a:latin typeface="Courier New" panose="02070309020205020404" pitchFamily="49" charset="0"/>
                <a:ea typeface="Times New Roman" panose="02020603050405020304" pitchFamily="18" charset="0"/>
              </a:rPr>
              <a:t>sns.heatmap</a:t>
            </a:r>
            <a:r>
              <a:rPr kumimoji="0" lang="en-US" altLang="en-US" sz="1400" b="0" i="0" u="none" strike="noStrike" cap="none" normalizeH="0" baseline="0" dirty="0">
                <a:ln>
                  <a:noFill/>
                </a:ln>
                <a:solidFill>
                  <a:srgbClr val="DCDCDC"/>
                </a:solidFill>
                <a:effectLst/>
                <a:latin typeface="Courier New" panose="02070309020205020404" pitchFamily="49" charset="0"/>
                <a:ea typeface="Times New Roman" panose="02020603050405020304" pitchFamily="18" charset="0"/>
              </a:rPr>
              <a:t>(</a:t>
            </a:r>
            <a:r>
              <a:rPr kumimoji="0" lang="en-US" altLang="en-US" sz="1400" b="0" i="0" u="none" strike="noStrike" cap="none" normalizeH="0" baseline="0" dirty="0">
                <a:ln>
                  <a:noFill/>
                </a:ln>
                <a:solidFill>
                  <a:srgbClr val="D4D4D4"/>
                </a:solidFill>
                <a:effectLst/>
                <a:latin typeface="Courier New" panose="02070309020205020404" pitchFamily="49" charset="0"/>
                <a:ea typeface="Times New Roman" panose="02020603050405020304" pitchFamily="18" charset="0"/>
              </a:rPr>
              <a:t>corr</a:t>
            </a:r>
            <a:r>
              <a:rPr kumimoji="0" lang="en-US" altLang="en-US" sz="1400" b="0" i="0" u="none" strike="noStrike" cap="none" normalizeH="0" baseline="0" dirty="0">
                <a:ln>
                  <a:noFill/>
                </a:ln>
                <a:solidFill>
                  <a:srgbClr val="DCDCDC"/>
                </a:solidFill>
                <a:effectLst/>
                <a:latin typeface="Courier New" panose="02070309020205020404" pitchFamily="49" charset="0"/>
                <a:ea typeface="Times New Roman" panose="02020603050405020304" pitchFamily="18" charset="0"/>
              </a:rPr>
              <a:t>,</a:t>
            </a:r>
            <a:r>
              <a:rPr kumimoji="0" lang="en-US" altLang="en-US" sz="1400" b="0" i="0" u="none" strike="noStrike" cap="none" normalizeH="0" baseline="0" dirty="0">
                <a:ln>
                  <a:noFill/>
                </a:ln>
                <a:solidFill>
                  <a:srgbClr val="D4D4D4"/>
                </a:solidFill>
                <a:effectLst/>
                <a:latin typeface="Courier New" panose="02070309020205020404" pitchFamily="49" charset="0"/>
                <a:ea typeface="Times New Roman" panose="02020603050405020304" pitchFamily="18" charset="0"/>
              </a:rPr>
              <a:t> annot=</a:t>
            </a:r>
            <a:r>
              <a:rPr kumimoji="0" lang="en-US" altLang="en-US" sz="1400" b="0" i="0" u="none" strike="noStrike" cap="none" normalizeH="0" baseline="0" dirty="0">
                <a:ln>
                  <a:noFill/>
                </a:ln>
                <a:solidFill>
                  <a:srgbClr val="569CD6"/>
                </a:solidFill>
                <a:effectLst/>
                <a:latin typeface="Courier New" panose="02070309020205020404" pitchFamily="49" charset="0"/>
                <a:ea typeface="Times New Roman" panose="02020603050405020304" pitchFamily="18" charset="0"/>
              </a:rPr>
              <a:t>True</a:t>
            </a:r>
            <a:r>
              <a:rPr kumimoji="0" lang="en-US" altLang="en-US" sz="1400" b="0" i="0" u="none" strike="noStrike" cap="none" normalizeH="0" baseline="0" dirty="0">
                <a:ln>
                  <a:noFill/>
                </a:ln>
                <a:solidFill>
                  <a:srgbClr val="DCDCDC"/>
                </a:solidFill>
                <a:effectLst/>
                <a:latin typeface="Courier New" panose="02070309020205020404" pitchFamily="49" charset="0"/>
                <a:ea typeface="Times New Roman" panose="02020603050405020304" pitchFamily="18" charset="0"/>
              </a:rPr>
              <a:t>,</a:t>
            </a:r>
            <a:r>
              <a:rPr kumimoji="0" lang="en-US" altLang="en-US" sz="1400" b="0" i="0" u="none" strike="noStrike" cap="none" normalizeH="0" baseline="0" dirty="0">
                <a:ln>
                  <a:noFill/>
                </a:ln>
                <a:solidFill>
                  <a:srgbClr val="D4D4D4"/>
                </a:solidFill>
                <a:effectLst/>
                <a:latin typeface="Courier New" panose="02070309020205020404" pitchFamily="49" charset="0"/>
                <a:ea typeface="Times New Roman" panose="02020603050405020304" pitchFamily="18" charset="0"/>
              </a:rPr>
              <a:t> cmap=</a:t>
            </a:r>
            <a:r>
              <a:rPr kumimoji="0" lang="en-US" altLang="en-US" sz="1400" b="0" i="0" u="none" strike="noStrike" cap="none" normalizeH="0" baseline="0" dirty="0">
                <a:ln>
                  <a:noFill/>
                </a:ln>
                <a:solidFill>
                  <a:srgbClr val="CE9178"/>
                </a:solidFill>
                <a:effectLst/>
                <a:latin typeface="Courier New" panose="02070309020205020404" pitchFamily="49" charset="0"/>
                <a:ea typeface="Times New Roman" panose="02020603050405020304" pitchFamily="18" charset="0"/>
              </a:rPr>
              <a:t>'coolwarm'</a:t>
            </a:r>
            <a:r>
              <a:rPr kumimoji="0" lang="en-US" altLang="en-US" sz="1400" b="0" i="0" u="none" strike="noStrike" cap="none" normalizeH="0" baseline="0" dirty="0">
                <a:ln>
                  <a:noFill/>
                </a:ln>
                <a:solidFill>
                  <a:srgbClr val="DCDCDC"/>
                </a:solidFill>
                <a:effectLst/>
                <a:latin typeface="Courier New" panose="02070309020205020404" pitchFamily="49" charset="0"/>
                <a:ea typeface="Times New Roman" panose="02020603050405020304" pitchFamily="18" charset="0"/>
              </a:rPr>
              <a:t>,</a:t>
            </a:r>
            <a:r>
              <a:rPr kumimoji="0" lang="en-US" altLang="en-US" sz="1400" b="0" i="0" u="none" strike="noStrike" cap="none" normalizeH="0" baseline="0" dirty="0">
                <a:ln>
                  <a:noFill/>
                </a:ln>
                <a:solidFill>
                  <a:srgbClr val="D4D4D4"/>
                </a:solidFill>
                <a:effectLst/>
                <a:latin typeface="Courier New" panose="02070309020205020404" pitchFamily="49" charset="0"/>
                <a:ea typeface="Times New Roman" panose="02020603050405020304" pitchFamily="18" charset="0"/>
              </a:rPr>
              <a:t> square=</a:t>
            </a:r>
            <a:r>
              <a:rPr kumimoji="0" lang="en-US" altLang="en-US" sz="1400" b="0" i="0" u="none" strike="noStrike" cap="none" normalizeH="0" baseline="0" dirty="0">
                <a:ln>
                  <a:noFill/>
                </a:ln>
                <a:solidFill>
                  <a:srgbClr val="569CD6"/>
                </a:solidFill>
                <a:effectLst/>
                <a:latin typeface="Courier New" panose="02070309020205020404" pitchFamily="49" charset="0"/>
                <a:ea typeface="Times New Roman" panose="02020603050405020304" pitchFamily="18" charset="0"/>
              </a:rPr>
              <a:t>True</a:t>
            </a:r>
            <a:r>
              <a:rPr kumimoji="0" lang="en-US" altLang="en-US" sz="1400" b="0" i="0" u="none" strike="noStrike" cap="none" normalizeH="0" baseline="0" dirty="0">
                <a:ln>
                  <a:noFill/>
                </a:ln>
                <a:solidFill>
                  <a:srgbClr val="DCDCDC"/>
                </a:solidFill>
                <a:effectLst/>
                <a:latin typeface="Courier New" panose="02070309020205020404" pitchFamily="49" charset="0"/>
                <a:ea typeface="Times New Roman" panose="02020603050405020304" pitchFamily="18" charset="0"/>
              </a:rPr>
              <a:t>)</a:t>
            </a:r>
            <a:endParaRPr kumimoji="0" lang="en-US" altLang="en-US" sz="14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D4D4D4"/>
                </a:solidFill>
                <a:effectLst/>
                <a:latin typeface="Courier New" panose="02070309020205020404" pitchFamily="49" charset="0"/>
                <a:ea typeface="Times New Roman" panose="02020603050405020304" pitchFamily="18" charset="0"/>
              </a:rPr>
              <a:t>plt.title</a:t>
            </a:r>
            <a:r>
              <a:rPr kumimoji="0" lang="en-US" altLang="en-US" sz="1400" b="0" i="0" u="none" strike="noStrike" cap="none" normalizeH="0" baseline="0" dirty="0">
                <a:ln>
                  <a:noFill/>
                </a:ln>
                <a:solidFill>
                  <a:srgbClr val="DCDCDC"/>
                </a:solidFill>
                <a:effectLst/>
                <a:latin typeface="Courier New" panose="02070309020205020404" pitchFamily="49" charset="0"/>
                <a:ea typeface="Times New Roman" panose="02020603050405020304" pitchFamily="18" charset="0"/>
              </a:rPr>
              <a:t>(</a:t>
            </a:r>
            <a:r>
              <a:rPr kumimoji="0" lang="en-US" altLang="en-US" sz="1400" b="0" i="0" u="none" strike="noStrike" cap="none" normalizeH="0" baseline="0" dirty="0">
                <a:ln>
                  <a:noFill/>
                </a:ln>
                <a:solidFill>
                  <a:srgbClr val="CE9178"/>
                </a:solidFill>
                <a:effectLst/>
                <a:latin typeface="Courier New" panose="02070309020205020404" pitchFamily="49" charset="0"/>
                <a:ea typeface="Times New Roman" panose="02020603050405020304" pitchFamily="18" charset="0"/>
              </a:rPr>
              <a:t>'Feature Correlation Heatmap'</a:t>
            </a:r>
            <a:r>
              <a:rPr kumimoji="0" lang="en-US" altLang="en-US" sz="1400" b="0" i="0" u="none" strike="noStrike" cap="none" normalizeH="0" baseline="0" dirty="0">
                <a:ln>
                  <a:noFill/>
                </a:ln>
                <a:solidFill>
                  <a:srgbClr val="DCDCDC"/>
                </a:solidFill>
                <a:effectLst/>
                <a:latin typeface="Courier New" panose="02070309020205020404" pitchFamily="49" charset="0"/>
                <a:ea typeface="Times New Roman" panose="02020603050405020304" pitchFamily="18" charset="0"/>
              </a:rPr>
              <a:t>)</a:t>
            </a:r>
            <a:endParaRPr kumimoji="0" lang="en-US" altLang="en-US" sz="14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D4D4D4"/>
                </a:solidFill>
                <a:effectLst/>
                <a:latin typeface="Courier New" panose="02070309020205020404" pitchFamily="49" charset="0"/>
                <a:ea typeface="Times New Roman" panose="02020603050405020304" pitchFamily="18" charset="0"/>
              </a:rPr>
              <a:t>plt.show</a:t>
            </a:r>
            <a:r>
              <a:rPr kumimoji="0" lang="en-US" altLang="en-US" sz="1400" b="0" i="0" u="none" strike="noStrike" cap="none" normalizeH="0" baseline="0" dirty="0">
                <a:ln>
                  <a:noFill/>
                </a:ln>
                <a:solidFill>
                  <a:srgbClr val="DCDCDC"/>
                </a:solidFill>
                <a:effectLst/>
                <a:latin typeface="Courier New" panose="02070309020205020404" pitchFamily="49" charset="0"/>
                <a:ea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bg1"/>
                </a:solidFill>
                <a:effectLst/>
                <a:latin typeface="Helvetica Neue" panose="02000503000000020004" pitchFamily="2" charset="0"/>
                <a:ea typeface="Times New Roman" panose="02020603050405020304" pitchFamily="18" charset="0"/>
              </a:rPr>
              <a:t>Explanations:</a:t>
            </a:r>
            <a:endParaRPr kumimoji="0" lang="en-US" altLang="en-US" sz="1400" b="0" i="0" u="none" strike="noStrike" cap="none" normalizeH="0" baseline="0" dirty="0">
              <a:ln>
                <a:noFill/>
              </a:ln>
              <a:solidFill>
                <a:schemeClr val="bg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accent2"/>
                </a:solidFill>
                <a:effectLst/>
                <a:latin typeface="Arial" panose="020B0604020202020204" pitchFamily="34" charset="0"/>
                <a:ea typeface="Times New Roman" panose="02020603050405020304" pitchFamily="18" charset="0"/>
              </a:rPr>
              <a:t>This code </a:t>
            </a:r>
            <a:r>
              <a:rPr kumimoji="0" lang="en-US" altLang="en-US" sz="1400" b="1" i="0" u="none" strike="noStrike" cap="none" normalizeH="0" baseline="0" dirty="0">
                <a:ln>
                  <a:noFill/>
                </a:ln>
                <a:solidFill>
                  <a:schemeClr val="accent2"/>
                </a:solidFill>
                <a:effectLst/>
                <a:latin typeface="Arial" panose="020B0604020202020204" pitchFamily="34" charset="0"/>
                <a:ea typeface="Times New Roman" panose="02020603050405020304" pitchFamily="18" charset="0"/>
              </a:rPr>
              <a:t>cleans invalid data</a:t>
            </a:r>
            <a:r>
              <a:rPr kumimoji="0" lang="en-US" altLang="en-US" sz="1400" b="0" i="0" u="none" strike="noStrike" cap="none" normalizeH="0" baseline="0" dirty="0">
                <a:ln>
                  <a:noFill/>
                </a:ln>
                <a:solidFill>
                  <a:schemeClr val="accent2"/>
                </a:solidFill>
                <a:effectLst/>
                <a:latin typeface="Arial" panose="020B0604020202020204" pitchFamily="34" charset="0"/>
                <a:ea typeface="Times New Roman" panose="02020603050405020304" pitchFamily="18" charset="0"/>
              </a:rPr>
              <a:t>, computes correlations between numeric features, and visualizes them with a </a:t>
            </a:r>
            <a:r>
              <a:rPr kumimoji="0" lang="en-US" altLang="en-US" sz="1400" b="1" i="0" u="none" strike="noStrike" cap="none" normalizeH="0" baseline="0" dirty="0">
                <a:ln>
                  <a:noFill/>
                </a:ln>
                <a:solidFill>
                  <a:schemeClr val="accent2"/>
                </a:solidFill>
                <a:effectLst/>
                <a:latin typeface="Arial" panose="020B0604020202020204" pitchFamily="34" charset="0"/>
                <a:ea typeface="Times New Roman" panose="02020603050405020304" pitchFamily="18" charset="0"/>
              </a:rPr>
              <a:t>heatmap</a:t>
            </a:r>
            <a:r>
              <a:rPr kumimoji="0" lang="en-US" altLang="en-US" sz="1400" b="0" i="0" u="none" strike="noStrike" cap="none" normalizeH="0" baseline="0" dirty="0">
                <a:ln>
                  <a:noFill/>
                </a:ln>
                <a:solidFill>
                  <a:schemeClr val="accent2"/>
                </a:solidFill>
                <a:effectLst/>
                <a:latin typeface="Arial" panose="020B0604020202020204" pitchFamily="34" charset="0"/>
                <a:ea typeface="Times New Roman" panose="02020603050405020304" pitchFamily="18" charset="0"/>
              </a:rPr>
              <a:t> to show how strongly the features are related.</a:t>
            </a:r>
          </a:p>
          <a:p>
            <a:pPr marL="285750" marR="0" lvl="0" indent="-285750" algn="l" defTabSz="914400" rtl="0" eaLnBrk="0" fontAlgn="base" latinLnBrk="0" hangingPunct="0">
              <a:lnSpc>
                <a:spcPct val="100000"/>
              </a:lnSpc>
              <a:spcBef>
                <a:spcPct val="0"/>
              </a:spcBef>
              <a:spcAft>
                <a:spcPct val="0"/>
              </a:spcAft>
              <a:buClrTx/>
              <a:buSzTx/>
              <a:buFont typeface="Symbol" pitchFamily="2" charset="2"/>
              <a:buChar char="·"/>
              <a:tabLst/>
            </a:pPr>
            <a:r>
              <a:rPr kumimoji="0" lang="en-US" altLang="en-US" sz="1400" b="0" i="0" u="none" strike="noStrike" cap="none" normalizeH="0" baseline="0" dirty="0">
                <a:ln>
                  <a:noFill/>
                </a:ln>
                <a:solidFill>
                  <a:schemeClr val="accent2"/>
                </a:solidFill>
                <a:effectLst/>
                <a:ea typeface="Times New Roman" panose="02020603050405020304" pitchFamily="18" charset="0"/>
              </a:rPr>
              <a:t>Plots a </a:t>
            </a:r>
            <a:r>
              <a:rPr kumimoji="0" lang="en-US" altLang="en-US" sz="1400" b="1" i="0" u="none" strike="noStrike" cap="none" normalizeH="0" baseline="0" dirty="0">
                <a:ln>
                  <a:noFill/>
                </a:ln>
                <a:solidFill>
                  <a:schemeClr val="accent2"/>
                </a:solidFill>
                <a:effectLst/>
                <a:latin typeface="Arial" panose="020B0604020202020204" pitchFamily="34" charset="0"/>
                <a:ea typeface="Times New Roman" panose="02020603050405020304" pitchFamily="18" charset="0"/>
              </a:rPr>
              <a:t>heatmap</a:t>
            </a:r>
            <a:r>
              <a:rPr kumimoji="0" lang="en-US" altLang="en-US" sz="1400" b="0" i="0" u="none" strike="noStrike" cap="none" normalizeH="0" baseline="0" dirty="0">
                <a:ln>
                  <a:noFill/>
                </a:ln>
                <a:solidFill>
                  <a:schemeClr val="accent2"/>
                </a:solidFill>
                <a:effectLst/>
                <a:latin typeface="Arial" panose="020B0604020202020204" pitchFamily="34" charset="0"/>
                <a:ea typeface="Times New Roman" panose="02020603050405020304" pitchFamily="18" charset="0"/>
              </a:rPr>
              <a:t> to visualize the correlation matrix.</a:t>
            </a:r>
          </a:p>
          <a:p>
            <a:pPr marL="285750" marR="0" lvl="0" indent="-285750" algn="l" defTabSz="914400" rtl="0" eaLnBrk="0" fontAlgn="base" latinLnBrk="0" hangingPunct="0">
              <a:lnSpc>
                <a:spcPct val="100000"/>
              </a:lnSpc>
              <a:spcBef>
                <a:spcPct val="0"/>
              </a:spcBef>
              <a:spcAft>
                <a:spcPct val="0"/>
              </a:spcAft>
              <a:buClrTx/>
              <a:buSzTx/>
              <a:buFont typeface="Symbol" pitchFamily="2" charset="2"/>
              <a:buChar char="·"/>
              <a:tabLst/>
            </a:pPr>
            <a:r>
              <a:rPr kumimoji="0" lang="en-US" altLang="en-US" sz="1400" b="0" i="0" u="none" strike="noStrike" cap="none" normalizeH="0" baseline="0" dirty="0">
                <a:ln>
                  <a:noFill/>
                </a:ln>
                <a:solidFill>
                  <a:schemeClr val="accent2"/>
                </a:solidFill>
                <a:effectLst/>
                <a:latin typeface="Arial" panose="020B0604020202020204" pitchFamily="34" charset="0"/>
                <a:ea typeface="Times New Roman" panose="02020603050405020304" pitchFamily="18" charset="0"/>
              </a:rPr>
              <a:t> </a:t>
            </a:r>
            <a:r>
              <a:rPr kumimoji="0" lang="en-US" altLang="en-US" sz="1400" b="0" i="0" u="none" strike="noStrike" cap="none" normalizeH="0" baseline="0" dirty="0">
                <a:ln>
                  <a:noFill/>
                </a:ln>
                <a:solidFill>
                  <a:schemeClr val="accent2"/>
                </a:solidFill>
                <a:effectLst/>
                <a:latin typeface="Arial Unicode MS" panose="020B0604020202020204" pitchFamily="34" charset="-128"/>
                <a:ea typeface="Times New Roman" panose="02020603050405020304" pitchFamily="18" charset="0"/>
                <a:cs typeface="Courier New" panose="02070309020205020404" pitchFamily="49" charset="0"/>
              </a:rPr>
              <a:t>annot=True</a:t>
            </a:r>
            <a:r>
              <a:rPr kumimoji="0" lang="en-US" altLang="en-US" sz="1400" b="0" i="0" u="none" strike="noStrike" cap="none" normalizeH="0" baseline="0" dirty="0">
                <a:ln>
                  <a:noFill/>
                </a:ln>
                <a:solidFill>
                  <a:schemeClr val="accent2"/>
                </a:solidFill>
                <a:effectLst/>
                <a:ea typeface="Times New Roman" panose="02020603050405020304" pitchFamily="18" charset="0"/>
              </a:rPr>
              <a:t> → shows correlation values inside the boxes. </a:t>
            </a:r>
            <a:r>
              <a:rPr kumimoji="0" lang="en-US" altLang="en-US" sz="1400" b="0" i="0" u="none" strike="noStrike" cap="none" normalizeH="0" baseline="0" dirty="0">
                <a:ln>
                  <a:noFill/>
                </a:ln>
                <a:solidFill>
                  <a:schemeClr val="accent2"/>
                </a:solidFill>
                <a:effectLst/>
                <a:latin typeface="Arial Unicode MS" panose="020B0604020202020204" pitchFamily="34" charset="-128"/>
                <a:ea typeface="Times New Roman" panose="02020603050405020304" pitchFamily="18" charset="0"/>
                <a:cs typeface="Courier New" panose="02070309020205020404" pitchFamily="49" charset="0"/>
              </a:rPr>
              <a:t>cmap='coolwarm'</a:t>
            </a:r>
            <a:r>
              <a:rPr kumimoji="0" lang="en-US" altLang="en-US" sz="1400" b="0" i="0" u="none" strike="noStrike" cap="none" normalizeH="0" baseline="0" dirty="0">
                <a:ln>
                  <a:noFill/>
                </a:ln>
                <a:solidFill>
                  <a:schemeClr val="accent2"/>
                </a:solidFill>
                <a:effectLst/>
                <a:ea typeface="Times New Roman" panose="02020603050405020304" pitchFamily="18" charset="0"/>
              </a:rPr>
              <a:t> → adds color to indicate positive/negative correlation. </a:t>
            </a:r>
            <a:r>
              <a:rPr kumimoji="0" lang="en-US" altLang="en-US" sz="1400" b="0" i="0" u="none" strike="noStrike" cap="none" normalizeH="0" baseline="0" dirty="0">
                <a:ln>
                  <a:noFill/>
                </a:ln>
                <a:solidFill>
                  <a:schemeClr val="accent2"/>
                </a:solidFill>
                <a:effectLst/>
                <a:latin typeface="Arial Unicode MS" panose="020B0604020202020204" pitchFamily="34" charset="-128"/>
                <a:ea typeface="Times New Roman" panose="02020603050405020304" pitchFamily="18" charset="0"/>
                <a:cs typeface="Courier New" panose="02070309020205020404" pitchFamily="49" charset="0"/>
              </a:rPr>
              <a:t>square=True</a:t>
            </a:r>
            <a:r>
              <a:rPr kumimoji="0" lang="en-US" altLang="en-US" sz="1400" b="0" i="0" u="none" strike="noStrike" cap="none" normalizeH="0" baseline="0" dirty="0">
                <a:ln>
                  <a:noFill/>
                </a:ln>
                <a:solidFill>
                  <a:schemeClr val="accent2"/>
                </a:solidFill>
                <a:effectLst/>
                <a:ea typeface="Times New Roman" panose="02020603050405020304" pitchFamily="18" charset="0"/>
              </a:rPr>
              <a:t> → keeps cells square-shaped</a:t>
            </a:r>
            <a:r>
              <a:rPr kumimoji="0" lang="en-US" altLang="en-US" sz="1200" b="0" i="0" u="none" strike="noStrike" cap="none" normalizeH="0" baseline="0" dirty="0">
                <a:ln>
                  <a:noFill/>
                </a:ln>
                <a:solidFill>
                  <a:schemeClr val="accent2"/>
                </a:solidFill>
                <a:effectLst/>
                <a:ea typeface="Times New Roman" panose="02020603050405020304" pitchFamily="18" charset="0"/>
              </a:rPr>
              <a:t>.</a:t>
            </a:r>
            <a:endParaRPr kumimoji="0" lang="en-US" altLang="en-US" sz="1800" b="0" i="0" u="none" strike="noStrike" cap="none" normalizeH="0" baseline="0" dirty="0">
              <a:ln>
                <a:noFill/>
              </a:ln>
              <a:solidFill>
                <a:schemeClr val="accent2"/>
              </a:solidFill>
              <a:effectLst/>
              <a:latin typeface="Arial" panose="020B0604020202020204" pitchFamily="34" charset="0"/>
            </a:endParaRPr>
          </a:p>
        </p:txBody>
      </p:sp>
    </p:spTree>
    <p:extLst>
      <p:ext uri="{BB962C8B-B14F-4D97-AF65-F5344CB8AC3E}">
        <p14:creationId xmlns:p14="http://schemas.microsoft.com/office/powerpoint/2010/main" val="2735679458"/>
      </p:ext>
    </p:extLst>
  </p:cSld>
  <p:clrMapOvr>
    <a:masterClrMapping/>
  </p:clrMapOvr>
  <mc:AlternateContent xmlns:mc="http://schemas.openxmlformats.org/markup-compatibility/2006">
    <mc:Choice xmlns:p14="http://schemas.microsoft.com/office/powerpoint/2010/main" Requires="p14">
      <p:transition spd="slow" p14:dur="2000" advTm="105766"/>
    </mc:Choice>
    <mc:Fallback>
      <p:transition spd="slow" advTm="105766"/>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D6280969-F024-466D-A1DB-4F848C51DE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9" name="Straight Connector 8">
              <a:extLst>
                <a:ext uri="{FF2B5EF4-FFF2-40B4-BE49-F238E27FC236}">
                  <a16:creationId xmlns:a16="http://schemas.microsoft.com/office/drawing/2014/main" id="{63FDD802-E6D8-4979-A1B9-BA705AE4DA8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BDE509DD-4B76-45F0-8144-02F1D7E1AE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1" name="Rectangle 23">
              <a:extLst>
                <a:ext uri="{FF2B5EF4-FFF2-40B4-BE49-F238E27FC236}">
                  <a16:creationId xmlns:a16="http://schemas.microsoft.com/office/drawing/2014/main" id="{FEAEFD53-0220-48B1-9EA8-3EAE151E84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2" name="Rectangle 25">
              <a:extLst>
                <a:ext uri="{FF2B5EF4-FFF2-40B4-BE49-F238E27FC236}">
                  <a16:creationId xmlns:a16="http://schemas.microsoft.com/office/drawing/2014/main" id="{92E7FABD-916D-4FF9-B5F3-44E53AFD39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Isosceles Triangle 12">
              <a:extLst>
                <a:ext uri="{FF2B5EF4-FFF2-40B4-BE49-F238E27FC236}">
                  <a16:creationId xmlns:a16="http://schemas.microsoft.com/office/drawing/2014/main" id="{826F9772-AEFE-4C6D-82B6-1207069B86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Rectangle 27">
              <a:extLst>
                <a:ext uri="{FF2B5EF4-FFF2-40B4-BE49-F238E27FC236}">
                  <a16:creationId xmlns:a16="http://schemas.microsoft.com/office/drawing/2014/main" id="{ACFBF3A9-B76A-4B4B-B6D7-CA4651F5C9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Rectangle 28">
              <a:extLst>
                <a:ext uri="{FF2B5EF4-FFF2-40B4-BE49-F238E27FC236}">
                  <a16:creationId xmlns:a16="http://schemas.microsoft.com/office/drawing/2014/main" id="{BF0FAA0A-B682-4A83-BDD8-BCE0AB41C2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Rectangle 29">
              <a:extLst>
                <a:ext uri="{FF2B5EF4-FFF2-40B4-BE49-F238E27FC236}">
                  <a16:creationId xmlns:a16="http://schemas.microsoft.com/office/drawing/2014/main" id="{7874A013-E5E2-4AE1-8E93-029A2B41EB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Isosceles Triangle 16">
              <a:extLst>
                <a:ext uri="{FF2B5EF4-FFF2-40B4-BE49-F238E27FC236}">
                  <a16:creationId xmlns:a16="http://schemas.microsoft.com/office/drawing/2014/main" id="{4355329E-E608-4F7A-B4EF-8FEF07D755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Isosceles Triangle 17">
              <a:extLst>
                <a:ext uri="{FF2B5EF4-FFF2-40B4-BE49-F238E27FC236}">
                  <a16:creationId xmlns:a16="http://schemas.microsoft.com/office/drawing/2014/main" id="{53D9BFDF-B250-44FF-9BD7-C204EFBFC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useBgFill="1">
        <p:nvSpPr>
          <p:cNvPr id="20" name="Rectangle 19">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4" name="Isosceles Triangle 23">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6" name="Isosceles Triangle 25">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pic>
        <p:nvPicPr>
          <p:cNvPr id="3" name="Picture 2" descr="A chart of different colors&#10;&#10;Description automatically generated">
            <a:extLst>
              <a:ext uri="{FF2B5EF4-FFF2-40B4-BE49-F238E27FC236}">
                <a16:creationId xmlns:a16="http://schemas.microsoft.com/office/drawing/2014/main" id="{D1DA2BE7-3DF1-5E10-D00D-A31B3E233B9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64180" y="664476"/>
            <a:ext cx="5003983" cy="4771124"/>
          </a:xfrm>
          <a:prstGeom prst="rect">
            <a:avLst/>
          </a:prstGeom>
          <a:noFill/>
          <a:ln>
            <a:noFill/>
          </a:ln>
        </p:spPr>
      </p:pic>
      <p:sp>
        <p:nvSpPr>
          <p:cNvPr id="5" name="Rectangle 1">
            <a:extLst>
              <a:ext uri="{FF2B5EF4-FFF2-40B4-BE49-F238E27FC236}">
                <a16:creationId xmlns:a16="http://schemas.microsoft.com/office/drawing/2014/main" id="{0FCC4861-F05A-46CD-9932-D3FDCD6C1EDB}"/>
              </a:ext>
            </a:extLst>
          </p:cNvPr>
          <p:cNvSpPr>
            <a:spLocks noChangeArrowheads="1"/>
          </p:cNvSpPr>
          <p:nvPr/>
        </p:nvSpPr>
        <p:spPr bwMode="auto">
          <a:xfrm>
            <a:off x="-12429" y="838831"/>
            <a:ext cx="5167525" cy="4031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82B76C"/>
                </a:solidFill>
                <a:effectLst/>
                <a:latin typeface="Courier New" panose="02070309020205020404" pitchFamily="49" charset="0"/>
                <a:ea typeface="Times New Roman" panose="02020603050405020304" pitchFamily="18" charset="0"/>
              </a:rPr>
              <a:t># 10. Species Distribution</a:t>
            </a:r>
            <a:endParaRPr kumimoji="0" lang="en-US" altLang="en-US" sz="16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D4D4D4"/>
                </a:solidFill>
                <a:effectLst/>
                <a:latin typeface="Courier New" panose="02070309020205020404" pitchFamily="49" charset="0"/>
                <a:ea typeface="Times New Roman" panose="02020603050405020304" pitchFamily="18" charset="0"/>
              </a:rPr>
              <a:t>plt.figure</a:t>
            </a:r>
            <a:r>
              <a:rPr kumimoji="0" lang="en-US" altLang="en-US" sz="1600" b="0" i="0" u="none" strike="noStrike" cap="none" normalizeH="0" baseline="0" dirty="0">
                <a:ln>
                  <a:noFill/>
                </a:ln>
                <a:solidFill>
                  <a:srgbClr val="DCDCDC"/>
                </a:solidFill>
                <a:effectLst/>
                <a:latin typeface="Courier New" panose="02070309020205020404" pitchFamily="49" charset="0"/>
                <a:ea typeface="Times New Roman" panose="02020603050405020304" pitchFamily="18" charset="0"/>
              </a:rPr>
              <a:t>(</a:t>
            </a:r>
            <a:r>
              <a:rPr kumimoji="0" lang="en-US" altLang="en-US" sz="1600" b="0" i="0" u="none" strike="noStrike" cap="none" normalizeH="0" baseline="0" dirty="0">
                <a:ln>
                  <a:noFill/>
                </a:ln>
                <a:solidFill>
                  <a:srgbClr val="D4D4D4"/>
                </a:solidFill>
                <a:effectLst/>
                <a:latin typeface="Courier New" panose="02070309020205020404" pitchFamily="49" charset="0"/>
                <a:ea typeface="Times New Roman" panose="02020603050405020304" pitchFamily="18" charset="0"/>
              </a:rPr>
              <a:t>figsize=</a:t>
            </a:r>
            <a:r>
              <a:rPr kumimoji="0" lang="en-US" altLang="en-US" sz="1600" b="0" i="0" u="none" strike="noStrike" cap="none" normalizeH="0" baseline="0" dirty="0">
                <a:ln>
                  <a:noFill/>
                </a:ln>
                <a:solidFill>
                  <a:srgbClr val="DCDCDC"/>
                </a:solidFill>
                <a:effectLst/>
                <a:latin typeface="Courier New" panose="02070309020205020404" pitchFamily="49" charset="0"/>
                <a:ea typeface="Times New Roman" panose="02020603050405020304" pitchFamily="18" charset="0"/>
              </a:rPr>
              <a:t>(</a:t>
            </a:r>
            <a:r>
              <a:rPr kumimoji="0" lang="en-US" altLang="en-US" sz="1600" b="0" i="0" u="none" strike="noStrike" cap="none" normalizeH="0" baseline="0" dirty="0">
                <a:ln>
                  <a:noFill/>
                </a:ln>
                <a:solidFill>
                  <a:srgbClr val="B5CEA8"/>
                </a:solidFill>
                <a:effectLst/>
                <a:latin typeface="Courier New" panose="02070309020205020404" pitchFamily="49" charset="0"/>
                <a:ea typeface="Times New Roman" panose="02020603050405020304" pitchFamily="18" charset="0"/>
              </a:rPr>
              <a:t>6</a:t>
            </a:r>
            <a:r>
              <a:rPr kumimoji="0" lang="en-US" altLang="en-US" sz="1600" b="0" i="0" u="none" strike="noStrike" cap="none" normalizeH="0" baseline="0" dirty="0">
                <a:ln>
                  <a:noFill/>
                </a:ln>
                <a:solidFill>
                  <a:srgbClr val="DCDCDC"/>
                </a:solidFill>
                <a:effectLst/>
                <a:latin typeface="Courier New" panose="02070309020205020404" pitchFamily="49" charset="0"/>
                <a:ea typeface="Times New Roman" panose="02020603050405020304" pitchFamily="18" charset="0"/>
              </a:rPr>
              <a:t>,</a:t>
            </a:r>
            <a:r>
              <a:rPr kumimoji="0" lang="en-US" altLang="en-US" sz="1600" b="0" i="0" u="none" strike="noStrike" cap="none" normalizeH="0" baseline="0" dirty="0">
                <a:ln>
                  <a:noFill/>
                </a:ln>
                <a:solidFill>
                  <a:srgbClr val="D4D4D4"/>
                </a:solidFill>
                <a:effectLst/>
                <a:latin typeface="Courier New" panose="02070309020205020404" pitchFamily="49" charset="0"/>
                <a:ea typeface="Times New Roman" panose="02020603050405020304" pitchFamily="18" charset="0"/>
              </a:rPr>
              <a:t> </a:t>
            </a:r>
            <a:r>
              <a:rPr kumimoji="0" lang="en-US" altLang="en-US" sz="1600" b="0" i="0" u="none" strike="noStrike" cap="none" normalizeH="0" baseline="0" dirty="0">
                <a:ln>
                  <a:noFill/>
                </a:ln>
                <a:solidFill>
                  <a:srgbClr val="B5CEA8"/>
                </a:solidFill>
                <a:effectLst/>
                <a:latin typeface="Courier New" panose="02070309020205020404" pitchFamily="49" charset="0"/>
                <a:ea typeface="Times New Roman" panose="02020603050405020304" pitchFamily="18" charset="0"/>
              </a:rPr>
              <a:t>4</a:t>
            </a:r>
            <a:r>
              <a:rPr kumimoji="0" lang="en-US" altLang="en-US" sz="1600" b="0" i="0" u="none" strike="noStrike" cap="none" normalizeH="0" baseline="0" dirty="0">
                <a:ln>
                  <a:noFill/>
                </a:ln>
                <a:solidFill>
                  <a:srgbClr val="DCDCDC"/>
                </a:solidFill>
                <a:effectLst/>
                <a:latin typeface="Courier New" panose="02070309020205020404" pitchFamily="49" charset="0"/>
                <a:ea typeface="Times New Roman" panose="02020603050405020304" pitchFamily="18" charset="0"/>
              </a:rPr>
              <a:t>))</a:t>
            </a:r>
            <a:endParaRPr kumimoji="0" lang="en-US" altLang="en-US" sz="16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D4D4D4"/>
                </a:solidFill>
                <a:effectLst/>
                <a:latin typeface="Courier New" panose="02070309020205020404" pitchFamily="49" charset="0"/>
                <a:ea typeface="Times New Roman" panose="02020603050405020304" pitchFamily="18" charset="0"/>
              </a:rPr>
              <a:t>sns.countplot</a:t>
            </a:r>
            <a:r>
              <a:rPr kumimoji="0" lang="en-US" altLang="en-US" sz="1600" b="0" i="0" u="none" strike="noStrike" cap="none" normalizeH="0" baseline="0" dirty="0">
                <a:ln>
                  <a:noFill/>
                </a:ln>
                <a:solidFill>
                  <a:srgbClr val="DCDCDC"/>
                </a:solidFill>
                <a:effectLst/>
                <a:latin typeface="Courier New" panose="02070309020205020404" pitchFamily="49" charset="0"/>
                <a:ea typeface="Times New Roman" panose="02020603050405020304" pitchFamily="18" charset="0"/>
              </a:rPr>
              <a:t>(</a:t>
            </a:r>
            <a:r>
              <a:rPr kumimoji="0" lang="en-US" altLang="en-US" sz="1600" b="0" i="0" u="none" strike="noStrike" cap="none" normalizeH="0" baseline="0" dirty="0">
                <a:ln>
                  <a:noFill/>
                </a:ln>
                <a:solidFill>
                  <a:srgbClr val="D4D4D4"/>
                </a:solidFill>
                <a:effectLst/>
                <a:latin typeface="Courier New" panose="02070309020205020404" pitchFamily="49" charset="0"/>
                <a:ea typeface="Times New Roman" panose="02020603050405020304" pitchFamily="18" charset="0"/>
              </a:rPr>
              <a:t>x=</a:t>
            </a:r>
            <a:r>
              <a:rPr kumimoji="0" lang="en-US" altLang="en-US" sz="1600" b="0" i="0" u="none" strike="noStrike" cap="none" normalizeH="0" baseline="0" dirty="0">
                <a:ln>
                  <a:noFill/>
                </a:ln>
                <a:solidFill>
                  <a:srgbClr val="CE9178"/>
                </a:solidFill>
                <a:effectLst/>
                <a:latin typeface="Courier New" panose="02070309020205020404" pitchFamily="49" charset="0"/>
                <a:ea typeface="Times New Roman" panose="02020603050405020304" pitchFamily="18" charset="0"/>
              </a:rPr>
              <a:t>'species'</a:t>
            </a:r>
            <a:r>
              <a:rPr kumimoji="0" lang="en-US" altLang="en-US" sz="1600" b="0" i="0" u="none" strike="noStrike" cap="none" normalizeH="0" baseline="0" dirty="0">
                <a:ln>
                  <a:noFill/>
                </a:ln>
                <a:solidFill>
                  <a:srgbClr val="DCDCDC"/>
                </a:solidFill>
                <a:effectLst/>
                <a:latin typeface="Courier New" panose="02070309020205020404" pitchFamily="49" charset="0"/>
                <a:ea typeface="Times New Roman" panose="02020603050405020304" pitchFamily="18" charset="0"/>
              </a:rPr>
              <a:t>,</a:t>
            </a:r>
            <a:r>
              <a:rPr kumimoji="0" lang="en-US" altLang="en-US" sz="1600" b="0" i="0" u="none" strike="noStrike" cap="none" normalizeH="0" baseline="0" dirty="0">
                <a:ln>
                  <a:noFill/>
                </a:ln>
                <a:solidFill>
                  <a:srgbClr val="D4D4D4"/>
                </a:solidFill>
                <a:effectLst/>
                <a:latin typeface="Courier New" panose="02070309020205020404" pitchFamily="49" charset="0"/>
                <a:ea typeface="Times New Roman" panose="02020603050405020304" pitchFamily="18" charset="0"/>
              </a:rPr>
              <a:t> data=df</a:t>
            </a:r>
            <a:r>
              <a:rPr kumimoji="0" lang="en-US" altLang="en-US" sz="1600" b="0" i="0" u="none" strike="noStrike" cap="none" normalizeH="0" baseline="0" dirty="0">
                <a:ln>
                  <a:noFill/>
                </a:ln>
                <a:solidFill>
                  <a:srgbClr val="DCDCDC"/>
                </a:solidFill>
                <a:effectLst/>
                <a:latin typeface="Courier New" panose="02070309020205020404" pitchFamily="49" charset="0"/>
                <a:ea typeface="Times New Roman" panose="02020603050405020304" pitchFamily="18" charset="0"/>
              </a:rPr>
              <a:t>,</a:t>
            </a:r>
            <a:r>
              <a:rPr kumimoji="0" lang="en-US" altLang="en-US" sz="1600" b="0" i="0" u="none" strike="noStrike" cap="none" normalizeH="0" baseline="0" dirty="0">
                <a:ln>
                  <a:noFill/>
                </a:ln>
                <a:solidFill>
                  <a:srgbClr val="D4D4D4"/>
                </a:solidFill>
                <a:effectLst/>
                <a:latin typeface="Courier New" panose="02070309020205020404" pitchFamily="49" charset="0"/>
                <a:ea typeface="Times New Roman" panose="02020603050405020304" pitchFamily="18" charset="0"/>
              </a:rPr>
              <a:t> palette=</a:t>
            </a:r>
            <a:r>
              <a:rPr kumimoji="0" lang="en-US" altLang="en-US" sz="1600" b="0" i="0" u="none" strike="noStrike" cap="none" normalizeH="0" baseline="0" dirty="0">
                <a:ln>
                  <a:noFill/>
                </a:ln>
                <a:solidFill>
                  <a:srgbClr val="CE9178"/>
                </a:solidFill>
                <a:effectLst/>
                <a:latin typeface="Courier New" panose="02070309020205020404" pitchFamily="49" charset="0"/>
                <a:ea typeface="Times New Roman" panose="02020603050405020304" pitchFamily="18" charset="0"/>
              </a:rPr>
              <a:t>'pastel'</a:t>
            </a:r>
            <a:r>
              <a:rPr kumimoji="0" lang="en-US" altLang="en-US" sz="1600" b="0" i="0" u="none" strike="noStrike" cap="none" normalizeH="0" baseline="0" dirty="0">
                <a:ln>
                  <a:noFill/>
                </a:ln>
                <a:solidFill>
                  <a:srgbClr val="DCDCDC"/>
                </a:solidFill>
                <a:effectLst/>
                <a:latin typeface="Courier New" panose="02070309020205020404" pitchFamily="49" charset="0"/>
                <a:ea typeface="Times New Roman" panose="02020603050405020304" pitchFamily="18" charset="0"/>
              </a:rPr>
              <a:t>)</a:t>
            </a:r>
            <a:endParaRPr kumimoji="0" lang="en-US" altLang="en-US" sz="16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D4D4D4"/>
                </a:solidFill>
                <a:effectLst/>
                <a:latin typeface="Courier New" panose="02070309020205020404" pitchFamily="49" charset="0"/>
                <a:ea typeface="Times New Roman" panose="02020603050405020304" pitchFamily="18" charset="0"/>
              </a:rPr>
              <a:t>plt.title</a:t>
            </a:r>
            <a:r>
              <a:rPr kumimoji="0" lang="en-US" altLang="en-US" sz="1600" b="0" i="0" u="none" strike="noStrike" cap="none" normalizeH="0" baseline="0" dirty="0">
                <a:ln>
                  <a:noFill/>
                </a:ln>
                <a:solidFill>
                  <a:srgbClr val="DCDCDC"/>
                </a:solidFill>
                <a:effectLst/>
                <a:latin typeface="Courier New" panose="02070309020205020404" pitchFamily="49" charset="0"/>
                <a:ea typeface="Times New Roman" panose="02020603050405020304" pitchFamily="18" charset="0"/>
              </a:rPr>
              <a:t>(</a:t>
            </a:r>
            <a:r>
              <a:rPr kumimoji="0" lang="en-US" altLang="en-US" sz="1600" b="0" i="0" u="none" strike="noStrike" cap="none" normalizeH="0" baseline="0" dirty="0">
                <a:ln>
                  <a:noFill/>
                </a:ln>
                <a:solidFill>
                  <a:srgbClr val="CE9178"/>
                </a:solidFill>
                <a:effectLst/>
                <a:latin typeface="Courier New" panose="02070309020205020404" pitchFamily="49" charset="0"/>
                <a:ea typeface="Times New Roman" panose="02020603050405020304" pitchFamily="18" charset="0"/>
              </a:rPr>
              <a:t>'Class Distribution'</a:t>
            </a:r>
            <a:r>
              <a:rPr kumimoji="0" lang="en-US" altLang="en-US" sz="1600" b="0" i="0" u="none" strike="noStrike" cap="none" normalizeH="0" baseline="0" dirty="0">
                <a:ln>
                  <a:noFill/>
                </a:ln>
                <a:solidFill>
                  <a:srgbClr val="DCDCDC"/>
                </a:solidFill>
                <a:effectLst/>
                <a:latin typeface="Courier New" panose="02070309020205020404" pitchFamily="49" charset="0"/>
                <a:ea typeface="Times New Roman" panose="02020603050405020304" pitchFamily="18" charset="0"/>
              </a:rPr>
              <a:t>)</a:t>
            </a:r>
            <a:endParaRPr kumimoji="0" lang="en-US" altLang="en-US" sz="16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D4D4D4"/>
                </a:solidFill>
                <a:effectLst/>
                <a:latin typeface="Courier New" panose="02070309020205020404" pitchFamily="49" charset="0"/>
                <a:ea typeface="Times New Roman" panose="02020603050405020304" pitchFamily="18" charset="0"/>
              </a:rPr>
              <a:t>plt.show</a:t>
            </a:r>
            <a:r>
              <a:rPr kumimoji="0" lang="en-US" altLang="en-US" sz="1600" b="0" i="0" u="none" strike="noStrike" cap="none" normalizeH="0" baseline="0" dirty="0">
                <a:ln>
                  <a:noFill/>
                </a:ln>
                <a:solidFill>
                  <a:srgbClr val="DCDCDC"/>
                </a:solidFill>
                <a:effectLst/>
                <a:latin typeface="Courier New" panose="02070309020205020404" pitchFamily="49" charset="0"/>
                <a:ea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bg1"/>
                </a:solidFill>
                <a:effectLst/>
                <a:latin typeface="Helvetica Neue" panose="02000503000000020004" pitchFamily="2" charset="0"/>
                <a:ea typeface="Times New Roman" panose="02020603050405020304" pitchFamily="18" charset="0"/>
              </a:rPr>
              <a:t>Explanations: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bg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accent2"/>
                </a:solidFill>
                <a:effectLst/>
                <a:latin typeface="Arial" panose="020B0604020202020204" pitchFamily="34" charset="0"/>
                <a:ea typeface="Times New Roman" panose="02020603050405020304" pitchFamily="18" charset="0"/>
              </a:rPr>
              <a:t>This code plots a </a:t>
            </a:r>
            <a:r>
              <a:rPr kumimoji="0" lang="en-US" altLang="en-US" sz="1600" b="1" i="0" u="none" strike="noStrike" cap="none" normalizeH="0" baseline="0" dirty="0">
                <a:ln>
                  <a:noFill/>
                </a:ln>
                <a:solidFill>
                  <a:schemeClr val="accent2"/>
                </a:solidFill>
                <a:effectLst/>
                <a:latin typeface="Arial" panose="020B0604020202020204" pitchFamily="34" charset="0"/>
                <a:ea typeface="Times New Roman" panose="02020603050405020304" pitchFamily="18" charset="0"/>
              </a:rPr>
              <a:t>countplot</a:t>
            </a:r>
            <a:r>
              <a:rPr kumimoji="0" lang="en-US" altLang="en-US" sz="1600" b="0" i="0" u="none" strike="noStrike" cap="none" normalizeH="0" baseline="0" dirty="0">
                <a:ln>
                  <a:noFill/>
                </a:ln>
                <a:solidFill>
                  <a:schemeClr val="accent2"/>
                </a:solidFill>
                <a:effectLst/>
                <a:latin typeface="Arial" panose="020B0604020202020204" pitchFamily="34" charset="0"/>
                <a:ea typeface="Times New Roman" panose="02020603050405020304" pitchFamily="18" charset="0"/>
              </a:rPr>
              <a:t> to show how many samples there are for each iris flower species in the dataset. </a:t>
            </a:r>
            <a:endParaRPr kumimoji="0" lang="en-CA" altLang="en-US" sz="1600" b="0" i="0" u="none" strike="noStrike" cap="none" normalizeH="0" baseline="0" dirty="0">
              <a:ln>
                <a:noFill/>
              </a:ln>
              <a:solidFill>
                <a:schemeClr val="accent2"/>
              </a:solidFill>
              <a:effectLst/>
              <a:latin typeface="Symbol" pitchFamily="2" charset="2"/>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CA" altLang="en-US" sz="1600" b="0" i="0" u="none" strike="noStrike" cap="none" normalizeH="0" baseline="0" dirty="0">
                <a:ln>
                  <a:noFill/>
                </a:ln>
                <a:solidFill>
                  <a:schemeClr val="accent2"/>
                </a:solidFill>
                <a:effectLst/>
                <a:latin typeface="Symbol" pitchFamily="2" charset="2"/>
                <a:ea typeface="Times New Roman" panose="02020603050405020304" pitchFamily="18" charset="0"/>
                <a:cs typeface="Times New Roman" panose="02020603050405020304" pitchFamily="18" charset="0"/>
              </a:rPr>
              <a:t>·</a:t>
            </a:r>
            <a:r>
              <a:rPr kumimoji="0" lang="en-CA" altLang="en-US" sz="1600" b="0" i="0" u="none" strike="noStrike" cap="none" normalizeH="0" baseline="0" dirty="0">
                <a:ln>
                  <a:noFill/>
                </a:ln>
                <a:solidFill>
                  <a:schemeClr val="accent2"/>
                </a:solidFill>
                <a:effectLst/>
                <a:ea typeface="Times New Roman" panose="02020603050405020304" pitchFamily="18" charset="0"/>
              </a:rPr>
              <a:t> </a:t>
            </a:r>
            <a:r>
              <a:rPr kumimoji="0" lang="en-CA" altLang="en-US" sz="1600" b="0" i="0" u="none" strike="noStrike" cap="none" normalizeH="0" baseline="0" dirty="0">
                <a:ln>
                  <a:noFill/>
                </a:ln>
                <a:solidFill>
                  <a:schemeClr val="accent2"/>
                </a:solidFill>
                <a:effectLst/>
                <a:latin typeface="Arial" panose="020B0604020202020204" pitchFamily="34" charset="0"/>
                <a:ea typeface="Times New Roman" panose="02020603050405020304" pitchFamily="18" charset="0"/>
              </a:rPr>
              <a:t> Creates a </a:t>
            </a:r>
            <a:r>
              <a:rPr kumimoji="0" lang="en-CA" altLang="en-US" sz="1600" b="1" i="0" u="none" strike="noStrike" cap="none" normalizeH="0" baseline="0" dirty="0">
                <a:ln>
                  <a:noFill/>
                </a:ln>
                <a:solidFill>
                  <a:schemeClr val="accent2"/>
                </a:solidFill>
                <a:effectLst/>
                <a:latin typeface="Arial" panose="020B0604020202020204" pitchFamily="34" charset="0"/>
                <a:ea typeface="Times New Roman" panose="02020603050405020304" pitchFamily="18" charset="0"/>
              </a:rPr>
              <a:t>bar chart</a:t>
            </a:r>
            <a:r>
              <a:rPr kumimoji="0" lang="en-CA" altLang="en-US" sz="1600" b="0" i="0" u="none" strike="noStrike" cap="none" normalizeH="0" baseline="0" dirty="0">
                <a:ln>
                  <a:noFill/>
                </a:ln>
                <a:solidFill>
                  <a:schemeClr val="accent2"/>
                </a:solidFill>
                <a:effectLst/>
                <a:latin typeface="Arial" panose="020B0604020202020204" pitchFamily="34" charset="0"/>
                <a:ea typeface="Times New Roman" panose="02020603050405020304" pitchFamily="18" charset="0"/>
              </a:rPr>
              <a:t> showing the </a:t>
            </a:r>
            <a:r>
              <a:rPr kumimoji="0" lang="en-CA" altLang="en-US" sz="1600" b="1" i="0" u="none" strike="noStrike" cap="none" normalizeH="0" baseline="0" dirty="0">
                <a:ln>
                  <a:noFill/>
                </a:ln>
                <a:solidFill>
                  <a:schemeClr val="accent2"/>
                </a:solidFill>
                <a:effectLst/>
                <a:latin typeface="Arial" panose="020B0604020202020204" pitchFamily="34" charset="0"/>
                <a:ea typeface="Times New Roman" panose="02020603050405020304" pitchFamily="18" charset="0"/>
              </a:rPr>
              <a:t>count of each species</a:t>
            </a:r>
            <a:r>
              <a:rPr kumimoji="0" lang="en-CA" altLang="en-US" sz="1600" b="0" i="0" u="none" strike="noStrike" cap="none" normalizeH="0" baseline="0" dirty="0">
                <a:ln>
                  <a:noFill/>
                </a:ln>
                <a:solidFill>
                  <a:schemeClr val="accent2"/>
                </a:solidFill>
                <a:effectLst/>
                <a:latin typeface="Arial" panose="020B0604020202020204" pitchFamily="34" charset="0"/>
                <a:ea typeface="Times New Roman" panose="02020603050405020304" pitchFamily="18" charset="0"/>
              </a:rPr>
              <a:t> in the dataset. </a:t>
            </a:r>
            <a:r>
              <a:rPr kumimoji="0" lang="en-CA" altLang="en-US" sz="1600" b="0" i="0" u="none" strike="noStrike" cap="none" normalizeH="0" baseline="0" dirty="0">
                <a:ln>
                  <a:noFill/>
                </a:ln>
                <a:solidFill>
                  <a:schemeClr val="accent2"/>
                </a:solidFill>
                <a:effectLst/>
                <a:latin typeface="Arial Unicode MS" panose="020B0604020202020204" pitchFamily="34" charset="-128"/>
                <a:ea typeface="Times New Roman" panose="02020603050405020304" pitchFamily="18" charset="0"/>
                <a:cs typeface="Courier New" panose="02070309020205020404" pitchFamily="49" charset="0"/>
              </a:rPr>
              <a:t>x='species'</a:t>
            </a:r>
            <a:r>
              <a:rPr kumimoji="0" lang="en-CA" altLang="en-US" sz="1600" b="0" i="0" u="none" strike="noStrike" cap="none" normalizeH="0" baseline="0" dirty="0">
                <a:ln>
                  <a:noFill/>
                </a:ln>
                <a:solidFill>
                  <a:schemeClr val="accent2"/>
                </a:solidFill>
                <a:effectLst/>
                <a:ea typeface="Times New Roman" panose="02020603050405020304" pitchFamily="18" charset="0"/>
              </a:rPr>
              <a:t> → species are on the x-axis. </a:t>
            </a:r>
            <a:r>
              <a:rPr kumimoji="0" lang="en-CA" altLang="en-US" sz="1600" b="0" i="0" u="none" strike="noStrike" cap="none" normalizeH="0" baseline="0" dirty="0">
                <a:ln>
                  <a:noFill/>
                </a:ln>
                <a:solidFill>
                  <a:schemeClr val="accent2"/>
                </a:solidFill>
                <a:effectLst/>
                <a:latin typeface="Arial Unicode MS" panose="020B0604020202020204" pitchFamily="34" charset="-128"/>
                <a:ea typeface="Times New Roman" panose="02020603050405020304" pitchFamily="18" charset="0"/>
                <a:cs typeface="Courier New" panose="02070309020205020404" pitchFamily="49" charset="0"/>
              </a:rPr>
              <a:t>palette='pastel'</a:t>
            </a:r>
            <a:r>
              <a:rPr kumimoji="0" lang="en-CA" altLang="en-US" sz="1600" b="0" i="0" u="none" strike="noStrike" cap="none" normalizeH="0" baseline="0" dirty="0">
                <a:ln>
                  <a:noFill/>
                </a:ln>
                <a:solidFill>
                  <a:schemeClr val="accent2"/>
                </a:solidFill>
                <a:effectLst/>
                <a:ea typeface="Times New Roman" panose="02020603050405020304" pitchFamily="18" charset="0"/>
              </a:rPr>
              <a:t> → gives soft, pleasant colors</a:t>
            </a:r>
            <a:r>
              <a:rPr kumimoji="0" lang="en-CA" altLang="en-US" sz="1600" b="0" i="0" u="none" strike="noStrike" cap="none" normalizeH="0" baseline="0" dirty="0">
                <a:ln>
                  <a:noFill/>
                </a:ln>
                <a:solidFill>
                  <a:schemeClr val="accent2"/>
                </a:solidFill>
                <a:effectLst/>
                <a:latin typeface="Arial" panose="020B0604020202020204" pitchFamily="34" charset="0"/>
              </a:rPr>
              <a:t> </a:t>
            </a:r>
          </a:p>
        </p:txBody>
      </p:sp>
    </p:spTree>
    <p:extLst>
      <p:ext uri="{BB962C8B-B14F-4D97-AF65-F5344CB8AC3E}">
        <p14:creationId xmlns:p14="http://schemas.microsoft.com/office/powerpoint/2010/main" val="509656469"/>
      </p:ext>
    </p:extLst>
  </p:cSld>
  <p:clrMapOvr>
    <a:masterClrMapping/>
  </p:clrMapOvr>
  <mc:AlternateContent xmlns:mc="http://schemas.openxmlformats.org/markup-compatibility/2006">
    <mc:Choice xmlns:p14="http://schemas.microsoft.com/office/powerpoint/2010/main" Requires="p14">
      <p:transition spd="slow" p14:dur="2000" advTm="51573"/>
    </mc:Choice>
    <mc:Fallback>
      <p:transition spd="slow" advTm="51573"/>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1" name="Group 30">
            <a:extLst>
              <a:ext uri="{FF2B5EF4-FFF2-40B4-BE49-F238E27FC236}">
                <a16:creationId xmlns:a16="http://schemas.microsoft.com/office/drawing/2014/main" id="{D6280969-F024-466D-A1DB-4F848C51DE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32" name="Straight Connector 31">
              <a:extLst>
                <a:ext uri="{FF2B5EF4-FFF2-40B4-BE49-F238E27FC236}">
                  <a16:creationId xmlns:a16="http://schemas.microsoft.com/office/drawing/2014/main" id="{63FDD802-E6D8-4979-A1B9-BA705AE4DA8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BDE509DD-4B76-45F0-8144-02F1D7E1AE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34" name="Rectangle 23">
              <a:extLst>
                <a:ext uri="{FF2B5EF4-FFF2-40B4-BE49-F238E27FC236}">
                  <a16:creationId xmlns:a16="http://schemas.microsoft.com/office/drawing/2014/main" id="{FEAEFD53-0220-48B1-9EA8-3EAE151E84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5" name="Rectangle 25">
              <a:extLst>
                <a:ext uri="{FF2B5EF4-FFF2-40B4-BE49-F238E27FC236}">
                  <a16:creationId xmlns:a16="http://schemas.microsoft.com/office/drawing/2014/main" id="{92E7FABD-916D-4FF9-B5F3-44E53AFD39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6" name="Isosceles Triangle 35">
              <a:extLst>
                <a:ext uri="{FF2B5EF4-FFF2-40B4-BE49-F238E27FC236}">
                  <a16:creationId xmlns:a16="http://schemas.microsoft.com/office/drawing/2014/main" id="{826F9772-AEFE-4C6D-82B6-1207069B86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7" name="Rectangle 27">
              <a:extLst>
                <a:ext uri="{FF2B5EF4-FFF2-40B4-BE49-F238E27FC236}">
                  <a16:creationId xmlns:a16="http://schemas.microsoft.com/office/drawing/2014/main" id="{ACFBF3A9-B76A-4B4B-B6D7-CA4651F5C9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8" name="Rectangle 28">
              <a:extLst>
                <a:ext uri="{FF2B5EF4-FFF2-40B4-BE49-F238E27FC236}">
                  <a16:creationId xmlns:a16="http://schemas.microsoft.com/office/drawing/2014/main" id="{BF0FAA0A-B682-4A83-BDD8-BCE0AB41C2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9" name="Rectangle 29">
              <a:extLst>
                <a:ext uri="{FF2B5EF4-FFF2-40B4-BE49-F238E27FC236}">
                  <a16:creationId xmlns:a16="http://schemas.microsoft.com/office/drawing/2014/main" id="{7874A013-E5E2-4AE1-8E93-029A2B41EB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0" name="Isosceles Triangle 39">
              <a:extLst>
                <a:ext uri="{FF2B5EF4-FFF2-40B4-BE49-F238E27FC236}">
                  <a16:creationId xmlns:a16="http://schemas.microsoft.com/office/drawing/2014/main" id="{4355329E-E608-4F7A-B4EF-8FEF07D755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1" name="Isosceles Triangle 40">
              <a:extLst>
                <a:ext uri="{FF2B5EF4-FFF2-40B4-BE49-F238E27FC236}">
                  <a16:creationId xmlns:a16="http://schemas.microsoft.com/office/drawing/2014/main" id="{53D9BFDF-B250-44FF-9BD7-C204EFBFC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useBgFill="1">
        <p:nvSpPr>
          <p:cNvPr id="43" name="Rectangle 42">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7" name="Isosceles Triangle 46">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5" name="Rectangle 1">
            <a:extLst>
              <a:ext uri="{FF2B5EF4-FFF2-40B4-BE49-F238E27FC236}">
                <a16:creationId xmlns:a16="http://schemas.microsoft.com/office/drawing/2014/main" id="{0FCC4861-F05A-46CD-9932-D3FDCD6C1EDB}"/>
              </a:ext>
            </a:extLst>
          </p:cNvPr>
          <p:cNvSpPr>
            <a:spLocks noChangeArrowheads="1"/>
          </p:cNvSpPr>
          <p:nvPr/>
        </p:nvSpPr>
        <p:spPr bwMode="auto">
          <a:xfrm>
            <a:off x="277834" y="994399"/>
            <a:ext cx="3973943" cy="3262291"/>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Autofit/>
          </a:bodyPr>
          <a:lstStyle/>
          <a:p>
            <a:pPr>
              <a:spcAft>
                <a:spcPts val="750"/>
              </a:spcAft>
            </a:pPr>
            <a:r>
              <a:rPr lang="en-CA" b="1" dirty="0">
                <a:solidFill>
                  <a:schemeClr val="bg1"/>
                </a:solidFill>
                <a:effectLst/>
                <a:latin typeface="Helvetica Neue" panose="02000503000000020004" pitchFamily="2" charset="0"/>
                <a:ea typeface="Times New Roman" panose="02020603050405020304" pitchFamily="18" charset="0"/>
              </a:rPr>
              <a:t>Multivariate Analysis</a:t>
            </a:r>
            <a:endParaRPr lang="en-CA" dirty="0">
              <a:solidFill>
                <a:schemeClr val="bg1"/>
              </a:solidFill>
              <a:effectLst/>
              <a:latin typeface="Times New Roman" panose="02020603050405020304" pitchFamily="18" charset="0"/>
              <a:ea typeface="Times New Roman" panose="02020603050405020304" pitchFamily="18" charset="0"/>
            </a:endParaRPr>
          </a:p>
          <a:p>
            <a:pPr>
              <a:spcAft>
                <a:spcPts val="750"/>
              </a:spcAft>
            </a:pPr>
            <a:r>
              <a:rPr lang="en-CA" dirty="0">
                <a:solidFill>
                  <a:schemeClr val="bg1"/>
                </a:solidFill>
                <a:effectLst/>
                <a:latin typeface="Montserrat" pitchFamily="2" charset="77"/>
                <a:ea typeface="Times New Roman" panose="02020603050405020304" pitchFamily="18" charset="0"/>
              </a:rPr>
              <a:t>Explore relationships involving more than two variables:</a:t>
            </a:r>
            <a:endParaRPr lang="en-CA" dirty="0">
              <a:solidFill>
                <a:schemeClr val="bg1"/>
              </a:solidFill>
              <a:effectLst/>
              <a:latin typeface="Times New Roman" panose="02020603050405020304" pitchFamily="18" charset="0"/>
              <a:ea typeface="Times New Roman" panose="02020603050405020304" pitchFamily="18" charset="0"/>
            </a:endParaRPr>
          </a:p>
          <a:p>
            <a:pPr>
              <a:lnSpc>
                <a:spcPts val="1425"/>
              </a:lnSpc>
            </a:pPr>
            <a:r>
              <a:rPr lang="en-CA" dirty="0">
                <a:solidFill>
                  <a:srgbClr val="82B76C"/>
                </a:solidFill>
                <a:effectLst/>
                <a:latin typeface="Courier New" panose="02070309020205020404" pitchFamily="49" charset="0"/>
                <a:ea typeface="Times New Roman" panose="02020603050405020304" pitchFamily="18" charset="0"/>
              </a:rPr>
              <a:t># 8. Pairplot to visualize relationships</a:t>
            </a:r>
            <a:endParaRPr lang="en-CA" dirty="0">
              <a:effectLst/>
              <a:latin typeface="Times New Roman" panose="02020603050405020304" pitchFamily="18" charset="0"/>
              <a:ea typeface="Times New Roman" panose="02020603050405020304" pitchFamily="18" charset="0"/>
            </a:endParaRPr>
          </a:p>
          <a:p>
            <a:pPr>
              <a:lnSpc>
                <a:spcPts val="1425"/>
              </a:lnSpc>
            </a:pPr>
            <a:r>
              <a:rPr lang="en-CA" dirty="0">
                <a:solidFill>
                  <a:srgbClr val="D4D4D4"/>
                </a:solidFill>
                <a:effectLst/>
                <a:latin typeface="Courier New" panose="02070309020205020404" pitchFamily="49" charset="0"/>
                <a:ea typeface="Times New Roman" panose="02020603050405020304" pitchFamily="18" charset="0"/>
              </a:rPr>
              <a:t>sns.pairplot</a:t>
            </a:r>
            <a:r>
              <a:rPr lang="en-CA" dirty="0">
                <a:solidFill>
                  <a:srgbClr val="DCDCDC"/>
                </a:solidFill>
                <a:effectLst/>
                <a:latin typeface="Courier New" panose="02070309020205020404" pitchFamily="49" charset="0"/>
                <a:ea typeface="Times New Roman" panose="02020603050405020304" pitchFamily="18" charset="0"/>
              </a:rPr>
              <a:t>(</a:t>
            </a:r>
            <a:r>
              <a:rPr lang="en-CA" dirty="0">
                <a:solidFill>
                  <a:srgbClr val="D4D4D4"/>
                </a:solidFill>
                <a:effectLst/>
                <a:latin typeface="Courier New" panose="02070309020205020404" pitchFamily="49" charset="0"/>
                <a:ea typeface="Times New Roman" panose="02020603050405020304" pitchFamily="18" charset="0"/>
              </a:rPr>
              <a:t>df</a:t>
            </a:r>
            <a:r>
              <a:rPr lang="en-CA" dirty="0">
                <a:solidFill>
                  <a:srgbClr val="DCDCDC"/>
                </a:solidFill>
                <a:effectLst/>
                <a:latin typeface="Courier New" panose="02070309020205020404" pitchFamily="49" charset="0"/>
                <a:ea typeface="Times New Roman" panose="02020603050405020304" pitchFamily="18" charset="0"/>
              </a:rPr>
              <a:t>,</a:t>
            </a:r>
            <a:r>
              <a:rPr lang="en-CA" dirty="0">
                <a:solidFill>
                  <a:srgbClr val="D4D4D4"/>
                </a:solidFill>
                <a:effectLst/>
                <a:latin typeface="Courier New" panose="02070309020205020404" pitchFamily="49" charset="0"/>
                <a:ea typeface="Times New Roman" panose="02020603050405020304" pitchFamily="18" charset="0"/>
              </a:rPr>
              <a:t> hue=</a:t>
            </a:r>
            <a:r>
              <a:rPr lang="en-CA" dirty="0">
                <a:solidFill>
                  <a:srgbClr val="CE9178"/>
                </a:solidFill>
                <a:effectLst/>
                <a:latin typeface="Courier New" panose="02070309020205020404" pitchFamily="49" charset="0"/>
                <a:ea typeface="Times New Roman" panose="02020603050405020304" pitchFamily="18" charset="0"/>
              </a:rPr>
              <a:t>'species'</a:t>
            </a:r>
            <a:r>
              <a:rPr lang="en-CA" dirty="0">
                <a:solidFill>
                  <a:srgbClr val="DCDCDC"/>
                </a:solidFill>
                <a:effectLst/>
                <a:latin typeface="Courier New" panose="02070309020205020404" pitchFamily="49" charset="0"/>
                <a:ea typeface="Times New Roman" panose="02020603050405020304" pitchFamily="18" charset="0"/>
              </a:rPr>
              <a:t>,</a:t>
            </a:r>
            <a:r>
              <a:rPr lang="en-CA" dirty="0">
                <a:solidFill>
                  <a:srgbClr val="D4D4D4"/>
                </a:solidFill>
                <a:effectLst/>
                <a:latin typeface="Courier New" panose="02070309020205020404" pitchFamily="49" charset="0"/>
                <a:ea typeface="Times New Roman" panose="02020603050405020304" pitchFamily="18" charset="0"/>
              </a:rPr>
              <a:t> diag_kind=</a:t>
            </a:r>
            <a:r>
              <a:rPr lang="en-CA" dirty="0">
                <a:solidFill>
                  <a:srgbClr val="CE9178"/>
                </a:solidFill>
                <a:effectLst/>
                <a:latin typeface="Courier New" panose="02070309020205020404" pitchFamily="49" charset="0"/>
                <a:ea typeface="Times New Roman" panose="02020603050405020304" pitchFamily="18" charset="0"/>
              </a:rPr>
              <a:t>'kde'</a:t>
            </a:r>
            <a:r>
              <a:rPr lang="en-CA" dirty="0">
                <a:solidFill>
                  <a:srgbClr val="DCDCDC"/>
                </a:solidFill>
                <a:effectLst/>
                <a:latin typeface="Courier New" panose="02070309020205020404" pitchFamily="49" charset="0"/>
                <a:ea typeface="Times New Roman" panose="02020603050405020304" pitchFamily="18" charset="0"/>
              </a:rPr>
              <a:t>,</a:t>
            </a:r>
            <a:r>
              <a:rPr lang="en-CA" dirty="0">
                <a:solidFill>
                  <a:srgbClr val="D4D4D4"/>
                </a:solidFill>
                <a:effectLst/>
                <a:latin typeface="Courier New" panose="02070309020205020404" pitchFamily="49" charset="0"/>
                <a:ea typeface="Times New Roman" panose="02020603050405020304" pitchFamily="18" charset="0"/>
              </a:rPr>
              <a:t> palette=</a:t>
            </a:r>
            <a:r>
              <a:rPr lang="en-CA" dirty="0">
                <a:solidFill>
                  <a:srgbClr val="CE9178"/>
                </a:solidFill>
                <a:effectLst/>
                <a:latin typeface="Courier New" panose="02070309020205020404" pitchFamily="49" charset="0"/>
                <a:ea typeface="Times New Roman" panose="02020603050405020304" pitchFamily="18" charset="0"/>
              </a:rPr>
              <a:t>'</a:t>
            </a:r>
            <a:r>
              <a:rPr lang="en-CA" dirty="0" err="1">
                <a:solidFill>
                  <a:srgbClr val="CE9178"/>
                </a:solidFill>
                <a:effectLst/>
                <a:latin typeface="Courier New" panose="02070309020205020404" pitchFamily="49" charset="0"/>
                <a:ea typeface="Times New Roman" panose="02020603050405020304" pitchFamily="18" charset="0"/>
              </a:rPr>
              <a:t>husl</a:t>
            </a:r>
            <a:r>
              <a:rPr lang="en-CA" dirty="0">
                <a:solidFill>
                  <a:srgbClr val="CE9178"/>
                </a:solidFill>
                <a:effectLst/>
                <a:latin typeface="Courier New" panose="02070309020205020404" pitchFamily="49" charset="0"/>
                <a:ea typeface="Times New Roman" panose="02020603050405020304" pitchFamily="18" charset="0"/>
              </a:rPr>
              <a:t>'</a:t>
            </a:r>
            <a:r>
              <a:rPr lang="en-CA" dirty="0">
                <a:solidFill>
                  <a:srgbClr val="DCDCDC"/>
                </a:solidFill>
                <a:effectLst/>
                <a:latin typeface="Courier New" panose="02070309020205020404" pitchFamily="49" charset="0"/>
                <a:ea typeface="Times New Roman" panose="02020603050405020304" pitchFamily="18" charset="0"/>
              </a:rPr>
              <a:t>)</a:t>
            </a:r>
            <a:endParaRPr lang="en-CA" dirty="0">
              <a:effectLst/>
              <a:latin typeface="Times New Roman" panose="02020603050405020304" pitchFamily="18" charset="0"/>
              <a:ea typeface="Times New Roman" panose="02020603050405020304" pitchFamily="18" charset="0"/>
            </a:endParaRPr>
          </a:p>
          <a:p>
            <a:pPr>
              <a:lnSpc>
                <a:spcPts val="1425"/>
              </a:lnSpc>
            </a:pPr>
            <a:r>
              <a:rPr lang="en-CA" dirty="0">
                <a:solidFill>
                  <a:srgbClr val="D4D4D4"/>
                </a:solidFill>
                <a:effectLst/>
                <a:latin typeface="Courier New" panose="02070309020205020404" pitchFamily="49" charset="0"/>
                <a:ea typeface="Times New Roman" panose="02020603050405020304" pitchFamily="18" charset="0"/>
              </a:rPr>
              <a:t>plt.suptitle</a:t>
            </a:r>
            <a:r>
              <a:rPr lang="en-CA" dirty="0">
                <a:solidFill>
                  <a:srgbClr val="DCDCDC"/>
                </a:solidFill>
                <a:effectLst/>
                <a:latin typeface="Courier New" panose="02070309020205020404" pitchFamily="49" charset="0"/>
                <a:ea typeface="Times New Roman" panose="02020603050405020304" pitchFamily="18" charset="0"/>
              </a:rPr>
              <a:t>(</a:t>
            </a:r>
            <a:r>
              <a:rPr lang="en-CA" dirty="0">
                <a:solidFill>
                  <a:srgbClr val="CE9178"/>
                </a:solidFill>
                <a:effectLst/>
                <a:latin typeface="Courier New" panose="02070309020205020404" pitchFamily="49" charset="0"/>
                <a:ea typeface="Times New Roman" panose="02020603050405020304" pitchFamily="18" charset="0"/>
              </a:rPr>
              <a:t>'Pairplot of Iris Features'</a:t>
            </a:r>
            <a:r>
              <a:rPr lang="en-CA" dirty="0">
                <a:solidFill>
                  <a:srgbClr val="DCDCDC"/>
                </a:solidFill>
                <a:effectLst/>
                <a:latin typeface="Courier New" panose="02070309020205020404" pitchFamily="49" charset="0"/>
                <a:ea typeface="Times New Roman" panose="02020603050405020304" pitchFamily="18" charset="0"/>
              </a:rPr>
              <a:t>,</a:t>
            </a:r>
            <a:r>
              <a:rPr lang="en-CA" dirty="0">
                <a:solidFill>
                  <a:srgbClr val="D4D4D4"/>
                </a:solidFill>
                <a:effectLst/>
                <a:latin typeface="Courier New" panose="02070309020205020404" pitchFamily="49" charset="0"/>
                <a:ea typeface="Times New Roman" panose="02020603050405020304" pitchFamily="18" charset="0"/>
              </a:rPr>
              <a:t> y=</a:t>
            </a:r>
            <a:r>
              <a:rPr lang="en-CA" dirty="0">
                <a:solidFill>
                  <a:srgbClr val="B5CEA8"/>
                </a:solidFill>
                <a:effectLst/>
                <a:latin typeface="Courier New" panose="02070309020205020404" pitchFamily="49" charset="0"/>
                <a:ea typeface="Times New Roman" panose="02020603050405020304" pitchFamily="18" charset="0"/>
              </a:rPr>
              <a:t>1.02</a:t>
            </a:r>
            <a:r>
              <a:rPr lang="en-CA" dirty="0">
                <a:solidFill>
                  <a:srgbClr val="DCDCDC"/>
                </a:solidFill>
                <a:effectLst/>
                <a:latin typeface="Courier New" panose="02070309020205020404" pitchFamily="49" charset="0"/>
                <a:ea typeface="Times New Roman" panose="02020603050405020304" pitchFamily="18" charset="0"/>
              </a:rPr>
              <a:t>)</a:t>
            </a:r>
            <a:endParaRPr lang="en-CA" dirty="0">
              <a:effectLst/>
              <a:latin typeface="Times New Roman" panose="02020603050405020304" pitchFamily="18" charset="0"/>
              <a:ea typeface="Times New Roman" panose="02020603050405020304" pitchFamily="18" charset="0"/>
            </a:endParaRPr>
          </a:p>
          <a:p>
            <a:pPr>
              <a:lnSpc>
                <a:spcPts val="1425"/>
              </a:lnSpc>
            </a:pPr>
            <a:r>
              <a:rPr lang="en-CA" dirty="0">
                <a:solidFill>
                  <a:srgbClr val="D4D4D4"/>
                </a:solidFill>
                <a:effectLst/>
                <a:latin typeface="Courier New" panose="02070309020205020404" pitchFamily="49" charset="0"/>
                <a:ea typeface="Times New Roman" panose="02020603050405020304" pitchFamily="18" charset="0"/>
              </a:rPr>
              <a:t>plt.show</a:t>
            </a:r>
            <a:r>
              <a:rPr lang="en-CA" dirty="0">
                <a:solidFill>
                  <a:srgbClr val="DCDCDC"/>
                </a:solidFill>
                <a:effectLst/>
                <a:latin typeface="Courier New" panose="02070309020205020404" pitchFamily="49" charset="0"/>
                <a:ea typeface="Times New Roman" panose="02020603050405020304" pitchFamily="18" charset="0"/>
              </a:rPr>
              <a:t>()</a:t>
            </a:r>
            <a:endParaRPr lang="en-CA" dirty="0">
              <a:effectLst/>
              <a:latin typeface="Times New Roman" panose="02020603050405020304" pitchFamily="18" charset="0"/>
              <a:ea typeface="Times New Roman" panose="02020603050405020304" pitchFamily="18" charset="0"/>
            </a:endParaRPr>
          </a:p>
          <a:p>
            <a:r>
              <a:rPr lang="en-CA" dirty="0">
                <a:effectLst/>
                <a:latin typeface="Times New Roman" panose="02020603050405020304" pitchFamily="18" charset="0"/>
                <a:ea typeface="Times New Roman" panose="02020603050405020304" pitchFamily="18" charset="0"/>
              </a:rPr>
              <a:t> </a:t>
            </a:r>
          </a:p>
          <a:p>
            <a:pPr>
              <a:spcAft>
                <a:spcPts val="750"/>
              </a:spcAft>
            </a:pPr>
            <a:r>
              <a:rPr lang="en-CA" b="1" dirty="0">
                <a:solidFill>
                  <a:schemeClr val="bg1"/>
                </a:solidFill>
                <a:effectLst/>
                <a:latin typeface="Helvetica Neue" panose="02000503000000020004" pitchFamily="2" charset="0"/>
                <a:ea typeface="Times New Roman" panose="02020603050405020304" pitchFamily="18" charset="0"/>
              </a:rPr>
              <a:t>Explanations:</a:t>
            </a:r>
            <a:endParaRPr lang="en-CA" dirty="0">
              <a:solidFill>
                <a:schemeClr val="bg1"/>
              </a:solidFill>
              <a:effectLst/>
              <a:latin typeface="Times New Roman" panose="02020603050405020304" pitchFamily="18" charset="0"/>
              <a:ea typeface="Times New Roman" panose="02020603050405020304" pitchFamily="18" charset="0"/>
            </a:endParaRPr>
          </a:p>
          <a:p>
            <a:r>
              <a:rPr lang="en-CA" dirty="0">
                <a:solidFill>
                  <a:schemeClr val="accent2"/>
                </a:solidFill>
                <a:effectLst/>
                <a:latin typeface="Times New Roman" panose="02020603050405020304" pitchFamily="18" charset="0"/>
                <a:ea typeface="Times New Roman" panose="02020603050405020304" pitchFamily="18" charset="0"/>
              </a:rPr>
              <a:t>This code draws a </a:t>
            </a:r>
            <a:r>
              <a:rPr lang="en-CA" b="1" dirty="0">
                <a:solidFill>
                  <a:schemeClr val="accent2"/>
                </a:solidFill>
                <a:effectLst/>
                <a:latin typeface="Times New Roman" panose="02020603050405020304" pitchFamily="18" charset="0"/>
                <a:ea typeface="Times New Roman" panose="02020603050405020304" pitchFamily="18" charset="0"/>
              </a:rPr>
              <a:t>pairplot</a:t>
            </a:r>
            <a:r>
              <a:rPr lang="en-CA" dirty="0">
                <a:solidFill>
                  <a:schemeClr val="accent2"/>
                </a:solidFill>
                <a:effectLst/>
                <a:latin typeface="Times New Roman" panose="02020603050405020304" pitchFamily="18" charset="0"/>
                <a:ea typeface="Times New Roman" panose="02020603050405020304" pitchFamily="18" charset="0"/>
              </a:rPr>
              <a:t> to visualize how all iris flower features relate to each other, using color to distinguish species.</a:t>
            </a:r>
          </a:p>
        </p:txBody>
      </p:sp>
      <p:pic>
        <p:nvPicPr>
          <p:cNvPr id="2" name="Picture 1" descr="A screenshot of a graph&#10;&#10;Description automatically generated">
            <a:extLst>
              <a:ext uri="{FF2B5EF4-FFF2-40B4-BE49-F238E27FC236}">
                <a16:creationId xmlns:a16="http://schemas.microsoft.com/office/drawing/2014/main" id="{5743BF4E-33B8-0AEA-F15E-80BB0A65F5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6096001" y="1108167"/>
            <a:ext cx="5143500" cy="4629150"/>
          </a:xfrm>
          <a:prstGeom prst="rect">
            <a:avLst/>
          </a:prstGeom>
          <a:noFill/>
        </p:spPr>
      </p:pic>
      <p:sp>
        <p:nvSpPr>
          <p:cNvPr id="49" name="Isosceles Triangle 48">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2594125967"/>
      </p:ext>
    </p:extLst>
  </p:cSld>
  <p:clrMapOvr>
    <a:masterClrMapping/>
  </p:clrMapOvr>
  <mc:AlternateContent xmlns:mc="http://schemas.openxmlformats.org/markup-compatibility/2006">
    <mc:Choice xmlns:p14="http://schemas.microsoft.com/office/powerpoint/2010/main" Requires="p14">
      <p:transition spd="slow" p14:dur="2000" advTm="96956"/>
    </mc:Choice>
    <mc:Fallback>
      <p:transition spd="slow" advTm="96956"/>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1" name="Group 30">
            <a:extLst>
              <a:ext uri="{FF2B5EF4-FFF2-40B4-BE49-F238E27FC236}">
                <a16:creationId xmlns:a16="http://schemas.microsoft.com/office/drawing/2014/main" id="{D6280969-F024-466D-A1DB-4F848C51DE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32" name="Straight Connector 31">
              <a:extLst>
                <a:ext uri="{FF2B5EF4-FFF2-40B4-BE49-F238E27FC236}">
                  <a16:creationId xmlns:a16="http://schemas.microsoft.com/office/drawing/2014/main" id="{63FDD802-E6D8-4979-A1B9-BA705AE4DA8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BDE509DD-4B76-45F0-8144-02F1D7E1AE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34" name="Rectangle 23">
              <a:extLst>
                <a:ext uri="{FF2B5EF4-FFF2-40B4-BE49-F238E27FC236}">
                  <a16:creationId xmlns:a16="http://schemas.microsoft.com/office/drawing/2014/main" id="{FEAEFD53-0220-48B1-9EA8-3EAE151E84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5" name="Rectangle 25">
              <a:extLst>
                <a:ext uri="{FF2B5EF4-FFF2-40B4-BE49-F238E27FC236}">
                  <a16:creationId xmlns:a16="http://schemas.microsoft.com/office/drawing/2014/main" id="{92E7FABD-916D-4FF9-B5F3-44E53AFD39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6" name="Isosceles Triangle 35">
              <a:extLst>
                <a:ext uri="{FF2B5EF4-FFF2-40B4-BE49-F238E27FC236}">
                  <a16:creationId xmlns:a16="http://schemas.microsoft.com/office/drawing/2014/main" id="{826F9772-AEFE-4C6D-82B6-1207069B86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7" name="Rectangle 27">
              <a:extLst>
                <a:ext uri="{FF2B5EF4-FFF2-40B4-BE49-F238E27FC236}">
                  <a16:creationId xmlns:a16="http://schemas.microsoft.com/office/drawing/2014/main" id="{ACFBF3A9-B76A-4B4B-B6D7-CA4651F5C9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8" name="Rectangle 28">
              <a:extLst>
                <a:ext uri="{FF2B5EF4-FFF2-40B4-BE49-F238E27FC236}">
                  <a16:creationId xmlns:a16="http://schemas.microsoft.com/office/drawing/2014/main" id="{BF0FAA0A-B682-4A83-BDD8-BCE0AB41C2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9" name="Rectangle 29">
              <a:extLst>
                <a:ext uri="{FF2B5EF4-FFF2-40B4-BE49-F238E27FC236}">
                  <a16:creationId xmlns:a16="http://schemas.microsoft.com/office/drawing/2014/main" id="{7874A013-E5E2-4AE1-8E93-029A2B41EB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0" name="Isosceles Triangle 39">
              <a:extLst>
                <a:ext uri="{FF2B5EF4-FFF2-40B4-BE49-F238E27FC236}">
                  <a16:creationId xmlns:a16="http://schemas.microsoft.com/office/drawing/2014/main" id="{4355329E-E608-4F7A-B4EF-8FEF07D755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1" name="Isosceles Triangle 40">
              <a:extLst>
                <a:ext uri="{FF2B5EF4-FFF2-40B4-BE49-F238E27FC236}">
                  <a16:creationId xmlns:a16="http://schemas.microsoft.com/office/drawing/2014/main" id="{53D9BFDF-B250-44FF-9BD7-C204EFBFC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useBgFill="1">
        <p:nvSpPr>
          <p:cNvPr id="43" name="Rectangle 42">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7" name="Isosceles Triangle 46">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49" name="Isosceles Triangle 48">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pic>
        <p:nvPicPr>
          <p:cNvPr id="3" name="Picture 2" descr="A group of different colored shapes&#10;&#10;Description automatically generated with medium confidence">
            <a:extLst>
              <a:ext uri="{FF2B5EF4-FFF2-40B4-BE49-F238E27FC236}">
                <a16:creationId xmlns:a16="http://schemas.microsoft.com/office/drawing/2014/main" id="{E46EC1B7-8775-2302-AC84-3F0557F77FF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716872" y="236388"/>
            <a:ext cx="6141753" cy="5135711"/>
          </a:xfrm>
          <a:prstGeom prst="rect">
            <a:avLst/>
          </a:prstGeom>
          <a:noFill/>
          <a:ln>
            <a:noFill/>
          </a:ln>
        </p:spPr>
      </p:pic>
      <p:sp>
        <p:nvSpPr>
          <p:cNvPr id="4" name="Rectangle 1">
            <a:extLst>
              <a:ext uri="{FF2B5EF4-FFF2-40B4-BE49-F238E27FC236}">
                <a16:creationId xmlns:a16="http://schemas.microsoft.com/office/drawing/2014/main" id="{35C79482-83EE-2613-2251-109AB7C97747}"/>
              </a:ext>
            </a:extLst>
          </p:cNvPr>
          <p:cNvSpPr>
            <a:spLocks noChangeArrowheads="1"/>
          </p:cNvSpPr>
          <p:nvPr/>
        </p:nvSpPr>
        <p:spPr bwMode="auto">
          <a:xfrm>
            <a:off x="-12429" y="459532"/>
            <a:ext cx="5799446" cy="4770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82B76C"/>
                </a:solidFill>
                <a:effectLst/>
                <a:latin typeface="Courier New" panose="02070309020205020404" pitchFamily="49" charset="0"/>
                <a:ea typeface="Times New Roman" panose="02020603050405020304" pitchFamily="18" charset="0"/>
              </a:rPr>
              <a:t># 11. Violinplots for feature distributions by species</a:t>
            </a:r>
            <a:endParaRPr kumimoji="0" lang="en-US" altLang="en-US" sz="16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D4D4D4"/>
                </a:solidFill>
                <a:effectLst/>
                <a:latin typeface="Courier New" panose="02070309020205020404" pitchFamily="49" charset="0"/>
                <a:ea typeface="Times New Roman" panose="02020603050405020304" pitchFamily="18" charset="0"/>
              </a:rPr>
              <a:t>plt.figure</a:t>
            </a:r>
            <a:r>
              <a:rPr kumimoji="0" lang="en-US" altLang="en-US" sz="1600" b="0" i="0" u="none" strike="noStrike" cap="none" normalizeH="0" baseline="0" dirty="0">
                <a:ln>
                  <a:noFill/>
                </a:ln>
                <a:solidFill>
                  <a:srgbClr val="DCDCDC"/>
                </a:solidFill>
                <a:effectLst/>
                <a:latin typeface="Courier New" panose="02070309020205020404" pitchFamily="49" charset="0"/>
                <a:ea typeface="Times New Roman" panose="02020603050405020304" pitchFamily="18" charset="0"/>
              </a:rPr>
              <a:t>(</a:t>
            </a:r>
            <a:r>
              <a:rPr kumimoji="0" lang="en-US" altLang="en-US" sz="1600" b="0" i="0" u="none" strike="noStrike" cap="none" normalizeH="0" baseline="0" dirty="0">
                <a:ln>
                  <a:noFill/>
                </a:ln>
                <a:solidFill>
                  <a:srgbClr val="D4D4D4"/>
                </a:solidFill>
                <a:effectLst/>
                <a:latin typeface="Courier New" panose="02070309020205020404" pitchFamily="49" charset="0"/>
                <a:ea typeface="Times New Roman" panose="02020603050405020304" pitchFamily="18" charset="0"/>
              </a:rPr>
              <a:t>figsize=</a:t>
            </a:r>
            <a:r>
              <a:rPr kumimoji="0" lang="en-US" altLang="en-US" sz="1600" b="0" i="0" u="none" strike="noStrike" cap="none" normalizeH="0" baseline="0" dirty="0">
                <a:ln>
                  <a:noFill/>
                </a:ln>
                <a:solidFill>
                  <a:srgbClr val="DCDCDC"/>
                </a:solidFill>
                <a:effectLst/>
                <a:latin typeface="Courier New" panose="02070309020205020404" pitchFamily="49" charset="0"/>
                <a:ea typeface="Times New Roman" panose="02020603050405020304" pitchFamily="18" charset="0"/>
              </a:rPr>
              <a:t>(</a:t>
            </a:r>
            <a:r>
              <a:rPr kumimoji="0" lang="en-US" altLang="en-US" sz="1600" b="0" i="0" u="none" strike="noStrike" cap="none" normalizeH="0" baseline="0" dirty="0">
                <a:ln>
                  <a:noFill/>
                </a:ln>
                <a:solidFill>
                  <a:srgbClr val="B5CEA8"/>
                </a:solidFill>
                <a:effectLst/>
                <a:latin typeface="Courier New" panose="02070309020205020404" pitchFamily="49" charset="0"/>
                <a:ea typeface="Times New Roman" panose="02020603050405020304" pitchFamily="18" charset="0"/>
              </a:rPr>
              <a:t>12</a:t>
            </a:r>
            <a:r>
              <a:rPr kumimoji="0" lang="en-US" altLang="en-US" sz="1600" b="0" i="0" u="none" strike="noStrike" cap="none" normalizeH="0" baseline="0" dirty="0">
                <a:ln>
                  <a:noFill/>
                </a:ln>
                <a:solidFill>
                  <a:srgbClr val="DCDCDC"/>
                </a:solidFill>
                <a:effectLst/>
                <a:latin typeface="Courier New" panose="02070309020205020404" pitchFamily="49" charset="0"/>
                <a:ea typeface="Times New Roman" panose="02020603050405020304" pitchFamily="18" charset="0"/>
              </a:rPr>
              <a:t>,</a:t>
            </a:r>
            <a:r>
              <a:rPr kumimoji="0" lang="en-US" altLang="en-US" sz="1600" b="0" i="0" u="none" strike="noStrike" cap="none" normalizeH="0" baseline="0" dirty="0">
                <a:ln>
                  <a:noFill/>
                </a:ln>
                <a:solidFill>
                  <a:srgbClr val="D4D4D4"/>
                </a:solidFill>
                <a:effectLst/>
                <a:latin typeface="Courier New" panose="02070309020205020404" pitchFamily="49" charset="0"/>
                <a:ea typeface="Times New Roman" panose="02020603050405020304" pitchFamily="18" charset="0"/>
              </a:rPr>
              <a:t> </a:t>
            </a:r>
            <a:r>
              <a:rPr kumimoji="0" lang="en-US" altLang="en-US" sz="1600" b="0" i="0" u="none" strike="noStrike" cap="none" normalizeH="0" baseline="0" dirty="0">
                <a:ln>
                  <a:noFill/>
                </a:ln>
                <a:solidFill>
                  <a:srgbClr val="B5CEA8"/>
                </a:solidFill>
                <a:effectLst/>
                <a:latin typeface="Courier New" panose="02070309020205020404" pitchFamily="49" charset="0"/>
                <a:ea typeface="Times New Roman" panose="02020603050405020304" pitchFamily="18" charset="0"/>
              </a:rPr>
              <a:t>8</a:t>
            </a:r>
            <a:r>
              <a:rPr kumimoji="0" lang="en-US" altLang="en-US" sz="1600" b="0" i="0" u="none" strike="noStrike" cap="none" normalizeH="0" baseline="0" dirty="0">
                <a:ln>
                  <a:noFill/>
                </a:ln>
                <a:solidFill>
                  <a:srgbClr val="DCDCDC"/>
                </a:solidFill>
                <a:effectLst/>
                <a:latin typeface="Courier New" panose="02070309020205020404" pitchFamily="49" charset="0"/>
                <a:ea typeface="Times New Roman" panose="02020603050405020304" pitchFamily="18" charset="0"/>
              </a:rPr>
              <a:t>))</a:t>
            </a:r>
            <a:endParaRPr kumimoji="0" lang="en-US" altLang="en-US" sz="16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C99CC6"/>
                </a:solidFill>
                <a:effectLst/>
                <a:latin typeface="Courier New" panose="02070309020205020404" pitchFamily="49" charset="0"/>
                <a:ea typeface="Times New Roman" panose="02020603050405020304" pitchFamily="18" charset="0"/>
              </a:rPr>
              <a:t>for</a:t>
            </a:r>
            <a:r>
              <a:rPr kumimoji="0" lang="en-US" altLang="en-US" sz="1600" b="0" i="0" u="none" strike="noStrike" cap="none" normalizeH="0" baseline="0" dirty="0">
                <a:ln>
                  <a:noFill/>
                </a:ln>
                <a:solidFill>
                  <a:srgbClr val="D4D4D4"/>
                </a:solidFill>
                <a:effectLst/>
                <a:latin typeface="Courier New" panose="02070309020205020404" pitchFamily="49" charset="0"/>
                <a:ea typeface="Times New Roman" panose="02020603050405020304" pitchFamily="18" charset="0"/>
              </a:rPr>
              <a:t> i</a:t>
            </a:r>
            <a:r>
              <a:rPr kumimoji="0" lang="en-US" altLang="en-US" sz="1600" b="0" i="0" u="none" strike="noStrike" cap="none" normalizeH="0" baseline="0" dirty="0">
                <a:ln>
                  <a:noFill/>
                </a:ln>
                <a:solidFill>
                  <a:srgbClr val="DCDCDC"/>
                </a:solidFill>
                <a:effectLst/>
                <a:latin typeface="Courier New" panose="02070309020205020404" pitchFamily="49" charset="0"/>
                <a:ea typeface="Times New Roman" panose="02020603050405020304" pitchFamily="18" charset="0"/>
              </a:rPr>
              <a:t>,</a:t>
            </a:r>
            <a:r>
              <a:rPr kumimoji="0" lang="en-US" altLang="en-US" sz="1600" b="0" i="0" u="none" strike="noStrike" cap="none" normalizeH="0" baseline="0" dirty="0">
                <a:ln>
                  <a:noFill/>
                </a:ln>
                <a:solidFill>
                  <a:srgbClr val="D4D4D4"/>
                </a:solidFill>
                <a:effectLst/>
                <a:latin typeface="Courier New" panose="02070309020205020404" pitchFamily="49" charset="0"/>
                <a:ea typeface="Times New Roman" panose="02020603050405020304" pitchFamily="18" charset="0"/>
              </a:rPr>
              <a:t> col </a:t>
            </a:r>
            <a:r>
              <a:rPr kumimoji="0" lang="en-US" altLang="en-US" sz="1600" b="0" i="0" u="none" strike="noStrike" cap="none" normalizeH="0" baseline="0" dirty="0">
                <a:ln>
                  <a:noFill/>
                </a:ln>
                <a:solidFill>
                  <a:srgbClr val="82C6FF"/>
                </a:solidFill>
                <a:effectLst/>
                <a:latin typeface="Courier New" panose="02070309020205020404" pitchFamily="49" charset="0"/>
                <a:ea typeface="Times New Roman" panose="02020603050405020304" pitchFamily="18" charset="0"/>
              </a:rPr>
              <a:t>in</a:t>
            </a:r>
            <a:r>
              <a:rPr kumimoji="0" lang="en-US" altLang="en-US" sz="1600" b="0" i="0" u="none" strike="noStrike" cap="none" normalizeH="0" baseline="0" dirty="0">
                <a:ln>
                  <a:noFill/>
                </a:ln>
                <a:solidFill>
                  <a:srgbClr val="D4D4D4"/>
                </a:solidFill>
                <a:effectLst/>
                <a:latin typeface="Courier New" panose="02070309020205020404" pitchFamily="49" charset="0"/>
                <a:ea typeface="Times New Roman" panose="02020603050405020304" pitchFamily="18" charset="0"/>
              </a:rPr>
              <a:t> </a:t>
            </a:r>
            <a:r>
              <a:rPr kumimoji="0" lang="en-US" altLang="en-US" sz="1600" b="0" i="0" u="none" strike="noStrike" cap="none" normalizeH="0" baseline="0" dirty="0">
                <a:ln>
                  <a:noFill/>
                </a:ln>
                <a:solidFill>
                  <a:srgbClr val="DCDCAA"/>
                </a:solidFill>
                <a:effectLst/>
                <a:latin typeface="Courier New" panose="02070309020205020404" pitchFamily="49" charset="0"/>
                <a:ea typeface="Times New Roman" panose="02020603050405020304" pitchFamily="18" charset="0"/>
              </a:rPr>
              <a:t>enumerate</a:t>
            </a:r>
            <a:r>
              <a:rPr kumimoji="0" lang="en-US" altLang="en-US" sz="1600" b="0" i="0" u="none" strike="noStrike" cap="none" normalizeH="0" baseline="0" dirty="0">
                <a:ln>
                  <a:noFill/>
                </a:ln>
                <a:solidFill>
                  <a:srgbClr val="DCDCDC"/>
                </a:solidFill>
                <a:effectLst/>
                <a:latin typeface="Courier New" panose="02070309020205020404" pitchFamily="49" charset="0"/>
                <a:ea typeface="Times New Roman" panose="02020603050405020304" pitchFamily="18" charset="0"/>
              </a:rPr>
              <a:t>(</a:t>
            </a:r>
            <a:r>
              <a:rPr kumimoji="0" lang="en-US" altLang="en-US" sz="1600" b="0" i="0" u="none" strike="noStrike" cap="none" normalizeH="0" baseline="0" dirty="0">
                <a:ln>
                  <a:noFill/>
                </a:ln>
                <a:solidFill>
                  <a:srgbClr val="D4D4D4"/>
                </a:solidFill>
                <a:effectLst/>
                <a:latin typeface="Courier New" panose="02070309020205020404" pitchFamily="49" charset="0"/>
                <a:ea typeface="Times New Roman" panose="02020603050405020304" pitchFamily="18" charset="0"/>
              </a:rPr>
              <a:t>df.columns</a:t>
            </a:r>
            <a:r>
              <a:rPr kumimoji="0" lang="en-US" altLang="en-US" sz="1600" b="0" i="0" u="none" strike="noStrike" cap="none" normalizeH="0" baseline="0" dirty="0">
                <a:ln>
                  <a:noFill/>
                </a:ln>
                <a:solidFill>
                  <a:srgbClr val="DCDCDC"/>
                </a:solidFill>
                <a:effectLst/>
                <a:latin typeface="Courier New" panose="02070309020205020404" pitchFamily="49" charset="0"/>
                <a:ea typeface="Times New Roman" panose="02020603050405020304" pitchFamily="18" charset="0"/>
              </a:rPr>
              <a:t>[:</a:t>
            </a:r>
            <a:r>
              <a:rPr kumimoji="0" lang="en-US" altLang="en-US" sz="1600" b="0" i="0" u="none" strike="noStrike" cap="none" normalizeH="0" baseline="0" dirty="0">
                <a:ln>
                  <a:noFill/>
                </a:ln>
                <a:solidFill>
                  <a:srgbClr val="B5CEA8"/>
                </a:solidFill>
                <a:effectLst/>
                <a:latin typeface="Courier New" panose="02070309020205020404" pitchFamily="49" charset="0"/>
                <a:ea typeface="Times New Roman" panose="02020603050405020304" pitchFamily="18" charset="0"/>
              </a:rPr>
              <a:t>-1</a:t>
            </a:r>
            <a:r>
              <a:rPr kumimoji="0" lang="en-US" altLang="en-US" sz="1600" b="0" i="0" u="none" strike="noStrike" cap="none" normalizeH="0" baseline="0" dirty="0">
                <a:ln>
                  <a:noFill/>
                </a:ln>
                <a:solidFill>
                  <a:srgbClr val="DCDCDC"/>
                </a:solidFill>
                <a:effectLst/>
                <a:latin typeface="Courier New" panose="02070309020205020404" pitchFamily="49" charset="0"/>
                <a:ea typeface="Times New Roman" panose="02020603050405020304" pitchFamily="18" charset="0"/>
              </a:rPr>
              <a:t>],</a:t>
            </a:r>
            <a:r>
              <a:rPr kumimoji="0" lang="en-US" altLang="en-US" sz="1600" b="0" i="0" u="none" strike="noStrike" cap="none" normalizeH="0" baseline="0" dirty="0">
                <a:ln>
                  <a:noFill/>
                </a:ln>
                <a:solidFill>
                  <a:srgbClr val="D4D4D4"/>
                </a:solidFill>
                <a:effectLst/>
                <a:latin typeface="Courier New" panose="02070309020205020404" pitchFamily="49" charset="0"/>
                <a:ea typeface="Times New Roman" panose="02020603050405020304" pitchFamily="18" charset="0"/>
              </a:rPr>
              <a:t> </a:t>
            </a:r>
            <a:r>
              <a:rPr kumimoji="0" lang="en-US" altLang="en-US" sz="1600" b="0" i="0" u="none" strike="noStrike" cap="none" normalizeH="0" baseline="0" dirty="0">
                <a:ln>
                  <a:noFill/>
                </a:ln>
                <a:solidFill>
                  <a:srgbClr val="B5CEA8"/>
                </a:solidFill>
                <a:effectLst/>
                <a:latin typeface="Courier New" panose="02070309020205020404" pitchFamily="49" charset="0"/>
                <a:ea typeface="Times New Roman" panose="02020603050405020304" pitchFamily="18" charset="0"/>
              </a:rPr>
              <a:t>1</a:t>
            </a:r>
            <a:r>
              <a:rPr kumimoji="0" lang="en-US" altLang="en-US" sz="1600" b="0" i="0" u="none" strike="noStrike" cap="none" normalizeH="0" baseline="0" dirty="0">
                <a:ln>
                  <a:noFill/>
                </a:ln>
                <a:solidFill>
                  <a:srgbClr val="DCDCDC"/>
                </a:solidFill>
                <a:effectLst/>
                <a:latin typeface="Courier New" panose="02070309020205020404" pitchFamily="49" charset="0"/>
                <a:ea typeface="Times New Roman" panose="02020603050405020304" pitchFamily="18" charset="0"/>
              </a:rPr>
              <a:t>):</a:t>
            </a:r>
            <a:endParaRPr kumimoji="0" lang="en-US" altLang="en-US" sz="16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D4D4D4"/>
                </a:solidFill>
                <a:effectLst/>
                <a:latin typeface="Courier New" panose="02070309020205020404" pitchFamily="49" charset="0"/>
                <a:ea typeface="Times New Roman" panose="02020603050405020304" pitchFamily="18" charset="0"/>
              </a:rPr>
              <a:t>    plt.subplot</a:t>
            </a:r>
            <a:r>
              <a:rPr kumimoji="0" lang="en-US" altLang="en-US" sz="1600" b="0" i="0" u="none" strike="noStrike" cap="none" normalizeH="0" baseline="0" dirty="0">
                <a:ln>
                  <a:noFill/>
                </a:ln>
                <a:solidFill>
                  <a:srgbClr val="DCDCDC"/>
                </a:solidFill>
                <a:effectLst/>
                <a:latin typeface="Courier New" panose="02070309020205020404" pitchFamily="49" charset="0"/>
                <a:ea typeface="Times New Roman" panose="02020603050405020304" pitchFamily="18" charset="0"/>
              </a:rPr>
              <a:t>(</a:t>
            </a:r>
            <a:r>
              <a:rPr kumimoji="0" lang="en-US" altLang="en-US" sz="1600" b="0" i="0" u="none" strike="noStrike" cap="none" normalizeH="0" baseline="0" dirty="0">
                <a:ln>
                  <a:noFill/>
                </a:ln>
                <a:solidFill>
                  <a:srgbClr val="B5CEA8"/>
                </a:solidFill>
                <a:effectLst/>
                <a:latin typeface="Courier New" panose="02070309020205020404" pitchFamily="49" charset="0"/>
                <a:ea typeface="Times New Roman" panose="02020603050405020304" pitchFamily="18" charset="0"/>
              </a:rPr>
              <a:t>2</a:t>
            </a:r>
            <a:r>
              <a:rPr kumimoji="0" lang="en-US" altLang="en-US" sz="1600" b="0" i="0" u="none" strike="noStrike" cap="none" normalizeH="0" baseline="0" dirty="0">
                <a:ln>
                  <a:noFill/>
                </a:ln>
                <a:solidFill>
                  <a:srgbClr val="DCDCDC"/>
                </a:solidFill>
                <a:effectLst/>
                <a:latin typeface="Courier New" panose="02070309020205020404" pitchFamily="49" charset="0"/>
                <a:ea typeface="Times New Roman" panose="02020603050405020304" pitchFamily="18" charset="0"/>
              </a:rPr>
              <a:t>,</a:t>
            </a:r>
            <a:r>
              <a:rPr kumimoji="0" lang="en-US" altLang="en-US" sz="1600" b="0" i="0" u="none" strike="noStrike" cap="none" normalizeH="0" baseline="0" dirty="0">
                <a:ln>
                  <a:noFill/>
                </a:ln>
                <a:solidFill>
                  <a:srgbClr val="D4D4D4"/>
                </a:solidFill>
                <a:effectLst/>
                <a:latin typeface="Courier New" panose="02070309020205020404" pitchFamily="49" charset="0"/>
                <a:ea typeface="Times New Roman" panose="02020603050405020304" pitchFamily="18" charset="0"/>
              </a:rPr>
              <a:t> </a:t>
            </a:r>
            <a:r>
              <a:rPr kumimoji="0" lang="en-US" altLang="en-US" sz="1600" b="0" i="0" u="none" strike="noStrike" cap="none" normalizeH="0" baseline="0" dirty="0">
                <a:ln>
                  <a:noFill/>
                </a:ln>
                <a:solidFill>
                  <a:srgbClr val="B5CEA8"/>
                </a:solidFill>
                <a:effectLst/>
                <a:latin typeface="Courier New" panose="02070309020205020404" pitchFamily="49" charset="0"/>
                <a:ea typeface="Times New Roman" panose="02020603050405020304" pitchFamily="18" charset="0"/>
              </a:rPr>
              <a:t>2</a:t>
            </a:r>
            <a:r>
              <a:rPr kumimoji="0" lang="en-US" altLang="en-US" sz="1600" b="0" i="0" u="none" strike="noStrike" cap="none" normalizeH="0" baseline="0" dirty="0">
                <a:ln>
                  <a:noFill/>
                </a:ln>
                <a:solidFill>
                  <a:srgbClr val="DCDCDC"/>
                </a:solidFill>
                <a:effectLst/>
                <a:latin typeface="Courier New" panose="02070309020205020404" pitchFamily="49" charset="0"/>
                <a:ea typeface="Times New Roman" panose="02020603050405020304" pitchFamily="18" charset="0"/>
              </a:rPr>
              <a:t>,</a:t>
            </a:r>
            <a:r>
              <a:rPr kumimoji="0" lang="en-US" altLang="en-US" sz="1600" b="0" i="0" u="none" strike="noStrike" cap="none" normalizeH="0" baseline="0" dirty="0">
                <a:ln>
                  <a:noFill/>
                </a:ln>
                <a:solidFill>
                  <a:srgbClr val="D4D4D4"/>
                </a:solidFill>
                <a:effectLst/>
                <a:latin typeface="Courier New" panose="02070309020205020404" pitchFamily="49" charset="0"/>
                <a:ea typeface="Times New Roman" panose="02020603050405020304" pitchFamily="18" charset="0"/>
              </a:rPr>
              <a:t> i</a:t>
            </a:r>
            <a:r>
              <a:rPr kumimoji="0" lang="en-US" altLang="en-US" sz="1600" b="0" i="0" u="none" strike="noStrike" cap="none" normalizeH="0" baseline="0" dirty="0">
                <a:ln>
                  <a:noFill/>
                </a:ln>
                <a:solidFill>
                  <a:srgbClr val="DCDCDC"/>
                </a:solidFill>
                <a:effectLst/>
                <a:latin typeface="Courier New" panose="02070309020205020404" pitchFamily="49" charset="0"/>
                <a:ea typeface="Times New Roman" panose="02020603050405020304" pitchFamily="18" charset="0"/>
              </a:rPr>
              <a:t>)</a:t>
            </a:r>
            <a:endParaRPr kumimoji="0" lang="en-US" altLang="en-US" sz="16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D4D4D4"/>
                </a:solidFill>
                <a:effectLst/>
                <a:latin typeface="Courier New" panose="02070309020205020404" pitchFamily="49" charset="0"/>
                <a:ea typeface="Times New Roman" panose="02020603050405020304" pitchFamily="18" charset="0"/>
              </a:rPr>
              <a:t>    sns.violinplot</a:t>
            </a:r>
            <a:r>
              <a:rPr kumimoji="0" lang="en-US" altLang="en-US" sz="1600" b="0" i="0" u="none" strike="noStrike" cap="none" normalizeH="0" baseline="0" dirty="0">
                <a:ln>
                  <a:noFill/>
                </a:ln>
                <a:solidFill>
                  <a:srgbClr val="DCDCDC"/>
                </a:solidFill>
                <a:effectLst/>
                <a:latin typeface="Courier New" panose="02070309020205020404" pitchFamily="49" charset="0"/>
                <a:ea typeface="Times New Roman" panose="02020603050405020304" pitchFamily="18" charset="0"/>
              </a:rPr>
              <a:t>(</a:t>
            </a:r>
            <a:r>
              <a:rPr kumimoji="0" lang="en-US" altLang="en-US" sz="1600" b="0" i="0" u="none" strike="noStrike" cap="none" normalizeH="0" baseline="0" dirty="0">
                <a:ln>
                  <a:noFill/>
                </a:ln>
                <a:solidFill>
                  <a:srgbClr val="D4D4D4"/>
                </a:solidFill>
                <a:effectLst/>
                <a:latin typeface="Courier New" panose="02070309020205020404" pitchFamily="49" charset="0"/>
                <a:ea typeface="Times New Roman" panose="02020603050405020304" pitchFamily="18" charset="0"/>
              </a:rPr>
              <a:t>x=</a:t>
            </a:r>
            <a:r>
              <a:rPr kumimoji="0" lang="en-US" altLang="en-US" sz="1600" b="0" i="0" u="none" strike="noStrike" cap="none" normalizeH="0" baseline="0" dirty="0">
                <a:ln>
                  <a:noFill/>
                </a:ln>
                <a:solidFill>
                  <a:srgbClr val="CE9178"/>
                </a:solidFill>
                <a:effectLst/>
                <a:latin typeface="Courier New" panose="02070309020205020404" pitchFamily="49" charset="0"/>
                <a:ea typeface="Times New Roman" panose="02020603050405020304" pitchFamily="18" charset="0"/>
              </a:rPr>
              <a:t>'species'</a:t>
            </a:r>
            <a:r>
              <a:rPr kumimoji="0" lang="en-US" altLang="en-US" sz="1600" b="0" i="0" u="none" strike="noStrike" cap="none" normalizeH="0" baseline="0" dirty="0">
                <a:ln>
                  <a:noFill/>
                </a:ln>
                <a:solidFill>
                  <a:srgbClr val="DCDCDC"/>
                </a:solidFill>
                <a:effectLst/>
                <a:latin typeface="Courier New" panose="02070309020205020404" pitchFamily="49" charset="0"/>
                <a:ea typeface="Times New Roman" panose="02020603050405020304" pitchFamily="18" charset="0"/>
              </a:rPr>
              <a:t>,</a:t>
            </a:r>
            <a:r>
              <a:rPr kumimoji="0" lang="en-US" altLang="en-US" sz="1600" b="0" i="0" u="none" strike="noStrike" cap="none" normalizeH="0" baseline="0" dirty="0">
                <a:ln>
                  <a:noFill/>
                </a:ln>
                <a:solidFill>
                  <a:srgbClr val="D4D4D4"/>
                </a:solidFill>
                <a:effectLst/>
                <a:latin typeface="Courier New" panose="02070309020205020404" pitchFamily="49" charset="0"/>
                <a:ea typeface="Times New Roman" panose="02020603050405020304" pitchFamily="18" charset="0"/>
              </a:rPr>
              <a:t> y=col</a:t>
            </a:r>
            <a:r>
              <a:rPr kumimoji="0" lang="en-US" altLang="en-US" sz="1600" b="0" i="0" u="none" strike="noStrike" cap="none" normalizeH="0" baseline="0" dirty="0">
                <a:ln>
                  <a:noFill/>
                </a:ln>
                <a:solidFill>
                  <a:srgbClr val="DCDCDC"/>
                </a:solidFill>
                <a:effectLst/>
                <a:latin typeface="Courier New" panose="02070309020205020404" pitchFamily="49" charset="0"/>
                <a:ea typeface="Times New Roman" panose="02020603050405020304" pitchFamily="18" charset="0"/>
              </a:rPr>
              <a:t>,</a:t>
            </a:r>
            <a:r>
              <a:rPr kumimoji="0" lang="en-US" altLang="en-US" sz="1600" b="0" i="0" u="none" strike="noStrike" cap="none" normalizeH="0" baseline="0" dirty="0">
                <a:ln>
                  <a:noFill/>
                </a:ln>
                <a:solidFill>
                  <a:srgbClr val="D4D4D4"/>
                </a:solidFill>
                <a:effectLst/>
                <a:latin typeface="Courier New" panose="02070309020205020404" pitchFamily="49" charset="0"/>
                <a:ea typeface="Times New Roman" panose="02020603050405020304" pitchFamily="18" charset="0"/>
              </a:rPr>
              <a:t> data=df</a:t>
            </a:r>
            <a:r>
              <a:rPr kumimoji="0" lang="en-US" altLang="en-US" sz="1600" b="0" i="0" u="none" strike="noStrike" cap="none" normalizeH="0" baseline="0" dirty="0">
                <a:ln>
                  <a:noFill/>
                </a:ln>
                <a:solidFill>
                  <a:srgbClr val="DCDCDC"/>
                </a:solidFill>
                <a:effectLst/>
                <a:latin typeface="Courier New" panose="02070309020205020404" pitchFamily="49" charset="0"/>
                <a:ea typeface="Times New Roman" panose="02020603050405020304" pitchFamily="18" charset="0"/>
              </a:rPr>
              <a:t>,</a:t>
            </a:r>
            <a:r>
              <a:rPr kumimoji="0" lang="en-US" altLang="en-US" sz="1600" b="0" i="0" u="none" strike="noStrike" cap="none" normalizeH="0" baseline="0" dirty="0">
                <a:ln>
                  <a:noFill/>
                </a:ln>
                <a:solidFill>
                  <a:srgbClr val="D4D4D4"/>
                </a:solidFill>
                <a:effectLst/>
                <a:latin typeface="Courier New" panose="02070309020205020404" pitchFamily="49" charset="0"/>
                <a:ea typeface="Times New Roman" panose="02020603050405020304" pitchFamily="18" charset="0"/>
              </a:rPr>
              <a:t> palette=</a:t>
            </a:r>
            <a:r>
              <a:rPr kumimoji="0" lang="en-US" altLang="en-US" sz="1600" b="0" i="0" u="none" strike="noStrike" cap="none" normalizeH="0" baseline="0" dirty="0">
                <a:ln>
                  <a:noFill/>
                </a:ln>
                <a:solidFill>
                  <a:srgbClr val="CE9178"/>
                </a:solidFill>
                <a:effectLst/>
                <a:latin typeface="Courier New" panose="02070309020205020404" pitchFamily="49" charset="0"/>
                <a:ea typeface="Times New Roman" panose="02020603050405020304" pitchFamily="18" charset="0"/>
              </a:rPr>
              <a:t>'Set3'</a:t>
            </a:r>
            <a:r>
              <a:rPr kumimoji="0" lang="en-US" altLang="en-US" sz="1600" b="0" i="0" u="none" strike="noStrike" cap="none" normalizeH="0" baseline="0" dirty="0">
                <a:ln>
                  <a:noFill/>
                </a:ln>
                <a:solidFill>
                  <a:srgbClr val="DCDCDC"/>
                </a:solidFill>
                <a:effectLst/>
                <a:latin typeface="Courier New" panose="02070309020205020404" pitchFamily="49" charset="0"/>
                <a:ea typeface="Times New Roman" panose="02020603050405020304" pitchFamily="18" charset="0"/>
              </a:rPr>
              <a:t>)</a:t>
            </a:r>
            <a:endParaRPr kumimoji="0" lang="en-US" altLang="en-US" sz="16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D4D4D4"/>
                </a:solidFill>
                <a:effectLst/>
                <a:latin typeface="Courier New" panose="02070309020205020404" pitchFamily="49" charset="0"/>
                <a:ea typeface="Times New Roman" panose="02020603050405020304" pitchFamily="18" charset="0"/>
              </a:rPr>
              <a:t>    plt.title</a:t>
            </a:r>
            <a:r>
              <a:rPr kumimoji="0" lang="en-US" altLang="en-US" sz="1600" b="0" i="0" u="none" strike="noStrike" cap="none" normalizeH="0" baseline="0" dirty="0">
                <a:ln>
                  <a:noFill/>
                </a:ln>
                <a:solidFill>
                  <a:srgbClr val="DCDCDC"/>
                </a:solidFill>
                <a:effectLst/>
                <a:latin typeface="Courier New" panose="02070309020205020404" pitchFamily="49" charset="0"/>
                <a:ea typeface="Times New Roman" panose="02020603050405020304" pitchFamily="18" charset="0"/>
              </a:rPr>
              <a:t>(</a:t>
            </a:r>
            <a:r>
              <a:rPr kumimoji="0" lang="en-US" altLang="en-US" sz="1600" b="0" i="0" u="none" strike="noStrike" cap="none" normalizeH="0" baseline="0" dirty="0">
                <a:ln>
                  <a:noFill/>
                </a:ln>
                <a:solidFill>
                  <a:srgbClr val="69A5D7"/>
                </a:solidFill>
                <a:effectLst/>
                <a:latin typeface="Courier New" panose="02070309020205020404" pitchFamily="49" charset="0"/>
                <a:ea typeface="Times New Roman" panose="02020603050405020304" pitchFamily="18" charset="0"/>
              </a:rPr>
              <a:t>f</a:t>
            </a:r>
            <a:r>
              <a:rPr kumimoji="0" lang="en-US" altLang="en-US" sz="1600" b="0" i="0" u="none" strike="noStrike" cap="none" normalizeH="0" baseline="0" dirty="0">
                <a:ln>
                  <a:noFill/>
                </a:ln>
                <a:solidFill>
                  <a:srgbClr val="CE9178"/>
                </a:solidFill>
                <a:effectLst/>
                <a:latin typeface="Courier New" panose="02070309020205020404" pitchFamily="49" charset="0"/>
                <a:ea typeface="Times New Roman" panose="02020603050405020304" pitchFamily="18" charset="0"/>
              </a:rPr>
              <a:t>'</a:t>
            </a:r>
            <a:r>
              <a:rPr kumimoji="0" lang="en-US" altLang="en-US" sz="1600" b="0" i="0" u="none" strike="noStrike" cap="none" normalizeH="0" baseline="0" dirty="0">
                <a:ln>
                  <a:noFill/>
                </a:ln>
                <a:solidFill>
                  <a:srgbClr val="DCDCDC"/>
                </a:solidFill>
                <a:effectLst/>
                <a:latin typeface="Courier New" panose="02070309020205020404" pitchFamily="49" charset="0"/>
                <a:ea typeface="Times New Roman" panose="02020603050405020304" pitchFamily="18" charset="0"/>
              </a:rPr>
              <a:t>{</a:t>
            </a:r>
            <a:r>
              <a:rPr kumimoji="0" lang="en-US" altLang="en-US" sz="1600" b="0" i="0" u="none" strike="noStrike" cap="none" normalizeH="0" baseline="0" dirty="0">
                <a:ln>
                  <a:noFill/>
                </a:ln>
                <a:solidFill>
                  <a:srgbClr val="D4D4D4"/>
                </a:solidFill>
                <a:effectLst/>
                <a:latin typeface="Courier New" panose="02070309020205020404" pitchFamily="49" charset="0"/>
                <a:ea typeface="Times New Roman" panose="02020603050405020304" pitchFamily="18" charset="0"/>
              </a:rPr>
              <a:t>col.capitalize</a:t>
            </a:r>
            <a:r>
              <a:rPr kumimoji="0" lang="en-US" altLang="en-US" sz="1600" b="0" i="0" u="none" strike="noStrike" cap="none" normalizeH="0" baseline="0" dirty="0">
                <a:ln>
                  <a:noFill/>
                </a:ln>
                <a:solidFill>
                  <a:srgbClr val="DCDCDC"/>
                </a:solidFill>
                <a:effectLst/>
                <a:latin typeface="Courier New" panose="02070309020205020404" pitchFamily="49" charset="0"/>
                <a:ea typeface="Times New Roman" panose="02020603050405020304" pitchFamily="18" charset="0"/>
              </a:rPr>
              <a:t>()}</a:t>
            </a:r>
            <a:r>
              <a:rPr kumimoji="0" lang="en-US" altLang="en-US" sz="1600" b="0" i="0" u="none" strike="noStrike" cap="none" normalizeH="0" baseline="0" dirty="0">
                <a:ln>
                  <a:noFill/>
                </a:ln>
                <a:solidFill>
                  <a:srgbClr val="CE9178"/>
                </a:solidFill>
                <a:effectLst/>
                <a:latin typeface="Courier New" panose="02070309020205020404" pitchFamily="49" charset="0"/>
                <a:ea typeface="Times New Roman" panose="02020603050405020304" pitchFamily="18" charset="0"/>
              </a:rPr>
              <a:t> by Species'</a:t>
            </a:r>
            <a:r>
              <a:rPr kumimoji="0" lang="en-US" altLang="en-US" sz="1600" b="0" i="0" u="none" strike="noStrike" cap="none" normalizeH="0" baseline="0" dirty="0">
                <a:ln>
                  <a:noFill/>
                </a:ln>
                <a:solidFill>
                  <a:srgbClr val="DCDCDC"/>
                </a:solidFill>
                <a:effectLst/>
                <a:latin typeface="Courier New" panose="02070309020205020404" pitchFamily="49" charset="0"/>
                <a:ea typeface="Times New Roman" panose="02020603050405020304" pitchFamily="18" charset="0"/>
              </a:rPr>
              <a:t>)</a:t>
            </a:r>
            <a:endParaRPr kumimoji="0" lang="en-US" altLang="en-US" sz="16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D4D4D4"/>
                </a:solidFill>
                <a:effectLst/>
                <a:latin typeface="Courier New" panose="02070309020205020404" pitchFamily="49" charset="0"/>
                <a:ea typeface="Times New Roman" panose="02020603050405020304" pitchFamily="18" charset="0"/>
              </a:rPr>
              <a:t>plt.tight_layout</a:t>
            </a:r>
            <a:r>
              <a:rPr kumimoji="0" lang="en-US" altLang="en-US" sz="1600" b="0" i="0" u="none" strike="noStrike" cap="none" normalizeH="0" baseline="0" dirty="0">
                <a:ln>
                  <a:noFill/>
                </a:ln>
                <a:solidFill>
                  <a:srgbClr val="DCDCDC"/>
                </a:solidFill>
                <a:effectLst/>
                <a:latin typeface="Courier New" panose="02070309020205020404" pitchFamily="49" charset="0"/>
                <a:ea typeface="Times New Roman" panose="02020603050405020304" pitchFamily="18" charset="0"/>
              </a:rPr>
              <a:t>()</a:t>
            </a:r>
            <a:endParaRPr kumimoji="0" lang="en-US" altLang="en-US" sz="16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D4D4D4"/>
                </a:solidFill>
                <a:effectLst/>
                <a:latin typeface="Courier New" panose="02070309020205020404" pitchFamily="49" charset="0"/>
                <a:ea typeface="Times New Roman" panose="02020603050405020304" pitchFamily="18" charset="0"/>
              </a:rPr>
              <a:t>plt.show</a:t>
            </a:r>
            <a:r>
              <a:rPr kumimoji="0" lang="en-US" altLang="en-US" sz="1600" b="0" i="0" u="none" strike="noStrike" cap="none" normalizeH="0" baseline="0" dirty="0">
                <a:ln>
                  <a:noFill/>
                </a:ln>
                <a:solidFill>
                  <a:srgbClr val="DCDCDC"/>
                </a:solidFill>
                <a:effectLst/>
                <a:latin typeface="Courier New" panose="02070309020205020404" pitchFamily="49" charset="0"/>
                <a:ea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bg1"/>
                </a:solidFill>
                <a:effectLst/>
                <a:latin typeface="Helvetica Neue" panose="02000503000000020004" pitchFamily="2" charset="0"/>
                <a:ea typeface="Times New Roman" panose="02020603050405020304" pitchFamily="18" charset="0"/>
              </a:rPr>
              <a:t>Explanations:</a:t>
            </a:r>
            <a:endParaRPr kumimoji="0" lang="en-US" altLang="en-US" sz="1600" b="0" i="0" u="none" strike="noStrike" cap="none" normalizeH="0" baseline="0" dirty="0">
              <a:ln>
                <a:noFill/>
              </a:ln>
              <a:solidFill>
                <a:schemeClr val="bg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accent2"/>
                </a:solidFill>
                <a:effectLst/>
                <a:latin typeface="Arial" panose="020B0604020202020204" pitchFamily="34" charset="0"/>
                <a:ea typeface="Times New Roman" panose="02020603050405020304" pitchFamily="18" charset="0"/>
              </a:rPr>
              <a:t>This code draws </a:t>
            </a:r>
            <a:r>
              <a:rPr kumimoji="0" lang="en-US" altLang="en-US" sz="1600" b="1" i="0" u="none" strike="noStrike" cap="none" normalizeH="0" baseline="0" dirty="0">
                <a:ln>
                  <a:noFill/>
                </a:ln>
                <a:solidFill>
                  <a:schemeClr val="accent2"/>
                </a:solidFill>
                <a:effectLst/>
                <a:latin typeface="Arial" panose="020B0604020202020204" pitchFamily="34" charset="0"/>
                <a:ea typeface="Times New Roman" panose="02020603050405020304" pitchFamily="18" charset="0"/>
              </a:rPr>
              <a:t>violin plots</a:t>
            </a:r>
            <a:r>
              <a:rPr kumimoji="0" lang="en-US" altLang="en-US" sz="1600" b="0" i="0" u="none" strike="noStrike" cap="none" normalizeH="0" baseline="0" dirty="0">
                <a:ln>
                  <a:noFill/>
                </a:ln>
                <a:solidFill>
                  <a:schemeClr val="accent2"/>
                </a:solidFill>
                <a:effectLst/>
                <a:latin typeface="Arial" panose="020B0604020202020204" pitchFamily="34" charset="0"/>
                <a:ea typeface="Times New Roman" panose="02020603050405020304" pitchFamily="18" charset="0"/>
              </a:rPr>
              <a:t> for each feature to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accent2"/>
                </a:solidFill>
                <a:effectLst/>
                <a:latin typeface="Arial" panose="020B0604020202020204" pitchFamily="34" charset="0"/>
                <a:ea typeface="Times New Roman" panose="02020603050405020304" pitchFamily="18" charset="0"/>
              </a:rPr>
              <a:t>compare how their values are distributed across the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accent2"/>
                </a:solidFill>
                <a:effectLst/>
                <a:latin typeface="Arial" panose="020B0604020202020204" pitchFamily="34" charset="0"/>
                <a:ea typeface="Times New Roman" panose="02020603050405020304" pitchFamily="18" charset="0"/>
              </a:rPr>
              <a:t> different iris species.</a:t>
            </a:r>
          </a:p>
          <a:p>
            <a:pPr marL="285750" marR="0" lvl="0" indent="-285750" algn="l" defTabSz="914400" rtl="0" eaLnBrk="0" fontAlgn="base" latinLnBrk="0" hangingPunct="0">
              <a:lnSpc>
                <a:spcPct val="100000"/>
              </a:lnSpc>
              <a:spcBef>
                <a:spcPct val="0"/>
              </a:spcBef>
              <a:spcAft>
                <a:spcPct val="0"/>
              </a:spcAft>
              <a:buClrTx/>
              <a:buSzTx/>
              <a:buFont typeface="Symbol" pitchFamily="2" charset="2"/>
              <a:buChar char="·"/>
              <a:tabLst/>
            </a:pPr>
            <a:r>
              <a:rPr kumimoji="0" lang="en-US" altLang="en-US" sz="1600" b="0" i="0" u="none" strike="noStrike" cap="none" normalizeH="0" baseline="0" dirty="0">
                <a:ln>
                  <a:noFill/>
                </a:ln>
                <a:solidFill>
                  <a:schemeClr val="accent2"/>
                </a:solidFill>
                <a:effectLst/>
                <a:latin typeface="Arial" panose="020B0604020202020204" pitchFamily="34" charset="0"/>
                <a:ea typeface="Times New Roman" panose="02020603050405020304" pitchFamily="18" charset="0"/>
              </a:rPr>
              <a:t>Creates a </a:t>
            </a:r>
            <a:r>
              <a:rPr kumimoji="0" lang="en-US" altLang="en-US" sz="1600" b="1" i="0" u="none" strike="noStrike" cap="none" normalizeH="0" baseline="0" dirty="0">
                <a:ln>
                  <a:noFill/>
                </a:ln>
                <a:solidFill>
                  <a:schemeClr val="accent2"/>
                </a:solidFill>
                <a:effectLst/>
                <a:latin typeface="Arial" panose="020B0604020202020204" pitchFamily="34" charset="0"/>
                <a:ea typeface="Times New Roman" panose="02020603050405020304" pitchFamily="18" charset="0"/>
              </a:rPr>
              <a:t>violin plot</a:t>
            </a:r>
            <a:r>
              <a:rPr kumimoji="0" lang="en-US" altLang="en-US" sz="1600" b="0" i="0" u="none" strike="noStrike" cap="none" normalizeH="0" baseline="0" dirty="0">
                <a:ln>
                  <a:noFill/>
                </a:ln>
                <a:solidFill>
                  <a:schemeClr val="accent2"/>
                </a:solidFill>
                <a:effectLst/>
                <a:latin typeface="Arial" panose="020B0604020202020204" pitchFamily="34" charset="0"/>
                <a:ea typeface="Times New Roman" panose="02020603050405020304" pitchFamily="18" charset="0"/>
              </a:rPr>
              <a:t> showing the distribution of </a:t>
            </a:r>
          </a:p>
          <a:p>
            <a:pPr marL="285750" marR="0" lvl="0" indent="-285750" algn="l" defTabSz="914400" rtl="0" eaLnBrk="0" fontAlgn="base" latinLnBrk="0" hangingPunct="0">
              <a:lnSpc>
                <a:spcPct val="100000"/>
              </a:lnSpc>
              <a:spcBef>
                <a:spcPct val="0"/>
              </a:spcBef>
              <a:spcAft>
                <a:spcPct val="0"/>
              </a:spcAft>
              <a:buClrTx/>
              <a:buSzTx/>
              <a:buFont typeface="Symbol" pitchFamily="2" charset="2"/>
              <a:buChar char="·"/>
              <a:tabLst/>
            </a:pPr>
            <a:r>
              <a:rPr kumimoji="0" lang="en-US" altLang="en-US" sz="1600" b="0" i="0" u="none" strike="noStrike" cap="none" normalizeH="0" baseline="0" dirty="0">
                <a:ln>
                  <a:noFill/>
                </a:ln>
                <a:solidFill>
                  <a:schemeClr val="accent2"/>
                </a:solidFill>
                <a:effectLst/>
                <a:latin typeface="Arial" panose="020B0604020202020204" pitchFamily="34" charset="0"/>
                <a:ea typeface="Times New Roman" panose="02020603050405020304" pitchFamily="18" charset="0"/>
              </a:rPr>
              <a:t>each feature (</a:t>
            </a:r>
            <a:r>
              <a:rPr kumimoji="0" lang="en-US" altLang="en-US" sz="1600" b="0" i="0" u="none" strike="noStrike" cap="none" normalizeH="0" baseline="0" dirty="0">
                <a:ln>
                  <a:noFill/>
                </a:ln>
                <a:solidFill>
                  <a:schemeClr val="accent2"/>
                </a:solidFill>
                <a:effectLst/>
                <a:latin typeface="Arial Unicode MS" panose="020B0604020202020204" pitchFamily="34" charset="-128"/>
                <a:ea typeface="Times New Roman" panose="02020603050405020304" pitchFamily="18" charset="0"/>
                <a:cs typeface="Courier New" panose="02070309020205020404" pitchFamily="49" charset="0"/>
              </a:rPr>
              <a:t>col</a:t>
            </a:r>
            <a:r>
              <a:rPr kumimoji="0" lang="en-US" altLang="en-US" sz="1600" b="0" i="0" u="none" strike="noStrike" cap="none" normalizeH="0" baseline="0" dirty="0">
                <a:ln>
                  <a:noFill/>
                </a:ln>
                <a:solidFill>
                  <a:schemeClr val="accent2"/>
                </a:solidFill>
                <a:effectLst/>
                <a:ea typeface="Times New Roman" panose="02020603050405020304" pitchFamily="18" charset="0"/>
              </a:rPr>
              <a:t>) for each species. </a:t>
            </a:r>
          </a:p>
          <a:p>
            <a:pPr marL="285750" marR="0" lvl="0" indent="-285750" algn="l" defTabSz="914400" rtl="0" eaLnBrk="0" fontAlgn="base" latinLnBrk="0" hangingPunct="0">
              <a:lnSpc>
                <a:spcPct val="100000"/>
              </a:lnSpc>
              <a:spcBef>
                <a:spcPct val="0"/>
              </a:spcBef>
              <a:spcAft>
                <a:spcPct val="0"/>
              </a:spcAft>
              <a:buClrTx/>
              <a:buSzTx/>
              <a:buFont typeface="Symbol" pitchFamily="2" charset="2"/>
              <a:buChar char="·"/>
              <a:tabLst/>
            </a:pPr>
            <a:r>
              <a:rPr kumimoji="0" lang="en-US" altLang="en-US" sz="1600" b="0" i="0" u="none" strike="noStrike" cap="none" normalizeH="0" baseline="0" dirty="0">
                <a:ln>
                  <a:noFill/>
                </a:ln>
                <a:solidFill>
                  <a:schemeClr val="accent2"/>
                </a:solidFill>
                <a:effectLst/>
                <a:latin typeface="Arial Unicode MS" panose="020B0604020202020204" pitchFamily="34" charset="-128"/>
                <a:ea typeface="Times New Roman" panose="02020603050405020304" pitchFamily="18" charset="0"/>
                <a:cs typeface="Courier New" panose="02070309020205020404" pitchFamily="49" charset="0"/>
              </a:rPr>
              <a:t>palette='Set3'</a:t>
            </a:r>
            <a:r>
              <a:rPr kumimoji="0" lang="en-US" altLang="en-US" sz="1600" b="0" i="0" u="none" strike="noStrike" cap="none" normalizeH="0" baseline="0" dirty="0">
                <a:ln>
                  <a:noFill/>
                </a:ln>
                <a:solidFill>
                  <a:schemeClr val="accent2"/>
                </a:solidFill>
                <a:effectLst/>
                <a:ea typeface="Times New Roman" panose="02020603050405020304" pitchFamily="18" charset="0"/>
              </a:rPr>
              <a:t> applies soft, distinct colors.</a:t>
            </a:r>
            <a:endParaRPr kumimoji="0" lang="en-US" altLang="en-US" sz="1600" b="0" i="0" u="none" strike="noStrike" cap="none" normalizeH="0" baseline="0" dirty="0">
              <a:ln>
                <a:noFill/>
              </a:ln>
              <a:solidFill>
                <a:schemeClr val="accent2"/>
              </a:solidFill>
              <a:effectLst/>
              <a:latin typeface="Arial" panose="020B0604020202020204" pitchFamily="34" charset="0"/>
            </a:endParaRPr>
          </a:p>
        </p:txBody>
      </p:sp>
    </p:spTree>
    <p:extLst>
      <p:ext uri="{BB962C8B-B14F-4D97-AF65-F5344CB8AC3E}">
        <p14:creationId xmlns:p14="http://schemas.microsoft.com/office/powerpoint/2010/main" val="3851383887"/>
      </p:ext>
    </p:extLst>
  </p:cSld>
  <p:clrMapOvr>
    <a:masterClrMapping/>
  </p:clrMapOvr>
  <mc:AlternateContent xmlns:mc="http://schemas.openxmlformats.org/markup-compatibility/2006">
    <mc:Choice xmlns:p14="http://schemas.microsoft.com/office/powerpoint/2010/main" Requires="p14">
      <p:transition spd="slow" p14:dur="2000" advTm="52895"/>
    </mc:Choice>
    <mc:Fallback>
      <p:transition spd="slow" advTm="52895"/>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1" name="Group 30">
            <a:extLst>
              <a:ext uri="{FF2B5EF4-FFF2-40B4-BE49-F238E27FC236}">
                <a16:creationId xmlns:a16="http://schemas.microsoft.com/office/drawing/2014/main" id="{D6280969-F024-466D-A1DB-4F848C51DE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32" name="Straight Connector 31">
              <a:extLst>
                <a:ext uri="{FF2B5EF4-FFF2-40B4-BE49-F238E27FC236}">
                  <a16:creationId xmlns:a16="http://schemas.microsoft.com/office/drawing/2014/main" id="{63FDD802-E6D8-4979-A1B9-BA705AE4DA8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BDE509DD-4B76-45F0-8144-02F1D7E1AE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34" name="Rectangle 23">
              <a:extLst>
                <a:ext uri="{FF2B5EF4-FFF2-40B4-BE49-F238E27FC236}">
                  <a16:creationId xmlns:a16="http://schemas.microsoft.com/office/drawing/2014/main" id="{FEAEFD53-0220-48B1-9EA8-3EAE151E84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5" name="Rectangle 25">
              <a:extLst>
                <a:ext uri="{FF2B5EF4-FFF2-40B4-BE49-F238E27FC236}">
                  <a16:creationId xmlns:a16="http://schemas.microsoft.com/office/drawing/2014/main" id="{92E7FABD-916D-4FF9-B5F3-44E53AFD39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6" name="Isosceles Triangle 35">
              <a:extLst>
                <a:ext uri="{FF2B5EF4-FFF2-40B4-BE49-F238E27FC236}">
                  <a16:creationId xmlns:a16="http://schemas.microsoft.com/office/drawing/2014/main" id="{826F9772-AEFE-4C6D-82B6-1207069B86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7" name="Rectangle 27">
              <a:extLst>
                <a:ext uri="{FF2B5EF4-FFF2-40B4-BE49-F238E27FC236}">
                  <a16:creationId xmlns:a16="http://schemas.microsoft.com/office/drawing/2014/main" id="{ACFBF3A9-B76A-4B4B-B6D7-CA4651F5C9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8" name="Rectangle 28">
              <a:extLst>
                <a:ext uri="{FF2B5EF4-FFF2-40B4-BE49-F238E27FC236}">
                  <a16:creationId xmlns:a16="http://schemas.microsoft.com/office/drawing/2014/main" id="{BF0FAA0A-B682-4A83-BDD8-BCE0AB41C2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9" name="Rectangle 29">
              <a:extLst>
                <a:ext uri="{FF2B5EF4-FFF2-40B4-BE49-F238E27FC236}">
                  <a16:creationId xmlns:a16="http://schemas.microsoft.com/office/drawing/2014/main" id="{7874A013-E5E2-4AE1-8E93-029A2B41EB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0" name="Isosceles Triangle 39">
              <a:extLst>
                <a:ext uri="{FF2B5EF4-FFF2-40B4-BE49-F238E27FC236}">
                  <a16:creationId xmlns:a16="http://schemas.microsoft.com/office/drawing/2014/main" id="{4355329E-E608-4F7A-B4EF-8FEF07D755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1" name="Isosceles Triangle 40">
              <a:extLst>
                <a:ext uri="{FF2B5EF4-FFF2-40B4-BE49-F238E27FC236}">
                  <a16:creationId xmlns:a16="http://schemas.microsoft.com/office/drawing/2014/main" id="{53D9BFDF-B250-44FF-9BD7-C204EFBFC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useBgFill="1">
        <p:nvSpPr>
          <p:cNvPr id="43" name="Rectangle 42">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7" name="Isosceles Triangle 46">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49" name="Isosceles Triangle 48">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4" name="Rectangle 1">
            <a:extLst>
              <a:ext uri="{FF2B5EF4-FFF2-40B4-BE49-F238E27FC236}">
                <a16:creationId xmlns:a16="http://schemas.microsoft.com/office/drawing/2014/main" id="{35C79482-83EE-2613-2251-109AB7C97747}"/>
              </a:ext>
            </a:extLst>
          </p:cNvPr>
          <p:cNvSpPr>
            <a:spLocks noChangeArrowheads="1"/>
          </p:cNvSpPr>
          <p:nvPr/>
        </p:nvSpPr>
        <p:spPr bwMode="auto">
          <a:xfrm>
            <a:off x="37076" y="766113"/>
            <a:ext cx="5127768" cy="3388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spcAft>
                <a:spcPts val="750"/>
              </a:spcAft>
            </a:pPr>
            <a:r>
              <a:rPr lang="en-CA" sz="1800" b="1" dirty="0">
                <a:solidFill>
                  <a:schemeClr val="bg1"/>
                </a:solidFill>
                <a:effectLst/>
                <a:latin typeface="Helvetica Neue" panose="02000503000000020004" pitchFamily="2" charset="0"/>
                <a:ea typeface="Times New Roman" panose="02020603050405020304" pitchFamily="18" charset="0"/>
              </a:rPr>
              <a:t>Identifying Patterns and Trends</a:t>
            </a:r>
            <a:endParaRPr lang="en-CA" sz="1800" dirty="0">
              <a:solidFill>
                <a:schemeClr val="bg1"/>
              </a:solidFill>
              <a:effectLst/>
              <a:latin typeface="Times New Roman" panose="02020603050405020304" pitchFamily="18" charset="0"/>
              <a:ea typeface="Times New Roman" panose="02020603050405020304" pitchFamily="18" charset="0"/>
            </a:endParaRPr>
          </a:p>
          <a:p>
            <a:pPr>
              <a:spcAft>
                <a:spcPts val="750"/>
              </a:spcAft>
            </a:pPr>
            <a:r>
              <a:rPr lang="en-CA" sz="1800" dirty="0">
                <a:solidFill>
                  <a:schemeClr val="bg1"/>
                </a:solidFill>
                <a:effectLst/>
                <a:latin typeface="Montserrat" pitchFamily="2" charset="77"/>
                <a:ea typeface="Times New Roman" panose="02020603050405020304" pitchFamily="18" charset="0"/>
              </a:rPr>
              <a:t>Look for patterns or trends in the data:</a:t>
            </a:r>
            <a:endParaRPr lang="en-CA" sz="1800" dirty="0">
              <a:solidFill>
                <a:schemeClr val="bg1"/>
              </a:solidFill>
              <a:effectLst/>
              <a:latin typeface="Times New Roman" panose="02020603050405020304" pitchFamily="18" charset="0"/>
              <a:ea typeface="Times New Roman" panose="02020603050405020304" pitchFamily="18" charset="0"/>
            </a:endParaRPr>
          </a:p>
          <a:p>
            <a:pPr>
              <a:lnSpc>
                <a:spcPts val="1425"/>
              </a:lnSpc>
            </a:pPr>
            <a:r>
              <a:rPr lang="en-CA" sz="1800" dirty="0">
                <a:solidFill>
                  <a:srgbClr val="82B76C"/>
                </a:solidFill>
                <a:effectLst/>
                <a:latin typeface="Courier New" panose="02070309020205020404" pitchFamily="49" charset="0"/>
                <a:ea typeface="Times New Roman" panose="02020603050405020304" pitchFamily="18" charset="0"/>
              </a:rPr>
              <a:t># 14. Plot line plots for all features</a:t>
            </a:r>
            <a:endParaRPr lang="en-CA" sz="1800" dirty="0">
              <a:effectLst/>
              <a:latin typeface="Times New Roman" panose="02020603050405020304" pitchFamily="18" charset="0"/>
              <a:ea typeface="Times New Roman" panose="02020603050405020304" pitchFamily="18" charset="0"/>
            </a:endParaRPr>
          </a:p>
          <a:p>
            <a:pPr>
              <a:lnSpc>
                <a:spcPts val="1425"/>
              </a:lnSpc>
            </a:pPr>
            <a:r>
              <a:rPr lang="en-CA" sz="1800" dirty="0">
                <a:solidFill>
                  <a:srgbClr val="D4D4D4"/>
                </a:solidFill>
                <a:effectLst/>
                <a:latin typeface="Courier New" panose="02070309020205020404" pitchFamily="49" charset="0"/>
                <a:ea typeface="Times New Roman" panose="02020603050405020304" pitchFamily="18" charset="0"/>
              </a:rPr>
              <a:t>plt.figure</a:t>
            </a:r>
            <a:r>
              <a:rPr lang="en-CA" sz="1800" dirty="0">
                <a:solidFill>
                  <a:srgbClr val="DCDCDC"/>
                </a:solidFill>
                <a:effectLst/>
                <a:latin typeface="Courier New" panose="02070309020205020404" pitchFamily="49" charset="0"/>
                <a:ea typeface="Times New Roman" panose="02020603050405020304" pitchFamily="18" charset="0"/>
              </a:rPr>
              <a:t>(</a:t>
            </a:r>
            <a:r>
              <a:rPr lang="en-CA" sz="1800" dirty="0">
                <a:solidFill>
                  <a:srgbClr val="D4D4D4"/>
                </a:solidFill>
                <a:effectLst/>
                <a:latin typeface="Courier New" panose="02070309020205020404" pitchFamily="49" charset="0"/>
                <a:ea typeface="Times New Roman" panose="02020603050405020304" pitchFamily="18" charset="0"/>
              </a:rPr>
              <a:t>figsize=</a:t>
            </a:r>
            <a:r>
              <a:rPr lang="en-CA" sz="1800" dirty="0">
                <a:solidFill>
                  <a:srgbClr val="DCDCDC"/>
                </a:solidFill>
                <a:effectLst/>
                <a:latin typeface="Courier New" panose="02070309020205020404" pitchFamily="49" charset="0"/>
                <a:ea typeface="Times New Roman" panose="02020603050405020304" pitchFamily="18" charset="0"/>
              </a:rPr>
              <a:t>(</a:t>
            </a:r>
            <a:r>
              <a:rPr lang="en-CA" sz="1800" dirty="0">
                <a:solidFill>
                  <a:srgbClr val="B5CEA8"/>
                </a:solidFill>
                <a:effectLst/>
                <a:latin typeface="Courier New" panose="02070309020205020404" pitchFamily="49" charset="0"/>
                <a:ea typeface="Times New Roman" panose="02020603050405020304" pitchFamily="18" charset="0"/>
              </a:rPr>
              <a:t>12</a:t>
            </a:r>
            <a:r>
              <a:rPr lang="en-CA" sz="1800" dirty="0">
                <a:solidFill>
                  <a:srgbClr val="DCDCDC"/>
                </a:solidFill>
                <a:effectLst/>
                <a:latin typeface="Courier New" panose="02070309020205020404" pitchFamily="49" charset="0"/>
                <a:ea typeface="Times New Roman" panose="02020603050405020304" pitchFamily="18" charset="0"/>
              </a:rPr>
              <a:t>,</a:t>
            </a:r>
            <a:r>
              <a:rPr lang="en-CA" sz="1800" dirty="0">
                <a:solidFill>
                  <a:srgbClr val="B5CEA8"/>
                </a:solidFill>
                <a:effectLst/>
                <a:latin typeface="Courier New" panose="02070309020205020404" pitchFamily="49" charset="0"/>
                <a:ea typeface="Times New Roman" panose="02020603050405020304" pitchFamily="18" charset="0"/>
              </a:rPr>
              <a:t>6</a:t>
            </a:r>
            <a:r>
              <a:rPr lang="en-CA" sz="1800" dirty="0">
                <a:solidFill>
                  <a:srgbClr val="DCDCDC"/>
                </a:solidFill>
                <a:effectLst/>
                <a:latin typeface="Courier New" panose="02070309020205020404" pitchFamily="49" charset="0"/>
                <a:ea typeface="Times New Roman" panose="02020603050405020304" pitchFamily="18" charset="0"/>
              </a:rPr>
              <a:t>))</a:t>
            </a:r>
            <a:endParaRPr lang="en-CA" sz="1800" dirty="0">
              <a:effectLst/>
              <a:latin typeface="Times New Roman" panose="02020603050405020304" pitchFamily="18" charset="0"/>
              <a:ea typeface="Times New Roman" panose="02020603050405020304" pitchFamily="18" charset="0"/>
            </a:endParaRPr>
          </a:p>
          <a:p>
            <a:pPr>
              <a:lnSpc>
                <a:spcPts val="1425"/>
              </a:lnSpc>
            </a:pPr>
            <a:r>
              <a:rPr lang="en-CA" sz="1800" dirty="0">
                <a:solidFill>
                  <a:srgbClr val="D4D4D4"/>
                </a:solidFill>
                <a:effectLst/>
                <a:latin typeface="Courier New" panose="02070309020205020404" pitchFamily="49" charset="0"/>
                <a:ea typeface="Times New Roman" panose="02020603050405020304" pitchFamily="18" charset="0"/>
              </a:rPr>
              <a:t> </a:t>
            </a:r>
            <a:endParaRPr lang="en-CA" sz="1800" dirty="0">
              <a:effectLst/>
              <a:latin typeface="Times New Roman" panose="02020603050405020304" pitchFamily="18" charset="0"/>
              <a:ea typeface="Times New Roman" panose="02020603050405020304" pitchFamily="18" charset="0"/>
            </a:endParaRPr>
          </a:p>
          <a:p>
            <a:pPr>
              <a:lnSpc>
                <a:spcPts val="1425"/>
              </a:lnSpc>
            </a:pPr>
            <a:r>
              <a:rPr lang="en-CA" sz="1800" dirty="0">
                <a:solidFill>
                  <a:srgbClr val="C99CC6"/>
                </a:solidFill>
                <a:effectLst/>
                <a:latin typeface="Courier New" panose="02070309020205020404" pitchFamily="49" charset="0"/>
                <a:ea typeface="Times New Roman" panose="02020603050405020304" pitchFamily="18" charset="0"/>
              </a:rPr>
              <a:t>for</a:t>
            </a:r>
            <a:r>
              <a:rPr lang="en-CA" sz="1800" dirty="0">
                <a:solidFill>
                  <a:srgbClr val="D4D4D4"/>
                </a:solidFill>
                <a:effectLst/>
                <a:latin typeface="Courier New" panose="02070309020205020404" pitchFamily="49" charset="0"/>
                <a:ea typeface="Times New Roman" panose="02020603050405020304" pitchFamily="18" charset="0"/>
              </a:rPr>
              <a:t> column </a:t>
            </a:r>
            <a:r>
              <a:rPr lang="en-CA" sz="1800" dirty="0">
                <a:solidFill>
                  <a:srgbClr val="82C6FF"/>
                </a:solidFill>
                <a:effectLst/>
                <a:latin typeface="Courier New" panose="02070309020205020404" pitchFamily="49" charset="0"/>
                <a:ea typeface="Times New Roman" panose="02020603050405020304" pitchFamily="18" charset="0"/>
              </a:rPr>
              <a:t>in</a:t>
            </a:r>
            <a:r>
              <a:rPr lang="en-CA" sz="1800" dirty="0">
                <a:solidFill>
                  <a:srgbClr val="D4D4D4"/>
                </a:solidFill>
                <a:effectLst/>
                <a:latin typeface="Courier New" panose="02070309020205020404" pitchFamily="49" charset="0"/>
                <a:ea typeface="Times New Roman" panose="02020603050405020304" pitchFamily="18" charset="0"/>
              </a:rPr>
              <a:t> df.columns</a:t>
            </a:r>
            <a:r>
              <a:rPr lang="en-CA" sz="1800" dirty="0">
                <a:solidFill>
                  <a:srgbClr val="DCDCDC"/>
                </a:solidFill>
                <a:effectLst/>
                <a:latin typeface="Courier New" panose="02070309020205020404" pitchFamily="49" charset="0"/>
                <a:ea typeface="Times New Roman" panose="02020603050405020304" pitchFamily="18" charset="0"/>
              </a:rPr>
              <a:t>[:</a:t>
            </a:r>
            <a:r>
              <a:rPr lang="en-CA" sz="1800" dirty="0">
                <a:solidFill>
                  <a:srgbClr val="B5CEA8"/>
                </a:solidFill>
                <a:effectLst/>
                <a:latin typeface="Courier New" panose="02070309020205020404" pitchFamily="49" charset="0"/>
                <a:ea typeface="Times New Roman" panose="02020603050405020304" pitchFamily="18" charset="0"/>
              </a:rPr>
              <a:t>-1</a:t>
            </a:r>
            <a:r>
              <a:rPr lang="en-CA" sz="1800" dirty="0">
                <a:solidFill>
                  <a:srgbClr val="DCDCDC"/>
                </a:solidFill>
                <a:effectLst/>
                <a:latin typeface="Courier New" panose="02070309020205020404" pitchFamily="49" charset="0"/>
                <a:ea typeface="Times New Roman" panose="02020603050405020304" pitchFamily="18" charset="0"/>
              </a:rPr>
              <a:t>]:</a:t>
            </a:r>
            <a:r>
              <a:rPr lang="en-CA" sz="1800" dirty="0">
                <a:solidFill>
                  <a:srgbClr val="D4D4D4"/>
                </a:solidFill>
                <a:effectLst/>
                <a:latin typeface="Courier New" panose="02070309020205020404" pitchFamily="49" charset="0"/>
                <a:ea typeface="Times New Roman" panose="02020603050405020304" pitchFamily="18" charset="0"/>
              </a:rPr>
              <a:t> </a:t>
            </a:r>
            <a:r>
              <a:rPr lang="en-CA" sz="1800" dirty="0">
                <a:solidFill>
                  <a:srgbClr val="82B76C"/>
                </a:solidFill>
                <a:effectLst/>
                <a:latin typeface="Courier New" panose="02070309020205020404" pitchFamily="49" charset="0"/>
                <a:ea typeface="Times New Roman" panose="02020603050405020304" pitchFamily="18" charset="0"/>
              </a:rPr>
              <a:t># Exclude the 'species' column</a:t>
            </a:r>
            <a:endParaRPr lang="en-CA" sz="1800" dirty="0">
              <a:effectLst/>
              <a:latin typeface="Times New Roman" panose="02020603050405020304" pitchFamily="18" charset="0"/>
              <a:ea typeface="Times New Roman" panose="02020603050405020304" pitchFamily="18" charset="0"/>
            </a:endParaRPr>
          </a:p>
          <a:p>
            <a:pPr>
              <a:lnSpc>
                <a:spcPts val="1425"/>
              </a:lnSpc>
            </a:pPr>
            <a:r>
              <a:rPr lang="en-CA" sz="1800" dirty="0">
                <a:solidFill>
                  <a:srgbClr val="D4D4D4"/>
                </a:solidFill>
                <a:effectLst/>
                <a:latin typeface="Courier New" panose="02070309020205020404" pitchFamily="49" charset="0"/>
                <a:ea typeface="Times New Roman" panose="02020603050405020304" pitchFamily="18" charset="0"/>
              </a:rPr>
              <a:t>    plt.plot</a:t>
            </a:r>
            <a:r>
              <a:rPr lang="en-CA" sz="1800" dirty="0">
                <a:solidFill>
                  <a:srgbClr val="DCDCDC"/>
                </a:solidFill>
                <a:effectLst/>
                <a:latin typeface="Courier New" panose="02070309020205020404" pitchFamily="49" charset="0"/>
                <a:ea typeface="Times New Roman" panose="02020603050405020304" pitchFamily="18" charset="0"/>
              </a:rPr>
              <a:t>(</a:t>
            </a:r>
            <a:r>
              <a:rPr lang="en-CA" sz="1800" dirty="0">
                <a:solidFill>
                  <a:srgbClr val="D4D4D4"/>
                </a:solidFill>
                <a:effectLst/>
                <a:latin typeface="Courier New" panose="02070309020205020404" pitchFamily="49" charset="0"/>
                <a:ea typeface="Times New Roman" panose="02020603050405020304" pitchFamily="18" charset="0"/>
              </a:rPr>
              <a:t>df.index</a:t>
            </a:r>
            <a:r>
              <a:rPr lang="en-CA" sz="1800" dirty="0">
                <a:solidFill>
                  <a:srgbClr val="DCDCDC"/>
                </a:solidFill>
                <a:effectLst/>
                <a:latin typeface="Courier New" panose="02070309020205020404" pitchFamily="49" charset="0"/>
                <a:ea typeface="Times New Roman" panose="02020603050405020304" pitchFamily="18" charset="0"/>
              </a:rPr>
              <a:t>,</a:t>
            </a:r>
            <a:r>
              <a:rPr lang="en-CA" sz="1800" dirty="0">
                <a:solidFill>
                  <a:srgbClr val="D4D4D4"/>
                </a:solidFill>
                <a:effectLst/>
                <a:latin typeface="Courier New" panose="02070309020205020404" pitchFamily="49" charset="0"/>
                <a:ea typeface="Times New Roman" panose="02020603050405020304" pitchFamily="18" charset="0"/>
              </a:rPr>
              <a:t> df</a:t>
            </a:r>
            <a:r>
              <a:rPr lang="en-CA" sz="1800" dirty="0">
                <a:solidFill>
                  <a:srgbClr val="DCDCDC"/>
                </a:solidFill>
                <a:effectLst/>
                <a:latin typeface="Courier New" panose="02070309020205020404" pitchFamily="49" charset="0"/>
                <a:ea typeface="Times New Roman" panose="02020603050405020304" pitchFamily="18" charset="0"/>
              </a:rPr>
              <a:t>[</a:t>
            </a:r>
            <a:r>
              <a:rPr lang="en-CA" sz="1800" dirty="0">
                <a:solidFill>
                  <a:srgbClr val="D4D4D4"/>
                </a:solidFill>
                <a:effectLst/>
                <a:latin typeface="Courier New" panose="02070309020205020404" pitchFamily="49" charset="0"/>
                <a:ea typeface="Times New Roman" panose="02020603050405020304" pitchFamily="18" charset="0"/>
              </a:rPr>
              <a:t>column</a:t>
            </a:r>
            <a:r>
              <a:rPr lang="en-CA" sz="1800" dirty="0">
                <a:solidFill>
                  <a:srgbClr val="DCDCDC"/>
                </a:solidFill>
                <a:effectLst/>
                <a:latin typeface="Courier New" panose="02070309020205020404" pitchFamily="49" charset="0"/>
                <a:ea typeface="Times New Roman" panose="02020603050405020304" pitchFamily="18" charset="0"/>
              </a:rPr>
              <a:t>],</a:t>
            </a:r>
            <a:r>
              <a:rPr lang="en-CA" sz="1800" dirty="0">
                <a:solidFill>
                  <a:srgbClr val="D4D4D4"/>
                </a:solidFill>
                <a:effectLst/>
                <a:latin typeface="Courier New" panose="02070309020205020404" pitchFamily="49" charset="0"/>
                <a:ea typeface="Times New Roman" panose="02020603050405020304" pitchFamily="18" charset="0"/>
              </a:rPr>
              <a:t> label=column</a:t>
            </a:r>
            <a:r>
              <a:rPr lang="en-CA" sz="1800" dirty="0">
                <a:solidFill>
                  <a:srgbClr val="DCDCDC"/>
                </a:solidFill>
                <a:effectLst/>
                <a:latin typeface="Courier New" panose="02070309020205020404" pitchFamily="49" charset="0"/>
                <a:ea typeface="Times New Roman" panose="02020603050405020304" pitchFamily="18" charset="0"/>
              </a:rPr>
              <a:t>)</a:t>
            </a:r>
            <a:endParaRPr lang="en-CA" sz="1800" dirty="0">
              <a:effectLst/>
              <a:latin typeface="Times New Roman" panose="02020603050405020304" pitchFamily="18" charset="0"/>
              <a:ea typeface="Times New Roman" panose="02020603050405020304" pitchFamily="18" charset="0"/>
            </a:endParaRPr>
          </a:p>
          <a:p>
            <a:pPr>
              <a:lnSpc>
                <a:spcPts val="1425"/>
              </a:lnSpc>
            </a:pPr>
            <a:r>
              <a:rPr lang="en-CA" sz="1800" dirty="0">
                <a:solidFill>
                  <a:srgbClr val="D4D4D4"/>
                </a:solidFill>
                <a:effectLst/>
                <a:latin typeface="Courier New" panose="02070309020205020404" pitchFamily="49" charset="0"/>
                <a:ea typeface="Times New Roman" panose="02020603050405020304" pitchFamily="18" charset="0"/>
              </a:rPr>
              <a:t> </a:t>
            </a:r>
            <a:endParaRPr lang="en-CA" sz="1800" dirty="0">
              <a:effectLst/>
              <a:latin typeface="Times New Roman" panose="02020603050405020304" pitchFamily="18" charset="0"/>
              <a:ea typeface="Times New Roman" panose="02020603050405020304" pitchFamily="18" charset="0"/>
            </a:endParaRPr>
          </a:p>
          <a:p>
            <a:pPr>
              <a:lnSpc>
                <a:spcPts val="1425"/>
              </a:lnSpc>
            </a:pPr>
            <a:r>
              <a:rPr lang="en-CA" sz="1800" dirty="0">
                <a:solidFill>
                  <a:srgbClr val="D4D4D4"/>
                </a:solidFill>
                <a:effectLst/>
                <a:latin typeface="Courier New" panose="02070309020205020404" pitchFamily="49" charset="0"/>
                <a:ea typeface="Times New Roman" panose="02020603050405020304" pitchFamily="18" charset="0"/>
              </a:rPr>
              <a:t>plt.xlabel</a:t>
            </a:r>
            <a:r>
              <a:rPr lang="en-CA" sz="1800" dirty="0">
                <a:solidFill>
                  <a:srgbClr val="DCDCDC"/>
                </a:solidFill>
                <a:effectLst/>
                <a:latin typeface="Courier New" panose="02070309020205020404" pitchFamily="49" charset="0"/>
                <a:ea typeface="Times New Roman" panose="02020603050405020304" pitchFamily="18" charset="0"/>
              </a:rPr>
              <a:t>(</a:t>
            </a:r>
            <a:r>
              <a:rPr lang="en-CA" sz="1800" dirty="0">
                <a:solidFill>
                  <a:srgbClr val="CE9178"/>
                </a:solidFill>
                <a:effectLst/>
                <a:latin typeface="Courier New" panose="02070309020205020404" pitchFamily="49" charset="0"/>
                <a:ea typeface="Times New Roman" panose="02020603050405020304" pitchFamily="18" charset="0"/>
              </a:rPr>
              <a:t>"Sample Index"</a:t>
            </a:r>
            <a:r>
              <a:rPr lang="en-CA" sz="1800" dirty="0">
                <a:solidFill>
                  <a:srgbClr val="DCDCDC"/>
                </a:solidFill>
                <a:effectLst/>
                <a:latin typeface="Courier New" panose="02070309020205020404" pitchFamily="49" charset="0"/>
                <a:ea typeface="Times New Roman" panose="02020603050405020304" pitchFamily="18" charset="0"/>
              </a:rPr>
              <a:t>)</a:t>
            </a:r>
            <a:endParaRPr lang="en-CA" sz="1800" dirty="0">
              <a:effectLst/>
              <a:latin typeface="Times New Roman" panose="02020603050405020304" pitchFamily="18" charset="0"/>
              <a:ea typeface="Times New Roman" panose="02020603050405020304" pitchFamily="18" charset="0"/>
            </a:endParaRPr>
          </a:p>
          <a:p>
            <a:pPr>
              <a:lnSpc>
                <a:spcPts val="1425"/>
              </a:lnSpc>
            </a:pPr>
            <a:r>
              <a:rPr lang="en-CA" sz="1800" dirty="0">
                <a:solidFill>
                  <a:srgbClr val="D4D4D4"/>
                </a:solidFill>
                <a:effectLst/>
                <a:latin typeface="Courier New" panose="02070309020205020404" pitchFamily="49" charset="0"/>
                <a:ea typeface="Times New Roman" panose="02020603050405020304" pitchFamily="18" charset="0"/>
              </a:rPr>
              <a:t>plt.ylabel</a:t>
            </a:r>
            <a:r>
              <a:rPr lang="en-CA" sz="1800" dirty="0">
                <a:solidFill>
                  <a:srgbClr val="DCDCDC"/>
                </a:solidFill>
                <a:effectLst/>
                <a:latin typeface="Courier New" panose="02070309020205020404" pitchFamily="49" charset="0"/>
                <a:ea typeface="Times New Roman" panose="02020603050405020304" pitchFamily="18" charset="0"/>
              </a:rPr>
              <a:t>(</a:t>
            </a:r>
            <a:r>
              <a:rPr lang="en-CA" sz="1800" dirty="0">
                <a:solidFill>
                  <a:srgbClr val="CE9178"/>
                </a:solidFill>
                <a:effectLst/>
                <a:latin typeface="Courier New" panose="02070309020205020404" pitchFamily="49" charset="0"/>
                <a:ea typeface="Times New Roman" panose="02020603050405020304" pitchFamily="18" charset="0"/>
              </a:rPr>
              <a:t>"Feature Value"</a:t>
            </a:r>
            <a:r>
              <a:rPr lang="en-CA" sz="1800" dirty="0">
                <a:solidFill>
                  <a:srgbClr val="DCDCDC"/>
                </a:solidFill>
                <a:effectLst/>
                <a:latin typeface="Courier New" panose="02070309020205020404" pitchFamily="49" charset="0"/>
                <a:ea typeface="Times New Roman" panose="02020603050405020304" pitchFamily="18" charset="0"/>
              </a:rPr>
              <a:t>)</a:t>
            </a:r>
            <a:endParaRPr lang="en-CA" sz="1800" dirty="0">
              <a:effectLst/>
              <a:latin typeface="Times New Roman" panose="02020603050405020304" pitchFamily="18" charset="0"/>
              <a:ea typeface="Times New Roman" panose="02020603050405020304" pitchFamily="18" charset="0"/>
            </a:endParaRPr>
          </a:p>
          <a:p>
            <a:pPr>
              <a:lnSpc>
                <a:spcPts val="1425"/>
              </a:lnSpc>
            </a:pPr>
            <a:r>
              <a:rPr lang="en-CA" sz="1800" dirty="0">
                <a:solidFill>
                  <a:srgbClr val="D4D4D4"/>
                </a:solidFill>
                <a:effectLst/>
                <a:latin typeface="Courier New" panose="02070309020205020404" pitchFamily="49" charset="0"/>
                <a:ea typeface="Times New Roman" panose="02020603050405020304" pitchFamily="18" charset="0"/>
              </a:rPr>
              <a:t>plt.title</a:t>
            </a:r>
            <a:r>
              <a:rPr lang="en-CA" sz="1800" dirty="0">
                <a:solidFill>
                  <a:srgbClr val="DCDCDC"/>
                </a:solidFill>
                <a:effectLst/>
                <a:latin typeface="Courier New" panose="02070309020205020404" pitchFamily="49" charset="0"/>
                <a:ea typeface="Times New Roman" panose="02020603050405020304" pitchFamily="18" charset="0"/>
              </a:rPr>
              <a:t>(</a:t>
            </a:r>
            <a:r>
              <a:rPr lang="en-CA" sz="1800" dirty="0">
                <a:solidFill>
                  <a:srgbClr val="CE9178"/>
                </a:solidFill>
                <a:effectLst/>
                <a:latin typeface="Courier New" panose="02070309020205020404" pitchFamily="49" charset="0"/>
                <a:ea typeface="Times New Roman" panose="02020603050405020304" pitchFamily="18" charset="0"/>
              </a:rPr>
              <a:t>"Line Plot of Iris Features Across Samples"</a:t>
            </a:r>
            <a:r>
              <a:rPr lang="en-CA" sz="1800" dirty="0">
                <a:solidFill>
                  <a:srgbClr val="DCDCDC"/>
                </a:solidFill>
                <a:effectLst/>
                <a:latin typeface="Courier New" panose="02070309020205020404" pitchFamily="49" charset="0"/>
                <a:ea typeface="Times New Roman" panose="02020603050405020304" pitchFamily="18" charset="0"/>
              </a:rPr>
              <a:t>)</a:t>
            </a:r>
            <a:endParaRPr lang="en-CA" sz="1800" dirty="0">
              <a:effectLst/>
              <a:latin typeface="Times New Roman" panose="02020603050405020304" pitchFamily="18" charset="0"/>
              <a:ea typeface="Times New Roman" panose="02020603050405020304" pitchFamily="18" charset="0"/>
            </a:endParaRPr>
          </a:p>
          <a:p>
            <a:pPr>
              <a:lnSpc>
                <a:spcPts val="1425"/>
              </a:lnSpc>
            </a:pPr>
            <a:r>
              <a:rPr lang="en-CA" sz="1800" dirty="0">
                <a:solidFill>
                  <a:srgbClr val="D4D4D4"/>
                </a:solidFill>
                <a:effectLst/>
                <a:latin typeface="Courier New" panose="02070309020205020404" pitchFamily="49" charset="0"/>
                <a:ea typeface="Times New Roman" panose="02020603050405020304" pitchFamily="18" charset="0"/>
              </a:rPr>
              <a:t>plt.legend</a:t>
            </a:r>
            <a:r>
              <a:rPr lang="en-CA" sz="1800" dirty="0">
                <a:solidFill>
                  <a:srgbClr val="DCDCDC"/>
                </a:solidFill>
                <a:effectLst/>
                <a:latin typeface="Courier New" panose="02070309020205020404" pitchFamily="49" charset="0"/>
                <a:ea typeface="Times New Roman" panose="02020603050405020304" pitchFamily="18" charset="0"/>
              </a:rPr>
              <a:t>()</a:t>
            </a:r>
            <a:endParaRPr lang="en-CA" sz="1800" dirty="0">
              <a:effectLst/>
              <a:latin typeface="Times New Roman" panose="02020603050405020304" pitchFamily="18" charset="0"/>
              <a:ea typeface="Times New Roman" panose="02020603050405020304" pitchFamily="18" charset="0"/>
            </a:endParaRPr>
          </a:p>
        </p:txBody>
      </p:sp>
      <p:pic>
        <p:nvPicPr>
          <p:cNvPr id="2" name="Picture 1" descr="A line graph of different colored lines&#10;&#10;Description automatically generated">
            <a:extLst>
              <a:ext uri="{FF2B5EF4-FFF2-40B4-BE49-F238E27FC236}">
                <a16:creationId xmlns:a16="http://schemas.microsoft.com/office/drawing/2014/main" id="{F81BA845-6484-3992-E89D-552E46B4836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713009" y="622853"/>
            <a:ext cx="6273800" cy="4939003"/>
          </a:xfrm>
          <a:prstGeom prst="rect">
            <a:avLst/>
          </a:prstGeom>
          <a:noFill/>
          <a:ln>
            <a:noFill/>
          </a:ln>
        </p:spPr>
      </p:pic>
    </p:spTree>
    <p:extLst>
      <p:ext uri="{BB962C8B-B14F-4D97-AF65-F5344CB8AC3E}">
        <p14:creationId xmlns:p14="http://schemas.microsoft.com/office/powerpoint/2010/main" val="1661803257"/>
      </p:ext>
    </p:extLst>
  </p:cSld>
  <p:clrMapOvr>
    <a:masterClrMapping/>
  </p:clrMapOvr>
  <mc:AlternateContent xmlns:mc="http://schemas.openxmlformats.org/markup-compatibility/2006">
    <mc:Choice xmlns:p14="http://schemas.microsoft.com/office/powerpoint/2010/main" Requires="p14">
      <p:transition spd="slow" p14:dur="2000" advTm="138053"/>
    </mc:Choice>
    <mc:Fallback>
      <p:transition spd="slow" advTm="138053"/>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1" name="Group 30">
            <a:extLst>
              <a:ext uri="{FF2B5EF4-FFF2-40B4-BE49-F238E27FC236}">
                <a16:creationId xmlns:a16="http://schemas.microsoft.com/office/drawing/2014/main" id="{D6280969-F024-466D-A1DB-4F848C51DE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32" name="Straight Connector 31">
              <a:extLst>
                <a:ext uri="{FF2B5EF4-FFF2-40B4-BE49-F238E27FC236}">
                  <a16:creationId xmlns:a16="http://schemas.microsoft.com/office/drawing/2014/main" id="{63FDD802-E6D8-4979-A1B9-BA705AE4DA8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BDE509DD-4B76-45F0-8144-02F1D7E1AE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34" name="Rectangle 23">
              <a:extLst>
                <a:ext uri="{FF2B5EF4-FFF2-40B4-BE49-F238E27FC236}">
                  <a16:creationId xmlns:a16="http://schemas.microsoft.com/office/drawing/2014/main" id="{FEAEFD53-0220-48B1-9EA8-3EAE151E84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5" name="Rectangle 25">
              <a:extLst>
                <a:ext uri="{FF2B5EF4-FFF2-40B4-BE49-F238E27FC236}">
                  <a16:creationId xmlns:a16="http://schemas.microsoft.com/office/drawing/2014/main" id="{92E7FABD-916D-4FF9-B5F3-44E53AFD39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6" name="Isosceles Triangle 35">
              <a:extLst>
                <a:ext uri="{FF2B5EF4-FFF2-40B4-BE49-F238E27FC236}">
                  <a16:creationId xmlns:a16="http://schemas.microsoft.com/office/drawing/2014/main" id="{826F9772-AEFE-4C6D-82B6-1207069B86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7" name="Rectangle 27">
              <a:extLst>
                <a:ext uri="{FF2B5EF4-FFF2-40B4-BE49-F238E27FC236}">
                  <a16:creationId xmlns:a16="http://schemas.microsoft.com/office/drawing/2014/main" id="{ACFBF3A9-B76A-4B4B-B6D7-CA4651F5C9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8" name="Rectangle 28">
              <a:extLst>
                <a:ext uri="{FF2B5EF4-FFF2-40B4-BE49-F238E27FC236}">
                  <a16:creationId xmlns:a16="http://schemas.microsoft.com/office/drawing/2014/main" id="{BF0FAA0A-B682-4A83-BDD8-BCE0AB41C2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9" name="Rectangle 29">
              <a:extLst>
                <a:ext uri="{FF2B5EF4-FFF2-40B4-BE49-F238E27FC236}">
                  <a16:creationId xmlns:a16="http://schemas.microsoft.com/office/drawing/2014/main" id="{7874A013-E5E2-4AE1-8E93-029A2B41EB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0" name="Isosceles Triangle 39">
              <a:extLst>
                <a:ext uri="{FF2B5EF4-FFF2-40B4-BE49-F238E27FC236}">
                  <a16:creationId xmlns:a16="http://schemas.microsoft.com/office/drawing/2014/main" id="{4355329E-E608-4F7A-B4EF-8FEF07D755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1" name="Isosceles Triangle 40">
              <a:extLst>
                <a:ext uri="{FF2B5EF4-FFF2-40B4-BE49-F238E27FC236}">
                  <a16:creationId xmlns:a16="http://schemas.microsoft.com/office/drawing/2014/main" id="{53D9BFDF-B250-44FF-9BD7-C204EFBFC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useBgFill="1">
        <p:nvSpPr>
          <p:cNvPr id="43" name="Rectangle 42">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7" name="Isosceles Triangle 46">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49" name="Isosceles Triangle 48">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4" name="Rectangle 1">
            <a:extLst>
              <a:ext uri="{FF2B5EF4-FFF2-40B4-BE49-F238E27FC236}">
                <a16:creationId xmlns:a16="http://schemas.microsoft.com/office/drawing/2014/main" id="{35C79482-83EE-2613-2251-109AB7C97747}"/>
              </a:ext>
            </a:extLst>
          </p:cNvPr>
          <p:cNvSpPr>
            <a:spLocks noChangeArrowheads="1"/>
          </p:cNvSpPr>
          <p:nvPr/>
        </p:nvSpPr>
        <p:spPr bwMode="auto">
          <a:xfrm>
            <a:off x="37076" y="-34838"/>
            <a:ext cx="4659562" cy="69044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spcAft>
                <a:spcPts val="750"/>
              </a:spcAft>
            </a:pPr>
            <a:r>
              <a:rPr lang="en-CA" sz="1400" b="1" dirty="0">
                <a:solidFill>
                  <a:schemeClr val="bg1"/>
                </a:solidFill>
                <a:effectLst/>
                <a:latin typeface="Helvetica Neue" panose="02000503000000020004" pitchFamily="2" charset="0"/>
                <a:ea typeface="Times New Roman" panose="02020603050405020304" pitchFamily="18" charset="0"/>
              </a:rPr>
              <a:t>Dimensionality Reduction </a:t>
            </a:r>
            <a:endParaRPr lang="en-CA" sz="1400" dirty="0">
              <a:solidFill>
                <a:schemeClr val="bg1"/>
              </a:solidFill>
              <a:effectLst/>
              <a:latin typeface="Times New Roman" panose="02020603050405020304" pitchFamily="18" charset="0"/>
              <a:ea typeface="Times New Roman" panose="02020603050405020304" pitchFamily="18" charset="0"/>
            </a:endParaRPr>
          </a:p>
          <a:p>
            <a:pPr>
              <a:spcAft>
                <a:spcPts val="750"/>
              </a:spcAft>
            </a:pPr>
            <a:r>
              <a:rPr lang="en-CA" sz="1400" dirty="0">
                <a:solidFill>
                  <a:schemeClr val="bg1"/>
                </a:solidFill>
                <a:effectLst/>
                <a:latin typeface="Montserrat" pitchFamily="2" charset="77"/>
                <a:ea typeface="Times New Roman" panose="02020603050405020304" pitchFamily="18" charset="0"/>
              </a:rPr>
              <a:t>If the dataset is large, techniques like PCA can help reduce dimensions:</a:t>
            </a:r>
            <a:endParaRPr lang="en-CA" sz="1400" dirty="0">
              <a:solidFill>
                <a:schemeClr val="bg1"/>
              </a:solidFill>
              <a:effectLst/>
              <a:latin typeface="Times New Roman" panose="02020603050405020304" pitchFamily="18" charset="0"/>
              <a:ea typeface="Times New Roman" panose="02020603050405020304" pitchFamily="18" charset="0"/>
            </a:endParaRPr>
          </a:p>
          <a:p>
            <a:pPr>
              <a:lnSpc>
                <a:spcPts val="1425"/>
              </a:lnSpc>
            </a:pPr>
            <a:r>
              <a:rPr lang="en-CA" sz="1400" dirty="0">
                <a:solidFill>
                  <a:srgbClr val="82B76C"/>
                </a:solidFill>
                <a:effectLst/>
                <a:latin typeface="Courier New" panose="02070309020205020404" pitchFamily="49" charset="0"/>
                <a:ea typeface="Times New Roman" panose="02020603050405020304" pitchFamily="18" charset="0"/>
              </a:rPr>
              <a:t>#15 Reduce to 2 dimensions</a:t>
            </a:r>
            <a:endParaRPr lang="en-CA" sz="1400" dirty="0">
              <a:effectLst/>
              <a:latin typeface="Times New Roman" panose="02020603050405020304" pitchFamily="18" charset="0"/>
              <a:ea typeface="Times New Roman" panose="02020603050405020304" pitchFamily="18" charset="0"/>
            </a:endParaRPr>
          </a:p>
          <a:p>
            <a:pPr>
              <a:lnSpc>
                <a:spcPts val="1425"/>
              </a:lnSpc>
            </a:pPr>
            <a:r>
              <a:rPr lang="en-CA" sz="1400" dirty="0">
                <a:solidFill>
                  <a:srgbClr val="C99CC6"/>
                </a:solidFill>
                <a:effectLst/>
                <a:latin typeface="Courier New" panose="02070309020205020404" pitchFamily="49" charset="0"/>
                <a:ea typeface="Times New Roman" panose="02020603050405020304" pitchFamily="18" charset="0"/>
              </a:rPr>
              <a:t>from</a:t>
            </a:r>
            <a:r>
              <a:rPr lang="en-CA" sz="1400" dirty="0">
                <a:solidFill>
                  <a:srgbClr val="D4D4D4"/>
                </a:solidFill>
                <a:effectLst/>
                <a:latin typeface="Courier New" panose="02070309020205020404" pitchFamily="49" charset="0"/>
                <a:ea typeface="Times New Roman" panose="02020603050405020304" pitchFamily="18" charset="0"/>
              </a:rPr>
              <a:t> sklearn.preprocessing </a:t>
            </a:r>
            <a:r>
              <a:rPr lang="en-CA" sz="1400" dirty="0">
                <a:solidFill>
                  <a:srgbClr val="C99CC6"/>
                </a:solidFill>
                <a:effectLst/>
                <a:latin typeface="Courier New" panose="02070309020205020404" pitchFamily="49" charset="0"/>
                <a:ea typeface="Times New Roman" panose="02020603050405020304" pitchFamily="18" charset="0"/>
              </a:rPr>
              <a:t>import</a:t>
            </a:r>
            <a:r>
              <a:rPr lang="en-CA" sz="1400" dirty="0">
                <a:solidFill>
                  <a:srgbClr val="D4D4D4"/>
                </a:solidFill>
                <a:effectLst/>
                <a:latin typeface="Courier New" panose="02070309020205020404" pitchFamily="49" charset="0"/>
                <a:ea typeface="Times New Roman" panose="02020603050405020304" pitchFamily="18" charset="0"/>
              </a:rPr>
              <a:t> StandardScaler</a:t>
            </a:r>
            <a:endParaRPr lang="en-CA" sz="1400" dirty="0">
              <a:effectLst/>
              <a:latin typeface="Times New Roman" panose="02020603050405020304" pitchFamily="18" charset="0"/>
              <a:ea typeface="Times New Roman" panose="02020603050405020304" pitchFamily="18" charset="0"/>
            </a:endParaRPr>
          </a:p>
          <a:p>
            <a:pPr>
              <a:lnSpc>
                <a:spcPts val="1425"/>
              </a:lnSpc>
            </a:pPr>
            <a:r>
              <a:rPr lang="en-CA" sz="1400" dirty="0">
                <a:solidFill>
                  <a:srgbClr val="C99CC6"/>
                </a:solidFill>
                <a:effectLst/>
                <a:latin typeface="Courier New" panose="02070309020205020404" pitchFamily="49" charset="0"/>
                <a:ea typeface="Times New Roman" panose="02020603050405020304" pitchFamily="18" charset="0"/>
              </a:rPr>
              <a:t>from</a:t>
            </a:r>
            <a:r>
              <a:rPr lang="en-CA" sz="1400" dirty="0">
                <a:solidFill>
                  <a:srgbClr val="D4D4D4"/>
                </a:solidFill>
                <a:effectLst/>
                <a:latin typeface="Courier New" panose="02070309020205020404" pitchFamily="49" charset="0"/>
                <a:ea typeface="Times New Roman" panose="02020603050405020304" pitchFamily="18" charset="0"/>
              </a:rPr>
              <a:t> sklearn.decomposition </a:t>
            </a:r>
            <a:r>
              <a:rPr lang="en-CA" sz="1400" dirty="0">
                <a:solidFill>
                  <a:srgbClr val="C99CC6"/>
                </a:solidFill>
                <a:effectLst/>
                <a:latin typeface="Courier New" panose="02070309020205020404" pitchFamily="49" charset="0"/>
                <a:ea typeface="Times New Roman" panose="02020603050405020304" pitchFamily="18" charset="0"/>
              </a:rPr>
              <a:t>import</a:t>
            </a:r>
            <a:r>
              <a:rPr lang="en-CA" sz="1400" dirty="0">
                <a:solidFill>
                  <a:srgbClr val="D4D4D4"/>
                </a:solidFill>
                <a:effectLst/>
                <a:latin typeface="Courier New" panose="02070309020205020404" pitchFamily="49" charset="0"/>
                <a:ea typeface="Times New Roman" panose="02020603050405020304" pitchFamily="18" charset="0"/>
              </a:rPr>
              <a:t> PCA</a:t>
            </a:r>
            <a:endParaRPr lang="en-CA" sz="1400" dirty="0">
              <a:effectLst/>
              <a:latin typeface="Times New Roman" panose="02020603050405020304" pitchFamily="18" charset="0"/>
              <a:ea typeface="Times New Roman" panose="02020603050405020304" pitchFamily="18" charset="0"/>
            </a:endParaRPr>
          </a:p>
          <a:p>
            <a:pPr>
              <a:lnSpc>
                <a:spcPts val="1425"/>
              </a:lnSpc>
            </a:pPr>
            <a:r>
              <a:rPr lang="en-CA" sz="1400" dirty="0">
                <a:solidFill>
                  <a:srgbClr val="C99CC6"/>
                </a:solidFill>
                <a:effectLst/>
                <a:latin typeface="Courier New" panose="02070309020205020404" pitchFamily="49" charset="0"/>
                <a:ea typeface="Times New Roman" panose="02020603050405020304" pitchFamily="18" charset="0"/>
              </a:rPr>
              <a:t>import</a:t>
            </a:r>
            <a:r>
              <a:rPr lang="en-CA" sz="1400" dirty="0">
                <a:solidFill>
                  <a:srgbClr val="D4D4D4"/>
                </a:solidFill>
                <a:effectLst/>
                <a:latin typeface="Courier New" panose="02070309020205020404" pitchFamily="49" charset="0"/>
                <a:ea typeface="Times New Roman" panose="02020603050405020304" pitchFamily="18" charset="0"/>
              </a:rPr>
              <a:t> pandas </a:t>
            </a:r>
            <a:r>
              <a:rPr lang="en-CA" sz="1400" dirty="0">
                <a:solidFill>
                  <a:srgbClr val="C99CC6"/>
                </a:solidFill>
                <a:effectLst/>
                <a:latin typeface="Courier New" panose="02070309020205020404" pitchFamily="49" charset="0"/>
                <a:ea typeface="Times New Roman" panose="02020603050405020304" pitchFamily="18" charset="0"/>
              </a:rPr>
              <a:t>as</a:t>
            </a:r>
            <a:r>
              <a:rPr lang="en-CA" sz="1400" dirty="0">
                <a:solidFill>
                  <a:srgbClr val="D4D4D4"/>
                </a:solidFill>
                <a:effectLst/>
                <a:latin typeface="Courier New" panose="02070309020205020404" pitchFamily="49" charset="0"/>
                <a:ea typeface="Times New Roman" panose="02020603050405020304" pitchFamily="18" charset="0"/>
              </a:rPr>
              <a:t> pd</a:t>
            </a:r>
            <a:endParaRPr lang="en-CA" sz="1400" dirty="0">
              <a:effectLst/>
              <a:latin typeface="Times New Roman" panose="02020603050405020304" pitchFamily="18" charset="0"/>
              <a:ea typeface="Times New Roman" panose="02020603050405020304" pitchFamily="18" charset="0"/>
            </a:endParaRPr>
          </a:p>
          <a:p>
            <a:pPr>
              <a:lnSpc>
                <a:spcPts val="1425"/>
              </a:lnSpc>
            </a:pPr>
            <a:r>
              <a:rPr lang="en-CA" sz="1400" dirty="0">
                <a:solidFill>
                  <a:srgbClr val="C99CC6"/>
                </a:solidFill>
                <a:effectLst/>
                <a:latin typeface="Courier New" panose="02070309020205020404" pitchFamily="49" charset="0"/>
                <a:ea typeface="Times New Roman" panose="02020603050405020304" pitchFamily="18" charset="0"/>
              </a:rPr>
              <a:t>import</a:t>
            </a:r>
            <a:r>
              <a:rPr lang="en-CA" sz="1400" dirty="0">
                <a:solidFill>
                  <a:srgbClr val="D4D4D4"/>
                </a:solidFill>
                <a:effectLst/>
                <a:latin typeface="Courier New" panose="02070309020205020404" pitchFamily="49" charset="0"/>
                <a:ea typeface="Times New Roman" panose="02020603050405020304" pitchFamily="18" charset="0"/>
              </a:rPr>
              <a:t> seaborn </a:t>
            </a:r>
            <a:r>
              <a:rPr lang="en-CA" sz="1400" dirty="0">
                <a:solidFill>
                  <a:srgbClr val="C99CC6"/>
                </a:solidFill>
                <a:effectLst/>
                <a:latin typeface="Courier New" panose="02070309020205020404" pitchFamily="49" charset="0"/>
                <a:ea typeface="Times New Roman" panose="02020603050405020304" pitchFamily="18" charset="0"/>
              </a:rPr>
              <a:t>as</a:t>
            </a:r>
            <a:r>
              <a:rPr lang="en-CA" sz="1400" dirty="0">
                <a:solidFill>
                  <a:srgbClr val="D4D4D4"/>
                </a:solidFill>
                <a:effectLst/>
                <a:latin typeface="Courier New" panose="02070309020205020404" pitchFamily="49" charset="0"/>
                <a:ea typeface="Times New Roman" panose="02020603050405020304" pitchFamily="18" charset="0"/>
              </a:rPr>
              <a:t> sns</a:t>
            </a:r>
            <a:endParaRPr lang="en-CA" sz="1400" dirty="0">
              <a:effectLst/>
              <a:latin typeface="Times New Roman" panose="02020603050405020304" pitchFamily="18" charset="0"/>
              <a:ea typeface="Times New Roman" panose="02020603050405020304" pitchFamily="18" charset="0"/>
            </a:endParaRPr>
          </a:p>
          <a:p>
            <a:pPr>
              <a:lnSpc>
                <a:spcPts val="1425"/>
              </a:lnSpc>
            </a:pPr>
            <a:r>
              <a:rPr lang="en-CA" sz="1400" dirty="0">
                <a:solidFill>
                  <a:srgbClr val="C99CC6"/>
                </a:solidFill>
                <a:effectLst/>
                <a:latin typeface="Courier New" panose="02070309020205020404" pitchFamily="49" charset="0"/>
                <a:ea typeface="Times New Roman" panose="02020603050405020304" pitchFamily="18" charset="0"/>
              </a:rPr>
              <a:t>import</a:t>
            </a:r>
            <a:r>
              <a:rPr lang="en-CA" sz="1400" dirty="0">
                <a:solidFill>
                  <a:srgbClr val="D4D4D4"/>
                </a:solidFill>
                <a:effectLst/>
                <a:latin typeface="Courier New" panose="02070309020205020404" pitchFamily="49" charset="0"/>
                <a:ea typeface="Times New Roman" panose="02020603050405020304" pitchFamily="18" charset="0"/>
              </a:rPr>
              <a:t> matplotlib.pyplot </a:t>
            </a:r>
            <a:r>
              <a:rPr lang="en-CA" sz="1400" dirty="0">
                <a:solidFill>
                  <a:srgbClr val="C99CC6"/>
                </a:solidFill>
                <a:effectLst/>
                <a:latin typeface="Courier New" panose="02070309020205020404" pitchFamily="49" charset="0"/>
                <a:ea typeface="Times New Roman" panose="02020603050405020304" pitchFamily="18" charset="0"/>
              </a:rPr>
              <a:t>as</a:t>
            </a:r>
            <a:r>
              <a:rPr lang="en-CA" sz="1400" dirty="0">
                <a:solidFill>
                  <a:srgbClr val="D4D4D4"/>
                </a:solidFill>
                <a:effectLst/>
                <a:latin typeface="Courier New" panose="02070309020205020404" pitchFamily="49" charset="0"/>
                <a:ea typeface="Times New Roman" panose="02020603050405020304" pitchFamily="18" charset="0"/>
              </a:rPr>
              <a:t> plt</a:t>
            </a:r>
            <a:endParaRPr lang="en-CA" sz="1400" dirty="0">
              <a:effectLst/>
              <a:latin typeface="Times New Roman" panose="02020603050405020304" pitchFamily="18" charset="0"/>
              <a:ea typeface="Times New Roman" panose="02020603050405020304" pitchFamily="18" charset="0"/>
            </a:endParaRPr>
          </a:p>
          <a:p>
            <a:pPr>
              <a:lnSpc>
                <a:spcPts val="1425"/>
              </a:lnSpc>
            </a:pPr>
            <a:r>
              <a:rPr lang="en-CA" sz="1400" dirty="0">
                <a:solidFill>
                  <a:srgbClr val="D4D4D4"/>
                </a:solidFill>
                <a:effectLst/>
                <a:latin typeface="Courier New" panose="02070309020205020404" pitchFamily="49" charset="0"/>
                <a:ea typeface="Times New Roman" panose="02020603050405020304" pitchFamily="18" charset="0"/>
              </a:rPr>
              <a:t> </a:t>
            </a:r>
            <a:endParaRPr lang="en-CA" sz="1400" dirty="0">
              <a:effectLst/>
              <a:latin typeface="Times New Roman" panose="02020603050405020304" pitchFamily="18" charset="0"/>
              <a:ea typeface="Times New Roman" panose="02020603050405020304" pitchFamily="18" charset="0"/>
            </a:endParaRPr>
          </a:p>
          <a:p>
            <a:pPr>
              <a:lnSpc>
                <a:spcPts val="1425"/>
              </a:lnSpc>
            </a:pPr>
            <a:r>
              <a:rPr lang="en-CA" sz="1400" dirty="0">
                <a:solidFill>
                  <a:srgbClr val="D4D4D4"/>
                </a:solidFill>
                <a:effectLst/>
                <a:latin typeface="Courier New" panose="02070309020205020404" pitchFamily="49" charset="0"/>
                <a:ea typeface="Times New Roman" panose="02020603050405020304" pitchFamily="18" charset="0"/>
              </a:rPr>
              <a:t>X = df</a:t>
            </a:r>
            <a:r>
              <a:rPr lang="en-CA" sz="1400" dirty="0">
                <a:solidFill>
                  <a:srgbClr val="DCDCDC"/>
                </a:solidFill>
                <a:effectLst/>
                <a:latin typeface="Courier New" panose="02070309020205020404" pitchFamily="49" charset="0"/>
                <a:ea typeface="Times New Roman" panose="02020603050405020304" pitchFamily="18" charset="0"/>
              </a:rPr>
              <a:t>[[</a:t>
            </a:r>
            <a:r>
              <a:rPr lang="en-CA" sz="1400" dirty="0">
                <a:solidFill>
                  <a:srgbClr val="CE9178"/>
                </a:solidFill>
                <a:effectLst/>
                <a:latin typeface="Courier New" panose="02070309020205020404" pitchFamily="49" charset="0"/>
                <a:ea typeface="Times New Roman" panose="02020603050405020304" pitchFamily="18" charset="0"/>
              </a:rPr>
              <a:t>'sepal_length'</a:t>
            </a:r>
            <a:r>
              <a:rPr lang="en-CA" sz="1400" dirty="0">
                <a:solidFill>
                  <a:srgbClr val="DCDCDC"/>
                </a:solidFill>
                <a:effectLst/>
                <a:latin typeface="Courier New" panose="02070309020205020404" pitchFamily="49" charset="0"/>
                <a:ea typeface="Times New Roman" panose="02020603050405020304" pitchFamily="18" charset="0"/>
              </a:rPr>
              <a:t>,</a:t>
            </a:r>
            <a:r>
              <a:rPr lang="en-CA" sz="1400" dirty="0">
                <a:solidFill>
                  <a:srgbClr val="CE9178"/>
                </a:solidFill>
                <a:effectLst/>
                <a:latin typeface="Courier New" panose="02070309020205020404" pitchFamily="49" charset="0"/>
                <a:ea typeface="Times New Roman" panose="02020603050405020304" pitchFamily="18" charset="0"/>
              </a:rPr>
              <a:t>'sepal_width'</a:t>
            </a:r>
            <a:r>
              <a:rPr lang="en-CA" sz="1400" dirty="0">
                <a:solidFill>
                  <a:srgbClr val="DCDCDC"/>
                </a:solidFill>
                <a:effectLst/>
                <a:latin typeface="Courier New" panose="02070309020205020404" pitchFamily="49" charset="0"/>
                <a:ea typeface="Times New Roman" panose="02020603050405020304" pitchFamily="18" charset="0"/>
              </a:rPr>
              <a:t>,</a:t>
            </a:r>
            <a:r>
              <a:rPr lang="en-CA" sz="1400" dirty="0">
                <a:solidFill>
                  <a:srgbClr val="CE9178"/>
                </a:solidFill>
                <a:effectLst/>
                <a:latin typeface="Courier New" panose="02070309020205020404" pitchFamily="49" charset="0"/>
                <a:ea typeface="Times New Roman" panose="02020603050405020304" pitchFamily="18" charset="0"/>
              </a:rPr>
              <a:t>'petal_length'</a:t>
            </a:r>
            <a:r>
              <a:rPr lang="en-CA" sz="1400" dirty="0">
                <a:solidFill>
                  <a:srgbClr val="DCDCDC"/>
                </a:solidFill>
                <a:effectLst/>
                <a:latin typeface="Courier New" panose="02070309020205020404" pitchFamily="49" charset="0"/>
                <a:ea typeface="Times New Roman" panose="02020603050405020304" pitchFamily="18" charset="0"/>
              </a:rPr>
              <a:t>,</a:t>
            </a:r>
            <a:r>
              <a:rPr lang="en-CA" sz="1400" dirty="0">
                <a:solidFill>
                  <a:srgbClr val="CE9178"/>
                </a:solidFill>
                <a:effectLst/>
                <a:latin typeface="Courier New" panose="02070309020205020404" pitchFamily="49" charset="0"/>
                <a:ea typeface="Times New Roman" panose="02020603050405020304" pitchFamily="18" charset="0"/>
              </a:rPr>
              <a:t>'petal_width'</a:t>
            </a:r>
            <a:r>
              <a:rPr lang="en-CA" sz="1400" dirty="0">
                <a:solidFill>
                  <a:srgbClr val="DCDCDC"/>
                </a:solidFill>
                <a:effectLst/>
                <a:latin typeface="Courier New" panose="02070309020205020404" pitchFamily="49" charset="0"/>
                <a:ea typeface="Times New Roman" panose="02020603050405020304" pitchFamily="18" charset="0"/>
              </a:rPr>
              <a:t>]]</a:t>
            </a:r>
            <a:r>
              <a:rPr lang="en-CA" sz="1400" dirty="0">
                <a:solidFill>
                  <a:srgbClr val="D4D4D4"/>
                </a:solidFill>
                <a:effectLst/>
                <a:latin typeface="Courier New" panose="02070309020205020404" pitchFamily="49" charset="0"/>
                <a:ea typeface="Times New Roman" panose="02020603050405020304" pitchFamily="18" charset="0"/>
              </a:rPr>
              <a:t>.values</a:t>
            </a:r>
            <a:endParaRPr lang="en-CA" sz="1400" dirty="0">
              <a:effectLst/>
              <a:latin typeface="Times New Roman" panose="02020603050405020304" pitchFamily="18" charset="0"/>
              <a:ea typeface="Times New Roman" panose="02020603050405020304" pitchFamily="18" charset="0"/>
            </a:endParaRPr>
          </a:p>
          <a:p>
            <a:pPr>
              <a:lnSpc>
                <a:spcPts val="1425"/>
              </a:lnSpc>
            </a:pPr>
            <a:r>
              <a:rPr lang="en-CA" sz="1400" dirty="0">
                <a:solidFill>
                  <a:srgbClr val="D4D4D4"/>
                </a:solidFill>
                <a:effectLst/>
                <a:latin typeface="Courier New" panose="02070309020205020404" pitchFamily="49" charset="0"/>
                <a:ea typeface="Times New Roman" panose="02020603050405020304" pitchFamily="18" charset="0"/>
              </a:rPr>
              <a:t>X_scaled = StandardScaler</a:t>
            </a:r>
            <a:r>
              <a:rPr lang="en-CA" sz="1400" dirty="0">
                <a:solidFill>
                  <a:srgbClr val="DCDCDC"/>
                </a:solidFill>
                <a:effectLst/>
                <a:latin typeface="Courier New" panose="02070309020205020404" pitchFamily="49" charset="0"/>
                <a:ea typeface="Times New Roman" panose="02020603050405020304" pitchFamily="18" charset="0"/>
              </a:rPr>
              <a:t>()</a:t>
            </a:r>
            <a:r>
              <a:rPr lang="en-CA" sz="1400" dirty="0">
                <a:solidFill>
                  <a:srgbClr val="D4D4D4"/>
                </a:solidFill>
                <a:effectLst/>
                <a:latin typeface="Courier New" panose="02070309020205020404" pitchFamily="49" charset="0"/>
                <a:ea typeface="Times New Roman" panose="02020603050405020304" pitchFamily="18" charset="0"/>
              </a:rPr>
              <a:t>.fit_transform</a:t>
            </a:r>
            <a:r>
              <a:rPr lang="en-CA" sz="1400" dirty="0">
                <a:solidFill>
                  <a:srgbClr val="DCDCDC"/>
                </a:solidFill>
                <a:effectLst/>
                <a:latin typeface="Courier New" panose="02070309020205020404" pitchFamily="49" charset="0"/>
                <a:ea typeface="Times New Roman" panose="02020603050405020304" pitchFamily="18" charset="0"/>
              </a:rPr>
              <a:t>(</a:t>
            </a:r>
            <a:r>
              <a:rPr lang="en-CA" sz="1400" dirty="0">
                <a:solidFill>
                  <a:srgbClr val="D4D4D4"/>
                </a:solidFill>
                <a:effectLst/>
                <a:latin typeface="Courier New" panose="02070309020205020404" pitchFamily="49" charset="0"/>
                <a:ea typeface="Times New Roman" panose="02020603050405020304" pitchFamily="18" charset="0"/>
              </a:rPr>
              <a:t>X</a:t>
            </a:r>
            <a:r>
              <a:rPr lang="en-CA" sz="1400" dirty="0">
                <a:solidFill>
                  <a:srgbClr val="DCDCDC"/>
                </a:solidFill>
                <a:effectLst/>
                <a:latin typeface="Courier New" panose="02070309020205020404" pitchFamily="49" charset="0"/>
                <a:ea typeface="Times New Roman" panose="02020603050405020304" pitchFamily="18" charset="0"/>
              </a:rPr>
              <a:t>)</a:t>
            </a:r>
            <a:endParaRPr lang="en-CA" sz="1400" dirty="0">
              <a:effectLst/>
              <a:latin typeface="Times New Roman" panose="02020603050405020304" pitchFamily="18" charset="0"/>
              <a:ea typeface="Times New Roman" panose="02020603050405020304" pitchFamily="18" charset="0"/>
            </a:endParaRPr>
          </a:p>
          <a:p>
            <a:pPr>
              <a:lnSpc>
                <a:spcPts val="1425"/>
              </a:lnSpc>
            </a:pPr>
            <a:r>
              <a:rPr lang="en-CA" sz="1400" dirty="0">
                <a:solidFill>
                  <a:srgbClr val="D4D4D4"/>
                </a:solidFill>
                <a:effectLst/>
                <a:latin typeface="Courier New" panose="02070309020205020404" pitchFamily="49" charset="0"/>
                <a:ea typeface="Times New Roman" panose="02020603050405020304" pitchFamily="18" charset="0"/>
              </a:rPr>
              <a:t>pca = PCA</a:t>
            </a:r>
            <a:r>
              <a:rPr lang="en-CA" sz="1400" dirty="0">
                <a:solidFill>
                  <a:srgbClr val="DCDCDC"/>
                </a:solidFill>
                <a:effectLst/>
                <a:latin typeface="Courier New" panose="02070309020205020404" pitchFamily="49" charset="0"/>
                <a:ea typeface="Times New Roman" panose="02020603050405020304" pitchFamily="18" charset="0"/>
              </a:rPr>
              <a:t>(</a:t>
            </a:r>
            <a:r>
              <a:rPr lang="en-CA" sz="1400" dirty="0">
                <a:solidFill>
                  <a:srgbClr val="D4D4D4"/>
                </a:solidFill>
                <a:effectLst/>
                <a:latin typeface="Courier New" panose="02070309020205020404" pitchFamily="49" charset="0"/>
                <a:ea typeface="Times New Roman" panose="02020603050405020304" pitchFamily="18" charset="0"/>
              </a:rPr>
              <a:t>n_components=</a:t>
            </a:r>
            <a:r>
              <a:rPr lang="en-CA" sz="1400" dirty="0">
                <a:solidFill>
                  <a:srgbClr val="B5CEA8"/>
                </a:solidFill>
                <a:effectLst/>
                <a:latin typeface="Courier New" panose="02070309020205020404" pitchFamily="49" charset="0"/>
                <a:ea typeface="Times New Roman" panose="02020603050405020304" pitchFamily="18" charset="0"/>
              </a:rPr>
              <a:t>2</a:t>
            </a:r>
            <a:r>
              <a:rPr lang="en-CA" sz="1400" dirty="0">
                <a:solidFill>
                  <a:srgbClr val="DCDCDC"/>
                </a:solidFill>
                <a:effectLst/>
                <a:latin typeface="Courier New" panose="02070309020205020404" pitchFamily="49" charset="0"/>
                <a:ea typeface="Times New Roman" panose="02020603050405020304" pitchFamily="18" charset="0"/>
              </a:rPr>
              <a:t>)</a:t>
            </a:r>
            <a:r>
              <a:rPr lang="en-CA" sz="1400" dirty="0">
                <a:solidFill>
                  <a:srgbClr val="D4D4D4"/>
                </a:solidFill>
                <a:effectLst/>
                <a:latin typeface="Courier New" panose="02070309020205020404" pitchFamily="49" charset="0"/>
                <a:ea typeface="Times New Roman" panose="02020603050405020304" pitchFamily="18" charset="0"/>
              </a:rPr>
              <a:t>  </a:t>
            </a:r>
            <a:endParaRPr lang="en-CA" sz="1400" dirty="0">
              <a:effectLst/>
              <a:latin typeface="Times New Roman" panose="02020603050405020304" pitchFamily="18" charset="0"/>
              <a:ea typeface="Times New Roman" panose="02020603050405020304" pitchFamily="18" charset="0"/>
            </a:endParaRPr>
          </a:p>
          <a:p>
            <a:pPr>
              <a:lnSpc>
                <a:spcPts val="1425"/>
              </a:lnSpc>
            </a:pPr>
            <a:r>
              <a:rPr lang="en-CA" sz="1400" dirty="0">
                <a:solidFill>
                  <a:srgbClr val="D4D4D4"/>
                </a:solidFill>
                <a:effectLst/>
                <a:latin typeface="Courier New" panose="02070309020205020404" pitchFamily="49" charset="0"/>
                <a:ea typeface="Times New Roman" panose="02020603050405020304" pitchFamily="18" charset="0"/>
              </a:rPr>
              <a:t>principal_components = pca.fit_transform</a:t>
            </a:r>
            <a:r>
              <a:rPr lang="en-CA" sz="1400" dirty="0">
                <a:solidFill>
                  <a:srgbClr val="DCDCDC"/>
                </a:solidFill>
                <a:effectLst/>
                <a:latin typeface="Courier New" panose="02070309020205020404" pitchFamily="49" charset="0"/>
                <a:ea typeface="Times New Roman" panose="02020603050405020304" pitchFamily="18" charset="0"/>
              </a:rPr>
              <a:t>(</a:t>
            </a:r>
            <a:r>
              <a:rPr lang="en-CA" sz="1400" dirty="0">
                <a:solidFill>
                  <a:srgbClr val="D4D4D4"/>
                </a:solidFill>
                <a:effectLst/>
                <a:latin typeface="Courier New" panose="02070309020205020404" pitchFamily="49" charset="0"/>
                <a:ea typeface="Times New Roman" panose="02020603050405020304" pitchFamily="18" charset="0"/>
              </a:rPr>
              <a:t>X_scaled</a:t>
            </a:r>
            <a:r>
              <a:rPr lang="en-CA" sz="1400" dirty="0">
                <a:solidFill>
                  <a:srgbClr val="DCDCDC"/>
                </a:solidFill>
                <a:effectLst/>
                <a:latin typeface="Courier New" panose="02070309020205020404" pitchFamily="49" charset="0"/>
                <a:ea typeface="Times New Roman" panose="02020603050405020304" pitchFamily="18" charset="0"/>
              </a:rPr>
              <a:t>)</a:t>
            </a:r>
            <a:endParaRPr lang="en-CA" sz="1400" dirty="0">
              <a:effectLst/>
              <a:latin typeface="Times New Roman" panose="02020603050405020304" pitchFamily="18" charset="0"/>
              <a:ea typeface="Times New Roman" panose="02020603050405020304" pitchFamily="18" charset="0"/>
            </a:endParaRPr>
          </a:p>
          <a:p>
            <a:pPr>
              <a:lnSpc>
                <a:spcPts val="1425"/>
              </a:lnSpc>
            </a:pPr>
            <a:r>
              <a:rPr lang="en-CA" sz="1400" dirty="0">
                <a:solidFill>
                  <a:srgbClr val="D4D4D4"/>
                </a:solidFill>
                <a:effectLst/>
                <a:latin typeface="Courier New" panose="02070309020205020404" pitchFamily="49" charset="0"/>
                <a:ea typeface="Times New Roman" panose="02020603050405020304" pitchFamily="18" charset="0"/>
              </a:rPr>
              <a:t>df_pca = pd.DataFrame</a:t>
            </a:r>
            <a:r>
              <a:rPr lang="en-CA" sz="1400" dirty="0">
                <a:solidFill>
                  <a:srgbClr val="DCDCDC"/>
                </a:solidFill>
                <a:effectLst/>
                <a:latin typeface="Courier New" panose="02070309020205020404" pitchFamily="49" charset="0"/>
                <a:ea typeface="Times New Roman" panose="02020603050405020304" pitchFamily="18" charset="0"/>
              </a:rPr>
              <a:t>(</a:t>
            </a:r>
            <a:r>
              <a:rPr lang="en-CA" sz="1400" dirty="0">
                <a:solidFill>
                  <a:srgbClr val="D4D4D4"/>
                </a:solidFill>
                <a:effectLst/>
                <a:latin typeface="Courier New" panose="02070309020205020404" pitchFamily="49" charset="0"/>
                <a:ea typeface="Times New Roman" panose="02020603050405020304" pitchFamily="18" charset="0"/>
              </a:rPr>
              <a:t>data=principal_components</a:t>
            </a:r>
            <a:r>
              <a:rPr lang="en-CA" sz="1400" dirty="0">
                <a:solidFill>
                  <a:srgbClr val="DCDCDC"/>
                </a:solidFill>
                <a:effectLst/>
                <a:latin typeface="Courier New" panose="02070309020205020404" pitchFamily="49" charset="0"/>
                <a:ea typeface="Times New Roman" panose="02020603050405020304" pitchFamily="18" charset="0"/>
              </a:rPr>
              <a:t>,</a:t>
            </a:r>
            <a:r>
              <a:rPr lang="en-CA" sz="1400" dirty="0">
                <a:solidFill>
                  <a:srgbClr val="D4D4D4"/>
                </a:solidFill>
                <a:effectLst/>
                <a:latin typeface="Courier New" panose="02070309020205020404" pitchFamily="49" charset="0"/>
                <a:ea typeface="Times New Roman" panose="02020603050405020304" pitchFamily="18" charset="0"/>
              </a:rPr>
              <a:t> columns=</a:t>
            </a:r>
            <a:r>
              <a:rPr lang="en-CA" sz="1400" dirty="0">
                <a:solidFill>
                  <a:srgbClr val="DCDCDC"/>
                </a:solidFill>
                <a:effectLst/>
                <a:latin typeface="Courier New" panose="02070309020205020404" pitchFamily="49" charset="0"/>
                <a:ea typeface="Times New Roman" panose="02020603050405020304" pitchFamily="18" charset="0"/>
              </a:rPr>
              <a:t>[</a:t>
            </a:r>
            <a:r>
              <a:rPr lang="en-CA" sz="1400" dirty="0">
                <a:solidFill>
                  <a:srgbClr val="CE9178"/>
                </a:solidFill>
                <a:effectLst/>
                <a:latin typeface="Courier New" panose="02070309020205020404" pitchFamily="49" charset="0"/>
                <a:ea typeface="Times New Roman" panose="02020603050405020304" pitchFamily="18" charset="0"/>
              </a:rPr>
              <a:t>'PC1'</a:t>
            </a:r>
            <a:r>
              <a:rPr lang="en-CA" sz="1400" dirty="0">
                <a:solidFill>
                  <a:srgbClr val="DCDCDC"/>
                </a:solidFill>
                <a:effectLst/>
                <a:latin typeface="Courier New" panose="02070309020205020404" pitchFamily="49" charset="0"/>
                <a:ea typeface="Times New Roman" panose="02020603050405020304" pitchFamily="18" charset="0"/>
              </a:rPr>
              <a:t>,</a:t>
            </a:r>
            <a:r>
              <a:rPr lang="en-CA" sz="1400" dirty="0">
                <a:solidFill>
                  <a:srgbClr val="CE9178"/>
                </a:solidFill>
                <a:effectLst/>
                <a:latin typeface="Courier New" panose="02070309020205020404" pitchFamily="49" charset="0"/>
                <a:ea typeface="Times New Roman" panose="02020603050405020304" pitchFamily="18" charset="0"/>
              </a:rPr>
              <a:t>'PC2'</a:t>
            </a:r>
            <a:r>
              <a:rPr lang="en-CA" sz="1400" dirty="0">
                <a:solidFill>
                  <a:srgbClr val="DCDCDC"/>
                </a:solidFill>
                <a:effectLst/>
                <a:latin typeface="Courier New" panose="02070309020205020404" pitchFamily="49" charset="0"/>
                <a:ea typeface="Times New Roman" panose="02020603050405020304" pitchFamily="18" charset="0"/>
              </a:rPr>
              <a:t>])</a:t>
            </a:r>
            <a:endParaRPr lang="en-CA" sz="1400" dirty="0">
              <a:effectLst/>
              <a:latin typeface="Times New Roman" panose="02020603050405020304" pitchFamily="18" charset="0"/>
              <a:ea typeface="Times New Roman" panose="02020603050405020304" pitchFamily="18" charset="0"/>
            </a:endParaRPr>
          </a:p>
          <a:p>
            <a:pPr>
              <a:lnSpc>
                <a:spcPts val="1425"/>
              </a:lnSpc>
            </a:pPr>
            <a:r>
              <a:rPr lang="en-CA" sz="1400" dirty="0">
                <a:solidFill>
                  <a:srgbClr val="D4D4D4"/>
                </a:solidFill>
                <a:effectLst/>
                <a:latin typeface="Courier New" panose="02070309020205020404" pitchFamily="49" charset="0"/>
                <a:ea typeface="Times New Roman" panose="02020603050405020304" pitchFamily="18" charset="0"/>
              </a:rPr>
              <a:t>df_pca</a:t>
            </a:r>
            <a:r>
              <a:rPr lang="en-CA" sz="1400" dirty="0">
                <a:solidFill>
                  <a:srgbClr val="DCDCDC"/>
                </a:solidFill>
                <a:effectLst/>
                <a:latin typeface="Courier New" panose="02070309020205020404" pitchFamily="49" charset="0"/>
                <a:ea typeface="Times New Roman" panose="02020603050405020304" pitchFamily="18" charset="0"/>
              </a:rPr>
              <a:t>[</a:t>
            </a:r>
            <a:r>
              <a:rPr lang="en-CA" sz="1400" dirty="0">
                <a:solidFill>
                  <a:srgbClr val="CE9178"/>
                </a:solidFill>
                <a:effectLst/>
                <a:latin typeface="Courier New" panose="02070309020205020404" pitchFamily="49" charset="0"/>
                <a:ea typeface="Times New Roman" panose="02020603050405020304" pitchFamily="18" charset="0"/>
              </a:rPr>
              <a:t>'species'</a:t>
            </a:r>
            <a:r>
              <a:rPr lang="en-CA" sz="1400" dirty="0">
                <a:solidFill>
                  <a:srgbClr val="DCDCDC"/>
                </a:solidFill>
                <a:effectLst/>
                <a:latin typeface="Courier New" panose="02070309020205020404" pitchFamily="49" charset="0"/>
                <a:ea typeface="Times New Roman" panose="02020603050405020304" pitchFamily="18" charset="0"/>
              </a:rPr>
              <a:t>]</a:t>
            </a:r>
            <a:r>
              <a:rPr lang="en-CA" sz="1400" dirty="0">
                <a:solidFill>
                  <a:srgbClr val="D4D4D4"/>
                </a:solidFill>
                <a:effectLst/>
                <a:latin typeface="Courier New" panose="02070309020205020404" pitchFamily="49" charset="0"/>
                <a:ea typeface="Times New Roman" panose="02020603050405020304" pitchFamily="18" charset="0"/>
              </a:rPr>
              <a:t> = df</a:t>
            </a:r>
            <a:r>
              <a:rPr lang="en-CA" sz="1400" dirty="0">
                <a:solidFill>
                  <a:srgbClr val="DCDCDC"/>
                </a:solidFill>
                <a:effectLst/>
                <a:latin typeface="Courier New" panose="02070309020205020404" pitchFamily="49" charset="0"/>
                <a:ea typeface="Times New Roman" panose="02020603050405020304" pitchFamily="18" charset="0"/>
              </a:rPr>
              <a:t>[</a:t>
            </a:r>
            <a:r>
              <a:rPr lang="en-CA" sz="1400" dirty="0">
                <a:solidFill>
                  <a:srgbClr val="CE9178"/>
                </a:solidFill>
                <a:effectLst/>
                <a:latin typeface="Courier New" panose="02070309020205020404" pitchFamily="49" charset="0"/>
                <a:ea typeface="Times New Roman" panose="02020603050405020304" pitchFamily="18" charset="0"/>
              </a:rPr>
              <a:t>'species'</a:t>
            </a:r>
            <a:r>
              <a:rPr lang="en-CA" sz="1400" dirty="0">
                <a:solidFill>
                  <a:srgbClr val="DCDCDC"/>
                </a:solidFill>
                <a:effectLst/>
                <a:latin typeface="Courier New" panose="02070309020205020404" pitchFamily="49" charset="0"/>
                <a:ea typeface="Times New Roman" panose="02020603050405020304" pitchFamily="18" charset="0"/>
              </a:rPr>
              <a:t>]</a:t>
            </a:r>
            <a:endParaRPr lang="en-CA" sz="1400" dirty="0">
              <a:effectLst/>
              <a:latin typeface="Times New Roman" panose="02020603050405020304" pitchFamily="18" charset="0"/>
              <a:ea typeface="Times New Roman" panose="02020603050405020304" pitchFamily="18" charset="0"/>
            </a:endParaRPr>
          </a:p>
          <a:p>
            <a:pPr>
              <a:lnSpc>
                <a:spcPts val="1425"/>
              </a:lnSpc>
            </a:pPr>
            <a:r>
              <a:rPr lang="en-CA" sz="1400" dirty="0">
                <a:solidFill>
                  <a:srgbClr val="D4D4D4"/>
                </a:solidFill>
                <a:effectLst/>
                <a:latin typeface="Courier New" panose="02070309020205020404" pitchFamily="49" charset="0"/>
                <a:ea typeface="Times New Roman" panose="02020603050405020304" pitchFamily="18" charset="0"/>
              </a:rPr>
              <a:t>sns.scatterplot</a:t>
            </a:r>
            <a:r>
              <a:rPr lang="en-CA" sz="1400" dirty="0">
                <a:solidFill>
                  <a:srgbClr val="DCDCDC"/>
                </a:solidFill>
                <a:effectLst/>
                <a:latin typeface="Courier New" panose="02070309020205020404" pitchFamily="49" charset="0"/>
                <a:ea typeface="Times New Roman" panose="02020603050405020304" pitchFamily="18" charset="0"/>
              </a:rPr>
              <a:t>(</a:t>
            </a:r>
            <a:r>
              <a:rPr lang="en-CA" sz="1400" dirty="0">
                <a:solidFill>
                  <a:srgbClr val="D4D4D4"/>
                </a:solidFill>
                <a:effectLst/>
                <a:latin typeface="Courier New" panose="02070309020205020404" pitchFamily="49" charset="0"/>
                <a:ea typeface="Times New Roman" panose="02020603050405020304" pitchFamily="18" charset="0"/>
              </a:rPr>
              <a:t>x=</a:t>
            </a:r>
            <a:r>
              <a:rPr lang="en-CA" sz="1400" dirty="0">
                <a:solidFill>
                  <a:srgbClr val="CE9178"/>
                </a:solidFill>
                <a:effectLst/>
                <a:latin typeface="Courier New" panose="02070309020205020404" pitchFamily="49" charset="0"/>
                <a:ea typeface="Times New Roman" panose="02020603050405020304" pitchFamily="18" charset="0"/>
              </a:rPr>
              <a:t>'PC1'</a:t>
            </a:r>
            <a:r>
              <a:rPr lang="en-CA" sz="1400" dirty="0">
                <a:solidFill>
                  <a:srgbClr val="DCDCDC"/>
                </a:solidFill>
                <a:effectLst/>
                <a:latin typeface="Courier New" panose="02070309020205020404" pitchFamily="49" charset="0"/>
                <a:ea typeface="Times New Roman" panose="02020603050405020304" pitchFamily="18" charset="0"/>
              </a:rPr>
              <a:t>,</a:t>
            </a:r>
            <a:r>
              <a:rPr lang="en-CA" sz="1400" dirty="0">
                <a:solidFill>
                  <a:srgbClr val="D4D4D4"/>
                </a:solidFill>
                <a:effectLst/>
                <a:latin typeface="Courier New" panose="02070309020205020404" pitchFamily="49" charset="0"/>
                <a:ea typeface="Times New Roman" panose="02020603050405020304" pitchFamily="18" charset="0"/>
              </a:rPr>
              <a:t> y=</a:t>
            </a:r>
            <a:r>
              <a:rPr lang="en-CA" sz="1400" dirty="0">
                <a:solidFill>
                  <a:srgbClr val="CE9178"/>
                </a:solidFill>
                <a:effectLst/>
                <a:latin typeface="Courier New" panose="02070309020205020404" pitchFamily="49" charset="0"/>
                <a:ea typeface="Times New Roman" panose="02020603050405020304" pitchFamily="18" charset="0"/>
              </a:rPr>
              <a:t>'PC2'</a:t>
            </a:r>
            <a:r>
              <a:rPr lang="en-CA" sz="1400" dirty="0">
                <a:solidFill>
                  <a:srgbClr val="DCDCDC"/>
                </a:solidFill>
                <a:effectLst/>
                <a:latin typeface="Courier New" panose="02070309020205020404" pitchFamily="49" charset="0"/>
                <a:ea typeface="Times New Roman" panose="02020603050405020304" pitchFamily="18" charset="0"/>
              </a:rPr>
              <a:t>,</a:t>
            </a:r>
            <a:r>
              <a:rPr lang="en-CA" sz="1400" dirty="0">
                <a:solidFill>
                  <a:srgbClr val="D4D4D4"/>
                </a:solidFill>
                <a:effectLst/>
                <a:latin typeface="Courier New" panose="02070309020205020404" pitchFamily="49" charset="0"/>
                <a:ea typeface="Times New Roman" panose="02020603050405020304" pitchFamily="18" charset="0"/>
              </a:rPr>
              <a:t> hue=</a:t>
            </a:r>
            <a:r>
              <a:rPr lang="en-CA" sz="1400" dirty="0">
                <a:solidFill>
                  <a:srgbClr val="CE9178"/>
                </a:solidFill>
                <a:effectLst/>
                <a:latin typeface="Courier New" panose="02070309020205020404" pitchFamily="49" charset="0"/>
                <a:ea typeface="Times New Roman" panose="02020603050405020304" pitchFamily="18" charset="0"/>
              </a:rPr>
              <a:t>'species'</a:t>
            </a:r>
            <a:r>
              <a:rPr lang="en-CA" sz="1400" dirty="0">
                <a:solidFill>
                  <a:srgbClr val="DCDCDC"/>
                </a:solidFill>
                <a:effectLst/>
                <a:latin typeface="Courier New" panose="02070309020205020404" pitchFamily="49" charset="0"/>
                <a:ea typeface="Times New Roman" panose="02020603050405020304" pitchFamily="18" charset="0"/>
              </a:rPr>
              <a:t>,</a:t>
            </a:r>
            <a:r>
              <a:rPr lang="en-CA" sz="1400" dirty="0">
                <a:solidFill>
                  <a:srgbClr val="D4D4D4"/>
                </a:solidFill>
                <a:effectLst/>
                <a:latin typeface="Courier New" panose="02070309020205020404" pitchFamily="49" charset="0"/>
                <a:ea typeface="Times New Roman" panose="02020603050405020304" pitchFamily="18" charset="0"/>
              </a:rPr>
              <a:t> data=df_pca</a:t>
            </a:r>
            <a:r>
              <a:rPr lang="en-CA" sz="1400" dirty="0">
                <a:solidFill>
                  <a:srgbClr val="DCDCDC"/>
                </a:solidFill>
                <a:effectLst/>
                <a:latin typeface="Courier New" panose="02070309020205020404" pitchFamily="49" charset="0"/>
                <a:ea typeface="Times New Roman" panose="02020603050405020304" pitchFamily="18" charset="0"/>
              </a:rPr>
              <a:t>)</a:t>
            </a:r>
            <a:endParaRPr lang="en-CA" sz="1400" dirty="0">
              <a:effectLst/>
              <a:latin typeface="Times New Roman" panose="02020603050405020304" pitchFamily="18" charset="0"/>
              <a:ea typeface="Times New Roman" panose="02020603050405020304" pitchFamily="18" charset="0"/>
            </a:endParaRPr>
          </a:p>
          <a:p>
            <a:pPr>
              <a:lnSpc>
                <a:spcPts val="1425"/>
              </a:lnSpc>
            </a:pPr>
            <a:r>
              <a:rPr lang="en-CA" sz="1400" dirty="0">
                <a:solidFill>
                  <a:srgbClr val="D4D4D4"/>
                </a:solidFill>
                <a:effectLst/>
                <a:latin typeface="Courier New" panose="02070309020205020404" pitchFamily="49" charset="0"/>
                <a:ea typeface="Times New Roman" panose="02020603050405020304" pitchFamily="18" charset="0"/>
              </a:rPr>
              <a:t>plt.title</a:t>
            </a:r>
            <a:r>
              <a:rPr lang="en-CA" sz="1400" dirty="0">
                <a:solidFill>
                  <a:srgbClr val="DCDCDC"/>
                </a:solidFill>
                <a:effectLst/>
                <a:latin typeface="Courier New" panose="02070309020205020404" pitchFamily="49" charset="0"/>
                <a:ea typeface="Times New Roman" panose="02020603050405020304" pitchFamily="18" charset="0"/>
              </a:rPr>
              <a:t>(</a:t>
            </a:r>
            <a:r>
              <a:rPr lang="en-CA" sz="1400" dirty="0">
                <a:solidFill>
                  <a:srgbClr val="CE9178"/>
                </a:solidFill>
                <a:effectLst/>
                <a:latin typeface="Courier New" panose="02070309020205020404" pitchFamily="49" charset="0"/>
                <a:ea typeface="Times New Roman" panose="02020603050405020304" pitchFamily="18" charset="0"/>
              </a:rPr>
              <a:t>'PCA of Iris Dataset'</a:t>
            </a:r>
            <a:r>
              <a:rPr lang="en-CA" sz="1400" dirty="0">
                <a:solidFill>
                  <a:srgbClr val="DCDCDC"/>
                </a:solidFill>
                <a:effectLst/>
                <a:latin typeface="Courier New" panose="02070309020205020404" pitchFamily="49" charset="0"/>
                <a:ea typeface="Times New Roman" panose="02020603050405020304" pitchFamily="18" charset="0"/>
              </a:rPr>
              <a:t>)</a:t>
            </a:r>
            <a:endParaRPr lang="en-CA" sz="1400" dirty="0">
              <a:effectLst/>
              <a:latin typeface="Times New Roman" panose="02020603050405020304" pitchFamily="18" charset="0"/>
              <a:ea typeface="Times New Roman" panose="02020603050405020304" pitchFamily="18" charset="0"/>
            </a:endParaRPr>
          </a:p>
          <a:p>
            <a:pPr>
              <a:lnSpc>
                <a:spcPts val="1425"/>
              </a:lnSpc>
            </a:pPr>
            <a:r>
              <a:rPr lang="en-CA" sz="1400" dirty="0">
                <a:solidFill>
                  <a:srgbClr val="D4D4D4"/>
                </a:solidFill>
                <a:effectLst/>
                <a:latin typeface="Courier New" panose="02070309020205020404" pitchFamily="49" charset="0"/>
                <a:ea typeface="Times New Roman" panose="02020603050405020304" pitchFamily="18" charset="0"/>
              </a:rPr>
              <a:t>plt.show</a:t>
            </a:r>
            <a:r>
              <a:rPr lang="en-CA" sz="1400" dirty="0">
                <a:solidFill>
                  <a:srgbClr val="DCDCDC"/>
                </a:solidFill>
                <a:effectLst/>
                <a:latin typeface="Courier New" panose="02070309020205020404" pitchFamily="49" charset="0"/>
                <a:ea typeface="Times New Roman" panose="02020603050405020304" pitchFamily="18" charset="0"/>
              </a:rPr>
              <a:t>()</a:t>
            </a:r>
            <a:endParaRPr lang="en-CA" sz="1400" dirty="0">
              <a:effectLst/>
              <a:latin typeface="Times New Roman" panose="02020603050405020304" pitchFamily="18" charset="0"/>
              <a:ea typeface="Times New Roman" panose="02020603050405020304" pitchFamily="18" charset="0"/>
            </a:endParaRPr>
          </a:p>
          <a:p>
            <a:pPr>
              <a:lnSpc>
                <a:spcPts val="1425"/>
              </a:lnSpc>
            </a:pPr>
            <a:r>
              <a:rPr lang="en-CA" sz="1400" dirty="0">
                <a:solidFill>
                  <a:srgbClr val="D4D4D4"/>
                </a:solidFill>
                <a:effectLst/>
                <a:latin typeface="Courier New" panose="02070309020205020404" pitchFamily="49" charset="0"/>
                <a:ea typeface="Times New Roman" panose="02020603050405020304" pitchFamily="18" charset="0"/>
              </a:rPr>
              <a:t> </a:t>
            </a:r>
            <a:endParaRPr lang="en-CA" sz="1400" dirty="0">
              <a:effectLst/>
              <a:latin typeface="Times New Roman" panose="02020603050405020304" pitchFamily="18" charset="0"/>
              <a:ea typeface="Times New Roman" panose="02020603050405020304" pitchFamily="18" charset="0"/>
            </a:endParaRPr>
          </a:p>
          <a:p>
            <a:pPr>
              <a:lnSpc>
                <a:spcPts val="1425"/>
              </a:lnSpc>
            </a:pPr>
            <a:r>
              <a:rPr lang="en-CA" sz="1400" dirty="0">
                <a:solidFill>
                  <a:srgbClr val="D4D4D4"/>
                </a:solidFill>
                <a:effectLst/>
                <a:latin typeface="Courier New" panose="02070309020205020404" pitchFamily="49" charset="0"/>
                <a:ea typeface="Times New Roman" panose="02020603050405020304" pitchFamily="18" charset="0"/>
              </a:rPr>
              <a:t> </a:t>
            </a:r>
            <a:endParaRPr lang="en-CA" sz="1400" dirty="0">
              <a:effectLst/>
              <a:latin typeface="Times New Roman" panose="02020603050405020304" pitchFamily="18" charset="0"/>
              <a:ea typeface="Times New Roman" panose="02020603050405020304" pitchFamily="18" charset="0"/>
            </a:endParaRPr>
          </a:p>
          <a:p>
            <a:r>
              <a:rPr lang="en-CA" sz="1400" b="1" dirty="0">
                <a:solidFill>
                  <a:schemeClr val="accent2"/>
                </a:solidFill>
                <a:effectLst/>
                <a:latin typeface="Times New Roman" panose="02020603050405020304" pitchFamily="18" charset="0"/>
                <a:ea typeface="Times New Roman" panose="02020603050405020304" pitchFamily="18" charset="0"/>
              </a:rPr>
              <a:t>PCA is useful here</a:t>
            </a:r>
            <a:endParaRPr lang="en-CA" sz="1400" dirty="0">
              <a:solidFill>
                <a:schemeClr val="accent2"/>
              </a:solidFill>
              <a:effectLst/>
              <a:latin typeface="Times New Roman" panose="02020603050405020304" pitchFamily="18" charset="0"/>
              <a:ea typeface="Times New Roman" panose="02020603050405020304" pitchFamily="18" charset="0"/>
            </a:endParaRPr>
          </a:p>
          <a:p>
            <a:pPr marL="342900" lvl="0" indent="-342900">
              <a:buSzPts val="1000"/>
              <a:buFont typeface="Symbol" pitchFamily="2" charset="2"/>
              <a:buChar char=""/>
              <a:tabLst>
                <a:tab pos="457200" algn="l"/>
              </a:tabLst>
            </a:pPr>
            <a:r>
              <a:rPr lang="en-CA" sz="1400" dirty="0">
                <a:solidFill>
                  <a:schemeClr val="accent2"/>
                </a:solidFill>
                <a:effectLst/>
                <a:latin typeface="Times New Roman" panose="02020603050405020304" pitchFamily="18" charset="0"/>
                <a:ea typeface="Times New Roman" panose="02020603050405020304" pitchFamily="18" charset="0"/>
              </a:rPr>
              <a:t>Reduces 4-dimensional data to 2D  or 3D for visualization.</a:t>
            </a:r>
          </a:p>
          <a:p>
            <a:pPr marL="342900" lvl="0" indent="-342900">
              <a:buSzPts val="1000"/>
              <a:buFont typeface="Symbol" pitchFamily="2" charset="2"/>
              <a:buChar char=""/>
              <a:tabLst>
                <a:tab pos="457200" algn="l"/>
              </a:tabLst>
            </a:pPr>
            <a:r>
              <a:rPr lang="en-CA" sz="1400" dirty="0">
                <a:solidFill>
                  <a:schemeClr val="accent2"/>
                </a:solidFill>
                <a:effectLst/>
                <a:latin typeface="Times New Roman" panose="02020603050405020304" pitchFamily="18" charset="0"/>
                <a:ea typeface="Times New Roman" panose="02020603050405020304" pitchFamily="18" charset="0"/>
              </a:rPr>
              <a:t>Helps to see if species are separable in fewer dimensions.</a:t>
            </a:r>
          </a:p>
          <a:p>
            <a:pPr marL="342900" lvl="0" indent="-342900">
              <a:buSzPts val="1000"/>
              <a:buFont typeface="Symbol" pitchFamily="2" charset="2"/>
              <a:buChar char=""/>
              <a:tabLst>
                <a:tab pos="457200" algn="l"/>
              </a:tabLst>
            </a:pPr>
            <a:r>
              <a:rPr lang="en-CA" sz="1400" dirty="0">
                <a:solidFill>
                  <a:schemeClr val="accent2"/>
                </a:solidFill>
                <a:effectLst/>
                <a:latin typeface="Times New Roman" panose="02020603050405020304" pitchFamily="18" charset="0"/>
                <a:ea typeface="Times New Roman" panose="02020603050405020304" pitchFamily="18" charset="0"/>
              </a:rPr>
              <a:t>Often, the first 2 principal components capture </a:t>
            </a:r>
            <a:r>
              <a:rPr lang="en-CA" sz="1400" b="1" dirty="0">
                <a:solidFill>
                  <a:schemeClr val="accent2"/>
                </a:solidFill>
                <a:effectLst/>
                <a:latin typeface="Times New Roman" panose="02020603050405020304" pitchFamily="18" charset="0"/>
                <a:ea typeface="Times New Roman" panose="02020603050405020304" pitchFamily="18" charset="0"/>
              </a:rPr>
              <a:t>&gt;95% of the variance</a:t>
            </a:r>
            <a:r>
              <a:rPr lang="en-CA" sz="1400" dirty="0">
                <a:solidFill>
                  <a:schemeClr val="accent2"/>
                </a:solidFill>
                <a:effectLst/>
                <a:latin typeface="Times New Roman" panose="02020603050405020304" pitchFamily="18" charset="0"/>
                <a:ea typeface="Times New Roman" panose="02020603050405020304" pitchFamily="18" charset="0"/>
              </a:rPr>
              <a:t>, so little information is lost.</a:t>
            </a:r>
          </a:p>
        </p:txBody>
      </p:sp>
      <p:pic>
        <p:nvPicPr>
          <p:cNvPr id="3" name="Picture 2" descr="A chart with different colored dots&#10;&#10;Description automatically generated">
            <a:extLst>
              <a:ext uri="{FF2B5EF4-FFF2-40B4-BE49-F238E27FC236}">
                <a16:creationId xmlns:a16="http://schemas.microsoft.com/office/drawing/2014/main" id="{F7E4D32A-97C3-A507-1045-1802FA21226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716872" y="183575"/>
            <a:ext cx="5746258" cy="5181599"/>
          </a:xfrm>
          <a:prstGeom prst="rect">
            <a:avLst/>
          </a:prstGeom>
          <a:noFill/>
          <a:ln>
            <a:noFill/>
          </a:ln>
        </p:spPr>
      </p:pic>
    </p:spTree>
    <p:extLst>
      <p:ext uri="{BB962C8B-B14F-4D97-AF65-F5344CB8AC3E}">
        <p14:creationId xmlns:p14="http://schemas.microsoft.com/office/powerpoint/2010/main" val="2963800854"/>
      </p:ext>
    </p:extLst>
  </p:cSld>
  <p:clrMapOvr>
    <a:masterClrMapping/>
  </p:clrMapOvr>
  <mc:AlternateContent xmlns:mc="http://schemas.openxmlformats.org/markup-compatibility/2006">
    <mc:Choice xmlns:p14="http://schemas.microsoft.com/office/powerpoint/2010/main" Requires="p14">
      <p:transition spd="slow" p14:dur="2000" advTm="95360"/>
    </mc:Choice>
    <mc:Fallback>
      <p:transition spd="slow" advTm="9536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extBox 2">
            <a:extLst>
              <a:ext uri="{FF2B5EF4-FFF2-40B4-BE49-F238E27FC236}">
                <a16:creationId xmlns:a16="http://schemas.microsoft.com/office/drawing/2014/main" id="{6E4F74B1-13F2-7160-9EAC-D47044F5CE3D}"/>
              </a:ext>
            </a:extLst>
          </p:cNvPr>
          <p:cNvGraphicFramePr/>
          <p:nvPr>
            <p:extLst>
              <p:ext uri="{D42A27DB-BD31-4B8C-83A1-F6EECF244321}">
                <p14:modId xmlns:p14="http://schemas.microsoft.com/office/powerpoint/2010/main" val="3887981545"/>
              </p:ext>
            </p:extLst>
          </p:nvPr>
        </p:nvGraphicFramePr>
        <p:xfrm>
          <a:off x="-841742" y="1199672"/>
          <a:ext cx="11913703" cy="22293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84833365"/>
      </p:ext>
    </p:extLst>
  </p:cSld>
  <p:clrMapOvr>
    <a:masterClrMapping/>
  </p:clrMapOvr>
  <mc:AlternateContent xmlns:mc="http://schemas.openxmlformats.org/markup-compatibility/2006">
    <mc:Choice xmlns:p14="http://schemas.microsoft.com/office/powerpoint/2010/main" Requires="p14">
      <p:transition spd="slow" p14:dur="2000" advTm="39463"/>
    </mc:Choice>
    <mc:Fallback>
      <p:transition spd="slow" advTm="39463"/>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B244FFA-5F3E-CCDB-3F7C-0D9AE87941E5}"/>
              </a:ext>
            </a:extLst>
          </p:cNvPr>
          <p:cNvSpPr txBox="1"/>
          <p:nvPr/>
        </p:nvSpPr>
        <p:spPr>
          <a:xfrm>
            <a:off x="185532" y="470910"/>
            <a:ext cx="11383616" cy="4483279"/>
          </a:xfrm>
          <a:prstGeom prst="rect">
            <a:avLst/>
          </a:prstGeom>
          <a:noFill/>
        </p:spPr>
        <p:txBody>
          <a:bodyPr wrap="square">
            <a:spAutoFit/>
          </a:bodyPr>
          <a:lstStyle/>
          <a:p>
            <a:pPr marL="342900" lvl="0" indent="-342900">
              <a:lnSpc>
                <a:spcPts val="1425"/>
              </a:lnSpc>
              <a:buSzPts val="1000"/>
              <a:buFont typeface="Symbol" pitchFamily="2" charset="2"/>
              <a:buChar char=""/>
              <a:tabLst>
                <a:tab pos="457200" algn="l"/>
              </a:tabLst>
            </a:pPr>
            <a:r>
              <a:rPr lang="en-CA" sz="1800" dirty="0">
                <a:solidFill>
                  <a:srgbClr val="82B76C"/>
                </a:solidFill>
                <a:effectLst/>
                <a:highlight>
                  <a:srgbClr val="000000"/>
                </a:highlight>
                <a:latin typeface="Courier New" panose="02070309020205020404" pitchFamily="49" charset="0"/>
                <a:ea typeface="Times New Roman" panose="02020603050405020304" pitchFamily="18" charset="0"/>
              </a:rPr>
              <a:t># 16. Summary of findings</a:t>
            </a:r>
            <a:endParaRPr lang="en-CA" sz="2400" dirty="0">
              <a:effectLst/>
              <a:highlight>
                <a:srgbClr val="000000"/>
              </a:highlight>
              <a:latin typeface="Times New Roman" panose="02020603050405020304" pitchFamily="18" charset="0"/>
              <a:ea typeface="Times New Roman" panose="02020603050405020304" pitchFamily="18" charset="0"/>
            </a:endParaRPr>
          </a:p>
          <a:p>
            <a:pPr marL="342900" lvl="0" indent="-342900">
              <a:lnSpc>
                <a:spcPts val="1425"/>
              </a:lnSpc>
              <a:buSzPts val="1000"/>
              <a:buFont typeface="Symbol" pitchFamily="2" charset="2"/>
              <a:buChar char=""/>
              <a:tabLst>
                <a:tab pos="457200" algn="l"/>
              </a:tabLst>
            </a:pPr>
            <a:r>
              <a:rPr lang="en-CA" sz="1800" dirty="0">
                <a:solidFill>
                  <a:srgbClr val="DCDCAA"/>
                </a:solidFill>
                <a:effectLst/>
                <a:highlight>
                  <a:srgbClr val="000000"/>
                </a:highlight>
                <a:latin typeface="Courier New" panose="02070309020205020404" pitchFamily="49" charset="0"/>
                <a:ea typeface="Times New Roman" panose="02020603050405020304" pitchFamily="18" charset="0"/>
              </a:rPr>
              <a:t>print</a:t>
            </a:r>
            <a:r>
              <a:rPr lang="en-CA" sz="1800" dirty="0">
                <a:solidFill>
                  <a:srgbClr val="DCDCDC"/>
                </a:solidFill>
                <a:effectLst/>
                <a:highlight>
                  <a:srgbClr val="000000"/>
                </a:highlight>
                <a:latin typeface="Courier New" panose="02070309020205020404" pitchFamily="49" charset="0"/>
                <a:ea typeface="Times New Roman" panose="02020603050405020304" pitchFamily="18" charset="0"/>
              </a:rPr>
              <a:t>(</a:t>
            </a:r>
            <a:r>
              <a:rPr lang="en-CA" sz="1800" dirty="0">
                <a:solidFill>
                  <a:srgbClr val="CE9178"/>
                </a:solidFill>
                <a:effectLst/>
                <a:highlight>
                  <a:srgbClr val="000000"/>
                </a:highlight>
                <a:latin typeface="Courier New" panose="02070309020205020404" pitchFamily="49" charset="0"/>
                <a:ea typeface="Times New Roman" panose="02020603050405020304" pitchFamily="18" charset="0"/>
              </a:rPr>
              <a:t>"\nSUMMARY:"</a:t>
            </a:r>
            <a:r>
              <a:rPr lang="en-CA" sz="1800" dirty="0">
                <a:solidFill>
                  <a:srgbClr val="DCDCDC"/>
                </a:solidFill>
                <a:effectLst/>
                <a:highlight>
                  <a:srgbClr val="000000"/>
                </a:highlight>
                <a:latin typeface="Courier New" panose="02070309020205020404" pitchFamily="49" charset="0"/>
                <a:ea typeface="Times New Roman" panose="02020603050405020304" pitchFamily="18" charset="0"/>
              </a:rPr>
              <a:t>)</a:t>
            </a:r>
            <a:endParaRPr lang="en-CA" sz="2400" dirty="0">
              <a:effectLst/>
              <a:highlight>
                <a:srgbClr val="000000"/>
              </a:highlight>
              <a:latin typeface="Times New Roman" panose="02020603050405020304" pitchFamily="18" charset="0"/>
              <a:ea typeface="Times New Roman" panose="02020603050405020304" pitchFamily="18" charset="0"/>
            </a:endParaRPr>
          </a:p>
          <a:p>
            <a:pPr marL="342900" lvl="0" indent="-342900">
              <a:lnSpc>
                <a:spcPts val="1425"/>
              </a:lnSpc>
              <a:buSzPts val="1000"/>
              <a:buFont typeface="Symbol" pitchFamily="2" charset="2"/>
              <a:buChar char=""/>
              <a:tabLst>
                <a:tab pos="457200" algn="l"/>
              </a:tabLst>
            </a:pPr>
            <a:r>
              <a:rPr lang="en-CA" sz="1800" dirty="0">
                <a:solidFill>
                  <a:srgbClr val="DCDCAA"/>
                </a:solidFill>
                <a:effectLst/>
                <a:highlight>
                  <a:srgbClr val="000000"/>
                </a:highlight>
                <a:latin typeface="Courier New" panose="02070309020205020404" pitchFamily="49" charset="0"/>
                <a:ea typeface="Times New Roman" panose="02020603050405020304" pitchFamily="18" charset="0"/>
              </a:rPr>
              <a:t>print</a:t>
            </a:r>
            <a:r>
              <a:rPr lang="en-CA" sz="1800" dirty="0">
                <a:solidFill>
                  <a:srgbClr val="DCDCDC"/>
                </a:solidFill>
                <a:effectLst/>
                <a:highlight>
                  <a:srgbClr val="000000"/>
                </a:highlight>
                <a:latin typeface="Courier New" panose="02070309020205020404" pitchFamily="49" charset="0"/>
                <a:ea typeface="Times New Roman" panose="02020603050405020304" pitchFamily="18" charset="0"/>
              </a:rPr>
              <a:t>(</a:t>
            </a:r>
            <a:r>
              <a:rPr lang="en-CA" sz="1800" dirty="0">
                <a:solidFill>
                  <a:srgbClr val="CE9178"/>
                </a:solidFill>
                <a:effectLst/>
                <a:highlight>
                  <a:srgbClr val="000000"/>
                </a:highlight>
                <a:latin typeface="Courier New" panose="02070309020205020404" pitchFamily="49" charset="0"/>
                <a:ea typeface="Times New Roman" panose="02020603050405020304" pitchFamily="18" charset="0"/>
              </a:rPr>
              <a:t>"- The Iris dataset contains 150 samples with 4 features and 3 species."</a:t>
            </a:r>
            <a:r>
              <a:rPr lang="en-CA" sz="1800" dirty="0">
                <a:solidFill>
                  <a:srgbClr val="DCDCDC"/>
                </a:solidFill>
                <a:effectLst/>
                <a:highlight>
                  <a:srgbClr val="000000"/>
                </a:highlight>
                <a:latin typeface="Courier New" panose="02070309020205020404" pitchFamily="49" charset="0"/>
                <a:ea typeface="Times New Roman" panose="02020603050405020304" pitchFamily="18" charset="0"/>
              </a:rPr>
              <a:t>)</a:t>
            </a:r>
            <a:endParaRPr lang="en-CA" sz="2400" dirty="0">
              <a:effectLst/>
              <a:highlight>
                <a:srgbClr val="000000"/>
              </a:highlight>
              <a:latin typeface="Times New Roman" panose="02020603050405020304" pitchFamily="18" charset="0"/>
              <a:ea typeface="Times New Roman" panose="02020603050405020304" pitchFamily="18" charset="0"/>
            </a:endParaRPr>
          </a:p>
          <a:p>
            <a:pPr marL="342900" lvl="0" indent="-342900">
              <a:lnSpc>
                <a:spcPts val="1425"/>
              </a:lnSpc>
              <a:buSzPts val="1000"/>
              <a:buFont typeface="Symbol" pitchFamily="2" charset="2"/>
              <a:buChar char=""/>
              <a:tabLst>
                <a:tab pos="457200" algn="l"/>
              </a:tabLst>
            </a:pPr>
            <a:r>
              <a:rPr lang="en-CA" sz="1800" dirty="0">
                <a:solidFill>
                  <a:srgbClr val="DCDCAA"/>
                </a:solidFill>
                <a:effectLst/>
                <a:highlight>
                  <a:srgbClr val="000000"/>
                </a:highlight>
                <a:latin typeface="Courier New" panose="02070309020205020404" pitchFamily="49" charset="0"/>
                <a:ea typeface="Times New Roman" panose="02020603050405020304" pitchFamily="18" charset="0"/>
              </a:rPr>
              <a:t>print</a:t>
            </a:r>
            <a:r>
              <a:rPr lang="en-CA" sz="1800" dirty="0">
                <a:solidFill>
                  <a:srgbClr val="DCDCDC"/>
                </a:solidFill>
                <a:effectLst/>
                <a:highlight>
                  <a:srgbClr val="000000"/>
                </a:highlight>
                <a:latin typeface="Courier New" panose="02070309020205020404" pitchFamily="49" charset="0"/>
                <a:ea typeface="Times New Roman" panose="02020603050405020304" pitchFamily="18" charset="0"/>
              </a:rPr>
              <a:t>(</a:t>
            </a:r>
            <a:r>
              <a:rPr lang="en-CA" sz="1800" dirty="0">
                <a:solidFill>
                  <a:srgbClr val="CE9178"/>
                </a:solidFill>
                <a:effectLst/>
                <a:highlight>
                  <a:srgbClr val="000000"/>
                </a:highlight>
                <a:latin typeface="Courier New" panose="02070309020205020404" pitchFamily="49" charset="0"/>
                <a:ea typeface="Times New Roman" panose="02020603050405020304" pitchFamily="18" charset="0"/>
              </a:rPr>
              <a:t>"- No missing values detected in the dataset."</a:t>
            </a:r>
            <a:r>
              <a:rPr lang="en-CA" sz="1800" dirty="0">
                <a:solidFill>
                  <a:srgbClr val="DCDCDC"/>
                </a:solidFill>
                <a:effectLst/>
                <a:highlight>
                  <a:srgbClr val="000000"/>
                </a:highlight>
                <a:latin typeface="Courier New" panose="02070309020205020404" pitchFamily="49" charset="0"/>
                <a:ea typeface="Times New Roman" panose="02020603050405020304" pitchFamily="18" charset="0"/>
              </a:rPr>
              <a:t>)</a:t>
            </a:r>
            <a:endParaRPr lang="en-CA" sz="2400" dirty="0">
              <a:effectLst/>
              <a:highlight>
                <a:srgbClr val="000000"/>
              </a:highlight>
              <a:latin typeface="Times New Roman" panose="02020603050405020304" pitchFamily="18" charset="0"/>
              <a:ea typeface="Times New Roman" panose="02020603050405020304" pitchFamily="18" charset="0"/>
            </a:endParaRPr>
          </a:p>
          <a:p>
            <a:pPr marL="342900" lvl="0" indent="-342900">
              <a:lnSpc>
                <a:spcPts val="1425"/>
              </a:lnSpc>
              <a:buSzPts val="1000"/>
              <a:buFont typeface="Symbol" pitchFamily="2" charset="2"/>
              <a:buChar char=""/>
              <a:tabLst>
                <a:tab pos="457200" algn="l"/>
              </a:tabLst>
            </a:pPr>
            <a:r>
              <a:rPr lang="en-CA" sz="1800" dirty="0">
                <a:solidFill>
                  <a:srgbClr val="DCDCAA"/>
                </a:solidFill>
                <a:effectLst/>
                <a:highlight>
                  <a:srgbClr val="000000"/>
                </a:highlight>
                <a:latin typeface="Courier New" panose="02070309020205020404" pitchFamily="49" charset="0"/>
                <a:ea typeface="Times New Roman" panose="02020603050405020304" pitchFamily="18" charset="0"/>
              </a:rPr>
              <a:t>print</a:t>
            </a:r>
            <a:r>
              <a:rPr lang="en-CA" sz="1800" dirty="0">
                <a:solidFill>
                  <a:srgbClr val="DCDCDC"/>
                </a:solidFill>
                <a:effectLst/>
                <a:highlight>
                  <a:srgbClr val="000000"/>
                </a:highlight>
                <a:latin typeface="Courier New" panose="02070309020205020404" pitchFamily="49" charset="0"/>
                <a:ea typeface="Times New Roman" panose="02020603050405020304" pitchFamily="18" charset="0"/>
              </a:rPr>
              <a:t>(</a:t>
            </a:r>
            <a:r>
              <a:rPr lang="en-CA" sz="1800" dirty="0">
                <a:solidFill>
                  <a:srgbClr val="CE9178"/>
                </a:solidFill>
                <a:effectLst/>
                <a:highlight>
                  <a:srgbClr val="000000"/>
                </a:highlight>
                <a:latin typeface="Courier New" panose="02070309020205020404" pitchFamily="49" charset="0"/>
                <a:ea typeface="Times New Roman" panose="02020603050405020304" pitchFamily="18" charset="0"/>
              </a:rPr>
              <a:t>"- Some features show strong correlation in the dataset(like, petal_length and petal_width)."</a:t>
            </a:r>
            <a:r>
              <a:rPr lang="en-CA" sz="1800" dirty="0">
                <a:solidFill>
                  <a:srgbClr val="DCDCDC"/>
                </a:solidFill>
                <a:effectLst/>
                <a:highlight>
                  <a:srgbClr val="000000"/>
                </a:highlight>
                <a:latin typeface="Courier New" panose="02070309020205020404" pitchFamily="49" charset="0"/>
                <a:ea typeface="Times New Roman" panose="02020603050405020304" pitchFamily="18" charset="0"/>
              </a:rPr>
              <a:t>)</a:t>
            </a:r>
            <a:endParaRPr lang="en-CA" sz="2400" dirty="0">
              <a:effectLst/>
              <a:highlight>
                <a:srgbClr val="000000"/>
              </a:highlight>
              <a:latin typeface="Times New Roman" panose="02020603050405020304" pitchFamily="18" charset="0"/>
              <a:ea typeface="Times New Roman" panose="02020603050405020304" pitchFamily="18" charset="0"/>
            </a:endParaRPr>
          </a:p>
          <a:p>
            <a:pPr marL="342900" lvl="0" indent="-342900">
              <a:lnSpc>
                <a:spcPts val="1425"/>
              </a:lnSpc>
              <a:buSzPts val="1000"/>
              <a:buFont typeface="Symbol" pitchFamily="2" charset="2"/>
              <a:buChar char=""/>
              <a:tabLst>
                <a:tab pos="457200" algn="l"/>
              </a:tabLst>
            </a:pPr>
            <a:r>
              <a:rPr lang="en-CA" sz="1800" dirty="0">
                <a:solidFill>
                  <a:srgbClr val="DCDCAA"/>
                </a:solidFill>
                <a:effectLst/>
                <a:highlight>
                  <a:srgbClr val="000000"/>
                </a:highlight>
                <a:latin typeface="Courier New" panose="02070309020205020404" pitchFamily="49" charset="0"/>
                <a:ea typeface="Times New Roman" panose="02020603050405020304" pitchFamily="18" charset="0"/>
              </a:rPr>
              <a:t>print</a:t>
            </a:r>
            <a:r>
              <a:rPr lang="en-CA" sz="1800" dirty="0">
                <a:solidFill>
                  <a:srgbClr val="DCDCDC"/>
                </a:solidFill>
                <a:effectLst/>
                <a:highlight>
                  <a:srgbClr val="000000"/>
                </a:highlight>
                <a:latin typeface="Courier New" panose="02070309020205020404" pitchFamily="49" charset="0"/>
                <a:ea typeface="Times New Roman" panose="02020603050405020304" pitchFamily="18" charset="0"/>
              </a:rPr>
              <a:t>(</a:t>
            </a:r>
            <a:r>
              <a:rPr lang="en-CA" sz="1800" dirty="0">
                <a:solidFill>
                  <a:srgbClr val="CE9178"/>
                </a:solidFill>
                <a:effectLst/>
                <a:highlight>
                  <a:srgbClr val="000000"/>
                </a:highlight>
                <a:latin typeface="Courier New" panose="02070309020205020404" pitchFamily="49" charset="0"/>
                <a:ea typeface="Times New Roman" panose="02020603050405020304" pitchFamily="18" charset="0"/>
              </a:rPr>
              <a:t>"- Feature distributions are generally well-separated by species, especially petal measurements."</a:t>
            </a:r>
            <a:r>
              <a:rPr lang="en-CA" sz="1800" dirty="0">
                <a:solidFill>
                  <a:srgbClr val="DCDCDC"/>
                </a:solidFill>
                <a:effectLst/>
                <a:highlight>
                  <a:srgbClr val="000000"/>
                </a:highlight>
                <a:latin typeface="Courier New" panose="02070309020205020404" pitchFamily="49" charset="0"/>
                <a:ea typeface="Times New Roman" panose="02020603050405020304" pitchFamily="18" charset="0"/>
              </a:rPr>
              <a:t>)</a:t>
            </a:r>
            <a:endParaRPr lang="en-CA" sz="2400" dirty="0">
              <a:effectLst/>
              <a:highlight>
                <a:srgbClr val="000000"/>
              </a:highlight>
              <a:latin typeface="Times New Roman" panose="02020603050405020304" pitchFamily="18" charset="0"/>
              <a:ea typeface="Times New Roman" panose="02020603050405020304" pitchFamily="18" charset="0"/>
            </a:endParaRPr>
          </a:p>
          <a:p>
            <a:pPr marL="342900" lvl="0" indent="-342900">
              <a:lnSpc>
                <a:spcPts val="1425"/>
              </a:lnSpc>
              <a:buSzPts val="1000"/>
              <a:buFont typeface="Symbol" pitchFamily="2" charset="2"/>
              <a:buChar char=""/>
              <a:tabLst>
                <a:tab pos="457200" algn="l"/>
              </a:tabLst>
            </a:pPr>
            <a:r>
              <a:rPr lang="en-CA" sz="1800" dirty="0">
                <a:solidFill>
                  <a:srgbClr val="DCDCAA"/>
                </a:solidFill>
                <a:effectLst/>
                <a:highlight>
                  <a:srgbClr val="000000"/>
                </a:highlight>
                <a:latin typeface="Courier New" panose="02070309020205020404" pitchFamily="49" charset="0"/>
                <a:ea typeface="Times New Roman" panose="02020603050405020304" pitchFamily="18" charset="0"/>
              </a:rPr>
              <a:t>print</a:t>
            </a:r>
            <a:r>
              <a:rPr lang="en-CA" sz="1800" dirty="0">
                <a:solidFill>
                  <a:srgbClr val="DCDCDC"/>
                </a:solidFill>
                <a:effectLst/>
                <a:highlight>
                  <a:srgbClr val="000000"/>
                </a:highlight>
                <a:latin typeface="Courier New" panose="02070309020205020404" pitchFamily="49" charset="0"/>
                <a:ea typeface="Times New Roman" panose="02020603050405020304" pitchFamily="18" charset="0"/>
              </a:rPr>
              <a:t>(</a:t>
            </a:r>
            <a:r>
              <a:rPr lang="en-CA" sz="1800" dirty="0">
                <a:solidFill>
                  <a:srgbClr val="CE9178"/>
                </a:solidFill>
                <a:effectLst/>
                <a:highlight>
                  <a:srgbClr val="000000"/>
                </a:highlight>
                <a:latin typeface="Courier New" panose="02070309020205020404" pitchFamily="49" charset="0"/>
                <a:ea typeface="Times New Roman" panose="02020603050405020304" pitchFamily="18" charset="0"/>
              </a:rPr>
              <a:t>"- Class distribution is adequately balanced across species."</a:t>
            </a:r>
            <a:r>
              <a:rPr lang="en-CA" sz="1800" dirty="0">
                <a:solidFill>
                  <a:srgbClr val="DCDCDC"/>
                </a:solidFill>
                <a:effectLst/>
                <a:highlight>
                  <a:srgbClr val="000000"/>
                </a:highlight>
                <a:latin typeface="Courier New" panose="02070309020205020404" pitchFamily="49" charset="0"/>
                <a:ea typeface="Times New Roman" panose="02020603050405020304" pitchFamily="18" charset="0"/>
              </a:rPr>
              <a:t>)</a:t>
            </a:r>
            <a:endParaRPr lang="en-CA" sz="2400" dirty="0">
              <a:effectLst/>
              <a:highlight>
                <a:srgbClr val="000000"/>
              </a:highlight>
              <a:latin typeface="Times New Roman" panose="02020603050405020304" pitchFamily="18" charset="0"/>
              <a:ea typeface="Times New Roman" panose="02020603050405020304" pitchFamily="18" charset="0"/>
            </a:endParaRPr>
          </a:p>
          <a:p>
            <a:pPr marL="342900" lvl="0" indent="-342900">
              <a:lnSpc>
                <a:spcPts val="1425"/>
              </a:lnSpc>
              <a:buSzPts val="1000"/>
              <a:buFont typeface="Symbol" pitchFamily="2" charset="2"/>
              <a:buChar char=""/>
              <a:tabLst>
                <a:tab pos="457200" algn="l"/>
              </a:tabLst>
            </a:pPr>
            <a:r>
              <a:rPr lang="en-CA" sz="1800" dirty="0">
                <a:solidFill>
                  <a:srgbClr val="D4D4D4"/>
                </a:solidFill>
                <a:effectLst/>
                <a:latin typeface="Courier New" panose="02070309020205020404" pitchFamily="49" charset="0"/>
                <a:ea typeface="Times New Roman" panose="02020603050405020304" pitchFamily="18" charset="0"/>
              </a:rPr>
              <a:t> </a:t>
            </a:r>
            <a:endParaRPr lang="en-CA" sz="2400" dirty="0">
              <a:effectLst/>
              <a:latin typeface="Times New Roman" panose="02020603050405020304" pitchFamily="18" charset="0"/>
              <a:ea typeface="Times New Roman" panose="02020603050405020304" pitchFamily="18" charset="0"/>
            </a:endParaRPr>
          </a:p>
          <a:p>
            <a:pPr marL="342900" lvl="0" indent="-342900">
              <a:spcAft>
                <a:spcPts val="750"/>
              </a:spcAft>
              <a:buSzPts val="1000"/>
              <a:buFont typeface="Symbol" pitchFamily="2" charset="2"/>
              <a:buChar char=""/>
              <a:tabLst>
                <a:tab pos="457200" algn="l"/>
              </a:tabLst>
            </a:pPr>
            <a:r>
              <a:rPr lang="en-CA" b="1" dirty="0">
                <a:solidFill>
                  <a:srgbClr val="333333"/>
                </a:solidFill>
                <a:effectLst/>
                <a:latin typeface="Helvetica Neue" panose="02000503000000020004" pitchFamily="2" charset="0"/>
                <a:ea typeface="Times New Roman" panose="02020603050405020304" pitchFamily="18" charset="0"/>
              </a:rPr>
              <a:t>Explanations:</a:t>
            </a:r>
            <a:endParaRPr lang="en-CA" dirty="0">
              <a:effectLst/>
              <a:latin typeface="Times New Roman" panose="02020603050405020304" pitchFamily="18" charset="0"/>
              <a:ea typeface="Times New Roman" panose="02020603050405020304" pitchFamily="18" charset="0"/>
            </a:endParaRPr>
          </a:p>
          <a:p>
            <a:pPr marL="342900" lvl="0" indent="-342900">
              <a:buSzPts val="1000"/>
              <a:buFont typeface="Symbol" pitchFamily="2" charset="2"/>
              <a:buChar char=""/>
              <a:tabLst>
                <a:tab pos="457200" algn="l"/>
              </a:tabLst>
            </a:pPr>
            <a:r>
              <a:rPr lang="en-CA" dirty="0">
                <a:effectLst/>
                <a:latin typeface="Times New Roman" panose="02020603050405020304" pitchFamily="18" charset="0"/>
                <a:ea typeface="Times New Roman" panose="02020603050405020304" pitchFamily="18" charset="0"/>
              </a:rPr>
              <a:t>This code print out the summary of the findings</a:t>
            </a:r>
            <a:br>
              <a:rPr lang="en-CA" dirty="0">
                <a:effectLst/>
                <a:latin typeface="Times New Roman" panose="02020603050405020304" pitchFamily="18" charset="0"/>
                <a:ea typeface="Times New Roman" panose="02020603050405020304" pitchFamily="18" charset="0"/>
              </a:rPr>
            </a:br>
            <a:endParaRPr lang="en-CA" dirty="0">
              <a:effectLst/>
              <a:latin typeface="Times New Roman" panose="02020603050405020304" pitchFamily="18" charset="0"/>
              <a:ea typeface="Times New Roman" panose="02020603050405020304" pitchFamily="18" charset="0"/>
            </a:endParaRPr>
          </a:p>
          <a:p>
            <a:pPr marL="342900" lvl="0" indent="-342900">
              <a:buSzPts val="1000"/>
              <a:buFont typeface="Symbol" pitchFamily="2" charset="2"/>
              <a:buChar char=""/>
              <a:tabLst>
                <a:tab pos="457200" algn="l"/>
              </a:tabLst>
            </a:pPr>
            <a:r>
              <a:rPr lang="en-CA" dirty="0">
                <a:effectLst/>
                <a:latin typeface="Times New Roman" panose="02020603050405020304" pitchFamily="18" charset="0"/>
                <a:ea typeface="Times New Roman" panose="02020603050405020304" pitchFamily="18" charset="0"/>
              </a:rPr>
              <a:t>SUMMARY:</a:t>
            </a:r>
          </a:p>
          <a:p>
            <a:pPr marL="342900" lvl="0" indent="-342900">
              <a:buSzPts val="1000"/>
              <a:buFont typeface="Symbol" pitchFamily="2" charset="2"/>
              <a:buChar char=""/>
              <a:tabLst>
                <a:tab pos="457200" algn="l"/>
              </a:tabLst>
            </a:pPr>
            <a:r>
              <a:rPr lang="en-CA" dirty="0">
                <a:effectLst/>
                <a:latin typeface="Times New Roman" panose="02020603050405020304" pitchFamily="18" charset="0"/>
                <a:ea typeface="Times New Roman" panose="02020603050405020304" pitchFamily="18" charset="0"/>
              </a:rPr>
              <a:t>- The Iris dataset contains 150 samples with 4 features and 3 species.</a:t>
            </a:r>
          </a:p>
          <a:p>
            <a:pPr marL="342900" lvl="0" indent="-342900">
              <a:buSzPts val="1000"/>
              <a:buFont typeface="Symbol" pitchFamily="2" charset="2"/>
              <a:buChar char=""/>
              <a:tabLst>
                <a:tab pos="457200" algn="l"/>
              </a:tabLst>
            </a:pPr>
            <a:r>
              <a:rPr lang="en-CA" dirty="0">
                <a:effectLst/>
                <a:latin typeface="Times New Roman" panose="02020603050405020304" pitchFamily="18" charset="0"/>
                <a:ea typeface="Times New Roman" panose="02020603050405020304" pitchFamily="18" charset="0"/>
              </a:rPr>
              <a:t>- No missing values detected in the dataset.</a:t>
            </a:r>
          </a:p>
          <a:p>
            <a:pPr marL="342900" lvl="0" indent="-342900">
              <a:buSzPts val="1000"/>
              <a:buFont typeface="Symbol" pitchFamily="2" charset="2"/>
              <a:buChar char=""/>
              <a:tabLst>
                <a:tab pos="457200" algn="l"/>
              </a:tabLst>
            </a:pPr>
            <a:r>
              <a:rPr lang="en-CA" dirty="0">
                <a:effectLst/>
                <a:latin typeface="Times New Roman" panose="02020603050405020304" pitchFamily="18" charset="0"/>
                <a:ea typeface="Times New Roman" panose="02020603050405020304" pitchFamily="18" charset="0"/>
              </a:rPr>
              <a:t>- Some features show strong correlation in the dataset (like, petal_length and petal_width).</a:t>
            </a:r>
          </a:p>
          <a:p>
            <a:pPr marL="342900" lvl="0" indent="-342900">
              <a:buSzPts val="1000"/>
              <a:buFont typeface="Symbol" pitchFamily="2" charset="2"/>
              <a:buChar char=""/>
              <a:tabLst>
                <a:tab pos="457200" algn="l"/>
              </a:tabLst>
            </a:pPr>
            <a:r>
              <a:rPr lang="en-CA" dirty="0">
                <a:effectLst/>
                <a:latin typeface="Times New Roman" panose="02020603050405020304" pitchFamily="18" charset="0"/>
                <a:ea typeface="Times New Roman" panose="02020603050405020304" pitchFamily="18" charset="0"/>
              </a:rPr>
              <a:t>- Feature distributions are generally well-separated by species, especially petal measurements.</a:t>
            </a:r>
          </a:p>
          <a:p>
            <a:pPr marL="342900" lvl="0" indent="-342900">
              <a:buSzPts val="1000"/>
              <a:buFont typeface="Symbol" pitchFamily="2" charset="2"/>
              <a:buChar char=""/>
              <a:tabLst>
                <a:tab pos="457200" algn="l"/>
              </a:tabLst>
            </a:pPr>
            <a:r>
              <a:rPr lang="en-CA" dirty="0">
                <a:effectLst/>
                <a:latin typeface="Times New Roman" panose="02020603050405020304" pitchFamily="18" charset="0"/>
                <a:ea typeface="Times New Roman" panose="02020603050405020304" pitchFamily="18" charset="0"/>
              </a:rPr>
              <a:t>- Class distribution is adequately balanced across species.</a:t>
            </a:r>
          </a:p>
        </p:txBody>
      </p:sp>
    </p:spTree>
    <p:extLst>
      <p:ext uri="{BB962C8B-B14F-4D97-AF65-F5344CB8AC3E}">
        <p14:creationId xmlns:p14="http://schemas.microsoft.com/office/powerpoint/2010/main" val="713386861"/>
      </p:ext>
    </p:extLst>
  </p:cSld>
  <p:clrMapOvr>
    <a:masterClrMapping/>
  </p:clrMapOvr>
  <mc:AlternateContent xmlns:mc="http://schemas.openxmlformats.org/markup-compatibility/2006">
    <mc:Choice xmlns:p14="http://schemas.microsoft.com/office/powerpoint/2010/main" Requires="p14">
      <p:transition spd="slow" p14:dur="2000" advTm="95590"/>
    </mc:Choice>
    <mc:Fallback>
      <p:transition spd="slow" advTm="9559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02F83A3-B74D-B29D-C4EF-C16CDC10EF42}"/>
              </a:ext>
            </a:extLst>
          </p:cNvPr>
          <p:cNvSpPr>
            <a:spLocks noChangeArrowheads="1"/>
          </p:cNvSpPr>
          <p:nvPr/>
        </p:nvSpPr>
        <p:spPr bwMode="auto">
          <a:xfrm>
            <a:off x="196890" y="109407"/>
            <a:ext cx="8273143" cy="18466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333333"/>
                </a:solidFill>
                <a:effectLst/>
                <a:latin typeface="Helvetica Neue" panose="02000503000000020004" pitchFamily="2" charset="0"/>
                <a:ea typeface="Times New Roman" panose="02020603050405020304" pitchFamily="18" charset="0"/>
              </a:rPr>
              <a:t>Conclusion</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33333"/>
                </a:solidFill>
                <a:effectLst/>
                <a:latin typeface="Montserrat" pitchFamily="2" charset="77"/>
                <a:ea typeface="Times New Roman" panose="02020603050405020304" pitchFamily="18" charset="0"/>
              </a:rPr>
              <a:t>Exploratory Data Analysis requires iterating between visual, and statistical techniques and domain knowledge to fully comprehend the data. Mastering EDA is key to extracting useful insights, formulating problems impactfully and overcoming challenges.</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ea typeface="Aptos" panose="020B0004020202020204" pitchFamily="34" charset="0"/>
                <a:cs typeface="Arial" panose="020B0604020202020204" pitchFamily="34" charset="0"/>
              </a:rPr>
              <a:t>analysis </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3">
            <a:extLst>
              <a:ext uri="{FF2B5EF4-FFF2-40B4-BE49-F238E27FC236}">
                <a16:creationId xmlns:a16="http://schemas.microsoft.com/office/drawing/2014/main" id="{F5DFC1E5-BEAC-A697-03A1-22193EB11114}"/>
              </a:ext>
            </a:extLst>
          </p:cNvPr>
          <p:cNvSpPr>
            <a:spLocks noChangeArrowheads="1"/>
          </p:cNvSpPr>
          <p:nvPr/>
        </p:nvSpPr>
        <p:spPr bwMode="auto">
          <a:xfrm>
            <a:off x="196890" y="1767007"/>
            <a:ext cx="8273143" cy="16619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1. Missing values</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Problem:</a:t>
            </a:r>
            <a:r>
              <a:rPr kumimoji="0" lang="en-US" altLang="en-US" sz="1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Missing data can affect algorithms that don’t handle </a:t>
            </a:r>
            <a:r>
              <a:rPr kumimoji="0" lang="en-US" altLang="en-US" sz="1400" b="0" i="0" u="none" strike="noStrike" cap="none" normalizeH="0" baseline="0" dirty="0" err="1">
                <a:ln>
                  <a:noFill/>
                </a:ln>
                <a:solidFill>
                  <a:schemeClr val="tx1"/>
                </a:solidFill>
                <a:effectLst/>
                <a:latin typeface="Courier New" panose="02070309020205020404" pitchFamily="49" charset="0"/>
                <a:ea typeface="Times New Roman" panose="02020603050405020304" pitchFamily="18" charset="0"/>
              </a:rPr>
              <a:t>NaN</a:t>
            </a:r>
            <a:r>
              <a:rPr kumimoji="0" lang="en-US" altLang="en-US" sz="1400" b="0" i="0" u="none" strike="noStrike" cap="none" normalizeH="0" baseline="0" dirty="0">
                <a:ln>
                  <a:noFill/>
                </a:ln>
                <a:solidFill>
                  <a:schemeClr val="tx1"/>
                </a:solidFill>
                <a:effectLst/>
                <a:ea typeface="Times New Roman" panose="02020603050405020304" pitchFamily="18" charset="0"/>
              </a:rPr>
              <a:t> values.</a:t>
            </a:r>
            <a:endParaRPr kumimoji="0" lang="en-US" altLang="en-US" sz="1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Check:</a:t>
            </a:r>
            <a:r>
              <a:rPr kumimoji="0" lang="en-US" altLang="en-US" sz="1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en-US" altLang="en-US" sz="1400" b="0" i="1" u="none" strike="noStrike" cap="none" normalizeH="0" baseline="0" dirty="0" err="1">
                <a:ln>
                  <a:noFill/>
                </a:ln>
                <a:solidFill>
                  <a:schemeClr val="tx1"/>
                </a:solidFill>
                <a:effectLst/>
                <a:latin typeface="Courier New" panose="02070309020205020404" pitchFamily="49" charset="0"/>
                <a:ea typeface="Times New Roman" panose="02020603050405020304" pitchFamily="18" charset="0"/>
              </a:rPr>
              <a:t>df.isnull</a:t>
            </a:r>
            <a:r>
              <a:rPr kumimoji="0" lang="en-US" altLang="en-US" sz="1400" b="0" i="1"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rPr>
              <a:t>().sum()</a:t>
            </a:r>
            <a:endParaRPr kumimoji="0" lang="en-US" altLang="en-US" sz="1400" b="0" i="1"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Iris dataset:</a:t>
            </a:r>
            <a:r>
              <a:rPr kumimoji="0" lang="en-US" altLang="en-US" sz="1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Usually no missing values in the standard dataset, but if modified, some entries might be missing.</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Solution:</a:t>
            </a:r>
            <a:r>
              <a:rPr kumimoji="0" lang="en-US" altLang="en-US" sz="1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Impute missing values (mean, median, mode) or remove rows if very few.</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5">
            <a:extLst>
              <a:ext uri="{FF2B5EF4-FFF2-40B4-BE49-F238E27FC236}">
                <a16:creationId xmlns:a16="http://schemas.microsoft.com/office/drawing/2014/main" id="{46C344C6-0A86-6DB8-D922-62324357351E}"/>
              </a:ext>
            </a:extLst>
          </p:cNvPr>
          <p:cNvSpPr>
            <a:spLocks noChangeArrowheads="1"/>
          </p:cNvSpPr>
          <p:nvPr/>
        </p:nvSpPr>
        <p:spPr bwMode="auto">
          <a:xfrm>
            <a:off x="196890" y="3209163"/>
            <a:ext cx="8273143" cy="1877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2. Outliers</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Problem:</a:t>
            </a:r>
            <a:r>
              <a:rPr kumimoji="0" lang="en-US" altLang="en-US" sz="1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Extreme values can skew results (especially for PCA, K-Means, or distance-based algorithms).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Check:</a:t>
            </a:r>
            <a:r>
              <a:rPr kumimoji="0" lang="en-US" altLang="en-US" sz="1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Boxplots for each feature: </a:t>
            </a:r>
            <a:r>
              <a:rPr kumimoji="0" lang="en-US" altLang="en-US" sz="1400" b="0"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rPr>
              <a:t>import seaborn as </a:t>
            </a:r>
            <a:r>
              <a:rPr lang="en-US" altLang="en-US" sz="1400" dirty="0">
                <a:latin typeface="Courier New" panose="02070309020205020404" pitchFamily="49" charset="0"/>
                <a:ea typeface="Times New Roman" panose="02020603050405020304" pitchFamily="18" charset="0"/>
              </a:rPr>
              <a:t> </a:t>
            </a:r>
            <a:r>
              <a:rPr kumimoji="0" lang="en-US" altLang="en-US" sz="1400" b="0" i="1" u="none" strike="noStrike" cap="none" normalizeH="0" baseline="0" dirty="0" err="1">
                <a:ln>
                  <a:noFill/>
                </a:ln>
                <a:solidFill>
                  <a:schemeClr val="tx1"/>
                </a:solidFill>
                <a:effectLst/>
                <a:latin typeface="Courier New" panose="02070309020205020404" pitchFamily="49" charset="0"/>
                <a:ea typeface="Times New Roman" panose="02020603050405020304" pitchFamily="18" charset="0"/>
              </a:rPr>
              <a:t>sns.boxplot</a:t>
            </a:r>
            <a:r>
              <a:rPr kumimoji="0" lang="en-US" altLang="en-US" sz="1400" b="0" i="1"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rPr>
              <a:t>(data=df[['sepal_length','sepal_width','petal_length','</a:t>
            </a:r>
            <a:r>
              <a:rPr kumimoji="0" lang="en-US" altLang="en-US" sz="1400" b="0" i="1" u="none" strike="noStrike" cap="none" normalizeH="0" baseline="0" dirty="0" err="1">
                <a:ln>
                  <a:noFill/>
                </a:ln>
                <a:solidFill>
                  <a:schemeClr val="tx1"/>
                </a:solidFill>
                <a:effectLst/>
                <a:latin typeface="Courier New" panose="02070309020205020404" pitchFamily="49" charset="0"/>
                <a:ea typeface="Times New Roman" panose="02020603050405020304" pitchFamily="18" charset="0"/>
              </a:rPr>
              <a:t>petal_width</a:t>
            </a:r>
            <a:r>
              <a:rPr kumimoji="0" lang="en-US" altLang="en-US" sz="1400" b="0" i="1"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rPr>
              <a:t>']])</a:t>
            </a:r>
            <a:endParaRPr kumimoji="0" lang="en-US" altLang="en-US" sz="1400" b="0" i="1"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Solution:</a:t>
            </a:r>
            <a:r>
              <a:rPr kumimoji="0" lang="en-US" altLang="en-US" sz="1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Investigate outliers; you may keep them (if genuine) or remove/transform them.</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7">
            <a:extLst>
              <a:ext uri="{FF2B5EF4-FFF2-40B4-BE49-F238E27FC236}">
                <a16:creationId xmlns:a16="http://schemas.microsoft.com/office/drawing/2014/main" id="{B07D40DF-DC9B-7238-498C-10858D9BD46D}"/>
              </a:ext>
            </a:extLst>
          </p:cNvPr>
          <p:cNvSpPr>
            <a:spLocks noChangeArrowheads="1"/>
          </p:cNvSpPr>
          <p:nvPr/>
        </p:nvSpPr>
        <p:spPr bwMode="auto">
          <a:xfrm>
            <a:off x="371061" y="4901935"/>
            <a:ext cx="8273143" cy="2092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3. Feature scaling</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Problem:</a:t>
            </a:r>
            <a:r>
              <a:rPr kumimoji="0" lang="en-US" altLang="en-US" sz="1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Algorithms like PCA, K-Means, or SVM are sensitive to feature scales.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Check:</a:t>
            </a:r>
            <a:r>
              <a:rPr kumimoji="0" lang="en-US" altLang="en-US" sz="1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Compare ranges of features; for Iris:</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457200" marR="0" lvl="1" indent="0" algn="just" defTabSz="914400" rtl="0" eaLnBrk="0" fontAlgn="base" latinLnBrk="0" hangingPunct="0">
              <a:lnSpc>
                <a:spcPct val="100000"/>
              </a:lnSpc>
              <a:spcBef>
                <a:spcPct val="0"/>
              </a:spcBef>
              <a:spcAft>
                <a:spcPct val="0"/>
              </a:spcAft>
              <a:buClrTx/>
              <a:buSzPct val="100000"/>
              <a:buFont typeface="Symbol" pitchFamily="2" charset="2"/>
              <a:buChar char=""/>
              <a:tabLst/>
            </a:pPr>
            <a:r>
              <a:rPr kumimoji="0" lang="en-US" altLang="en-US" sz="1400" b="0" i="0" u="none" strike="noStrike" cap="none" normalizeH="0" baseline="0" dirty="0" err="1">
                <a:ln>
                  <a:noFill/>
                </a:ln>
                <a:solidFill>
                  <a:schemeClr val="tx1"/>
                </a:solidFill>
                <a:effectLst/>
                <a:latin typeface="Courier New" panose="02070309020205020404" pitchFamily="49" charset="0"/>
                <a:ea typeface="Times New Roman" panose="02020603050405020304" pitchFamily="18" charset="0"/>
              </a:rPr>
              <a:t>sepal_length</a:t>
            </a:r>
            <a:r>
              <a:rPr kumimoji="0" lang="en-US" altLang="en-US" sz="1400" b="0" i="0" u="none" strike="noStrike" cap="none" normalizeH="0" baseline="0" dirty="0">
                <a:ln>
                  <a:noFill/>
                </a:ln>
                <a:solidFill>
                  <a:schemeClr val="tx1"/>
                </a:solidFill>
                <a:effectLst/>
                <a:ea typeface="Times New Roman" panose="02020603050405020304" pitchFamily="18" charset="0"/>
              </a:rPr>
              <a:t> ~ 4.3–7.9</a:t>
            </a:r>
            <a:endParaRPr kumimoji="0" lang="en-US" altLang="en-US" sz="1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457200" marR="0" lvl="1" indent="0" algn="just" defTabSz="914400" rtl="0" eaLnBrk="0" fontAlgn="base" latinLnBrk="0" hangingPunct="0">
              <a:lnSpc>
                <a:spcPct val="100000"/>
              </a:lnSpc>
              <a:spcBef>
                <a:spcPct val="0"/>
              </a:spcBef>
              <a:spcAft>
                <a:spcPct val="0"/>
              </a:spcAft>
              <a:buClrTx/>
              <a:buSzPct val="100000"/>
              <a:buFont typeface="Symbol" pitchFamily="2" charset="2"/>
              <a:buChar char=""/>
              <a:tabLst/>
            </a:pPr>
            <a:r>
              <a:rPr kumimoji="0" lang="en-US" altLang="en-US" sz="1400" b="0" i="0" u="none" strike="noStrike" cap="none" normalizeH="0" baseline="0" dirty="0" err="1">
                <a:ln>
                  <a:noFill/>
                </a:ln>
                <a:solidFill>
                  <a:schemeClr val="tx1"/>
                </a:solidFill>
                <a:effectLst/>
                <a:latin typeface="Courier New" panose="02070309020205020404" pitchFamily="49" charset="0"/>
                <a:ea typeface="Times New Roman" panose="02020603050405020304" pitchFamily="18" charset="0"/>
              </a:rPr>
              <a:t>sepal_width</a:t>
            </a:r>
            <a:r>
              <a:rPr kumimoji="0" lang="en-US" altLang="en-US" sz="1400" b="0" i="0" u="none" strike="noStrike" cap="none" normalizeH="0" baseline="0" dirty="0">
                <a:ln>
                  <a:noFill/>
                </a:ln>
                <a:solidFill>
                  <a:schemeClr val="tx1"/>
                </a:solidFill>
                <a:effectLst/>
                <a:ea typeface="Times New Roman" panose="02020603050405020304" pitchFamily="18" charset="0"/>
              </a:rPr>
              <a:t> ~ 2.0–4.4</a:t>
            </a:r>
            <a:endParaRPr kumimoji="0" lang="en-US" altLang="en-US" sz="1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457200" marR="0" lvl="1" indent="0" algn="just" defTabSz="914400" rtl="0" eaLnBrk="0" fontAlgn="base" latinLnBrk="0" hangingPunct="0">
              <a:lnSpc>
                <a:spcPct val="100000"/>
              </a:lnSpc>
              <a:spcBef>
                <a:spcPct val="0"/>
              </a:spcBef>
              <a:spcAft>
                <a:spcPct val="0"/>
              </a:spcAft>
              <a:buClrTx/>
              <a:buSzPct val="100000"/>
              <a:buFont typeface="Symbol" pitchFamily="2" charset="2"/>
              <a:buChar char=""/>
              <a:tabLst/>
            </a:pPr>
            <a:r>
              <a:rPr kumimoji="0" lang="en-US" altLang="en-US" sz="1400" b="0" i="0" u="none" strike="noStrike" cap="none" normalizeH="0" baseline="0" dirty="0" err="1">
                <a:ln>
                  <a:noFill/>
                </a:ln>
                <a:solidFill>
                  <a:schemeClr val="tx1"/>
                </a:solidFill>
                <a:effectLst/>
                <a:latin typeface="Courier New" panose="02070309020205020404" pitchFamily="49" charset="0"/>
                <a:ea typeface="Times New Roman" panose="02020603050405020304" pitchFamily="18" charset="0"/>
              </a:rPr>
              <a:t>petal_length</a:t>
            </a:r>
            <a:r>
              <a:rPr kumimoji="0" lang="en-US" altLang="en-US" sz="1400" b="0" i="0" u="none" strike="noStrike" cap="none" normalizeH="0" baseline="0" dirty="0">
                <a:ln>
                  <a:noFill/>
                </a:ln>
                <a:solidFill>
                  <a:schemeClr val="tx1"/>
                </a:solidFill>
                <a:effectLst/>
                <a:ea typeface="Times New Roman" panose="02020603050405020304" pitchFamily="18" charset="0"/>
              </a:rPr>
              <a:t> ~ 1.0–6.9</a:t>
            </a:r>
            <a:endParaRPr kumimoji="0" lang="en-US" altLang="en-US" sz="1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457200" marR="0" lvl="1" indent="0" algn="just" defTabSz="914400" rtl="0" eaLnBrk="0" fontAlgn="base" latinLnBrk="0" hangingPunct="0">
              <a:lnSpc>
                <a:spcPct val="100000"/>
              </a:lnSpc>
              <a:spcBef>
                <a:spcPct val="0"/>
              </a:spcBef>
              <a:spcAft>
                <a:spcPct val="0"/>
              </a:spcAft>
              <a:buClrTx/>
              <a:buSzPct val="100000"/>
              <a:buFont typeface="Symbol" pitchFamily="2" charset="2"/>
              <a:buChar char=""/>
              <a:tabLst/>
            </a:pPr>
            <a:r>
              <a:rPr kumimoji="0" lang="en-US" altLang="en-US" sz="1400" b="0" i="0" u="none" strike="noStrike" cap="none" normalizeH="0" baseline="0" dirty="0" err="1">
                <a:ln>
                  <a:noFill/>
                </a:ln>
                <a:solidFill>
                  <a:schemeClr val="tx1"/>
                </a:solidFill>
                <a:effectLst/>
                <a:latin typeface="Courier New" panose="02070309020205020404" pitchFamily="49" charset="0"/>
                <a:ea typeface="Times New Roman" panose="02020603050405020304" pitchFamily="18" charset="0"/>
              </a:rPr>
              <a:t>petal_width</a:t>
            </a:r>
            <a:r>
              <a:rPr kumimoji="0" lang="en-US" altLang="en-US" sz="1400" b="0" i="0" u="none" strike="noStrike" cap="none" normalizeH="0" baseline="0" dirty="0">
                <a:ln>
                  <a:noFill/>
                </a:ln>
                <a:solidFill>
                  <a:schemeClr val="tx1"/>
                </a:solidFill>
                <a:effectLst/>
                <a:ea typeface="Times New Roman" panose="02020603050405020304" pitchFamily="18" charset="0"/>
              </a:rPr>
              <a:t> ~ 0.1–2.5</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Solution:</a:t>
            </a:r>
            <a:r>
              <a:rPr kumimoji="0" lang="en-US" altLang="en-US" sz="1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Standardize or normalize features before analysis.</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98015349"/>
      </p:ext>
    </p:extLst>
  </p:cSld>
  <p:clrMapOvr>
    <a:masterClrMapping/>
  </p:clrMapOvr>
  <mc:AlternateContent xmlns:mc="http://schemas.openxmlformats.org/markup-compatibility/2006">
    <mc:Choice xmlns:p14="http://schemas.microsoft.com/office/powerpoint/2010/main" Requires="p14">
      <p:transition spd="slow" p14:dur="2000" advTm="43069"/>
    </mc:Choice>
    <mc:Fallback>
      <p:transition spd="slow" advTm="43069"/>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03888D26-AC5C-13C9-4C65-B918C6B80F72}"/>
              </a:ext>
            </a:extLst>
          </p:cNvPr>
          <p:cNvSpPr>
            <a:spLocks noChangeArrowheads="1"/>
          </p:cNvSpPr>
          <p:nvPr/>
        </p:nvSpPr>
        <p:spPr bwMode="auto">
          <a:xfrm>
            <a:off x="0" y="424766"/>
            <a:ext cx="7660110"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4. Class imbalance</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Problem:</a:t>
            </a:r>
            <a:r>
              <a:rPr kumimoji="0" lang="en-US" altLang="en-US"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Unequal number of samples per species can affect classifiers.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Check:</a:t>
            </a:r>
            <a:r>
              <a:rPr kumimoji="0" lang="en-US" altLang="en-US"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en-US" altLang="en-US" b="0"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rPr>
              <a:t>df['species'].</a:t>
            </a:r>
            <a:r>
              <a:rPr kumimoji="0" lang="en-US" altLang="en-US" b="0" i="0" u="none" strike="noStrike" cap="none" normalizeH="0" baseline="0" dirty="0" err="1">
                <a:ln>
                  <a:noFill/>
                </a:ln>
                <a:solidFill>
                  <a:schemeClr val="tx1"/>
                </a:solidFill>
                <a:effectLst/>
                <a:latin typeface="Courier New" panose="02070309020205020404" pitchFamily="49" charset="0"/>
                <a:ea typeface="Times New Roman" panose="02020603050405020304" pitchFamily="18" charset="0"/>
              </a:rPr>
              <a:t>value_counts</a:t>
            </a:r>
            <a:r>
              <a:rPr kumimoji="0" lang="en-US" altLang="en-US" b="0"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rPr>
              <a:t>()</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Iris dataset:</a:t>
            </a:r>
            <a:r>
              <a:rPr kumimoji="0" lang="en-US" altLang="en-US"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Balanced (50 samples each), so no issue here.</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3">
            <a:extLst>
              <a:ext uri="{FF2B5EF4-FFF2-40B4-BE49-F238E27FC236}">
                <a16:creationId xmlns:a16="http://schemas.microsoft.com/office/drawing/2014/main" id="{2D2A3C57-DED5-B19F-B070-0E113A5F801D}"/>
              </a:ext>
            </a:extLst>
          </p:cNvPr>
          <p:cNvSpPr>
            <a:spLocks noChangeArrowheads="1"/>
          </p:cNvSpPr>
          <p:nvPr/>
        </p:nvSpPr>
        <p:spPr bwMode="auto">
          <a:xfrm>
            <a:off x="0" y="1931975"/>
            <a:ext cx="10261592" cy="1354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5</a:t>
            </a:r>
            <a:r>
              <a:rPr kumimoji="0" lang="en-US" altLang="en-US" sz="13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en-US" altLang="en-US" sz="16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Correlation between features</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Problem:</a:t>
            </a:r>
            <a:r>
              <a:rPr kumimoji="0" lang="en-US" altLang="en-US" sz="16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Highly correlated features can affect PCA and some models.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Check:</a:t>
            </a:r>
            <a:r>
              <a:rPr kumimoji="0" lang="en-US" altLang="en-US" sz="16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Correlation matrix: </a:t>
            </a:r>
            <a:r>
              <a:rPr kumimoji="0" lang="en-US" altLang="en-US" sz="1600" b="0"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rPr>
              <a:t>sns.heatmap(</a:t>
            </a:r>
            <a:r>
              <a:rPr kumimoji="0" lang="en-US" altLang="en-US" sz="1600" b="0" i="0" u="none" strike="noStrike" cap="none" normalizeH="0" baseline="0" dirty="0" err="1">
                <a:ln>
                  <a:noFill/>
                </a:ln>
                <a:solidFill>
                  <a:schemeClr val="tx1"/>
                </a:solidFill>
                <a:effectLst/>
                <a:latin typeface="Courier New" panose="02070309020205020404" pitchFamily="49" charset="0"/>
                <a:ea typeface="Times New Roman" panose="02020603050405020304" pitchFamily="18" charset="0"/>
              </a:rPr>
              <a:t>df.corr</a:t>
            </a:r>
            <a:r>
              <a:rPr kumimoji="0" lang="en-US" altLang="en-US" sz="1600" b="0"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rPr>
              <a:t>(), annot=True)</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Observation:</a:t>
            </a:r>
            <a:r>
              <a:rPr kumimoji="0" lang="en-US" altLang="en-US" sz="16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en-US" altLang="en-US" sz="1600" b="0" i="0" u="none" strike="noStrike" cap="none" normalizeH="0" baseline="0" dirty="0" err="1">
                <a:ln>
                  <a:noFill/>
                </a:ln>
                <a:solidFill>
                  <a:schemeClr val="tx1"/>
                </a:solidFill>
                <a:effectLst/>
                <a:latin typeface="Courier New" panose="02070309020205020404" pitchFamily="49" charset="0"/>
                <a:ea typeface="Times New Roman" panose="02020603050405020304" pitchFamily="18" charset="0"/>
              </a:rPr>
              <a:t>petal_length</a:t>
            </a:r>
            <a:r>
              <a:rPr kumimoji="0" lang="en-US" altLang="en-US" sz="1600" b="0" i="0" u="none" strike="noStrike" cap="none" normalizeH="0" baseline="0" dirty="0">
                <a:ln>
                  <a:noFill/>
                </a:ln>
                <a:solidFill>
                  <a:schemeClr val="tx1"/>
                </a:solidFill>
                <a:effectLst/>
                <a:ea typeface="Times New Roman" panose="02020603050405020304" pitchFamily="18" charset="0"/>
              </a:rPr>
              <a:t> and </a:t>
            </a:r>
            <a:r>
              <a:rPr kumimoji="0" lang="en-US" altLang="en-US" sz="1600" b="0" i="0" u="none" strike="noStrike" cap="none" normalizeH="0" baseline="0" dirty="0" err="1">
                <a:ln>
                  <a:noFill/>
                </a:ln>
                <a:solidFill>
                  <a:schemeClr val="tx1"/>
                </a:solidFill>
                <a:effectLst/>
                <a:latin typeface="Courier New" panose="02070309020205020404" pitchFamily="49" charset="0"/>
                <a:ea typeface="Times New Roman" panose="02020603050405020304" pitchFamily="18" charset="0"/>
              </a:rPr>
              <a:t>petal_width</a:t>
            </a:r>
            <a:r>
              <a:rPr kumimoji="0" lang="en-US" altLang="en-US" sz="1600" b="0" i="0" u="none" strike="noStrike" cap="none" normalizeH="0" baseline="0" dirty="0">
                <a:ln>
                  <a:noFill/>
                </a:ln>
                <a:solidFill>
                  <a:schemeClr val="tx1"/>
                </a:solidFill>
                <a:effectLst/>
                <a:ea typeface="Times New Roman" panose="02020603050405020304" pitchFamily="18" charset="0"/>
              </a:rPr>
              <a:t> are strongly correlated; PCA can help reduce redundancy.</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5">
            <a:extLst>
              <a:ext uri="{FF2B5EF4-FFF2-40B4-BE49-F238E27FC236}">
                <a16:creationId xmlns:a16="http://schemas.microsoft.com/office/drawing/2014/main" id="{AA674C71-2D16-27FB-F7D3-6A7EF2DC5844}"/>
              </a:ext>
            </a:extLst>
          </p:cNvPr>
          <p:cNvSpPr>
            <a:spLocks noChangeArrowheads="1"/>
          </p:cNvSpPr>
          <p:nvPr/>
        </p:nvSpPr>
        <p:spPr bwMode="auto">
          <a:xfrm>
            <a:off x="0" y="3401845"/>
            <a:ext cx="8469370"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6. Non-numeric features</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Problem:</a:t>
            </a:r>
            <a:r>
              <a:rPr kumimoji="0" lang="en-US" altLang="en-US" sz="16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Species labels are categorical; many ML algorithms require numerical encoding.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Solution:</a:t>
            </a:r>
            <a:r>
              <a:rPr kumimoji="0" lang="en-US" altLang="en-US" sz="16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Use </a:t>
            </a:r>
            <a:r>
              <a:rPr kumimoji="0" lang="en-US" altLang="en-US" sz="16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label encoding</a:t>
            </a:r>
            <a:r>
              <a:rPr kumimoji="0" lang="en-US" altLang="en-US" sz="16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or </a:t>
            </a:r>
            <a:r>
              <a:rPr kumimoji="0" lang="en-US" altLang="en-US" sz="16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one-hot encoding</a:t>
            </a:r>
            <a:r>
              <a:rPr kumimoji="0" lang="en-US" altLang="en-US" sz="16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if needed.</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7">
            <a:extLst>
              <a:ext uri="{FF2B5EF4-FFF2-40B4-BE49-F238E27FC236}">
                <a16:creationId xmlns:a16="http://schemas.microsoft.com/office/drawing/2014/main" id="{8DC5C871-6789-6874-D460-36F36DD73BCF}"/>
              </a:ext>
            </a:extLst>
          </p:cNvPr>
          <p:cNvSpPr>
            <a:spLocks noChangeArrowheads="1"/>
          </p:cNvSpPr>
          <p:nvPr/>
        </p:nvSpPr>
        <p:spPr bwMode="auto">
          <a:xfrm>
            <a:off x="0" y="4336907"/>
            <a:ext cx="9097362" cy="1354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7. Small dataset size</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Problem:</a:t>
            </a:r>
            <a:r>
              <a:rPr kumimoji="0" lang="en-US" altLang="en-US" sz="16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Only 150 samples; may not generalize well for complex ML models.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Solution:</a:t>
            </a:r>
            <a:r>
              <a:rPr kumimoji="0" lang="en-US" altLang="en-US" sz="16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Suitable for learning and demonstration, but not for production-level predictive models.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Consider cross-validation to prevent overfitting</a:t>
            </a:r>
            <a:r>
              <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a:t>
            </a:r>
            <a:endParaRPr kumimoji="0" lang="en-US" altLang="en-US" sz="1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20279256"/>
      </p:ext>
    </p:extLst>
  </p:cSld>
  <p:clrMapOvr>
    <a:masterClrMapping/>
  </p:clrMapOvr>
  <mc:AlternateContent xmlns:mc="http://schemas.openxmlformats.org/markup-compatibility/2006">
    <mc:Choice xmlns:p14="http://schemas.microsoft.com/office/powerpoint/2010/main" Requires="p14">
      <p:transition spd="slow" p14:dur="2000" advTm="168251"/>
    </mc:Choice>
    <mc:Fallback>
      <p:transition spd="slow" advTm="168251"/>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117E6B6-FB93-9360-2348-2AE04C754D4B}"/>
              </a:ext>
            </a:extLst>
          </p:cNvPr>
          <p:cNvSpPr>
            <a:spLocks noChangeArrowheads="1"/>
          </p:cNvSpPr>
          <p:nvPr/>
        </p:nvSpPr>
        <p:spPr bwMode="auto">
          <a:xfrm>
            <a:off x="145774" y="220187"/>
            <a:ext cx="8010526"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8. Feature relevance</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Some features may contribute more to class separation than others </a:t>
            </a:r>
          </a:p>
          <a:p>
            <a:pPr marL="0" marR="0" lvl="0" indent="0" algn="l" defTabSz="914400" rtl="0" eaLnBrk="0" fontAlgn="base" latinLnBrk="0" hangingPunct="0">
              <a:lnSpc>
                <a:spcPct val="100000"/>
              </a:lnSpc>
              <a:spcBef>
                <a:spcPct val="0"/>
              </a:spcBef>
              <a:spcAft>
                <a:spcPct val="0"/>
              </a:spcAft>
              <a:buClrTx/>
              <a:buSzTx/>
              <a:tabLst/>
            </a:pPr>
            <a:r>
              <a:rPr lang="en-US" altLang="en-US" dirty="0">
                <a:latin typeface="Arial" panose="020B0604020202020204" pitchFamily="34" charset="0"/>
                <a:ea typeface="Times New Roman" panose="02020603050405020304" pitchFamily="18" charset="0"/>
              </a:rPr>
              <a:t> </a:t>
            </a:r>
            <a:r>
              <a:rPr kumimoji="0" lang="en-US" altLang="en-US"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(e.g., petal dimensions separate species better than sepal dimensions).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Solution:</a:t>
            </a:r>
            <a:r>
              <a:rPr kumimoji="0" lang="en-US" altLang="en-US"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Feature selection or dimensionality reduction (like PCA) can help.</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3">
            <a:extLst>
              <a:ext uri="{FF2B5EF4-FFF2-40B4-BE49-F238E27FC236}">
                <a16:creationId xmlns:a16="http://schemas.microsoft.com/office/drawing/2014/main" id="{5D26CA8C-AC35-57B3-103C-C55C66214C17}"/>
              </a:ext>
            </a:extLst>
          </p:cNvPr>
          <p:cNvSpPr>
            <a:spLocks noChangeArrowheads="1"/>
          </p:cNvSpPr>
          <p:nvPr/>
        </p:nvSpPr>
        <p:spPr bwMode="auto">
          <a:xfrm>
            <a:off x="145774" y="1388874"/>
            <a:ext cx="5968301"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en-US" altLang="en-US"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Summary:</a:t>
            </a:r>
            <a:br>
              <a:rPr kumimoji="0" lang="en-US" altLang="en-US"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br>
            <a:r>
              <a:rPr kumimoji="0" lang="en-US" altLang="en-US"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Even though Iris is clean, for further analysis you should:</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Check for missing values and outliers.</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Standardize features.</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Handle categorical labels appropriately.</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Consider correlations and feature relevance.</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Be mindful of dataset size when modeling.</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5">
            <a:extLst>
              <a:ext uri="{FF2B5EF4-FFF2-40B4-BE49-F238E27FC236}">
                <a16:creationId xmlns:a16="http://schemas.microsoft.com/office/drawing/2014/main" id="{894685F0-6BFD-1716-17AE-79F3B719AEC8}"/>
              </a:ext>
            </a:extLst>
          </p:cNvPr>
          <p:cNvSpPr>
            <a:spLocks noChangeArrowheads="1"/>
          </p:cNvSpPr>
          <p:nvPr/>
        </p:nvSpPr>
        <p:spPr bwMode="auto">
          <a:xfrm>
            <a:off x="3324925" y="3429000"/>
            <a:ext cx="3911648" cy="31084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101568" rIns="91440" bIns="50784" numCol="1" anchor="ctr" anchorCtr="0" compatLnSpc="1">
            <a:prstTxWarp prst="textNoShape">
              <a:avLst/>
            </a:prstTxWarp>
            <a:spAutoFit/>
          </a:bodyPr>
          <a:lstStyle>
            <a:lvl1pPr eaLnBrk="0" fontAlgn="base" hangingPunct="0">
              <a:spcBef>
                <a:spcPct val="0"/>
              </a:spcBef>
              <a:spcAft>
                <a:spcPct val="0"/>
              </a:spcAft>
              <a:tabLst>
                <a:tab pos="457200" algn="l"/>
              </a:tabLst>
              <a:defRPr>
                <a:solidFill>
                  <a:schemeClr val="tx1"/>
                </a:solidFill>
                <a:latin typeface="Arial" panose="020B0604020202020204" pitchFamily="34" charset="0"/>
              </a:defRPr>
            </a:lvl1pPr>
            <a:lvl2pPr eaLnBrk="0" fontAlgn="base" hangingPunct="0">
              <a:spcBef>
                <a:spcPct val="0"/>
              </a:spcBef>
              <a:spcAft>
                <a:spcPct val="0"/>
              </a:spcAft>
              <a:tabLst>
                <a:tab pos="457200" algn="l"/>
              </a:tabLst>
              <a:defRPr>
                <a:solidFill>
                  <a:schemeClr val="tx1"/>
                </a:solidFill>
                <a:latin typeface="Arial" panose="020B0604020202020204" pitchFamily="34" charset="0"/>
              </a:defRPr>
            </a:lvl2pPr>
            <a:lvl3pPr eaLnBrk="0" fontAlgn="base" hangingPunct="0">
              <a:spcBef>
                <a:spcPct val="0"/>
              </a:spcBef>
              <a:spcAft>
                <a:spcPct val="0"/>
              </a:spcAft>
              <a:tabLst>
                <a:tab pos="457200" algn="l"/>
              </a:tabLst>
              <a:defRPr>
                <a:solidFill>
                  <a:schemeClr val="tx1"/>
                </a:solidFill>
                <a:latin typeface="Arial" panose="020B0604020202020204" pitchFamily="34" charset="0"/>
              </a:defRPr>
            </a:lvl3pPr>
            <a:lvl4pPr eaLnBrk="0" fontAlgn="base" hangingPunct="0">
              <a:spcBef>
                <a:spcPct val="0"/>
              </a:spcBef>
              <a:spcAft>
                <a:spcPct val="0"/>
              </a:spcAft>
              <a:tabLst>
                <a:tab pos="457200" algn="l"/>
              </a:tabLst>
              <a:defRPr>
                <a:solidFill>
                  <a:schemeClr val="tx1"/>
                </a:solidFill>
                <a:latin typeface="Arial" panose="020B0604020202020204" pitchFamily="34" charset="0"/>
              </a:defRPr>
            </a:lvl4pPr>
            <a:lvl5pPr eaLnBrk="0" fontAlgn="base" hangingPunct="0">
              <a:spcBef>
                <a:spcPct val="0"/>
              </a:spcBef>
              <a:spcAft>
                <a:spcPct val="0"/>
              </a:spcAft>
              <a:tabLst>
                <a:tab pos="457200" algn="l"/>
              </a:tabLst>
              <a:defRPr>
                <a:solidFill>
                  <a:schemeClr val="tx1"/>
                </a:solidFill>
                <a:latin typeface="Arial" panose="020B0604020202020204" pitchFamily="34" charset="0"/>
              </a:defRPr>
            </a:lvl5pPr>
            <a:lvl6pPr eaLnBrk="0" fontAlgn="base" hangingPunct="0">
              <a:spcBef>
                <a:spcPct val="0"/>
              </a:spcBef>
              <a:spcAft>
                <a:spcPct val="0"/>
              </a:spcAft>
              <a:tabLst>
                <a:tab pos="457200" algn="l"/>
              </a:tabLst>
              <a:defRPr>
                <a:solidFill>
                  <a:schemeClr val="tx1"/>
                </a:solidFill>
                <a:latin typeface="Arial" panose="020B0604020202020204" pitchFamily="34" charset="0"/>
              </a:defRPr>
            </a:lvl6pPr>
            <a:lvl7pPr eaLnBrk="0" fontAlgn="base" hangingPunct="0">
              <a:spcBef>
                <a:spcPct val="0"/>
              </a:spcBef>
              <a:spcAft>
                <a:spcPct val="0"/>
              </a:spcAft>
              <a:tabLst>
                <a:tab pos="457200" algn="l"/>
              </a:tabLst>
              <a:defRPr>
                <a:solidFill>
                  <a:schemeClr val="tx1"/>
                </a:solidFill>
                <a:latin typeface="Arial" panose="020B0604020202020204" pitchFamily="34" charset="0"/>
              </a:defRPr>
            </a:lvl7pPr>
            <a:lvl8pPr eaLnBrk="0" fontAlgn="base" hangingPunct="0">
              <a:spcBef>
                <a:spcPct val="0"/>
              </a:spcBef>
              <a:spcAft>
                <a:spcPct val="0"/>
              </a:spcAft>
              <a:tabLst>
                <a:tab pos="457200" algn="l"/>
              </a:tabLst>
              <a:defRPr>
                <a:solidFill>
                  <a:schemeClr val="tx1"/>
                </a:solidFill>
                <a:latin typeface="Arial" panose="020B0604020202020204" pitchFamily="34" charset="0"/>
              </a:defRPr>
            </a:lvl8pPr>
            <a:lvl9pPr eaLnBrk="0" fontAlgn="base" hangingPunct="0">
              <a:spcBef>
                <a:spcPct val="0"/>
              </a:spcBef>
              <a:spcAft>
                <a:spcPct val="0"/>
              </a:spcAft>
              <a:tabLst>
                <a:tab pos="4572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altLang="en-US" sz="1600" b="1" i="0" u="none" strike="noStrike" cap="none" normalizeH="0" baseline="0" dirty="0">
                <a:ln>
                  <a:noFill/>
                </a:ln>
                <a:solidFill>
                  <a:schemeClr val="accent2"/>
                </a:solidFill>
                <a:effectLst/>
                <a:latin typeface="Arial" panose="020B0604020202020204" pitchFamily="34" charset="0"/>
                <a:ea typeface="Times New Roman" panose="02020603050405020304" pitchFamily="18" charset="0"/>
                <a:cs typeface="Times New Roman" panose="02020603050405020304" pitchFamily="18" charset="0"/>
              </a:rPr>
              <a:t>Summary of preprocessing steps</a:t>
            </a: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altLang="en-US" sz="16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Load dataset.</a:t>
            </a: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altLang="en-US" sz="16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Check for missing values.</a:t>
            </a: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altLang="en-US" sz="16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Explore data statistics and ranges.</a:t>
            </a: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altLang="en-US" sz="16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Detect and handle outliers.</a:t>
            </a: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altLang="en-US" sz="16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Check feature correlations.</a:t>
            </a: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altLang="en-US" sz="16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Separate features and labels.</a:t>
            </a: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altLang="en-US" sz="16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Standardize numeric features.</a:t>
            </a: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altLang="en-US" sz="16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Encode categorical labels (if needed).</a:t>
            </a: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altLang="en-US" sz="16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Split dataset for training/testing (for ML).</a:t>
            </a: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altLang="en-US" sz="16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Apply PCA for dimensionality reductio. </a:t>
            </a: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altLang="en-US" sz="16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lang="en-US" altLang="en-US" sz="1600" dirty="0">
                <a:ea typeface="Times New Roman" panose="02020603050405020304" pitchFamily="18" charset="0"/>
              </a:rPr>
              <a:t>V</a:t>
            </a:r>
            <a:r>
              <a:rPr kumimoji="0" lang="en-US" altLang="en-US" sz="16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isualization</a:t>
            </a:r>
            <a:r>
              <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09600096"/>
      </p:ext>
    </p:extLst>
  </p:cSld>
  <p:clrMapOvr>
    <a:masterClrMapping/>
  </p:clrMapOvr>
  <mc:AlternateContent xmlns:mc="http://schemas.openxmlformats.org/markup-compatibility/2006">
    <mc:Choice xmlns:p14="http://schemas.microsoft.com/office/powerpoint/2010/main" Requires="p14">
      <p:transition spd="slow" p14:dur="2000" advTm="229335"/>
    </mc:Choice>
    <mc:Fallback>
      <p:transition spd="slow" advTm="229335"/>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E18F139-B0D0-2726-5C1F-094A5980C4D5}"/>
              </a:ext>
            </a:extLst>
          </p:cNvPr>
          <p:cNvSpPr txBox="1"/>
          <p:nvPr/>
        </p:nvSpPr>
        <p:spPr>
          <a:xfrm>
            <a:off x="384313" y="383551"/>
            <a:ext cx="8931965" cy="5721566"/>
          </a:xfrm>
          <a:prstGeom prst="rect">
            <a:avLst/>
          </a:prstGeom>
          <a:noFill/>
        </p:spPr>
        <p:txBody>
          <a:bodyPr wrap="square" rtlCol="0">
            <a:spAutoFit/>
          </a:bodyPr>
          <a:lstStyle/>
          <a:p>
            <a:pPr algn="ctr">
              <a:lnSpc>
                <a:spcPct val="90000"/>
              </a:lnSpc>
              <a:spcBef>
                <a:spcPts val="1000"/>
              </a:spcBef>
              <a:buClr>
                <a:schemeClr val="accent1"/>
              </a:buClr>
              <a:buSzPct val="80000"/>
            </a:pPr>
            <a:r>
              <a:rPr lang="en-US" sz="1600" dirty="0">
                <a:solidFill>
                  <a:srgbClr val="FF0000"/>
                </a:solidFill>
              </a:rPr>
              <a:t>Exploratory Data Analysis (EDA)</a:t>
            </a:r>
          </a:p>
          <a:p>
            <a:pPr algn="just">
              <a:lnSpc>
                <a:spcPct val="150000"/>
              </a:lnSpc>
              <a:spcBef>
                <a:spcPts val="1000"/>
              </a:spcBef>
              <a:buClr>
                <a:schemeClr val="accent1"/>
              </a:buClr>
              <a:buSzPct val="80000"/>
              <a:buFont typeface="Wingdings 3" charset="2"/>
              <a:buChar char=""/>
            </a:pPr>
            <a:r>
              <a:rPr lang="en-US" sz="1600" dirty="0">
                <a:solidFill>
                  <a:schemeClr val="tx1">
                    <a:lumMod val="75000"/>
                    <a:lumOff val="25000"/>
                  </a:schemeClr>
                </a:solidFill>
              </a:rPr>
              <a:t>Exploratory data analysis has been promoted by John Tukey since 1970 to encourage statisticians to explore the data and possibly formulate hypotheses that could lead to new data collection and experiments. According to IMB  Exploratory Data Analysis  (EDA) is used by data scientists to analyze and investigate data sets and summarize their main characteristics, often employing data visualization methods. EDA helps determine how best to manipulate data sources to get the answers you need, making it easier for data scientists to discover patterns, spot anomalies, test a hypothesis, or check assumptions. EDA is primarily used to see what data can reveal beyond the formal modeling or hypothesis testing task and provides a better understanding of data set variables and the relationships between them. It can also help determine if the statistical techniques you are considering for data analysis are appropriate.</a:t>
            </a:r>
          </a:p>
          <a:p>
            <a:pPr algn="just">
              <a:lnSpc>
                <a:spcPct val="150000"/>
              </a:lnSpc>
              <a:spcBef>
                <a:spcPts val="1000"/>
              </a:spcBef>
              <a:buClr>
                <a:schemeClr val="accent1"/>
              </a:buClr>
              <a:buSzPct val="80000"/>
              <a:buFont typeface="Wingdings 3" charset="2"/>
              <a:buChar char=""/>
            </a:pPr>
            <a:r>
              <a:rPr lang="en-US" sz="1600" dirty="0">
                <a:solidFill>
                  <a:schemeClr val="tx1">
                    <a:lumMod val="75000"/>
                    <a:lumOff val="25000"/>
                  </a:schemeClr>
                </a:solidFill>
              </a:rPr>
              <a:t>Also, Wikipedia defines Exploratory Data Analysis (EDA) as an approach of analyzing data sets to summarize their main characteristics, often using statistical graphics and other data visualization methods.</a:t>
            </a:r>
          </a:p>
          <a:p>
            <a:pPr algn="just">
              <a:lnSpc>
                <a:spcPct val="90000"/>
              </a:lnSpc>
              <a:spcBef>
                <a:spcPts val="1000"/>
              </a:spcBef>
              <a:buClr>
                <a:schemeClr val="accent1"/>
              </a:buClr>
              <a:buSzPct val="80000"/>
            </a:pPr>
            <a:r>
              <a:rPr lang="en-US" sz="1600" dirty="0">
                <a:solidFill>
                  <a:schemeClr val="tx1">
                    <a:lumMod val="75000"/>
                    <a:lumOff val="25000"/>
                  </a:schemeClr>
                </a:solidFill>
              </a:rPr>
              <a:t>.</a:t>
            </a:r>
          </a:p>
        </p:txBody>
      </p:sp>
    </p:spTree>
    <p:extLst>
      <p:ext uri="{BB962C8B-B14F-4D97-AF65-F5344CB8AC3E}">
        <p14:creationId xmlns:p14="http://schemas.microsoft.com/office/powerpoint/2010/main" val="773545968"/>
      </p:ext>
    </p:extLst>
  </p:cSld>
  <p:clrMapOvr>
    <a:masterClrMapping/>
  </p:clrMapOvr>
  <mc:AlternateContent xmlns:mc="http://schemas.openxmlformats.org/markup-compatibility/2006">
    <mc:Choice xmlns:p14="http://schemas.microsoft.com/office/powerpoint/2010/main" Requires="p14">
      <p:transition spd="slow" p14:dur="2000" advTm="110322"/>
    </mc:Choice>
    <mc:Fallback>
      <p:transition spd="slow" advTm="110322"/>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B90366-87AB-F34F-18D5-9975B51B2084}"/>
              </a:ext>
            </a:extLst>
          </p:cNvPr>
          <p:cNvSpPr txBox="1"/>
          <p:nvPr/>
        </p:nvSpPr>
        <p:spPr>
          <a:xfrm>
            <a:off x="481937" y="266114"/>
            <a:ext cx="8436776" cy="6325771"/>
          </a:xfrm>
          <a:prstGeom prst="rect">
            <a:avLst/>
          </a:prstGeom>
          <a:noFill/>
        </p:spPr>
        <p:txBody>
          <a:bodyPr wrap="square">
            <a:spAutoFit/>
          </a:bodyPr>
          <a:lstStyle/>
          <a:p>
            <a:pPr algn="just">
              <a:lnSpc>
                <a:spcPct val="150000"/>
              </a:lnSpc>
              <a:spcBef>
                <a:spcPts val="1000"/>
              </a:spcBef>
              <a:buClr>
                <a:schemeClr val="accent1"/>
              </a:buClr>
              <a:buSzPct val="80000"/>
              <a:buFont typeface="Wingdings 3" charset="2"/>
              <a:buChar char=""/>
            </a:pPr>
            <a:r>
              <a:rPr lang="en-US" sz="1600" dirty="0">
                <a:solidFill>
                  <a:schemeClr val="tx1">
                    <a:lumMod val="75000"/>
                    <a:lumOff val="25000"/>
                  </a:schemeClr>
                </a:solidFill>
              </a:rPr>
              <a:t>As for me, EDA is a systematic approach that a Data scientist or analyst must engage in to identify the patterns, anomalies, outliers, structures, and trends within a given dataset for him/her to make adequate hypotheses and visualization of the data by asking meaning questions and making in-dept analysis of a given dataset. It is essential that the investigation is carried out for good output of data analysis anticipation,  communicating meaningful information to the department for further decision-making based on the analysis.</a:t>
            </a:r>
          </a:p>
          <a:p>
            <a:pPr algn="just">
              <a:lnSpc>
                <a:spcPct val="150000"/>
              </a:lnSpc>
            </a:pPr>
            <a:endParaRPr lang="en-US" sz="1600" dirty="0"/>
          </a:p>
          <a:p>
            <a:pPr algn="just">
              <a:lnSpc>
                <a:spcPct val="150000"/>
              </a:lnSpc>
            </a:pPr>
            <a:r>
              <a:rPr lang="en-US" sz="1600" dirty="0"/>
              <a:t>The figure A below shows the Data Science Process flowchart. The initial stage is that data are been collected from company’s activities, organization businesses or engagements, staffing among other means via data could be collect using different means like surveys, and interviews. This data collected would then been processed become what we called clean Dataset. It then moves either for modelling and algorithms or EDA stage. EDA is where proper analysis is done to check for anomalies, outliers, trends, structures, and pattern in the dataset which moves to models and algorithms after analysis. Data product happens after and communicate visualize report for decision making</a:t>
            </a:r>
          </a:p>
        </p:txBody>
      </p:sp>
    </p:spTree>
    <p:extLst>
      <p:ext uri="{BB962C8B-B14F-4D97-AF65-F5344CB8AC3E}">
        <p14:creationId xmlns:p14="http://schemas.microsoft.com/office/powerpoint/2010/main" val="2685218625"/>
      </p:ext>
    </p:extLst>
  </p:cSld>
  <p:clrMapOvr>
    <a:masterClrMapping/>
  </p:clrMapOvr>
  <mc:AlternateContent xmlns:mc="http://schemas.openxmlformats.org/markup-compatibility/2006">
    <mc:Choice xmlns:p14="http://schemas.microsoft.com/office/powerpoint/2010/main" Requires="p14">
      <p:transition spd="slow" p14:dur="2000" advTm="119702"/>
    </mc:Choice>
    <mc:Fallback>
      <p:transition spd="slow" advTm="119702"/>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E4951899-B99C-47AB-9C7C-16264D7A14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B94D217E-92A1-48B2-B6BF-8B6A35AF9DD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69582FD9-95AB-4339-8A07-BAD420BE1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6778DC79-DE09-4F89-81B1-275C542D7F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Rectangle 25">
              <a:extLst>
                <a:ext uri="{FF2B5EF4-FFF2-40B4-BE49-F238E27FC236}">
                  <a16:creationId xmlns:a16="http://schemas.microsoft.com/office/drawing/2014/main" id="{EAEC370A-1F34-4D8E-B065-81F6F568A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Isosceles Triangle 13">
              <a:extLst>
                <a:ext uri="{FF2B5EF4-FFF2-40B4-BE49-F238E27FC236}">
                  <a16:creationId xmlns:a16="http://schemas.microsoft.com/office/drawing/2014/main" id="{A816EDF3-D9EE-488C-AFDC-0223815139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Rectangle 27">
              <a:extLst>
                <a:ext uri="{FF2B5EF4-FFF2-40B4-BE49-F238E27FC236}">
                  <a16:creationId xmlns:a16="http://schemas.microsoft.com/office/drawing/2014/main" id="{E8330BD4-97D9-4D24-815A-0E557B04F9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Rectangle 28">
              <a:extLst>
                <a:ext uri="{FF2B5EF4-FFF2-40B4-BE49-F238E27FC236}">
                  <a16:creationId xmlns:a16="http://schemas.microsoft.com/office/drawing/2014/main" id="{EA8EDE67-BAC0-478C-99D9-BBC5AD5320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Rectangle 29">
              <a:extLst>
                <a:ext uri="{FF2B5EF4-FFF2-40B4-BE49-F238E27FC236}">
                  <a16:creationId xmlns:a16="http://schemas.microsoft.com/office/drawing/2014/main" id="{33DFB3F3-2523-4F1F-BC2B-B97C172F2C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Isosceles Triangle 17">
              <a:extLst>
                <a:ext uri="{FF2B5EF4-FFF2-40B4-BE49-F238E27FC236}">
                  <a16:creationId xmlns:a16="http://schemas.microsoft.com/office/drawing/2014/main" id="{5E5660E4-7443-4FCC-AD43-9D1AE972B5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9" name="Isosceles Triangle 18">
              <a:extLst>
                <a:ext uri="{FF2B5EF4-FFF2-40B4-BE49-F238E27FC236}">
                  <a16:creationId xmlns:a16="http://schemas.microsoft.com/office/drawing/2014/main" id="{4EDF9C36-B365-4426-85B9-82E0DE187A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pic>
        <p:nvPicPr>
          <p:cNvPr id="5" name="Picture 4" descr="Angled shot of pen on a graph">
            <a:extLst>
              <a:ext uri="{FF2B5EF4-FFF2-40B4-BE49-F238E27FC236}">
                <a16:creationId xmlns:a16="http://schemas.microsoft.com/office/drawing/2014/main" id="{AFE6B01F-BB10-BCC2-1CE0-46F94B9A83EE}"/>
              </a:ext>
            </a:extLst>
          </p:cNvPr>
          <p:cNvPicPr>
            <a:picLocks noChangeAspect="1"/>
          </p:cNvPicPr>
          <p:nvPr/>
        </p:nvPicPr>
        <p:blipFill>
          <a:blip r:embed="rId2"/>
          <a:srcRect l="21336" r="52091" b="1"/>
          <a:stretch>
            <a:fillRect/>
          </a:stretch>
        </p:blipFill>
        <p:spPr>
          <a:xfrm>
            <a:off x="20" y="10"/>
            <a:ext cx="2734036" cy="6867719"/>
          </a:xfrm>
          <a:custGeom>
            <a:avLst/>
            <a:gdLst/>
            <a:ahLst/>
            <a:cxnLst/>
            <a:rect l="l" t="t" r="r" b="b"/>
            <a:pathLst>
              <a:path w="2734056" h="6858000">
                <a:moveTo>
                  <a:pt x="0" y="0"/>
                </a:moveTo>
                <a:lnTo>
                  <a:pt x="1674254" y="0"/>
                </a:lnTo>
                <a:lnTo>
                  <a:pt x="2734056" y="6850199"/>
                </a:lnTo>
                <a:lnTo>
                  <a:pt x="2734056" y="6858000"/>
                </a:lnTo>
                <a:lnTo>
                  <a:pt x="461457" y="6858000"/>
                </a:lnTo>
                <a:lnTo>
                  <a:pt x="0" y="4134118"/>
                </a:lnTo>
                <a:close/>
              </a:path>
            </a:pathLst>
          </a:custGeom>
        </p:spPr>
      </p:pic>
      <p:sp>
        <p:nvSpPr>
          <p:cNvPr id="21" name="Isosceles Triangle 20">
            <a:extLst>
              <a:ext uri="{FF2B5EF4-FFF2-40B4-BE49-F238E27FC236}">
                <a16:creationId xmlns:a16="http://schemas.microsoft.com/office/drawing/2014/main" id="{ECD25CC7-FC66-488C-8D61-0FE7ECF161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1"/>
            <a:ext cx="476655"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TextBox 2">
            <a:extLst>
              <a:ext uri="{FF2B5EF4-FFF2-40B4-BE49-F238E27FC236}">
                <a16:creationId xmlns:a16="http://schemas.microsoft.com/office/drawing/2014/main" id="{936FE241-8296-246F-EC37-AFE144098FE5}"/>
              </a:ext>
            </a:extLst>
          </p:cNvPr>
          <p:cNvSpPr txBox="1"/>
          <p:nvPr/>
        </p:nvSpPr>
        <p:spPr>
          <a:xfrm>
            <a:off x="2290170" y="361314"/>
            <a:ext cx="9092716" cy="5630545"/>
          </a:xfrm>
          <a:prstGeom prst="rect">
            <a:avLst/>
          </a:prstGeom>
        </p:spPr>
        <p:txBody>
          <a:bodyPr vert="horz" lIns="91440" tIns="45720" rIns="91440" bIns="45720" rtlCol="0">
            <a:normAutofit/>
          </a:bodyPr>
          <a:lstStyle/>
          <a:p>
            <a:pPr algn="just">
              <a:lnSpc>
                <a:spcPct val="90000"/>
              </a:lnSpc>
              <a:spcBef>
                <a:spcPts val="1000"/>
              </a:spcBef>
              <a:buClr>
                <a:schemeClr val="accent1"/>
              </a:buClr>
              <a:buSzPct val="80000"/>
              <a:buFont typeface="Wingdings 3" charset="2"/>
              <a:buChar char=""/>
            </a:pPr>
            <a:endParaRPr lang="en-US" sz="700" dirty="0">
              <a:solidFill>
                <a:schemeClr val="tx1">
                  <a:lumMod val="75000"/>
                  <a:lumOff val="25000"/>
                </a:schemeClr>
              </a:solidFill>
            </a:endParaRPr>
          </a:p>
        </p:txBody>
      </p:sp>
      <p:pic>
        <p:nvPicPr>
          <p:cNvPr id="4" name="Picture 3">
            <a:extLst>
              <a:ext uri="{FF2B5EF4-FFF2-40B4-BE49-F238E27FC236}">
                <a16:creationId xmlns:a16="http://schemas.microsoft.com/office/drawing/2014/main" id="{AB8AA341-FDCF-C991-B3D9-BABE068CA353}"/>
              </a:ext>
            </a:extLst>
          </p:cNvPr>
          <p:cNvPicPr>
            <a:picLocks noChangeAspect="1"/>
          </p:cNvPicPr>
          <p:nvPr/>
        </p:nvPicPr>
        <p:blipFill>
          <a:blip r:embed="rId3"/>
          <a:stretch>
            <a:fillRect/>
          </a:stretch>
        </p:blipFill>
        <p:spPr>
          <a:xfrm>
            <a:off x="2345358" y="866141"/>
            <a:ext cx="7105590" cy="5630545"/>
          </a:xfrm>
          <a:prstGeom prst="rect">
            <a:avLst/>
          </a:prstGeom>
        </p:spPr>
      </p:pic>
    </p:spTree>
    <p:extLst>
      <p:ext uri="{BB962C8B-B14F-4D97-AF65-F5344CB8AC3E}">
        <p14:creationId xmlns:p14="http://schemas.microsoft.com/office/powerpoint/2010/main" val="269621100"/>
      </p:ext>
    </p:extLst>
  </p:cSld>
  <p:clrMapOvr>
    <a:masterClrMapping/>
  </p:clrMapOvr>
  <mc:AlternateContent xmlns:mc="http://schemas.openxmlformats.org/markup-compatibility/2006">
    <mc:Choice xmlns:p14="http://schemas.microsoft.com/office/powerpoint/2010/main" Requires="p14">
      <p:transition spd="slow" p14:dur="2000" advTm="124429"/>
    </mc:Choice>
    <mc:Fallback>
      <p:transition spd="slow" advTm="124429"/>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1"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2"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Isosceles Triangle 12">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Isosceles Triangle 16">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Isosceles Triangle 17">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20" name="Rectangle 19">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16243C64-26E5-58C3-49E0-70FC78853D73}"/>
              </a:ext>
            </a:extLst>
          </p:cNvPr>
          <p:cNvPicPr>
            <a:picLocks noChangeAspect="1"/>
          </p:cNvPicPr>
          <p:nvPr/>
        </p:nvPicPr>
        <p:blipFill>
          <a:blip r:embed="rId2"/>
          <a:stretch>
            <a:fillRect/>
          </a:stretch>
        </p:blipFill>
        <p:spPr>
          <a:xfrm>
            <a:off x="2409882" y="1131994"/>
            <a:ext cx="7374113" cy="4590386"/>
          </a:xfrm>
          <a:prstGeom prst="rect">
            <a:avLst/>
          </a:prstGeom>
        </p:spPr>
      </p:pic>
      <p:sp>
        <p:nvSpPr>
          <p:cNvPr id="4" name="TextBox 3">
            <a:extLst>
              <a:ext uri="{FF2B5EF4-FFF2-40B4-BE49-F238E27FC236}">
                <a16:creationId xmlns:a16="http://schemas.microsoft.com/office/drawing/2014/main" id="{F0B0846C-F431-10B6-A62E-EEB1E50044AD}"/>
              </a:ext>
            </a:extLst>
          </p:cNvPr>
          <p:cNvSpPr txBox="1"/>
          <p:nvPr/>
        </p:nvSpPr>
        <p:spPr>
          <a:xfrm>
            <a:off x="1734207" y="5722380"/>
            <a:ext cx="1807779" cy="369332"/>
          </a:xfrm>
          <a:prstGeom prst="rect">
            <a:avLst/>
          </a:prstGeom>
          <a:noFill/>
        </p:spPr>
        <p:txBody>
          <a:bodyPr wrap="square" rtlCol="0">
            <a:spAutoFit/>
          </a:bodyPr>
          <a:lstStyle/>
          <a:p>
            <a:r>
              <a:rPr lang="en-US" dirty="0"/>
              <a:t>Figure B</a:t>
            </a:r>
          </a:p>
        </p:txBody>
      </p:sp>
    </p:spTree>
    <p:extLst>
      <p:ext uri="{BB962C8B-B14F-4D97-AF65-F5344CB8AC3E}">
        <p14:creationId xmlns:p14="http://schemas.microsoft.com/office/powerpoint/2010/main" val="2422068535"/>
      </p:ext>
    </p:extLst>
  </p:cSld>
  <p:clrMapOvr>
    <a:masterClrMapping/>
  </p:clrMapOvr>
  <mc:AlternateContent xmlns:mc="http://schemas.openxmlformats.org/markup-compatibility/2006">
    <mc:Choice xmlns:p14="http://schemas.microsoft.com/office/powerpoint/2010/main" Requires="p14">
      <p:transition spd="slow" p14:dur="2000" advTm="128720"/>
    </mc:Choice>
    <mc:Fallback>
      <p:transition spd="slow" advTm="12872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C6BC23A-B946-51BA-C060-A5FF1FB4FEB2}"/>
              </a:ext>
            </a:extLst>
          </p:cNvPr>
          <p:cNvSpPr txBox="1"/>
          <p:nvPr/>
        </p:nvSpPr>
        <p:spPr>
          <a:xfrm>
            <a:off x="238539" y="305664"/>
            <a:ext cx="8491330" cy="6186309"/>
          </a:xfrm>
          <a:prstGeom prst="rect">
            <a:avLst/>
          </a:prstGeom>
          <a:noFill/>
        </p:spPr>
        <p:txBody>
          <a:bodyPr wrap="square">
            <a:spAutoFit/>
          </a:bodyPr>
          <a:lstStyle/>
          <a:p>
            <a:pPr algn="just"/>
            <a:r>
              <a:rPr lang="en-US" dirty="0"/>
              <a:t>Figure B above: Steps for mastering Exploratory Data Analysis (EDA)</a:t>
            </a:r>
          </a:p>
          <a:p>
            <a:pPr algn="just"/>
            <a:r>
              <a:rPr lang="en-US" dirty="0"/>
              <a:t>In the figure B above, it is important for easy mastering of EDA. The data analyst would follow this cycle adequately to handling any given dataset for easy data analysis and reporting. These include data cleaning and preparation, understanding data distribution, identifying relationships, outliers’ detection, model selection insights, visualizing key metrics and features engineering.</a:t>
            </a:r>
          </a:p>
          <a:p>
            <a:pPr algn="just"/>
            <a:r>
              <a:rPr lang="en-US" dirty="0"/>
              <a:t>Once data analyst becomes conversant with this EDA cycle there no kind of datasets, he/she</a:t>
            </a:r>
          </a:p>
          <a:p>
            <a:pPr algn="just"/>
            <a:r>
              <a:rPr lang="en-US" dirty="0"/>
              <a:t>would not be able to adequately analyzed and report needful information to the organizational heads for further decision making.</a:t>
            </a:r>
          </a:p>
          <a:p>
            <a:pPr algn="just"/>
            <a:endParaRPr lang="en-US" dirty="0"/>
          </a:p>
          <a:p>
            <a:pPr algn="just"/>
            <a:r>
              <a:rPr lang="en-US" b="1" dirty="0"/>
              <a:t>How EDA Can be Performed with Code</a:t>
            </a:r>
          </a:p>
          <a:p>
            <a:pPr algn="just"/>
            <a:r>
              <a:rPr lang="en-US" dirty="0"/>
              <a:t>EDA can be performed using various programming languages, but Python is one of the most popular choices due to its powerful libraries like Pandas, Matplotlib, and Seaborn. Here's how EDA can be performed with code:</a:t>
            </a:r>
          </a:p>
          <a:p>
            <a:pPr algn="just"/>
            <a:endParaRPr lang="en-US" dirty="0"/>
          </a:p>
          <a:p>
            <a:pPr algn="just"/>
            <a:r>
              <a:rPr lang="en-US" b="1" dirty="0"/>
              <a:t>Importing Necessary Libraries</a:t>
            </a:r>
          </a:p>
          <a:p>
            <a:pPr algn="just"/>
            <a:r>
              <a:rPr lang="en-US" dirty="0"/>
              <a:t>First, you need to import the essential Python libraries for data manipulation and visualization:</a:t>
            </a:r>
          </a:p>
          <a:p>
            <a:pPr algn="just"/>
            <a:endParaRPr lang="en-US" dirty="0"/>
          </a:p>
          <a:p>
            <a:pPr algn="just"/>
            <a:endParaRPr lang="en-US" dirty="0"/>
          </a:p>
          <a:p>
            <a:pPr algn="just"/>
            <a:endParaRPr lang="en-US" dirty="0"/>
          </a:p>
        </p:txBody>
      </p:sp>
    </p:spTree>
    <p:extLst>
      <p:ext uri="{BB962C8B-B14F-4D97-AF65-F5344CB8AC3E}">
        <p14:creationId xmlns:p14="http://schemas.microsoft.com/office/powerpoint/2010/main" val="554525343"/>
      </p:ext>
    </p:extLst>
  </p:cSld>
  <p:clrMapOvr>
    <a:masterClrMapping/>
  </p:clrMapOvr>
  <mc:AlternateContent xmlns:mc="http://schemas.openxmlformats.org/markup-compatibility/2006">
    <mc:Choice xmlns:p14="http://schemas.microsoft.com/office/powerpoint/2010/main" Requires="p14">
      <p:transition spd="slow" p14:dur="2000" advTm="138886"/>
    </mc:Choice>
    <mc:Fallback>
      <p:transition spd="slow" advTm="138886"/>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D102D0A-42E1-B211-43D3-D4D80BF9E271}"/>
              </a:ext>
            </a:extLst>
          </p:cNvPr>
          <p:cNvSpPr txBox="1"/>
          <p:nvPr/>
        </p:nvSpPr>
        <p:spPr>
          <a:xfrm>
            <a:off x="212034" y="361363"/>
            <a:ext cx="9087679" cy="1723549"/>
          </a:xfrm>
          <a:prstGeom prst="rect">
            <a:avLst/>
          </a:prstGeom>
          <a:noFill/>
        </p:spPr>
        <p:txBody>
          <a:bodyPr wrap="square">
            <a:spAutoFit/>
          </a:bodyPr>
          <a:lstStyle/>
          <a:p>
            <a:pPr>
              <a:lnSpc>
                <a:spcPts val="1425"/>
              </a:lnSpc>
            </a:pPr>
            <a:r>
              <a:rPr lang="en-CA" sz="1800" dirty="0">
                <a:solidFill>
                  <a:srgbClr val="82B76C"/>
                </a:solidFill>
                <a:effectLst/>
                <a:highlight>
                  <a:srgbClr val="000000"/>
                </a:highlight>
                <a:latin typeface="Courier New" panose="02070309020205020404" pitchFamily="49" charset="0"/>
                <a:ea typeface="Times New Roman" panose="02020603050405020304" pitchFamily="18" charset="0"/>
              </a:rPr>
              <a:t># 1--- Import libraries ---</a:t>
            </a:r>
            <a:endParaRPr lang="en-CA" sz="1800" dirty="0">
              <a:effectLst/>
              <a:highlight>
                <a:srgbClr val="000000"/>
              </a:highlight>
              <a:latin typeface="Times New Roman" panose="02020603050405020304" pitchFamily="18" charset="0"/>
              <a:ea typeface="Times New Roman" panose="02020603050405020304" pitchFamily="18" charset="0"/>
            </a:endParaRPr>
          </a:p>
          <a:p>
            <a:pPr>
              <a:lnSpc>
                <a:spcPts val="1425"/>
              </a:lnSpc>
            </a:pPr>
            <a:r>
              <a:rPr lang="en-CA" sz="1800" dirty="0">
                <a:solidFill>
                  <a:srgbClr val="C99CC6"/>
                </a:solidFill>
                <a:effectLst/>
                <a:highlight>
                  <a:srgbClr val="000000"/>
                </a:highlight>
                <a:latin typeface="Courier New" panose="02070309020205020404" pitchFamily="49" charset="0"/>
                <a:ea typeface="Times New Roman" panose="02020603050405020304" pitchFamily="18" charset="0"/>
              </a:rPr>
              <a:t>import</a:t>
            </a:r>
            <a:r>
              <a:rPr lang="en-CA" sz="1800" dirty="0">
                <a:solidFill>
                  <a:srgbClr val="D4D4D4"/>
                </a:solidFill>
                <a:effectLst/>
                <a:highlight>
                  <a:srgbClr val="000000"/>
                </a:highlight>
                <a:latin typeface="Courier New" panose="02070309020205020404" pitchFamily="49" charset="0"/>
                <a:ea typeface="Times New Roman" panose="02020603050405020304" pitchFamily="18" charset="0"/>
              </a:rPr>
              <a:t> pandas </a:t>
            </a:r>
            <a:r>
              <a:rPr lang="en-CA" sz="1800" dirty="0">
                <a:solidFill>
                  <a:srgbClr val="C99CC6"/>
                </a:solidFill>
                <a:effectLst/>
                <a:highlight>
                  <a:srgbClr val="000000"/>
                </a:highlight>
                <a:latin typeface="Courier New" panose="02070309020205020404" pitchFamily="49" charset="0"/>
                <a:ea typeface="Times New Roman" panose="02020603050405020304" pitchFamily="18" charset="0"/>
              </a:rPr>
              <a:t>as</a:t>
            </a:r>
            <a:r>
              <a:rPr lang="en-CA" sz="1800" dirty="0">
                <a:solidFill>
                  <a:srgbClr val="D4D4D4"/>
                </a:solidFill>
                <a:effectLst/>
                <a:highlight>
                  <a:srgbClr val="000000"/>
                </a:highlight>
                <a:latin typeface="Courier New" panose="02070309020205020404" pitchFamily="49" charset="0"/>
                <a:ea typeface="Times New Roman" panose="02020603050405020304" pitchFamily="18" charset="0"/>
              </a:rPr>
              <a:t> pd</a:t>
            </a:r>
            <a:endParaRPr lang="en-CA" sz="1800" dirty="0">
              <a:effectLst/>
              <a:highlight>
                <a:srgbClr val="000000"/>
              </a:highlight>
              <a:latin typeface="Times New Roman" panose="02020603050405020304" pitchFamily="18" charset="0"/>
              <a:ea typeface="Times New Roman" panose="02020603050405020304" pitchFamily="18" charset="0"/>
            </a:endParaRPr>
          </a:p>
          <a:p>
            <a:pPr>
              <a:lnSpc>
                <a:spcPts val="1425"/>
              </a:lnSpc>
            </a:pPr>
            <a:r>
              <a:rPr lang="en-CA" sz="1800" dirty="0">
                <a:solidFill>
                  <a:srgbClr val="C99CC6"/>
                </a:solidFill>
                <a:effectLst/>
                <a:highlight>
                  <a:srgbClr val="000000"/>
                </a:highlight>
                <a:latin typeface="Courier New" panose="02070309020205020404" pitchFamily="49" charset="0"/>
                <a:ea typeface="Times New Roman" panose="02020603050405020304" pitchFamily="18" charset="0"/>
              </a:rPr>
              <a:t>import</a:t>
            </a:r>
            <a:r>
              <a:rPr lang="en-CA" sz="1800" dirty="0">
                <a:solidFill>
                  <a:srgbClr val="D4D4D4"/>
                </a:solidFill>
                <a:effectLst/>
                <a:highlight>
                  <a:srgbClr val="000000"/>
                </a:highlight>
                <a:latin typeface="Courier New" panose="02070309020205020404" pitchFamily="49" charset="0"/>
                <a:ea typeface="Times New Roman" panose="02020603050405020304" pitchFamily="18" charset="0"/>
              </a:rPr>
              <a:t> numpy </a:t>
            </a:r>
            <a:r>
              <a:rPr lang="en-CA" sz="1800" dirty="0">
                <a:solidFill>
                  <a:srgbClr val="C99CC6"/>
                </a:solidFill>
                <a:effectLst/>
                <a:highlight>
                  <a:srgbClr val="000000"/>
                </a:highlight>
                <a:latin typeface="Courier New" panose="02070309020205020404" pitchFamily="49" charset="0"/>
                <a:ea typeface="Times New Roman" panose="02020603050405020304" pitchFamily="18" charset="0"/>
              </a:rPr>
              <a:t>as</a:t>
            </a:r>
            <a:r>
              <a:rPr lang="en-CA" sz="1800" dirty="0">
                <a:solidFill>
                  <a:srgbClr val="D4D4D4"/>
                </a:solidFill>
                <a:effectLst/>
                <a:highlight>
                  <a:srgbClr val="000000"/>
                </a:highlight>
                <a:latin typeface="Courier New" panose="02070309020205020404" pitchFamily="49" charset="0"/>
                <a:ea typeface="Times New Roman" panose="02020603050405020304" pitchFamily="18" charset="0"/>
              </a:rPr>
              <a:t> np</a:t>
            </a:r>
            <a:endParaRPr lang="en-CA" sz="1800" dirty="0">
              <a:effectLst/>
              <a:highlight>
                <a:srgbClr val="000000"/>
              </a:highlight>
              <a:latin typeface="Times New Roman" panose="02020603050405020304" pitchFamily="18" charset="0"/>
              <a:ea typeface="Times New Roman" panose="02020603050405020304" pitchFamily="18" charset="0"/>
            </a:endParaRPr>
          </a:p>
          <a:p>
            <a:pPr>
              <a:lnSpc>
                <a:spcPts val="1425"/>
              </a:lnSpc>
            </a:pPr>
            <a:r>
              <a:rPr lang="en-CA" sz="1800" dirty="0">
                <a:solidFill>
                  <a:srgbClr val="C99CC6"/>
                </a:solidFill>
                <a:effectLst/>
                <a:highlight>
                  <a:srgbClr val="000000"/>
                </a:highlight>
                <a:latin typeface="Courier New" panose="02070309020205020404" pitchFamily="49" charset="0"/>
                <a:ea typeface="Times New Roman" panose="02020603050405020304" pitchFamily="18" charset="0"/>
              </a:rPr>
              <a:t>import</a:t>
            </a:r>
            <a:r>
              <a:rPr lang="en-CA" sz="1800" dirty="0">
                <a:solidFill>
                  <a:srgbClr val="D4D4D4"/>
                </a:solidFill>
                <a:effectLst/>
                <a:highlight>
                  <a:srgbClr val="000000"/>
                </a:highlight>
                <a:latin typeface="Courier New" panose="02070309020205020404" pitchFamily="49" charset="0"/>
                <a:ea typeface="Times New Roman" panose="02020603050405020304" pitchFamily="18" charset="0"/>
              </a:rPr>
              <a:t> matplotlib.pyplot </a:t>
            </a:r>
            <a:r>
              <a:rPr lang="en-CA" sz="1800" dirty="0">
                <a:solidFill>
                  <a:srgbClr val="C99CC6"/>
                </a:solidFill>
                <a:effectLst/>
                <a:highlight>
                  <a:srgbClr val="000000"/>
                </a:highlight>
                <a:latin typeface="Courier New" panose="02070309020205020404" pitchFamily="49" charset="0"/>
                <a:ea typeface="Times New Roman" panose="02020603050405020304" pitchFamily="18" charset="0"/>
              </a:rPr>
              <a:t>as</a:t>
            </a:r>
            <a:r>
              <a:rPr lang="en-CA" sz="1800" dirty="0">
                <a:solidFill>
                  <a:srgbClr val="D4D4D4"/>
                </a:solidFill>
                <a:effectLst/>
                <a:highlight>
                  <a:srgbClr val="000000"/>
                </a:highlight>
                <a:latin typeface="Courier New" panose="02070309020205020404" pitchFamily="49" charset="0"/>
                <a:ea typeface="Times New Roman" panose="02020603050405020304" pitchFamily="18" charset="0"/>
              </a:rPr>
              <a:t> plt</a:t>
            </a:r>
            <a:endParaRPr lang="en-CA" sz="1800" dirty="0">
              <a:effectLst/>
              <a:highlight>
                <a:srgbClr val="000000"/>
              </a:highlight>
              <a:latin typeface="Times New Roman" panose="02020603050405020304" pitchFamily="18" charset="0"/>
              <a:ea typeface="Times New Roman" panose="02020603050405020304" pitchFamily="18" charset="0"/>
            </a:endParaRPr>
          </a:p>
          <a:p>
            <a:pPr>
              <a:lnSpc>
                <a:spcPts val="1425"/>
              </a:lnSpc>
            </a:pPr>
            <a:r>
              <a:rPr lang="en-CA" sz="1800" dirty="0">
                <a:solidFill>
                  <a:srgbClr val="C99CC6"/>
                </a:solidFill>
                <a:effectLst/>
                <a:highlight>
                  <a:srgbClr val="000000"/>
                </a:highlight>
                <a:latin typeface="Courier New" panose="02070309020205020404" pitchFamily="49" charset="0"/>
                <a:ea typeface="Times New Roman" panose="02020603050405020304" pitchFamily="18" charset="0"/>
              </a:rPr>
              <a:t>import</a:t>
            </a:r>
            <a:r>
              <a:rPr lang="en-CA" sz="1800" dirty="0">
                <a:solidFill>
                  <a:srgbClr val="D4D4D4"/>
                </a:solidFill>
                <a:effectLst/>
                <a:highlight>
                  <a:srgbClr val="000000"/>
                </a:highlight>
                <a:latin typeface="Courier New" panose="02070309020205020404" pitchFamily="49" charset="0"/>
                <a:ea typeface="Times New Roman" panose="02020603050405020304" pitchFamily="18" charset="0"/>
              </a:rPr>
              <a:t> seaborn </a:t>
            </a:r>
            <a:r>
              <a:rPr lang="en-CA" sz="1800" dirty="0">
                <a:solidFill>
                  <a:srgbClr val="C99CC6"/>
                </a:solidFill>
                <a:effectLst/>
                <a:highlight>
                  <a:srgbClr val="000000"/>
                </a:highlight>
                <a:latin typeface="Courier New" panose="02070309020205020404" pitchFamily="49" charset="0"/>
                <a:ea typeface="Times New Roman" panose="02020603050405020304" pitchFamily="18" charset="0"/>
              </a:rPr>
              <a:t>as</a:t>
            </a:r>
            <a:r>
              <a:rPr lang="en-CA" sz="1800" dirty="0">
                <a:solidFill>
                  <a:srgbClr val="D4D4D4"/>
                </a:solidFill>
                <a:effectLst/>
                <a:highlight>
                  <a:srgbClr val="000000"/>
                </a:highlight>
                <a:latin typeface="Courier New" panose="02070309020205020404" pitchFamily="49" charset="0"/>
                <a:ea typeface="Times New Roman" panose="02020603050405020304" pitchFamily="18" charset="0"/>
              </a:rPr>
              <a:t> sns</a:t>
            </a:r>
            <a:endParaRPr lang="en-CA" sz="1800" dirty="0">
              <a:effectLst/>
              <a:highlight>
                <a:srgbClr val="000000"/>
              </a:highlight>
              <a:latin typeface="Times New Roman" panose="02020603050405020304" pitchFamily="18" charset="0"/>
              <a:ea typeface="Times New Roman" panose="02020603050405020304" pitchFamily="18" charset="0"/>
            </a:endParaRPr>
          </a:p>
          <a:p>
            <a:pPr>
              <a:lnSpc>
                <a:spcPts val="1425"/>
              </a:lnSpc>
            </a:pPr>
            <a:r>
              <a:rPr lang="en-CA" sz="1800" dirty="0">
                <a:solidFill>
                  <a:srgbClr val="C99CC6"/>
                </a:solidFill>
                <a:effectLst/>
                <a:highlight>
                  <a:srgbClr val="000000"/>
                </a:highlight>
                <a:latin typeface="Courier New" panose="02070309020205020404" pitchFamily="49" charset="0"/>
                <a:ea typeface="Times New Roman" panose="02020603050405020304" pitchFamily="18" charset="0"/>
              </a:rPr>
              <a:t>from</a:t>
            </a:r>
            <a:r>
              <a:rPr lang="en-CA" sz="1800" dirty="0">
                <a:solidFill>
                  <a:srgbClr val="D4D4D4"/>
                </a:solidFill>
                <a:effectLst/>
                <a:highlight>
                  <a:srgbClr val="000000"/>
                </a:highlight>
                <a:latin typeface="Courier New" panose="02070309020205020404" pitchFamily="49" charset="0"/>
                <a:ea typeface="Times New Roman" panose="02020603050405020304" pitchFamily="18" charset="0"/>
              </a:rPr>
              <a:t> sklearn.decomposition </a:t>
            </a:r>
            <a:r>
              <a:rPr lang="en-CA" sz="1800" dirty="0">
                <a:solidFill>
                  <a:srgbClr val="C99CC6"/>
                </a:solidFill>
                <a:effectLst/>
                <a:highlight>
                  <a:srgbClr val="000000"/>
                </a:highlight>
                <a:latin typeface="Courier New" panose="02070309020205020404" pitchFamily="49" charset="0"/>
                <a:ea typeface="Times New Roman" panose="02020603050405020304" pitchFamily="18" charset="0"/>
              </a:rPr>
              <a:t>import</a:t>
            </a:r>
            <a:r>
              <a:rPr lang="en-CA" sz="1800" dirty="0">
                <a:solidFill>
                  <a:srgbClr val="D4D4D4"/>
                </a:solidFill>
                <a:effectLst/>
                <a:highlight>
                  <a:srgbClr val="000000"/>
                </a:highlight>
                <a:latin typeface="Courier New" panose="02070309020205020404" pitchFamily="49" charset="0"/>
                <a:ea typeface="Times New Roman" panose="02020603050405020304" pitchFamily="18" charset="0"/>
              </a:rPr>
              <a:t> PCA</a:t>
            </a:r>
            <a:endParaRPr lang="en-CA" sz="1800" dirty="0">
              <a:effectLst/>
              <a:highlight>
                <a:srgbClr val="000000"/>
              </a:highlight>
              <a:latin typeface="Times New Roman" panose="02020603050405020304" pitchFamily="18" charset="0"/>
              <a:ea typeface="Times New Roman" panose="02020603050405020304" pitchFamily="18" charset="0"/>
            </a:endParaRPr>
          </a:p>
          <a:p>
            <a:endParaRPr lang="en-US" dirty="0">
              <a:highlight>
                <a:srgbClr val="FF00FF"/>
              </a:highlight>
            </a:endParaRPr>
          </a:p>
          <a:p>
            <a:endParaRPr lang="en-US" dirty="0">
              <a:highlight>
                <a:srgbClr val="FF00FF"/>
              </a:highlight>
            </a:endParaRPr>
          </a:p>
        </p:txBody>
      </p:sp>
      <p:sp>
        <p:nvSpPr>
          <p:cNvPr id="4" name="Rectangle 1">
            <a:extLst>
              <a:ext uri="{FF2B5EF4-FFF2-40B4-BE49-F238E27FC236}">
                <a16:creationId xmlns:a16="http://schemas.microsoft.com/office/drawing/2014/main" id="{4963B938-F4A7-2281-80F6-2BDC127BFC40}"/>
              </a:ext>
            </a:extLst>
          </p:cNvPr>
          <p:cNvSpPr>
            <a:spLocks noChangeArrowheads="1"/>
          </p:cNvSpPr>
          <p:nvPr/>
        </p:nvSpPr>
        <p:spPr bwMode="auto">
          <a:xfrm>
            <a:off x="212034" y="1721874"/>
            <a:ext cx="10508974"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333333"/>
                </a:solidFill>
                <a:effectLst/>
                <a:latin typeface="Helvetica Neue" panose="02000503000000020004" pitchFamily="2" charset="0"/>
                <a:ea typeface="Times New Roman" panose="02020603050405020304" pitchFamily="18" charset="0"/>
              </a:rPr>
              <a:t>Explanations:</a:t>
            </a:r>
            <a:endParaRPr kumimoji="0" lang="en-US" altLang="en-US" b="0" i="0" u="none" strike="noStrike" cap="none" normalizeH="0" baseline="0" dirty="0">
              <a:ln>
                <a:noFill/>
              </a:ln>
              <a:solidFill>
                <a:schemeClr val="tx1"/>
              </a:solidFill>
              <a:effectLst/>
              <a:ea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000000"/>
                </a:solidFill>
                <a:effectLst/>
                <a:ea typeface="Times New Roman" panose="02020603050405020304" pitchFamily="18" charset="0"/>
              </a:rPr>
              <a:t>Import the </a:t>
            </a:r>
            <a:r>
              <a:rPr kumimoji="0" lang="en-US" altLang="en-US" b="1" i="0" u="none" strike="noStrike" cap="none" normalizeH="0" baseline="0" dirty="0">
                <a:ln>
                  <a:noFill/>
                </a:ln>
                <a:solidFill>
                  <a:srgbClr val="000000"/>
                </a:solidFill>
                <a:effectLst/>
                <a:ea typeface="Times New Roman" panose="02020603050405020304" pitchFamily="18" charset="0"/>
              </a:rPr>
              <a:t>Pandas</a:t>
            </a:r>
            <a:r>
              <a:rPr kumimoji="0" lang="en-US" altLang="en-US" b="0" i="0" u="none" strike="noStrike" cap="none" normalizeH="0" baseline="0" dirty="0">
                <a:ln>
                  <a:noFill/>
                </a:ln>
                <a:solidFill>
                  <a:srgbClr val="000000"/>
                </a:solidFill>
                <a:effectLst/>
                <a:ea typeface="Times New Roman" panose="02020603050405020304" pitchFamily="18" charset="0"/>
              </a:rPr>
              <a:t> library, used for handling and analyzing data (especially tables and CSV files)</a:t>
            </a:r>
            <a:endParaRPr kumimoji="0" lang="en-US" altLang="en-US" b="0" i="0" u="none" strike="noStrike" cap="none" normalizeH="0" baseline="0" dirty="0">
              <a:ln>
                <a:noFill/>
              </a:ln>
              <a:solidFill>
                <a:schemeClr val="tx1"/>
              </a:solidFill>
              <a:effectLst/>
              <a:ea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ea typeface="Times New Roman" panose="02020603050405020304" pitchFamily="18" charset="0"/>
              </a:rPr>
              <a:t>The </a:t>
            </a:r>
            <a:r>
              <a:rPr kumimoji="0" lang="en-US" altLang="en-US" b="1"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as pd</a:t>
            </a:r>
            <a:r>
              <a:rPr kumimoji="0" lang="en-US" altLang="en-US" b="1" i="0" u="none" strike="noStrike" cap="none" normalizeH="0" baseline="0" dirty="0">
                <a:ln>
                  <a:noFill/>
                </a:ln>
                <a:solidFill>
                  <a:srgbClr val="000000"/>
                </a:solidFill>
                <a:effectLst/>
                <a:ea typeface="Times New Roman" panose="02020603050405020304" pitchFamily="18" charset="0"/>
              </a:rPr>
              <a:t> </a:t>
            </a:r>
            <a:r>
              <a:rPr kumimoji="0" lang="en-US" altLang="en-US" b="0" i="0" u="none" strike="noStrike" cap="none" normalizeH="0" baseline="0" dirty="0">
                <a:ln>
                  <a:noFill/>
                </a:ln>
                <a:solidFill>
                  <a:srgbClr val="000000"/>
                </a:solidFill>
                <a:effectLst/>
                <a:ea typeface="Times New Roman" panose="02020603050405020304" pitchFamily="18" charset="0"/>
              </a:rPr>
              <a:t>part means you can use the short name </a:t>
            </a:r>
            <a:r>
              <a:rPr kumimoji="0" lang="en-US" altLang="en-US" b="1"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pd</a:t>
            </a:r>
            <a:r>
              <a:rPr kumimoji="0" lang="en-US" altLang="en-US" b="0" i="0" u="none" strike="noStrike" cap="none" normalizeH="0" baseline="0" dirty="0">
                <a:ln>
                  <a:noFill/>
                </a:ln>
                <a:solidFill>
                  <a:srgbClr val="000000"/>
                </a:solidFill>
                <a:effectLst/>
                <a:ea typeface="Times New Roman" panose="02020603050405020304" pitchFamily="18" charset="0"/>
              </a:rPr>
              <a:t> instead of typing </a:t>
            </a:r>
            <a:r>
              <a:rPr kumimoji="0" lang="en-US" altLang="en-US"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pandas</a:t>
            </a:r>
            <a:r>
              <a:rPr kumimoji="0" lang="en-US" altLang="en-US" b="0" i="0" u="none" strike="noStrike" cap="none" normalizeH="0" baseline="0" dirty="0">
                <a:ln>
                  <a:noFill/>
                </a:ln>
                <a:solidFill>
                  <a:srgbClr val="000000"/>
                </a:solidFill>
                <a:effectLst/>
                <a:ea typeface="Times New Roman" panose="02020603050405020304" pitchFamily="18" charset="0"/>
              </a:rPr>
              <a:t> every time.</a:t>
            </a:r>
            <a:endParaRPr kumimoji="0" lang="en-US" altLang="en-US" b="0" i="0" u="none" strike="noStrike" cap="none" normalizeH="0" baseline="0" dirty="0">
              <a:ln>
                <a:noFill/>
              </a:ln>
              <a:solidFill>
                <a:schemeClr val="tx1"/>
              </a:solidFill>
              <a:effectLst/>
              <a:ea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000000"/>
                </a:solidFill>
                <a:effectLst/>
                <a:ea typeface="Times New Roman" panose="02020603050405020304" pitchFamily="18" charset="0"/>
              </a:rPr>
              <a:t>Import the </a:t>
            </a:r>
            <a:r>
              <a:rPr kumimoji="0" lang="en-US" altLang="en-US" b="1" i="0" u="none" strike="noStrike" cap="none" normalizeH="0" baseline="0" dirty="0">
                <a:ln>
                  <a:noFill/>
                </a:ln>
                <a:solidFill>
                  <a:srgbClr val="000000"/>
                </a:solidFill>
                <a:effectLst/>
                <a:ea typeface="Times New Roman" panose="02020603050405020304" pitchFamily="18" charset="0"/>
              </a:rPr>
              <a:t>NumPy</a:t>
            </a:r>
            <a:r>
              <a:rPr kumimoji="0" lang="en-US" altLang="en-US" b="0" i="0" u="none" strike="noStrike" cap="none" normalizeH="0" baseline="0" dirty="0">
                <a:ln>
                  <a:noFill/>
                </a:ln>
                <a:solidFill>
                  <a:srgbClr val="000000"/>
                </a:solidFill>
                <a:effectLst/>
                <a:ea typeface="Times New Roman" panose="02020603050405020304" pitchFamily="18" charset="0"/>
              </a:rPr>
              <a:t> library for </a:t>
            </a:r>
            <a:r>
              <a:rPr kumimoji="0" lang="en-US" altLang="en-US" b="1" i="0" u="none" strike="noStrike" cap="none" normalizeH="0" baseline="0" dirty="0">
                <a:ln>
                  <a:noFill/>
                </a:ln>
                <a:solidFill>
                  <a:srgbClr val="000000"/>
                </a:solidFill>
                <a:effectLst/>
                <a:ea typeface="Times New Roman" panose="02020603050405020304" pitchFamily="18" charset="0"/>
              </a:rPr>
              <a:t>numerical computations</a:t>
            </a:r>
            <a:r>
              <a:rPr kumimoji="0" lang="en-US" altLang="en-US" b="0" i="0" u="none" strike="noStrike" cap="none" normalizeH="0" baseline="0" dirty="0">
                <a:ln>
                  <a:noFill/>
                </a:ln>
                <a:solidFill>
                  <a:srgbClr val="000000"/>
                </a:solidFill>
                <a:effectLst/>
                <a:ea typeface="Times New Roman" panose="02020603050405020304" pitchFamily="18" charset="0"/>
              </a:rPr>
              <a:t> and working with arrays (multi-dimensional data)</a:t>
            </a:r>
            <a:endParaRPr kumimoji="0" lang="en-US" altLang="en-US" b="0" i="0" u="none" strike="noStrike" cap="none" normalizeH="0" baseline="0" dirty="0">
              <a:ln>
                <a:noFill/>
              </a:ln>
              <a:solidFill>
                <a:schemeClr val="tx1"/>
              </a:solidFill>
              <a:effectLst/>
              <a:ea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ea typeface="Times New Roman" panose="02020603050405020304" pitchFamily="18" charset="0"/>
              </a:rPr>
              <a:t>Import the </a:t>
            </a:r>
            <a:r>
              <a:rPr kumimoji="0" lang="en-US" altLang="en-US" b="1" i="0" u="none" strike="noStrike" cap="none" normalizeH="0" baseline="0" dirty="0">
                <a:ln>
                  <a:noFill/>
                </a:ln>
                <a:solidFill>
                  <a:schemeClr val="tx1"/>
                </a:solidFill>
                <a:effectLst/>
                <a:ea typeface="Times New Roman" panose="02020603050405020304" pitchFamily="18" charset="0"/>
              </a:rPr>
              <a:t>Pyplot</a:t>
            </a:r>
            <a:r>
              <a:rPr kumimoji="0" lang="en-US" altLang="en-US" b="0" i="0" u="none" strike="noStrike" cap="none" normalizeH="0" baseline="0" dirty="0">
                <a:ln>
                  <a:noFill/>
                </a:ln>
                <a:solidFill>
                  <a:schemeClr val="tx1"/>
                </a:solidFill>
                <a:effectLst/>
                <a:ea typeface="Times New Roman" panose="02020603050405020304" pitchFamily="18" charset="0"/>
              </a:rPr>
              <a:t> module from the </a:t>
            </a:r>
            <a:r>
              <a:rPr kumimoji="0" lang="en-US" altLang="en-US" b="1" i="0" u="none" strike="noStrike" cap="none" normalizeH="0" baseline="0" dirty="0">
                <a:ln>
                  <a:noFill/>
                </a:ln>
                <a:solidFill>
                  <a:schemeClr val="tx1"/>
                </a:solidFill>
                <a:effectLst/>
                <a:ea typeface="Times New Roman" panose="02020603050405020304" pitchFamily="18" charset="0"/>
              </a:rPr>
              <a:t>Matplotlib</a:t>
            </a:r>
            <a:r>
              <a:rPr kumimoji="0" lang="en-US" altLang="en-US" b="0" i="0" u="none" strike="noStrike" cap="none" normalizeH="0" baseline="0" dirty="0">
                <a:ln>
                  <a:noFill/>
                </a:ln>
                <a:solidFill>
                  <a:schemeClr val="tx1"/>
                </a:solidFill>
                <a:effectLst/>
                <a:ea typeface="Times New Roman" panose="02020603050405020304" pitchFamily="18" charset="0"/>
              </a:rPr>
              <a:t> library. Used for </a:t>
            </a:r>
            <a:r>
              <a:rPr kumimoji="0" lang="en-US" altLang="en-US" b="1" i="0" u="none" strike="noStrike" cap="none" normalizeH="0" baseline="0" dirty="0">
                <a:ln>
                  <a:noFill/>
                </a:ln>
                <a:solidFill>
                  <a:schemeClr val="tx1"/>
                </a:solidFill>
                <a:effectLst/>
                <a:ea typeface="Times New Roman" panose="02020603050405020304" pitchFamily="18" charset="0"/>
              </a:rPr>
              <a:t>creating visualizations</a:t>
            </a:r>
            <a:r>
              <a:rPr kumimoji="0" lang="en-US" altLang="en-US" b="0" i="0" u="none" strike="noStrike" cap="none" normalizeH="0" baseline="0" dirty="0">
                <a:ln>
                  <a:noFill/>
                </a:ln>
                <a:solidFill>
                  <a:schemeClr val="tx1"/>
                </a:solidFill>
                <a:effectLst/>
                <a:ea typeface="Times New Roman" panose="02020603050405020304" pitchFamily="18" charset="0"/>
              </a:rPr>
              <a:t> like line charts, bar charts, and histograms.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ea typeface="Times New Roman" panose="02020603050405020304" pitchFamily="18" charset="0"/>
              </a:rPr>
              <a:t> Import the </a:t>
            </a:r>
            <a:r>
              <a:rPr kumimoji="0" lang="en-US" altLang="en-US" b="1" i="0" u="none" strike="noStrike" cap="none" normalizeH="0" baseline="0" dirty="0">
                <a:ln>
                  <a:noFill/>
                </a:ln>
                <a:solidFill>
                  <a:schemeClr val="tx1"/>
                </a:solidFill>
                <a:effectLst/>
                <a:ea typeface="Times New Roman" panose="02020603050405020304" pitchFamily="18" charset="0"/>
              </a:rPr>
              <a:t>Seaborn</a:t>
            </a:r>
            <a:r>
              <a:rPr kumimoji="0" lang="en-US" altLang="en-US" b="0" i="0" u="none" strike="noStrike" cap="none" normalizeH="0" baseline="0" dirty="0">
                <a:ln>
                  <a:noFill/>
                </a:ln>
                <a:solidFill>
                  <a:schemeClr val="tx1"/>
                </a:solidFill>
                <a:effectLst/>
                <a:ea typeface="Times New Roman" panose="02020603050405020304" pitchFamily="18" charset="0"/>
              </a:rPr>
              <a:t> library, which builds on top of Matplotlib. It makes it easier to create </a:t>
            </a:r>
            <a:r>
              <a:rPr kumimoji="0" lang="en-US" altLang="en-US" b="1" i="0" u="none" strike="noStrike" cap="none" normalizeH="0" baseline="0" dirty="0">
                <a:ln>
                  <a:noFill/>
                </a:ln>
                <a:solidFill>
                  <a:schemeClr val="tx1"/>
                </a:solidFill>
                <a:effectLst/>
                <a:ea typeface="Times New Roman" panose="02020603050405020304" pitchFamily="18" charset="0"/>
              </a:rPr>
              <a:t>beautiful and informative statistical graphics</a:t>
            </a:r>
            <a:r>
              <a:rPr kumimoji="0" lang="en-US" altLang="en-US" b="0" i="0" u="none" strike="noStrike" cap="none" normalizeH="0" baseline="0" dirty="0">
                <a:ln>
                  <a:noFill/>
                </a:ln>
                <a:solidFill>
                  <a:schemeClr val="tx1"/>
                </a:solidFill>
                <a:effectLst/>
                <a:ea typeface="Times New Roman" panose="02020603050405020304" pitchFamily="18" charset="0"/>
              </a:rPr>
              <a:t>.</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ea typeface="Times New Roman" panose="02020603050405020304" pitchFamily="18" charset="0"/>
              </a:rPr>
              <a:t>Import the </a:t>
            </a:r>
            <a:r>
              <a:rPr kumimoji="0" lang="en-US" altLang="en-US" b="1" i="0" u="none" strike="noStrike" cap="none" normalizeH="0" baseline="0" dirty="0">
                <a:ln>
                  <a:noFill/>
                </a:ln>
                <a:solidFill>
                  <a:schemeClr val="tx1"/>
                </a:solidFill>
                <a:effectLst/>
                <a:ea typeface="Times New Roman" panose="02020603050405020304" pitchFamily="18" charset="0"/>
              </a:rPr>
              <a:t>PCA (Principal Component Analysis)</a:t>
            </a:r>
            <a:r>
              <a:rPr kumimoji="0" lang="en-US" altLang="en-US" b="0" i="0" u="none" strike="noStrike" cap="none" normalizeH="0" baseline="0" dirty="0">
                <a:ln>
                  <a:noFill/>
                </a:ln>
                <a:solidFill>
                  <a:schemeClr val="tx1"/>
                </a:solidFill>
                <a:effectLst/>
                <a:ea typeface="Times New Roman" panose="02020603050405020304" pitchFamily="18" charset="0"/>
              </a:rPr>
              <a:t> class from </a:t>
            </a:r>
            <a:r>
              <a:rPr kumimoji="0" lang="en-US" altLang="en-US" b="1" i="0" u="none" strike="noStrike" cap="none" normalizeH="0" baseline="0" dirty="0">
                <a:ln>
                  <a:noFill/>
                </a:ln>
                <a:solidFill>
                  <a:schemeClr val="tx1"/>
                </a:solidFill>
                <a:effectLst/>
                <a:ea typeface="Times New Roman" panose="02020603050405020304" pitchFamily="18" charset="0"/>
              </a:rPr>
              <a:t>Scikit-</a:t>
            </a:r>
            <a:r>
              <a:rPr kumimoji="0" lang="en-US" altLang="en-US" b="1" i="0" u="none" strike="noStrike" cap="none" normalizeH="0" baseline="0" dirty="0" err="1">
                <a:ln>
                  <a:noFill/>
                </a:ln>
                <a:solidFill>
                  <a:schemeClr val="tx1"/>
                </a:solidFill>
                <a:effectLst/>
                <a:ea typeface="Times New Roman" panose="02020603050405020304" pitchFamily="18" charset="0"/>
              </a:rPr>
              <a:t>learn’s</a:t>
            </a:r>
            <a:r>
              <a:rPr kumimoji="0" lang="en-US" altLang="en-US" b="1" i="0" u="none" strike="noStrike" cap="none" normalizeH="0" baseline="0" dirty="0">
                <a:ln>
                  <a:noFill/>
                </a:ln>
                <a:solidFill>
                  <a:schemeClr val="tx1"/>
                </a:solidFill>
                <a:effectLst/>
                <a:ea typeface="Times New Roman" panose="02020603050405020304" pitchFamily="18" charset="0"/>
              </a:rPr>
              <a:t> decomposition module</a:t>
            </a:r>
            <a:r>
              <a:rPr kumimoji="0" lang="en-US" altLang="en-US" b="0" i="0" u="none" strike="noStrike" cap="none" normalizeH="0" baseline="0" dirty="0">
                <a:ln>
                  <a:noFill/>
                </a:ln>
                <a:solidFill>
                  <a:schemeClr val="tx1"/>
                </a:solidFill>
                <a:effectLst/>
                <a:ea typeface="Times New Roman" panose="02020603050405020304" pitchFamily="18" charset="0"/>
              </a:rPr>
              <a:t>. </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ea typeface="Times New Roman" panose="02020603050405020304" pitchFamily="18" charset="0"/>
              </a:rPr>
              <a:t>PCA is a </a:t>
            </a:r>
            <a:r>
              <a:rPr kumimoji="0" lang="en-US" altLang="en-US" b="1" i="0" u="none" strike="noStrike" cap="none" normalizeH="0" baseline="0" dirty="0">
                <a:ln>
                  <a:noFill/>
                </a:ln>
                <a:solidFill>
                  <a:schemeClr val="tx1"/>
                </a:solidFill>
                <a:effectLst/>
                <a:ea typeface="Times New Roman" panose="02020603050405020304" pitchFamily="18" charset="0"/>
              </a:rPr>
              <a:t>dimensionality reduction technique</a:t>
            </a:r>
            <a:r>
              <a:rPr kumimoji="0" lang="en-US" altLang="en-US" b="0" i="0" u="none" strike="noStrike" cap="none" normalizeH="0" baseline="0" dirty="0">
                <a:ln>
                  <a:noFill/>
                </a:ln>
                <a:solidFill>
                  <a:schemeClr val="tx1"/>
                </a:solidFill>
                <a:effectLst/>
                <a:ea typeface="Times New Roman" panose="02020603050405020304" pitchFamily="18" charset="0"/>
              </a:rPr>
              <a:t> — it helps simplify complex datasets by reducing the number of variables while keeping most of the information.</a:t>
            </a:r>
            <a:endParaRPr kumimoji="0" lang="en-US" altLang="en-US"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2169800734"/>
      </p:ext>
    </p:extLst>
  </p:cSld>
  <p:clrMapOvr>
    <a:masterClrMapping/>
  </p:clrMapOvr>
  <mc:AlternateContent xmlns:mc="http://schemas.openxmlformats.org/markup-compatibility/2006">
    <mc:Choice xmlns:p14="http://schemas.microsoft.com/office/powerpoint/2010/main" Requires="p14">
      <p:transition spd="slow" p14:dur="2000" advTm="174119"/>
    </mc:Choice>
    <mc:Fallback>
      <p:transition spd="slow" advTm="174119"/>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1A59BAB-D8BB-A322-426A-F8F5C3209F06}"/>
              </a:ext>
            </a:extLst>
          </p:cNvPr>
          <p:cNvSpPr>
            <a:spLocks noChangeArrowheads="1"/>
          </p:cNvSpPr>
          <p:nvPr/>
        </p:nvSpPr>
        <p:spPr bwMode="auto">
          <a:xfrm>
            <a:off x="112644" y="131099"/>
            <a:ext cx="11655286" cy="5940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457200" algn="l"/>
              </a:tabLst>
              <a:defRPr>
                <a:solidFill>
                  <a:schemeClr val="tx1"/>
                </a:solidFill>
                <a:latin typeface="Arial" panose="020B0604020202020204" pitchFamily="34" charset="0"/>
              </a:defRPr>
            </a:lvl1pPr>
            <a:lvl2pPr eaLnBrk="0" fontAlgn="base" hangingPunct="0">
              <a:spcBef>
                <a:spcPct val="0"/>
              </a:spcBef>
              <a:spcAft>
                <a:spcPct val="0"/>
              </a:spcAft>
              <a:tabLst>
                <a:tab pos="457200" algn="l"/>
              </a:tabLst>
              <a:defRPr>
                <a:solidFill>
                  <a:schemeClr val="tx1"/>
                </a:solidFill>
                <a:latin typeface="Arial" panose="020B0604020202020204" pitchFamily="34" charset="0"/>
              </a:defRPr>
            </a:lvl2pPr>
            <a:lvl3pPr eaLnBrk="0" fontAlgn="base" hangingPunct="0">
              <a:spcBef>
                <a:spcPct val="0"/>
              </a:spcBef>
              <a:spcAft>
                <a:spcPct val="0"/>
              </a:spcAft>
              <a:tabLst>
                <a:tab pos="457200" algn="l"/>
              </a:tabLst>
              <a:defRPr>
                <a:solidFill>
                  <a:schemeClr val="tx1"/>
                </a:solidFill>
                <a:latin typeface="Arial" panose="020B0604020202020204" pitchFamily="34" charset="0"/>
              </a:defRPr>
            </a:lvl3pPr>
            <a:lvl4pPr eaLnBrk="0" fontAlgn="base" hangingPunct="0">
              <a:spcBef>
                <a:spcPct val="0"/>
              </a:spcBef>
              <a:spcAft>
                <a:spcPct val="0"/>
              </a:spcAft>
              <a:tabLst>
                <a:tab pos="457200" algn="l"/>
              </a:tabLst>
              <a:defRPr>
                <a:solidFill>
                  <a:schemeClr val="tx1"/>
                </a:solidFill>
                <a:latin typeface="Arial" panose="020B0604020202020204" pitchFamily="34" charset="0"/>
              </a:defRPr>
            </a:lvl4pPr>
            <a:lvl5pPr eaLnBrk="0" fontAlgn="base" hangingPunct="0">
              <a:spcBef>
                <a:spcPct val="0"/>
              </a:spcBef>
              <a:spcAft>
                <a:spcPct val="0"/>
              </a:spcAft>
              <a:tabLst>
                <a:tab pos="457200" algn="l"/>
              </a:tabLst>
              <a:defRPr>
                <a:solidFill>
                  <a:schemeClr val="tx1"/>
                </a:solidFill>
                <a:latin typeface="Arial" panose="020B0604020202020204" pitchFamily="34" charset="0"/>
              </a:defRPr>
            </a:lvl5pPr>
            <a:lvl6pPr eaLnBrk="0" fontAlgn="base" hangingPunct="0">
              <a:spcBef>
                <a:spcPct val="0"/>
              </a:spcBef>
              <a:spcAft>
                <a:spcPct val="0"/>
              </a:spcAft>
              <a:tabLst>
                <a:tab pos="457200" algn="l"/>
              </a:tabLst>
              <a:defRPr>
                <a:solidFill>
                  <a:schemeClr val="tx1"/>
                </a:solidFill>
                <a:latin typeface="Arial" panose="020B0604020202020204" pitchFamily="34" charset="0"/>
              </a:defRPr>
            </a:lvl6pPr>
            <a:lvl7pPr eaLnBrk="0" fontAlgn="base" hangingPunct="0">
              <a:spcBef>
                <a:spcPct val="0"/>
              </a:spcBef>
              <a:spcAft>
                <a:spcPct val="0"/>
              </a:spcAft>
              <a:tabLst>
                <a:tab pos="457200" algn="l"/>
              </a:tabLst>
              <a:defRPr>
                <a:solidFill>
                  <a:schemeClr val="tx1"/>
                </a:solidFill>
                <a:latin typeface="Arial" panose="020B0604020202020204" pitchFamily="34" charset="0"/>
              </a:defRPr>
            </a:lvl7pPr>
            <a:lvl8pPr eaLnBrk="0" fontAlgn="base" hangingPunct="0">
              <a:spcBef>
                <a:spcPct val="0"/>
              </a:spcBef>
              <a:spcAft>
                <a:spcPct val="0"/>
              </a:spcAft>
              <a:tabLst>
                <a:tab pos="457200" algn="l"/>
              </a:tabLst>
              <a:defRPr>
                <a:solidFill>
                  <a:schemeClr val="tx1"/>
                </a:solidFill>
                <a:latin typeface="Arial" panose="020B0604020202020204" pitchFamily="34" charset="0"/>
              </a:defRPr>
            </a:lvl8pPr>
            <a:lvl9pPr eaLnBrk="0" fontAlgn="base" hangingPunct="0">
              <a:spcBef>
                <a:spcPct val="0"/>
              </a:spcBef>
              <a:spcAft>
                <a:spcPct val="0"/>
              </a:spcAft>
              <a:tabLst>
                <a:tab pos="457200" algn="l"/>
              </a:tabLs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tab pos="457200" algn="l"/>
              </a:tabLst>
            </a:pPr>
            <a:r>
              <a:rPr kumimoji="0" lang="en-US" altLang="en-US" sz="1600" b="1" i="0" u="none" strike="noStrike" cap="none" normalizeH="0" baseline="0" dirty="0">
                <a:ln>
                  <a:noFill/>
                </a:ln>
                <a:solidFill>
                  <a:srgbClr val="FF0000"/>
                </a:solidFill>
                <a:effectLst/>
                <a:latin typeface="Helvetica Neue" panose="02000503000000020004" pitchFamily="2" charset="0"/>
                <a:ea typeface="Times New Roman" panose="02020603050405020304" pitchFamily="18" charset="0"/>
              </a:rPr>
              <a:t>Loading the Dataset</a:t>
            </a:r>
            <a:endParaRPr kumimoji="0" lang="en-US" altLang="en-US" sz="1600" b="0" i="0" u="none" strike="noStrike" cap="none" normalizeH="0" baseline="0" dirty="0">
              <a:ln>
                <a:noFill/>
              </a:ln>
              <a:solidFill>
                <a:srgbClr val="FF0000"/>
              </a:solidFill>
              <a:effectLst/>
              <a:ea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457200" algn="l"/>
              </a:tabLst>
            </a:pPr>
            <a:r>
              <a:rPr kumimoji="0" lang="en-US" altLang="en-US" sz="1600" b="0" i="0" u="none" strike="noStrike" cap="none" normalizeH="0" baseline="0" dirty="0">
                <a:ln>
                  <a:noFill/>
                </a:ln>
                <a:solidFill>
                  <a:schemeClr val="bg1"/>
                </a:solidFill>
                <a:effectLst/>
                <a:highlight>
                  <a:srgbClr val="000000"/>
                </a:highlight>
                <a:latin typeface="Montserrat" pitchFamily="2" charset="77"/>
                <a:ea typeface="Times New Roman" panose="02020603050405020304" pitchFamily="18" charset="0"/>
              </a:rPr>
              <a:t>Load the dataset into a Pandas DataFrame:</a:t>
            </a:r>
            <a:endParaRPr kumimoji="0" lang="en-US" altLang="en-US" sz="1600" b="0" i="0" u="none" strike="noStrike" cap="none" normalizeH="0" baseline="0" dirty="0">
              <a:ln>
                <a:noFill/>
              </a:ln>
              <a:solidFill>
                <a:schemeClr val="bg1"/>
              </a:solidFill>
              <a:effectLst/>
              <a:highlight>
                <a:srgbClr val="000000"/>
              </a:highlight>
              <a:ea typeface="Times New Roman" panose="02020603050405020304" pitchFamily="18" charset="0"/>
            </a:endParaRPr>
          </a:p>
          <a:p>
            <a:pPr>
              <a:lnSpc>
                <a:spcPts val="1425"/>
              </a:lnSpc>
            </a:pPr>
            <a:r>
              <a:rPr lang="en-CA" sz="1800" dirty="0">
                <a:solidFill>
                  <a:srgbClr val="82B76C"/>
                </a:solidFill>
                <a:effectLst/>
                <a:highlight>
                  <a:srgbClr val="000000"/>
                </a:highlight>
                <a:latin typeface="Courier New" panose="02070309020205020404" pitchFamily="49" charset="0"/>
                <a:ea typeface="Times New Roman" panose="02020603050405020304" pitchFamily="18" charset="0"/>
              </a:rPr>
              <a:t># 2. To mount the drive</a:t>
            </a:r>
            <a:endParaRPr lang="en-CA" sz="1800" dirty="0">
              <a:effectLst/>
              <a:highlight>
                <a:srgbClr val="000000"/>
              </a:highlight>
              <a:latin typeface="Times New Roman" panose="02020603050405020304" pitchFamily="18" charset="0"/>
              <a:ea typeface="Times New Roman" panose="02020603050405020304" pitchFamily="18" charset="0"/>
            </a:endParaRPr>
          </a:p>
          <a:p>
            <a:pPr>
              <a:lnSpc>
                <a:spcPts val="1425"/>
              </a:lnSpc>
            </a:pPr>
            <a:r>
              <a:rPr lang="en-CA" sz="1800" dirty="0">
                <a:solidFill>
                  <a:srgbClr val="C99CC6"/>
                </a:solidFill>
                <a:effectLst/>
                <a:highlight>
                  <a:srgbClr val="000000"/>
                </a:highlight>
                <a:latin typeface="Courier New" panose="02070309020205020404" pitchFamily="49" charset="0"/>
                <a:ea typeface="Times New Roman" panose="02020603050405020304" pitchFamily="18" charset="0"/>
              </a:rPr>
              <a:t>from</a:t>
            </a:r>
            <a:r>
              <a:rPr lang="en-CA" sz="1800" dirty="0">
                <a:solidFill>
                  <a:srgbClr val="D4D4D4"/>
                </a:solidFill>
                <a:effectLst/>
                <a:highlight>
                  <a:srgbClr val="000000"/>
                </a:highlight>
                <a:latin typeface="Courier New" panose="02070309020205020404" pitchFamily="49" charset="0"/>
                <a:ea typeface="Times New Roman" panose="02020603050405020304" pitchFamily="18" charset="0"/>
              </a:rPr>
              <a:t> google.colab </a:t>
            </a:r>
            <a:r>
              <a:rPr lang="en-CA" sz="1800" dirty="0">
                <a:solidFill>
                  <a:srgbClr val="C99CC6"/>
                </a:solidFill>
                <a:effectLst/>
                <a:highlight>
                  <a:srgbClr val="000000"/>
                </a:highlight>
                <a:latin typeface="Courier New" panose="02070309020205020404" pitchFamily="49" charset="0"/>
                <a:ea typeface="Times New Roman" panose="02020603050405020304" pitchFamily="18" charset="0"/>
              </a:rPr>
              <a:t>import</a:t>
            </a:r>
            <a:r>
              <a:rPr lang="en-CA" sz="1800" dirty="0">
                <a:solidFill>
                  <a:srgbClr val="D4D4D4"/>
                </a:solidFill>
                <a:effectLst/>
                <a:highlight>
                  <a:srgbClr val="000000"/>
                </a:highlight>
                <a:latin typeface="Courier New" panose="02070309020205020404" pitchFamily="49" charset="0"/>
                <a:ea typeface="Times New Roman" panose="02020603050405020304" pitchFamily="18" charset="0"/>
              </a:rPr>
              <a:t> drive</a:t>
            </a:r>
            <a:endParaRPr lang="en-CA" sz="1800" dirty="0">
              <a:effectLst/>
              <a:highlight>
                <a:srgbClr val="000000"/>
              </a:highlight>
              <a:latin typeface="Times New Roman" panose="02020603050405020304" pitchFamily="18" charset="0"/>
              <a:ea typeface="Times New Roman" panose="02020603050405020304" pitchFamily="18" charset="0"/>
            </a:endParaRPr>
          </a:p>
          <a:p>
            <a:pPr>
              <a:lnSpc>
                <a:spcPts val="1425"/>
              </a:lnSpc>
            </a:pPr>
            <a:r>
              <a:rPr lang="en-CA" sz="1800" dirty="0">
                <a:solidFill>
                  <a:srgbClr val="D4D4D4"/>
                </a:solidFill>
                <a:effectLst/>
                <a:highlight>
                  <a:srgbClr val="000000"/>
                </a:highlight>
                <a:latin typeface="Courier New" panose="02070309020205020404" pitchFamily="49" charset="0"/>
                <a:ea typeface="Times New Roman" panose="02020603050405020304" pitchFamily="18" charset="0"/>
              </a:rPr>
              <a:t>drive.mount</a:t>
            </a:r>
            <a:r>
              <a:rPr lang="en-CA" sz="1800" dirty="0">
                <a:solidFill>
                  <a:srgbClr val="DCDCDC"/>
                </a:solidFill>
                <a:effectLst/>
                <a:highlight>
                  <a:srgbClr val="000000"/>
                </a:highlight>
                <a:latin typeface="Courier New" panose="02070309020205020404" pitchFamily="49" charset="0"/>
                <a:ea typeface="Times New Roman" panose="02020603050405020304" pitchFamily="18" charset="0"/>
              </a:rPr>
              <a:t>(</a:t>
            </a:r>
            <a:r>
              <a:rPr lang="en-CA" sz="1800" dirty="0">
                <a:solidFill>
                  <a:srgbClr val="CE9178"/>
                </a:solidFill>
                <a:effectLst/>
                <a:highlight>
                  <a:srgbClr val="000000"/>
                </a:highlight>
                <a:latin typeface="Courier New" panose="02070309020205020404" pitchFamily="49" charset="0"/>
                <a:ea typeface="Times New Roman" panose="02020603050405020304" pitchFamily="18" charset="0"/>
              </a:rPr>
              <a:t>'/content/drive'</a:t>
            </a:r>
            <a:r>
              <a:rPr lang="en-CA" sz="1800" dirty="0">
                <a:solidFill>
                  <a:srgbClr val="DCDCDC"/>
                </a:solidFill>
                <a:effectLst/>
                <a:highlight>
                  <a:srgbClr val="000000"/>
                </a:highlight>
                <a:latin typeface="Courier New" panose="02070309020205020404" pitchFamily="49" charset="0"/>
                <a:ea typeface="Times New Roman" panose="02020603050405020304" pitchFamily="18" charset="0"/>
              </a:rPr>
              <a:t>)</a:t>
            </a:r>
            <a:endParaRPr lang="en-CA" sz="1800" dirty="0">
              <a:effectLst/>
              <a:highlight>
                <a:srgbClr val="000000"/>
              </a:highlight>
              <a:latin typeface="Times New Roman" panose="02020603050405020304" pitchFamily="18" charset="0"/>
              <a:ea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457200" algn="l"/>
              </a:tabLst>
            </a:pPr>
            <a:r>
              <a:rPr kumimoji="0" lang="en-US" altLang="en-US" sz="1600" b="1" i="0" u="none" strike="noStrike" cap="none" normalizeH="0" baseline="0" dirty="0">
                <a:ln>
                  <a:noFill/>
                </a:ln>
                <a:solidFill>
                  <a:srgbClr val="333333"/>
                </a:solidFill>
                <a:effectLst/>
                <a:latin typeface="Helvetica Neue" panose="02000503000000020004" pitchFamily="2" charset="0"/>
                <a:ea typeface="Times New Roman" panose="02020603050405020304" pitchFamily="18" charset="0"/>
              </a:rPr>
              <a:t>Explanations:</a:t>
            </a:r>
            <a:endParaRPr kumimoji="0" lang="en-US" altLang="en-US" sz="1600" b="0" i="0" u="none" strike="noStrike" cap="none" normalizeH="0" baseline="0" dirty="0">
              <a:ln>
                <a:noFill/>
              </a:ln>
              <a:solidFill>
                <a:schemeClr val="tx1"/>
              </a:solidFill>
              <a:effectLst/>
              <a:ea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457200" algn="l"/>
              </a:tabLst>
            </a:pPr>
            <a:r>
              <a:rPr kumimoji="0" lang="en-US" altLang="en-US" sz="16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This code connects your Google Drive to your Colab notebook so you can easily </a:t>
            </a:r>
            <a:r>
              <a:rPr kumimoji="0" lang="en-US" altLang="en-US" sz="16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load datasets and save outputs</a:t>
            </a:r>
            <a:r>
              <a:rPr kumimoji="0" lang="en-US" altLang="en-US" sz="16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directly between the two environments. </a:t>
            </a:r>
          </a:p>
          <a:p>
            <a:pPr marL="0" marR="0" lvl="0" indent="0" algn="just" defTabSz="914400" rtl="0" eaLnBrk="0" fontAlgn="base" latinLnBrk="0" hangingPunct="0">
              <a:lnSpc>
                <a:spcPct val="100000"/>
              </a:lnSpc>
              <a:spcBef>
                <a:spcPct val="0"/>
              </a:spcBef>
              <a:spcAft>
                <a:spcPct val="0"/>
              </a:spcAft>
              <a:buClrTx/>
              <a:buSzTx/>
              <a:buFontTx/>
              <a:buNone/>
              <a:tabLst>
                <a:tab pos="457200" algn="l"/>
              </a:tabLst>
            </a:pPr>
            <a:r>
              <a:rPr kumimoji="0" lang="en-US" altLang="en-US" sz="16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This connection allows Colab to </a:t>
            </a:r>
            <a:r>
              <a:rPr kumimoji="0" lang="en-US" altLang="en-US" sz="16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read and write files</a:t>
            </a:r>
            <a:r>
              <a:rPr kumimoji="0" lang="en-US" altLang="en-US" sz="16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(like datasets, notebooks, or results) stored in your Google Drive.</a:t>
            </a:r>
          </a:p>
          <a:p>
            <a:pPr marL="0" marR="0" lvl="0" indent="0" algn="just" defTabSz="914400" rtl="0" eaLnBrk="0" fontAlgn="base" latinLnBrk="0" hangingPunct="0">
              <a:lnSpc>
                <a:spcPct val="100000"/>
              </a:lnSpc>
              <a:spcBef>
                <a:spcPct val="0"/>
              </a:spcBef>
              <a:spcAft>
                <a:spcPct val="0"/>
              </a:spcAft>
              <a:buClrTx/>
              <a:buSzTx/>
              <a:buFontTx/>
              <a:buNone/>
              <a:tabLst>
                <a:tab pos="457200" algn="l"/>
              </a:tabLst>
            </a:pPr>
            <a:endParaRPr kumimoji="0" lang="en-US" altLang="en-US" sz="16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a:lnSpc>
                <a:spcPts val="1425"/>
              </a:lnSpc>
            </a:pPr>
            <a:r>
              <a:rPr lang="en-CA" sz="1800" dirty="0">
                <a:solidFill>
                  <a:srgbClr val="82B76C"/>
                </a:solidFill>
                <a:effectLst/>
                <a:highlight>
                  <a:srgbClr val="000000"/>
                </a:highlight>
                <a:latin typeface="Courier New" panose="02070309020205020404" pitchFamily="49" charset="0"/>
                <a:ea typeface="Times New Roman" panose="02020603050405020304" pitchFamily="18" charset="0"/>
              </a:rPr>
              <a:t># 3. Load the Iris dataset from the internet</a:t>
            </a:r>
            <a:endParaRPr lang="en-CA" sz="1800" dirty="0">
              <a:effectLst/>
              <a:highlight>
                <a:srgbClr val="000000"/>
              </a:highlight>
              <a:latin typeface="Times New Roman" panose="02020603050405020304" pitchFamily="18" charset="0"/>
              <a:ea typeface="Times New Roman" panose="02020603050405020304" pitchFamily="18" charset="0"/>
            </a:endParaRPr>
          </a:p>
          <a:p>
            <a:pPr>
              <a:lnSpc>
                <a:spcPts val="1425"/>
              </a:lnSpc>
            </a:pPr>
            <a:r>
              <a:rPr lang="en-CA" sz="1800" dirty="0">
                <a:solidFill>
                  <a:srgbClr val="D4D4D4"/>
                </a:solidFill>
                <a:effectLst/>
                <a:highlight>
                  <a:srgbClr val="000000"/>
                </a:highlight>
                <a:latin typeface="Courier New" panose="02070309020205020404" pitchFamily="49" charset="0"/>
                <a:ea typeface="Times New Roman" panose="02020603050405020304" pitchFamily="18" charset="0"/>
              </a:rPr>
              <a:t>url = </a:t>
            </a:r>
            <a:r>
              <a:rPr lang="en-CA" sz="1800" dirty="0">
                <a:solidFill>
                  <a:srgbClr val="CE9178"/>
                </a:solidFill>
                <a:effectLst/>
                <a:highlight>
                  <a:srgbClr val="000000"/>
                </a:highlight>
                <a:latin typeface="Courier New" panose="02070309020205020404" pitchFamily="49" charset="0"/>
                <a:ea typeface="Times New Roman" panose="02020603050405020304" pitchFamily="18" charset="0"/>
              </a:rPr>
              <a:t>"https://archive.ics.uci.edu/ml/machine-learning-databases/iris/iris.data"</a:t>
            </a:r>
            <a:endParaRPr lang="en-CA" sz="1800" dirty="0">
              <a:effectLst/>
              <a:highlight>
                <a:srgbClr val="000000"/>
              </a:highlight>
              <a:latin typeface="Times New Roman" panose="02020603050405020304" pitchFamily="18" charset="0"/>
              <a:ea typeface="Times New Roman" panose="02020603050405020304" pitchFamily="18" charset="0"/>
            </a:endParaRPr>
          </a:p>
          <a:p>
            <a:pPr>
              <a:lnSpc>
                <a:spcPts val="1425"/>
              </a:lnSpc>
            </a:pPr>
            <a:r>
              <a:rPr lang="en-CA" sz="1800" dirty="0">
                <a:solidFill>
                  <a:srgbClr val="D4D4D4"/>
                </a:solidFill>
                <a:effectLst/>
                <a:highlight>
                  <a:srgbClr val="000000"/>
                </a:highlight>
                <a:latin typeface="Courier New" panose="02070309020205020404" pitchFamily="49" charset="0"/>
                <a:ea typeface="Times New Roman" panose="02020603050405020304" pitchFamily="18" charset="0"/>
              </a:rPr>
              <a:t>columns = </a:t>
            </a:r>
            <a:r>
              <a:rPr lang="en-CA" sz="1800" dirty="0">
                <a:solidFill>
                  <a:srgbClr val="DCDCDC"/>
                </a:solidFill>
                <a:effectLst/>
                <a:highlight>
                  <a:srgbClr val="000000"/>
                </a:highlight>
                <a:latin typeface="Courier New" panose="02070309020205020404" pitchFamily="49" charset="0"/>
                <a:ea typeface="Times New Roman" panose="02020603050405020304" pitchFamily="18" charset="0"/>
              </a:rPr>
              <a:t>[</a:t>
            </a:r>
            <a:r>
              <a:rPr lang="en-CA" sz="1800" dirty="0">
                <a:solidFill>
                  <a:srgbClr val="CE9178"/>
                </a:solidFill>
                <a:effectLst/>
                <a:highlight>
                  <a:srgbClr val="000000"/>
                </a:highlight>
                <a:latin typeface="Courier New" panose="02070309020205020404" pitchFamily="49" charset="0"/>
                <a:ea typeface="Times New Roman" panose="02020603050405020304" pitchFamily="18" charset="0"/>
              </a:rPr>
              <a:t>'sepal_length'</a:t>
            </a:r>
            <a:r>
              <a:rPr lang="en-CA" sz="1800" dirty="0">
                <a:solidFill>
                  <a:srgbClr val="DCDCDC"/>
                </a:solidFill>
                <a:effectLst/>
                <a:highlight>
                  <a:srgbClr val="000000"/>
                </a:highlight>
                <a:latin typeface="Courier New" panose="02070309020205020404" pitchFamily="49" charset="0"/>
                <a:ea typeface="Times New Roman" panose="02020603050405020304" pitchFamily="18" charset="0"/>
              </a:rPr>
              <a:t>,</a:t>
            </a:r>
            <a:r>
              <a:rPr lang="en-CA" sz="1800" dirty="0">
                <a:solidFill>
                  <a:srgbClr val="D4D4D4"/>
                </a:solidFill>
                <a:effectLst/>
                <a:highlight>
                  <a:srgbClr val="000000"/>
                </a:highlight>
                <a:latin typeface="Courier New" panose="02070309020205020404" pitchFamily="49" charset="0"/>
                <a:ea typeface="Times New Roman" panose="02020603050405020304" pitchFamily="18" charset="0"/>
              </a:rPr>
              <a:t> </a:t>
            </a:r>
            <a:r>
              <a:rPr lang="en-CA" sz="1800" dirty="0">
                <a:solidFill>
                  <a:srgbClr val="CE9178"/>
                </a:solidFill>
                <a:effectLst/>
                <a:highlight>
                  <a:srgbClr val="000000"/>
                </a:highlight>
                <a:latin typeface="Courier New" panose="02070309020205020404" pitchFamily="49" charset="0"/>
                <a:ea typeface="Times New Roman" panose="02020603050405020304" pitchFamily="18" charset="0"/>
              </a:rPr>
              <a:t>'sepal_width'</a:t>
            </a:r>
            <a:r>
              <a:rPr lang="en-CA" sz="1800" dirty="0">
                <a:solidFill>
                  <a:srgbClr val="DCDCDC"/>
                </a:solidFill>
                <a:effectLst/>
                <a:highlight>
                  <a:srgbClr val="000000"/>
                </a:highlight>
                <a:latin typeface="Courier New" panose="02070309020205020404" pitchFamily="49" charset="0"/>
                <a:ea typeface="Times New Roman" panose="02020603050405020304" pitchFamily="18" charset="0"/>
              </a:rPr>
              <a:t>,</a:t>
            </a:r>
            <a:r>
              <a:rPr lang="en-CA" sz="1800" dirty="0">
                <a:solidFill>
                  <a:srgbClr val="D4D4D4"/>
                </a:solidFill>
                <a:effectLst/>
                <a:highlight>
                  <a:srgbClr val="000000"/>
                </a:highlight>
                <a:latin typeface="Courier New" panose="02070309020205020404" pitchFamily="49" charset="0"/>
                <a:ea typeface="Times New Roman" panose="02020603050405020304" pitchFamily="18" charset="0"/>
              </a:rPr>
              <a:t> </a:t>
            </a:r>
            <a:r>
              <a:rPr lang="en-CA" sz="1800" dirty="0">
                <a:solidFill>
                  <a:srgbClr val="CE9178"/>
                </a:solidFill>
                <a:effectLst/>
                <a:highlight>
                  <a:srgbClr val="000000"/>
                </a:highlight>
                <a:latin typeface="Courier New" panose="02070309020205020404" pitchFamily="49" charset="0"/>
                <a:ea typeface="Times New Roman" panose="02020603050405020304" pitchFamily="18" charset="0"/>
              </a:rPr>
              <a:t>'petal_length'</a:t>
            </a:r>
            <a:r>
              <a:rPr lang="en-CA" sz="1800" dirty="0">
                <a:solidFill>
                  <a:srgbClr val="DCDCDC"/>
                </a:solidFill>
                <a:effectLst/>
                <a:highlight>
                  <a:srgbClr val="000000"/>
                </a:highlight>
                <a:latin typeface="Courier New" panose="02070309020205020404" pitchFamily="49" charset="0"/>
                <a:ea typeface="Times New Roman" panose="02020603050405020304" pitchFamily="18" charset="0"/>
              </a:rPr>
              <a:t>,</a:t>
            </a:r>
            <a:r>
              <a:rPr lang="en-CA" sz="1800" dirty="0">
                <a:solidFill>
                  <a:srgbClr val="D4D4D4"/>
                </a:solidFill>
                <a:effectLst/>
                <a:highlight>
                  <a:srgbClr val="000000"/>
                </a:highlight>
                <a:latin typeface="Courier New" panose="02070309020205020404" pitchFamily="49" charset="0"/>
                <a:ea typeface="Times New Roman" panose="02020603050405020304" pitchFamily="18" charset="0"/>
              </a:rPr>
              <a:t> </a:t>
            </a:r>
            <a:r>
              <a:rPr lang="en-CA" sz="1800" dirty="0">
                <a:solidFill>
                  <a:srgbClr val="CE9178"/>
                </a:solidFill>
                <a:effectLst/>
                <a:highlight>
                  <a:srgbClr val="000000"/>
                </a:highlight>
                <a:latin typeface="Courier New" panose="02070309020205020404" pitchFamily="49" charset="0"/>
                <a:ea typeface="Times New Roman" panose="02020603050405020304" pitchFamily="18" charset="0"/>
              </a:rPr>
              <a:t>'petal_width'</a:t>
            </a:r>
            <a:r>
              <a:rPr lang="en-CA" sz="1800" dirty="0">
                <a:solidFill>
                  <a:srgbClr val="DCDCDC"/>
                </a:solidFill>
                <a:effectLst/>
                <a:highlight>
                  <a:srgbClr val="000000"/>
                </a:highlight>
                <a:latin typeface="Courier New" panose="02070309020205020404" pitchFamily="49" charset="0"/>
                <a:ea typeface="Times New Roman" panose="02020603050405020304" pitchFamily="18" charset="0"/>
              </a:rPr>
              <a:t>,</a:t>
            </a:r>
            <a:r>
              <a:rPr lang="en-CA" sz="1800" dirty="0">
                <a:solidFill>
                  <a:srgbClr val="D4D4D4"/>
                </a:solidFill>
                <a:effectLst/>
                <a:highlight>
                  <a:srgbClr val="000000"/>
                </a:highlight>
                <a:latin typeface="Courier New" panose="02070309020205020404" pitchFamily="49" charset="0"/>
                <a:ea typeface="Times New Roman" panose="02020603050405020304" pitchFamily="18" charset="0"/>
              </a:rPr>
              <a:t> </a:t>
            </a:r>
            <a:r>
              <a:rPr lang="en-CA" sz="1800" dirty="0">
                <a:solidFill>
                  <a:srgbClr val="CE9178"/>
                </a:solidFill>
                <a:effectLst/>
                <a:highlight>
                  <a:srgbClr val="000000"/>
                </a:highlight>
                <a:latin typeface="Courier New" panose="02070309020205020404" pitchFamily="49" charset="0"/>
                <a:ea typeface="Times New Roman" panose="02020603050405020304" pitchFamily="18" charset="0"/>
              </a:rPr>
              <a:t>'species'</a:t>
            </a:r>
            <a:r>
              <a:rPr lang="en-CA" sz="1800" dirty="0">
                <a:solidFill>
                  <a:srgbClr val="DCDCDC"/>
                </a:solidFill>
                <a:effectLst/>
                <a:highlight>
                  <a:srgbClr val="000000"/>
                </a:highlight>
                <a:latin typeface="Courier New" panose="02070309020205020404" pitchFamily="49" charset="0"/>
                <a:ea typeface="Times New Roman" panose="02020603050405020304" pitchFamily="18" charset="0"/>
              </a:rPr>
              <a:t>]</a:t>
            </a:r>
            <a:endParaRPr lang="en-CA" sz="1800" dirty="0">
              <a:effectLst/>
              <a:highlight>
                <a:srgbClr val="000000"/>
              </a:highlight>
              <a:latin typeface="Times New Roman" panose="02020603050405020304" pitchFamily="18" charset="0"/>
              <a:ea typeface="Times New Roman" panose="02020603050405020304" pitchFamily="18" charset="0"/>
            </a:endParaRPr>
          </a:p>
          <a:p>
            <a:pPr>
              <a:lnSpc>
                <a:spcPts val="1425"/>
              </a:lnSpc>
            </a:pPr>
            <a:r>
              <a:rPr lang="en-CA" sz="1800" dirty="0">
                <a:solidFill>
                  <a:srgbClr val="D4D4D4"/>
                </a:solidFill>
                <a:effectLst/>
                <a:highlight>
                  <a:srgbClr val="000000"/>
                </a:highlight>
                <a:latin typeface="Courier New" panose="02070309020205020404" pitchFamily="49" charset="0"/>
                <a:ea typeface="Times New Roman" panose="02020603050405020304" pitchFamily="18" charset="0"/>
              </a:rPr>
              <a:t>df = pd.read_csv</a:t>
            </a:r>
            <a:r>
              <a:rPr lang="en-CA" sz="1800" dirty="0">
                <a:solidFill>
                  <a:srgbClr val="DCDCDC"/>
                </a:solidFill>
                <a:effectLst/>
                <a:highlight>
                  <a:srgbClr val="000000"/>
                </a:highlight>
                <a:latin typeface="Courier New" panose="02070309020205020404" pitchFamily="49" charset="0"/>
                <a:ea typeface="Times New Roman" panose="02020603050405020304" pitchFamily="18" charset="0"/>
              </a:rPr>
              <a:t>(</a:t>
            </a:r>
            <a:r>
              <a:rPr lang="en-CA" sz="1800" dirty="0">
                <a:solidFill>
                  <a:srgbClr val="D4D4D4"/>
                </a:solidFill>
                <a:effectLst/>
                <a:highlight>
                  <a:srgbClr val="000000"/>
                </a:highlight>
                <a:latin typeface="Courier New" panose="02070309020205020404" pitchFamily="49" charset="0"/>
                <a:ea typeface="Times New Roman" panose="02020603050405020304" pitchFamily="18" charset="0"/>
              </a:rPr>
              <a:t>url</a:t>
            </a:r>
            <a:r>
              <a:rPr lang="en-CA" sz="1800" dirty="0">
                <a:solidFill>
                  <a:srgbClr val="DCDCDC"/>
                </a:solidFill>
                <a:effectLst/>
                <a:highlight>
                  <a:srgbClr val="000000"/>
                </a:highlight>
                <a:latin typeface="Courier New" panose="02070309020205020404" pitchFamily="49" charset="0"/>
                <a:ea typeface="Times New Roman" panose="02020603050405020304" pitchFamily="18" charset="0"/>
              </a:rPr>
              <a:t>,</a:t>
            </a:r>
            <a:r>
              <a:rPr lang="en-CA" sz="1800" dirty="0">
                <a:solidFill>
                  <a:srgbClr val="D4D4D4"/>
                </a:solidFill>
                <a:effectLst/>
                <a:highlight>
                  <a:srgbClr val="000000"/>
                </a:highlight>
                <a:latin typeface="Courier New" panose="02070309020205020404" pitchFamily="49" charset="0"/>
                <a:ea typeface="Times New Roman" panose="02020603050405020304" pitchFamily="18" charset="0"/>
              </a:rPr>
              <a:t> header=</a:t>
            </a:r>
            <a:r>
              <a:rPr lang="en-CA" sz="1800" dirty="0">
                <a:solidFill>
                  <a:srgbClr val="569CD6"/>
                </a:solidFill>
                <a:effectLst/>
                <a:highlight>
                  <a:srgbClr val="000000"/>
                </a:highlight>
                <a:latin typeface="Courier New" panose="02070309020205020404" pitchFamily="49" charset="0"/>
                <a:ea typeface="Times New Roman" panose="02020603050405020304" pitchFamily="18" charset="0"/>
              </a:rPr>
              <a:t>None</a:t>
            </a:r>
            <a:r>
              <a:rPr lang="en-CA" sz="1800" dirty="0">
                <a:solidFill>
                  <a:srgbClr val="DCDCDC"/>
                </a:solidFill>
                <a:effectLst/>
                <a:highlight>
                  <a:srgbClr val="000000"/>
                </a:highlight>
                <a:latin typeface="Courier New" panose="02070309020205020404" pitchFamily="49" charset="0"/>
                <a:ea typeface="Times New Roman" panose="02020603050405020304" pitchFamily="18" charset="0"/>
              </a:rPr>
              <a:t>,</a:t>
            </a:r>
            <a:r>
              <a:rPr lang="en-CA" sz="1800" dirty="0">
                <a:solidFill>
                  <a:srgbClr val="D4D4D4"/>
                </a:solidFill>
                <a:effectLst/>
                <a:highlight>
                  <a:srgbClr val="000000"/>
                </a:highlight>
                <a:latin typeface="Courier New" panose="02070309020205020404" pitchFamily="49" charset="0"/>
                <a:ea typeface="Times New Roman" panose="02020603050405020304" pitchFamily="18" charset="0"/>
              </a:rPr>
              <a:t> names=columns</a:t>
            </a:r>
            <a:r>
              <a:rPr lang="en-CA" sz="1800" dirty="0">
                <a:solidFill>
                  <a:srgbClr val="DCDCDC"/>
                </a:solidFill>
                <a:effectLst/>
                <a:highlight>
                  <a:srgbClr val="000000"/>
                </a:highlight>
                <a:latin typeface="Courier New" panose="02070309020205020404" pitchFamily="49" charset="0"/>
                <a:ea typeface="Times New Roman" panose="02020603050405020304" pitchFamily="18" charset="0"/>
              </a:rPr>
              <a:t>)</a:t>
            </a:r>
            <a:endParaRPr lang="en-CA" sz="1800" dirty="0">
              <a:effectLst/>
              <a:highlight>
                <a:srgbClr val="000000"/>
              </a:highlight>
              <a:latin typeface="Times New Roman" panose="02020603050405020304" pitchFamily="18" charset="0"/>
              <a:ea typeface="Times New Roman" panose="02020603050405020304" pitchFamily="18" charset="0"/>
            </a:endParaRPr>
          </a:p>
          <a:p>
            <a:pPr>
              <a:lnSpc>
                <a:spcPts val="1425"/>
              </a:lnSpc>
            </a:pPr>
            <a:r>
              <a:rPr lang="en-CA" sz="1800" dirty="0">
                <a:solidFill>
                  <a:srgbClr val="DCDCAA"/>
                </a:solidFill>
                <a:effectLst/>
                <a:highlight>
                  <a:srgbClr val="000000"/>
                </a:highlight>
                <a:latin typeface="Courier New" panose="02070309020205020404" pitchFamily="49" charset="0"/>
                <a:ea typeface="Times New Roman" panose="02020603050405020304" pitchFamily="18" charset="0"/>
              </a:rPr>
              <a:t>print</a:t>
            </a:r>
            <a:r>
              <a:rPr lang="en-CA" sz="1800" dirty="0">
                <a:solidFill>
                  <a:srgbClr val="DCDCDC"/>
                </a:solidFill>
                <a:effectLst/>
                <a:highlight>
                  <a:srgbClr val="000000"/>
                </a:highlight>
                <a:latin typeface="Courier New" panose="02070309020205020404" pitchFamily="49" charset="0"/>
                <a:ea typeface="Times New Roman" panose="02020603050405020304" pitchFamily="18" charset="0"/>
              </a:rPr>
              <a:t>(</a:t>
            </a:r>
            <a:r>
              <a:rPr lang="en-CA" sz="1800" dirty="0">
                <a:solidFill>
                  <a:srgbClr val="D4D4D4"/>
                </a:solidFill>
                <a:effectLst/>
                <a:highlight>
                  <a:srgbClr val="000000"/>
                </a:highlight>
                <a:latin typeface="Courier New" panose="02070309020205020404" pitchFamily="49" charset="0"/>
                <a:ea typeface="Times New Roman" panose="02020603050405020304" pitchFamily="18" charset="0"/>
              </a:rPr>
              <a:t>df.head</a:t>
            </a:r>
            <a:r>
              <a:rPr lang="en-CA" sz="1800" dirty="0">
                <a:solidFill>
                  <a:srgbClr val="DCDCDC"/>
                </a:solidFill>
                <a:effectLst/>
                <a:highlight>
                  <a:srgbClr val="000000"/>
                </a:highlight>
                <a:latin typeface="Courier New" panose="02070309020205020404" pitchFamily="49" charset="0"/>
                <a:ea typeface="Times New Roman" panose="02020603050405020304" pitchFamily="18" charset="0"/>
              </a:rPr>
              <a:t>())</a:t>
            </a:r>
            <a:endParaRPr lang="en-CA" sz="1800" dirty="0">
              <a:effectLst/>
              <a:highlight>
                <a:srgbClr val="000000"/>
              </a:highlight>
              <a:latin typeface="Times New Roman" panose="02020603050405020304" pitchFamily="18" charset="0"/>
              <a:ea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457200" algn="l"/>
              </a:tabLst>
            </a:pPr>
            <a:r>
              <a:rPr kumimoji="0" lang="en-US" altLang="en-US" sz="1600" b="1" i="0" u="none" strike="noStrike" cap="none" normalizeH="0" baseline="0" dirty="0">
                <a:ln>
                  <a:noFill/>
                </a:ln>
                <a:solidFill>
                  <a:srgbClr val="333333"/>
                </a:solidFill>
                <a:effectLst/>
                <a:latin typeface="Helvetica Neue" panose="02000503000000020004" pitchFamily="2" charset="0"/>
                <a:ea typeface="Times New Roman" panose="02020603050405020304" pitchFamily="18" charset="0"/>
              </a:rPr>
              <a:t>Explanations:</a:t>
            </a:r>
            <a:endParaRPr kumimoji="0" lang="en-US" altLang="en-US" sz="1600" b="0" i="0" u="none" strike="noStrike" cap="none" normalizeH="0" baseline="0" dirty="0">
              <a:ln>
                <a:noFill/>
              </a:ln>
              <a:solidFill>
                <a:schemeClr val="tx1"/>
              </a:solidFill>
              <a:effectLst/>
              <a:ea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457200" algn="l"/>
              </a:tabLst>
            </a:pPr>
            <a:r>
              <a:rPr kumimoji="0" lang="en-US" altLang="en-US" sz="16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This code downloads the </a:t>
            </a:r>
            <a:r>
              <a:rPr kumimoji="0" lang="en-US" altLang="en-US" sz="16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Iris dataset</a:t>
            </a:r>
            <a:r>
              <a:rPr kumimoji="0" lang="en-US" altLang="en-US" sz="16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from the internet, labels its columns, loads it into a Pandas DataFrame, and shows the first few rows. </a:t>
            </a:r>
            <a:r>
              <a:rPr kumimoji="0" lang="en-US" altLang="en-US" sz="1600" b="0" i="1"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print (df.head( ))</a:t>
            </a:r>
          </a:p>
          <a:p>
            <a:pPr marL="0" marR="0" lvl="0" indent="0" algn="just" defTabSz="914400" rtl="0" eaLnBrk="0" fontAlgn="base" latinLnBrk="0" hangingPunct="0">
              <a:lnSpc>
                <a:spcPct val="100000"/>
              </a:lnSpc>
              <a:spcBef>
                <a:spcPct val="0"/>
              </a:spcBef>
              <a:spcAft>
                <a:spcPct val="0"/>
              </a:spcAft>
              <a:buClrTx/>
              <a:buSzTx/>
              <a:buFontTx/>
              <a:buNone/>
              <a:tabLst>
                <a:tab pos="457200" algn="l"/>
              </a:tabLst>
            </a:pPr>
            <a:r>
              <a:rPr kumimoji="0" lang="en-US" altLang="en-US" sz="16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Displays the </a:t>
            </a:r>
            <a:r>
              <a:rPr kumimoji="0" lang="en-US" altLang="en-US" sz="16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first 5 rows</a:t>
            </a:r>
            <a:r>
              <a:rPr kumimoji="0" lang="en-US" altLang="en-US" sz="16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of the DataFrame to quickly preview the data.</a:t>
            </a:r>
          </a:p>
          <a:p>
            <a:pPr marL="0" marR="0" lvl="0" indent="0" algn="just" defTabSz="914400" rtl="0" eaLnBrk="0" fontAlgn="base" latinLnBrk="0" hangingPunct="0">
              <a:lnSpc>
                <a:spcPct val="100000"/>
              </a:lnSpc>
              <a:spcBef>
                <a:spcPct val="0"/>
              </a:spcBef>
              <a:spcAft>
                <a:spcPct val="0"/>
              </a:spcAft>
              <a:buClrTx/>
              <a:buSzTx/>
              <a:buFontTx/>
              <a:buNone/>
              <a:tabLst>
                <a:tab pos="457200" algn="l"/>
              </a:tabLst>
            </a:pPr>
            <a:endParaRPr kumimoji="0" lang="en-US" altLang="en-US" sz="16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a:lnSpc>
                <a:spcPts val="1425"/>
              </a:lnSpc>
            </a:pPr>
            <a:r>
              <a:rPr lang="en-CA" sz="1800" dirty="0">
                <a:solidFill>
                  <a:srgbClr val="82B76C"/>
                </a:solidFill>
                <a:effectLst/>
                <a:highlight>
                  <a:srgbClr val="000000"/>
                </a:highlight>
                <a:latin typeface="Courier New" panose="02070309020205020404" pitchFamily="49" charset="0"/>
                <a:ea typeface="Times New Roman" panose="02020603050405020304" pitchFamily="18" charset="0"/>
              </a:rPr>
              <a:t># 3. Load the Iris dataset from the Google Drive thus iris.csv file</a:t>
            </a:r>
            <a:endParaRPr lang="en-CA" sz="1800" dirty="0">
              <a:effectLst/>
              <a:highlight>
                <a:srgbClr val="000000"/>
              </a:highlight>
              <a:latin typeface="Times New Roman" panose="02020603050405020304" pitchFamily="18" charset="0"/>
              <a:ea typeface="Times New Roman" panose="02020603050405020304" pitchFamily="18" charset="0"/>
            </a:endParaRPr>
          </a:p>
          <a:p>
            <a:pPr>
              <a:lnSpc>
                <a:spcPts val="1425"/>
              </a:lnSpc>
            </a:pPr>
            <a:r>
              <a:rPr lang="en-CA" sz="1800" dirty="0">
                <a:solidFill>
                  <a:srgbClr val="D4D4D4"/>
                </a:solidFill>
                <a:effectLst/>
                <a:highlight>
                  <a:srgbClr val="000000"/>
                </a:highlight>
                <a:latin typeface="Courier New" panose="02070309020205020404" pitchFamily="49" charset="0"/>
                <a:ea typeface="Times New Roman" panose="02020603050405020304" pitchFamily="18" charset="0"/>
              </a:rPr>
              <a:t>data = </a:t>
            </a:r>
            <a:r>
              <a:rPr lang="en-CA" sz="1800" dirty="0">
                <a:solidFill>
                  <a:srgbClr val="CE9178"/>
                </a:solidFill>
                <a:effectLst/>
                <a:highlight>
                  <a:srgbClr val="000000"/>
                </a:highlight>
                <a:latin typeface="Courier New" panose="02070309020205020404" pitchFamily="49" charset="0"/>
                <a:ea typeface="Times New Roman" panose="02020603050405020304" pitchFamily="18" charset="0"/>
              </a:rPr>
              <a:t>"/content/drive/MyDrive/CodeAlpha/iris.csv"</a:t>
            </a:r>
            <a:endParaRPr lang="en-CA" sz="1800" dirty="0">
              <a:effectLst/>
              <a:highlight>
                <a:srgbClr val="000000"/>
              </a:highlight>
              <a:latin typeface="Times New Roman" panose="02020603050405020304" pitchFamily="18" charset="0"/>
              <a:ea typeface="Times New Roman" panose="02020603050405020304" pitchFamily="18" charset="0"/>
            </a:endParaRPr>
          </a:p>
          <a:p>
            <a:pPr>
              <a:lnSpc>
                <a:spcPts val="1425"/>
              </a:lnSpc>
            </a:pPr>
            <a:r>
              <a:rPr lang="en-CA" sz="1800" dirty="0">
                <a:solidFill>
                  <a:srgbClr val="D4D4D4"/>
                </a:solidFill>
                <a:effectLst/>
                <a:highlight>
                  <a:srgbClr val="000000"/>
                </a:highlight>
                <a:latin typeface="Courier New" panose="02070309020205020404" pitchFamily="49" charset="0"/>
                <a:ea typeface="Times New Roman" panose="02020603050405020304" pitchFamily="18" charset="0"/>
              </a:rPr>
              <a:t>df = pd.read_csv</a:t>
            </a:r>
            <a:r>
              <a:rPr lang="en-CA" sz="1800" dirty="0">
                <a:solidFill>
                  <a:srgbClr val="DCDCDC"/>
                </a:solidFill>
                <a:effectLst/>
                <a:highlight>
                  <a:srgbClr val="000000"/>
                </a:highlight>
                <a:latin typeface="Courier New" panose="02070309020205020404" pitchFamily="49" charset="0"/>
                <a:ea typeface="Times New Roman" panose="02020603050405020304" pitchFamily="18" charset="0"/>
              </a:rPr>
              <a:t>(</a:t>
            </a:r>
            <a:r>
              <a:rPr lang="en-CA" sz="1800" dirty="0">
                <a:solidFill>
                  <a:srgbClr val="D4D4D4"/>
                </a:solidFill>
                <a:effectLst/>
                <a:highlight>
                  <a:srgbClr val="000000"/>
                </a:highlight>
                <a:latin typeface="Courier New" panose="02070309020205020404" pitchFamily="49" charset="0"/>
                <a:ea typeface="Times New Roman" panose="02020603050405020304" pitchFamily="18" charset="0"/>
              </a:rPr>
              <a:t>data</a:t>
            </a:r>
            <a:r>
              <a:rPr lang="en-CA" sz="1800" dirty="0">
                <a:solidFill>
                  <a:srgbClr val="DCDCDC"/>
                </a:solidFill>
                <a:effectLst/>
                <a:highlight>
                  <a:srgbClr val="000000"/>
                </a:highlight>
                <a:latin typeface="Courier New" panose="02070309020205020404" pitchFamily="49" charset="0"/>
                <a:ea typeface="Times New Roman" panose="02020603050405020304" pitchFamily="18" charset="0"/>
              </a:rPr>
              <a:t>)</a:t>
            </a:r>
            <a:endParaRPr lang="en-CA" sz="1800" dirty="0">
              <a:effectLst/>
              <a:highlight>
                <a:srgbClr val="000000"/>
              </a:highlight>
              <a:latin typeface="Times New Roman" panose="02020603050405020304" pitchFamily="18" charset="0"/>
              <a:ea typeface="Times New Roman" panose="02020603050405020304" pitchFamily="18" charset="0"/>
            </a:endParaRPr>
          </a:p>
          <a:p>
            <a:pPr>
              <a:lnSpc>
                <a:spcPts val="1425"/>
              </a:lnSpc>
            </a:pPr>
            <a:r>
              <a:rPr lang="en-CA" sz="1800" dirty="0">
                <a:solidFill>
                  <a:srgbClr val="DCDCAA"/>
                </a:solidFill>
                <a:effectLst/>
                <a:highlight>
                  <a:srgbClr val="000000"/>
                </a:highlight>
                <a:latin typeface="Courier New" panose="02070309020205020404" pitchFamily="49" charset="0"/>
                <a:ea typeface="Times New Roman" panose="02020603050405020304" pitchFamily="18" charset="0"/>
              </a:rPr>
              <a:t>print</a:t>
            </a:r>
            <a:r>
              <a:rPr lang="en-CA" sz="1800" dirty="0">
                <a:solidFill>
                  <a:srgbClr val="DCDCDC"/>
                </a:solidFill>
                <a:effectLst/>
                <a:highlight>
                  <a:srgbClr val="000000"/>
                </a:highlight>
                <a:latin typeface="Courier New" panose="02070309020205020404" pitchFamily="49" charset="0"/>
                <a:ea typeface="Times New Roman" panose="02020603050405020304" pitchFamily="18" charset="0"/>
              </a:rPr>
              <a:t>(</a:t>
            </a:r>
            <a:r>
              <a:rPr lang="en-CA" sz="1800" dirty="0">
                <a:solidFill>
                  <a:srgbClr val="D4D4D4"/>
                </a:solidFill>
                <a:effectLst/>
                <a:highlight>
                  <a:srgbClr val="000000"/>
                </a:highlight>
                <a:latin typeface="Courier New" panose="02070309020205020404" pitchFamily="49" charset="0"/>
                <a:ea typeface="Times New Roman" panose="02020603050405020304" pitchFamily="18" charset="0"/>
              </a:rPr>
              <a:t>df.head</a:t>
            </a:r>
            <a:r>
              <a:rPr lang="en-CA" sz="1800" dirty="0">
                <a:solidFill>
                  <a:srgbClr val="DCDCDC"/>
                </a:solidFill>
                <a:effectLst/>
                <a:highlight>
                  <a:srgbClr val="000000"/>
                </a:highlight>
                <a:latin typeface="Courier New" panose="02070309020205020404" pitchFamily="49" charset="0"/>
                <a:ea typeface="Times New Roman" panose="02020603050405020304" pitchFamily="18" charset="0"/>
              </a:rPr>
              <a:t>())</a:t>
            </a:r>
            <a:endParaRPr lang="en-CA" sz="1800" dirty="0">
              <a:effectLst/>
              <a:highlight>
                <a:srgbClr val="000000"/>
              </a:highlight>
              <a:latin typeface="Times New Roman" panose="02020603050405020304" pitchFamily="18" charset="0"/>
              <a:ea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tab pos="457200" algn="l"/>
              </a:tabLst>
            </a:pPr>
            <a:r>
              <a:rPr kumimoji="0" lang="en-US" altLang="en-US" sz="1600" b="0" i="0" u="none" strike="noStrike" cap="none" normalizeH="0" baseline="0" dirty="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.csv</a:t>
            </a:r>
            <a:r>
              <a:rPr kumimoji="0" lang="en-US" altLang="en-US" sz="1600" b="0" i="0" u="none" strike="noStrike" cap="none" normalizeH="0" baseline="0" dirty="0">
                <a:ln>
                  <a:noFill/>
                </a:ln>
                <a:solidFill>
                  <a:schemeClr val="tx1"/>
                </a:solidFill>
                <a:effectLst/>
                <a:ea typeface="Times New Roman" panose="02020603050405020304" pitchFamily="18" charset="0"/>
              </a:rPr>
              <a:t> file from Google Drive into a Pandas DataFrame and shows the first few rows of the data. </a:t>
            </a:r>
          </a:p>
          <a:p>
            <a:pPr marL="0" marR="0" lvl="0" indent="0" algn="just" defTabSz="914400" rtl="0" eaLnBrk="0" fontAlgn="base" latinLnBrk="0" hangingPunct="0">
              <a:lnSpc>
                <a:spcPct val="100000"/>
              </a:lnSpc>
              <a:spcBef>
                <a:spcPct val="0"/>
              </a:spcBef>
              <a:spcAft>
                <a:spcPct val="0"/>
              </a:spcAft>
              <a:buClrTx/>
              <a:buSzTx/>
              <a:buFontTx/>
              <a:buChar char="•"/>
              <a:tabLst>
                <a:tab pos="457200" algn="l"/>
              </a:tabLst>
            </a:pPr>
            <a:r>
              <a:rPr kumimoji="0" lang="en-US" altLang="en-US" sz="1600" b="0" i="0" u="none" strike="noStrike" cap="none" normalizeH="0" baseline="0" dirty="0">
                <a:ln>
                  <a:noFill/>
                </a:ln>
                <a:solidFill>
                  <a:schemeClr val="tx1"/>
                </a:solidFill>
                <a:effectLst/>
                <a:ea typeface="Times New Roman" panose="02020603050405020304" pitchFamily="18" charset="0"/>
              </a:rPr>
              <a:t>Uses </a:t>
            </a:r>
            <a:r>
              <a:rPr kumimoji="0" lang="en-US" altLang="en-US" sz="16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Pandas</a:t>
            </a:r>
            <a:r>
              <a:rPr kumimoji="0" lang="en-US" altLang="en-US" sz="16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to </a:t>
            </a:r>
            <a:r>
              <a:rPr kumimoji="0" lang="en-US" altLang="en-US" sz="16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read the CSV file</a:t>
            </a:r>
            <a:r>
              <a:rPr kumimoji="0" lang="en-US" altLang="en-US" sz="16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located at that </a:t>
            </a:r>
            <a:r>
              <a:rPr kumimoji="0" lang="en-US" altLang="en-US" sz="16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path.Loads</a:t>
            </a:r>
            <a:r>
              <a:rPr kumimoji="0" lang="en-US" altLang="en-US" sz="16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the data into a DataFrame named </a:t>
            </a:r>
            <a:r>
              <a:rPr kumimoji="0" lang="en-US" altLang="en-US" sz="1600" b="0" i="0" u="none" strike="noStrike" cap="none" normalizeH="0" baseline="0" dirty="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df</a:t>
            </a:r>
            <a:r>
              <a:rPr kumimoji="0" lang="en-US" altLang="en-US" sz="1600" b="0" i="0" u="none" strike="noStrike" cap="none" normalizeH="0" baseline="0" dirty="0">
                <a:ln>
                  <a:noFill/>
                </a:ln>
                <a:solidFill>
                  <a:schemeClr val="tx1"/>
                </a:solidFill>
                <a:effectLst/>
                <a:ea typeface="Times New Roman" panose="02020603050405020304" pitchFamily="18" charset="0"/>
              </a:rPr>
              <a:t>. Prints the </a:t>
            </a:r>
            <a:r>
              <a:rPr kumimoji="0" lang="en-US" altLang="en-US" sz="16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first 5 rows</a:t>
            </a:r>
            <a:r>
              <a:rPr kumimoji="0" lang="en-US" altLang="en-US" sz="16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of the DataFrame so you can preview the dataset</a:t>
            </a:r>
            <a:r>
              <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95572281"/>
      </p:ext>
    </p:extLst>
  </p:cSld>
  <p:clrMapOvr>
    <a:masterClrMapping/>
  </p:clrMapOvr>
  <mc:AlternateContent xmlns:mc="http://schemas.openxmlformats.org/markup-compatibility/2006">
    <mc:Choice xmlns:p14="http://schemas.microsoft.com/office/powerpoint/2010/main" Requires="p14">
      <p:transition spd="slow" p14:dur="2000" advTm="117027"/>
    </mc:Choice>
    <mc:Fallback>
      <p:transition spd="slow" advTm="117027"/>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11135</TotalTime>
  <Words>3137</Words>
  <Application>Microsoft Macintosh PowerPoint</Application>
  <PresentationFormat>Widescreen</PresentationFormat>
  <Paragraphs>283</Paragraphs>
  <Slides>23</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23</vt:i4>
      </vt:variant>
    </vt:vector>
  </HeadingPairs>
  <TitlesOfParts>
    <vt:vector size="34" baseType="lpstr">
      <vt:lpstr>Arial Unicode MS</vt:lpstr>
      <vt:lpstr>Arial</vt:lpstr>
      <vt:lpstr>Courier New</vt:lpstr>
      <vt:lpstr>Helvetica</vt:lpstr>
      <vt:lpstr>Helvetica Neue</vt:lpstr>
      <vt:lpstr>Montserrat</vt:lpstr>
      <vt:lpstr>Symbol</vt:lpstr>
      <vt:lpstr>Times New Roman</vt:lpstr>
      <vt:lpstr>Trebuchet MS</vt:lpstr>
      <vt:lpstr>Wingdings 3</vt:lpstr>
      <vt:lpstr>Facet</vt:lpstr>
      <vt:lpstr>                Data Analytics Task 2 Exploratory Data Analysis (EDA) Presented By  Victor Chukwuma Nwabufo  STUDENT ID: CA/SE1/12728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Data Analytics Tasks Presented By  Victor Chukwuma Nwabufo </dc:title>
  <dc:creator>Victor Chukwuma Nwabufo</dc:creator>
  <cp:lastModifiedBy>Victor Chukwuma Nwabufo</cp:lastModifiedBy>
  <cp:revision>17</cp:revision>
  <dcterms:created xsi:type="dcterms:W3CDTF">2025-10-12T10:04:44Z</dcterms:created>
  <dcterms:modified xsi:type="dcterms:W3CDTF">2025-10-20T03:44:44Z</dcterms:modified>
</cp:coreProperties>
</file>