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34"/>
    <p:restoredTop sz="96512"/>
  </p:normalViewPr>
  <p:slideViewPr>
    <p:cSldViewPr snapToGrid="0">
      <p:cViewPr varScale="1">
        <p:scale>
          <a:sx n="53" d="100"/>
          <a:sy n="53" d="100"/>
        </p:scale>
        <p:origin x="20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67C8D-09C6-4849-9E08-6DCCA1BD4E2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E45338-ECD8-4BD3-99B7-FD2DE3304174}">
      <dgm:prSet/>
      <dgm:spPr/>
      <dgm:t>
        <a:bodyPr/>
        <a:lstStyle/>
        <a:p>
          <a:r>
            <a:rPr lang="en-CA" b="0"/>
            <a:t># Data Storytelling</a:t>
          </a:r>
          <a:endParaRPr lang="en-US"/>
        </a:p>
      </dgm:t>
    </dgm:pt>
    <dgm:pt modelId="{EB15B9D2-F0B4-46B2-AB0D-C8B1C1275F3E}" type="parTrans" cxnId="{85851D8F-89B9-4C3E-B099-5274A5FA2FFA}">
      <dgm:prSet/>
      <dgm:spPr/>
      <dgm:t>
        <a:bodyPr/>
        <a:lstStyle/>
        <a:p>
          <a:endParaRPr lang="en-US"/>
        </a:p>
      </dgm:t>
    </dgm:pt>
    <dgm:pt modelId="{FDA232C6-ABF0-4EA8-83B5-7B4E52220740}" type="sibTrans" cxnId="{85851D8F-89B9-4C3E-B099-5274A5FA2FFA}">
      <dgm:prSet/>
      <dgm:spPr/>
      <dgm:t>
        <a:bodyPr/>
        <a:lstStyle/>
        <a:p>
          <a:endParaRPr lang="en-US"/>
        </a:p>
      </dgm:t>
    </dgm:pt>
    <dgm:pt modelId="{9235E9F4-D926-47FF-BCD1-89E9B8490E2F}">
      <dgm:prSet/>
      <dgm:spPr/>
      <dgm:t>
        <a:bodyPr/>
        <a:lstStyle/>
        <a:p>
          <a:r>
            <a:rPr lang="en-CA" b="0" dirty="0"/>
            <a:t>print('The Dataset Analysis shows that:')</a:t>
          </a:r>
          <a:endParaRPr lang="en-US" dirty="0"/>
        </a:p>
      </dgm:t>
    </dgm:pt>
    <dgm:pt modelId="{81B4624E-C583-4F03-AD0B-3D8C14B3BB72}" type="parTrans" cxnId="{EBE9ED69-5750-47DE-8FCB-E1CCE1E2689B}">
      <dgm:prSet/>
      <dgm:spPr/>
      <dgm:t>
        <a:bodyPr/>
        <a:lstStyle/>
        <a:p>
          <a:endParaRPr lang="en-US"/>
        </a:p>
      </dgm:t>
    </dgm:pt>
    <dgm:pt modelId="{886BC942-35C3-468F-AFAC-0D11EF2E31D0}" type="sibTrans" cxnId="{EBE9ED69-5750-47DE-8FCB-E1CCE1E2689B}">
      <dgm:prSet/>
      <dgm:spPr/>
      <dgm:t>
        <a:bodyPr/>
        <a:lstStyle/>
        <a:p>
          <a:endParaRPr lang="en-US"/>
        </a:p>
      </dgm:t>
    </dgm:pt>
    <dgm:pt modelId="{39F18AFB-8CD5-4537-AE0B-659C90658BFC}">
      <dgm:prSet/>
      <dgm:spPr/>
      <dgm:t>
        <a:bodyPr/>
        <a:lstStyle/>
        <a:p>
          <a:r>
            <a:rPr lang="en-CA" b="0"/>
            <a:t>print('\n1.The Technology category generates the most profit.')</a:t>
          </a:r>
          <a:endParaRPr lang="en-US"/>
        </a:p>
      </dgm:t>
    </dgm:pt>
    <dgm:pt modelId="{9C3BED21-E642-4E8D-B8D7-C8327589CE02}" type="parTrans" cxnId="{0F8D5BED-9E42-4801-80E3-EFEDE86171CA}">
      <dgm:prSet/>
      <dgm:spPr/>
      <dgm:t>
        <a:bodyPr/>
        <a:lstStyle/>
        <a:p>
          <a:endParaRPr lang="en-US"/>
        </a:p>
      </dgm:t>
    </dgm:pt>
    <dgm:pt modelId="{1C3CCDA0-8A6B-4B1D-853D-E9823AAE3CB6}" type="sibTrans" cxnId="{0F8D5BED-9E42-4801-80E3-EFEDE86171CA}">
      <dgm:prSet/>
      <dgm:spPr/>
      <dgm:t>
        <a:bodyPr/>
        <a:lstStyle/>
        <a:p>
          <a:endParaRPr lang="en-US"/>
        </a:p>
      </dgm:t>
    </dgm:pt>
    <dgm:pt modelId="{592648BE-8B01-4A90-9E85-4AC1D352FE05}">
      <dgm:prSet/>
      <dgm:spPr/>
      <dgm:t>
        <a:bodyPr/>
        <a:lstStyle/>
        <a:p>
          <a:r>
            <a:rPr lang="en-CA" b="0"/>
            <a:t>print('\n2.The Furniture category has several loss-making transactions.')</a:t>
          </a:r>
          <a:endParaRPr lang="en-US"/>
        </a:p>
      </dgm:t>
    </dgm:pt>
    <dgm:pt modelId="{97ACFD62-EA93-4B9F-8D09-4AEE9E2D3A2A}" type="parTrans" cxnId="{B2AA3EEA-3E50-4B25-9178-85DF2E586703}">
      <dgm:prSet/>
      <dgm:spPr/>
      <dgm:t>
        <a:bodyPr/>
        <a:lstStyle/>
        <a:p>
          <a:endParaRPr lang="en-US"/>
        </a:p>
      </dgm:t>
    </dgm:pt>
    <dgm:pt modelId="{CAB2D85B-5606-4E8F-9E6A-543C536B0ADD}" type="sibTrans" cxnId="{B2AA3EEA-3E50-4B25-9178-85DF2E586703}">
      <dgm:prSet/>
      <dgm:spPr/>
      <dgm:t>
        <a:bodyPr/>
        <a:lstStyle/>
        <a:p>
          <a:endParaRPr lang="en-US"/>
        </a:p>
      </dgm:t>
    </dgm:pt>
    <dgm:pt modelId="{6B0D0C9B-1050-4BEB-AC4D-BFBBC6984AEC}">
      <dgm:prSet/>
      <dgm:spPr/>
      <dgm:t>
        <a:bodyPr/>
        <a:lstStyle/>
        <a:p>
          <a:r>
            <a:rPr lang="en-CA" b="0"/>
            <a:t>print('\n3.High discounts significantly reduce profit margins.')</a:t>
          </a:r>
          <a:endParaRPr lang="en-US"/>
        </a:p>
      </dgm:t>
    </dgm:pt>
    <dgm:pt modelId="{04A72A2A-D54F-4377-9A09-B9A7F6324472}" type="parTrans" cxnId="{32B66606-8737-4840-891A-CBD101B2A99E}">
      <dgm:prSet/>
      <dgm:spPr/>
      <dgm:t>
        <a:bodyPr/>
        <a:lstStyle/>
        <a:p>
          <a:endParaRPr lang="en-US"/>
        </a:p>
      </dgm:t>
    </dgm:pt>
    <dgm:pt modelId="{BFA51AB6-B6AA-4475-B16B-D321B04E779F}" type="sibTrans" cxnId="{32B66606-8737-4840-891A-CBD101B2A99E}">
      <dgm:prSet/>
      <dgm:spPr/>
      <dgm:t>
        <a:bodyPr/>
        <a:lstStyle/>
        <a:p>
          <a:endParaRPr lang="en-US"/>
        </a:p>
      </dgm:t>
    </dgm:pt>
    <dgm:pt modelId="{4FA136A3-F434-4C29-B688-1FCABB6C8269}">
      <dgm:prSet/>
      <dgm:spPr/>
      <dgm:t>
        <a:bodyPr/>
        <a:lstStyle/>
        <a:p>
          <a:r>
            <a:rPr lang="en-CA" b="0" dirty="0"/>
            <a:t>print('\n4.The West and East regions lead in sales, with California and New York as top-performing states.')</a:t>
          </a:r>
          <a:endParaRPr lang="en-US" dirty="0"/>
        </a:p>
      </dgm:t>
    </dgm:pt>
    <dgm:pt modelId="{83F55ED7-FD84-47C6-806B-2C9ED8FF8F44}" type="parTrans" cxnId="{447EC00E-83BC-4E7D-AD62-FB28C70B3915}">
      <dgm:prSet/>
      <dgm:spPr/>
      <dgm:t>
        <a:bodyPr/>
        <a:lstStyle/>
        <a:p>
          <a:endParaRPr lang="en-US"/>
        </a:p>
      </dgm:t>
    </dgm:pt>
    <dgm:pt modelId="{7F05104D-35E0-4878-B242-40F5465D4307}" type="sibTrans" cxnId="{447EC00E-83BC-4E7D-AD62-FB28C70B3915}">
      <dgm:prSet/>
      <dgm:spPr/>
      <dgm:t>
        <a:bodyPr/>
        <a:lstStyle/>
        <a:p>
          <a:endParaRPr lang="en-US"/>
        </a:p>
      </dgm:t>
    </dgm:pt>
    <dgm:pt modelId="{62074EC2-5A7E-4AB2-87CB-862B48C79D9F}">
      <dgm:prSet/>
      <dgm:spPr/>
      <dgm:t>
        <a:bodyPr/>
        <a:lstStyle/>
        <a:p>
          <a:r>
            <a:rPr lang="en-CA" b="0" dirty="0"/>
            <a:t>print('\n5.To improve profitability, discount rates should be optimized, and focus should shift to underperforming categories and regions.')</a:t>
          </a:r>
          <a:endParaRPr lang="en-US" dirty="0"/>
        </a:p>
      </dgm:t>
    </dgm:pt>
    <dgm:pt modelId="{241359E4-B2AE-41AF-A78F-4B10DB57336A}" type="parTrans" cxnId="{3A7FB743-2081-40F6-9FBB-FFFDAEB1333A}">
      <dgm:prSet/>
      <dgm:spPr/>
      <dgm:t>
        <a:bodyPr/>
        <a:lstStyle/>
        <a:p>
          <a:endParaRPr lang="en-US"/>
        </a:p>
      </dgm:t>
    </dgm:pt>
    <dgm:pt modelId="{1573FC1D-9E8C-446E-B0B1-047ABE780938}" type="sibTrans" cxnId="{3A7FB743-2081-40F6-9FBB-FFFDAEB1333A}">
      <dgm:prSet/>
      <dgm:spPr/>
      <dgm:t>
        <a:bodyPr/>
        <a:lstStyle/>
        <a:p>
          <a:endParaRPr lang="en-US"/>
        </a:p>
      </dgm:t>
    </dgm:pt>
    <dgm:pt modelId="{13B406B5-3D27-9941-90D7-6BFC1F96B683}" type="pres">
      <dgm:prSet presAssocID="{A3267C8D-09C6-4849-9E08-6DCCA1BD4E20}" presName="diagram" presStyleCnt="0">
        <dgm:presLayoutVars>
          <dgm:dir/>
          <dgm:resizeHandles val="exact"/>
        </dgm:presLayoutVars>
      </dgm:prSet>
      <dgm:spPr/>
    </dgm:pt>
    <dgm:pt modelId="{87CAE215-F988-AB46-B7C7-0B91EAD53587}" type="pres">
      <dgm:prSet presAssocID="{65E45338-ECD8-4BD3-99B7-FD2DE3304174}" presName="node" presStyleLbl="node1" presStyleIdx="0" presStyleCnt="7" custScaleX="450110" custScaleY="54345" custLinFactNeighborX="648" custLinFactNeighborY="-19073">
        <dgm:presLayoutVars>
          <dgm:bulletEnabled val="1"/>
        </dgm:presLayoutVars>
      </dgm:prSet>
      <dgm:spPr/>
    </dgm:pt>
    <dgm:pt modelId="{498A8A48-9766-604E-BBF7-BA60EA36DAF8}" type="pres">
      <dgm:prSet presAssocID="{FDA232C6-ABF0-4EA8-83B5-7B4E52220740}" presName="sibTrans" presStyleCnt="0"/>
      <dgm:spPr/>
    </dgm:pt>
    <dgm:pt modelId="{082498FE-0A2F-454C-B151-F2533B5C2859}" type="pres">
      <dgm:prSet presAssocID="{9235E9F4-D926-47FF-BCD1-89E9B8490E2F}" presName="node" presStyleLbl="node1" presStyleIdx="1" presStyleCnt="7" custLinFactNeighborX="-2323" custLinFactNeighborY="-5844">
        <dgm:presLayoutVars>
          <dgm:bulletEnabled val="1"/>
        </dgm:presLayoutVars>
      </dgm:prSet>
      <dgm:spPr/>
    </dgm:pt>
    <dgm:pt modelId="{E411F822-419D-D241-A851-FB89854B28B4}" type="pres">
      <dgm:prSet presAssocID="{886BC942-35C3-468F-AFAC-0D11EF2E31D0}" presName="sibTrans" presStyleCnt="0"/>
      <dgm:spPr/>
    </dgm:pt>
    <dgm:pt modelId="{1E3BA5DD-B1B9-8246-A790-2935D37A0CD0}" type="pres">
      <dgm:prSet presAssocID="{39F18AFB-8CD5-4537-AE0B-659C90658BFC}" presName="node" presStyleLbl="node1" presStyleIdx="2" presStyleCnt="7">
        <dgm:presLayoutVars>
          <dgm:bulletEnabled val="1"/>
        </dgm:presLayoutVars>
      </dgm:prSet>
      <dgm:spPr/>
    </dgm:pt>
    <dgm:pt modelId="{CAE30349-921D-844B-80FB-FF180F85B259}" type="pres">
      <dgm:prSet presAssocID="{1C3CCDA0-8A6B-4B1D-853D-E9823AAE3CB6}" presName="sibTrans" presStyleCnt="0"/>
      <dgm:spPr/>
    </dgm:pt>
    <dgm:pt modelId="{CFFA01D7-CB3A-A340-918A-42227E028FE3}" type="pres">
      <dgm:prSet presAssocID="{592648BE-8B01-4A90-9E85-4AC1D352FE05}" presName="node" presStyleLbl="node1" presStyleIdx="3" presStyleCnt="7">
        <dgm:presLayoutVars>
          <dgm:bulletEnabled val="1"/>
        </dgm:presLayoutVars>
      </dgm:prSet>
      <dgm:spPr/>
    </dgm:pt>
    <dgm:pt modelId="{0BD0055B-95F8-E445-9B4A-FFCDA842A644}" type="pres">
      <dgm:prSet presAssocID="{CAB2D85B-5606-4E8F-9E6A-543C536B0ADD}" presName="sibTrans" presStyleCnt="0"/>
      <dgm:spPr/>
    </dgm:pt>
    <dgm:pt modelId="{0129A59C-41C8-D14D-8CE5-35C50D4857CC}" type="pres">
      <dgm:prSet presAssocID="{6B0D0C9B-1050-4BEB-AC4D-BFBBC6984AEC}" presName="node" presStyleLbl="node1" presStyleIdx="4" presStyleCnt="7">
        <dgm:presLayoutVars>
          <dgm:bulletEnabled val="1"/>
        </dgm:presLayoutVars>
      </dgm:prSet>
      <dgm:spPr/>
    </dgm:pt>
    <dgm:pt modelId="{6F5872E8-6E40-5748-9974-62392F41F481}" type="pres">
      <dgm:prSet presAssocID="{BFA51AB6-B6AA-4475-B16B-D321B04E779F}" presName="sibTrans" presStyleCnt="0"/>
      <dgm:spPr/>
    </dgm:pt>
    <dgm:pt modelId="{FFF0789A-B577-AC41-9E9B-FBD7E8677F6D}" type="pres">
      <dgm:prSet presAssocID="{4FA136A3-F434-4C29-B688-1FCABB6C8269}" presName="node" presStyleLbl="node1" presStyleIdx="5" presStyleCnt="7" custScaleX="207813">
        <dgm:presLayoutVars>
          <dgm:bulletEnabled val="1"/>
        </dgm:presLayoutVars>
      </dgm:prSet>
      <dgm:spPr/>
    </dgm:pt>
    <dgm:pt modelId="{CCCA1138-837F-F947-8378-C21178E24745}" type="pres">
      <dgm:prSet presAssocID="{7F05104D-35E0-4878-B242-40F5465D4307}" presName="sibTrans" presStyleCnt="0"/>
      <dgm:spPr/>
    </dgm:pt>
    <dgm:pt modelId="{9AE9FEEF-CD73-E24A-8C4F-9066779FB9D4}" type="pres">
      <dgm:prSet presAssocID="{62074EC2-5A7E-4AB2-87CB-862B48C79D9F}" presName="node" presStyleLbl="node1" presStyleIdx="6" presStyleCnt="7" custScaleX="199913">
        <dgm:presLayoutVars>
          <dgm:bulletEnabled val="1"/>
        </dgm:presLayoutVars>
      </dgm:prSet>
      <dgm:spPr/>
    </dgm:pt>
  </dgm:ptLst>
  <dgm:cxnLst>
    <dgm:cxn modelId="{32B66606-8737-4840-891A-CBD101B2A99E}" srcId="{A3267C8D-09C6-4849-9E08-6DCCA1BD4E20}" destId="{6B0D0C9B-1050-4BEB-AC4D-BFBBC6984AEC}" srcOrd="4" destOrd="0" parTransId="{04A72A2A-D54F-4377-9A09-B9A7F6324472}" sibTransId="{BFA51AB6-B6AA-4475-B16B-D321B04E779F}"/>
    <dgm:cxn modelId="{447EC00E-83BC-4E7D-AD62-FB28C70B3915}" srcId="{A3267C8D-09C6-4849-9E08-6DCCA1BD4E20}" destId="{4FA136A3-F434-4C29-B688-1FCABB6C8269}" srcOrd="5" destOrd="0" parTransId="{83F55ED7-FD84-47C6-806B-2C9ED8FF8F44}" sibTransId="{7F05104D-35E0-4878-B242-40F5465D4307}"/>
    <dgm:cxn modelId="{5ADACE1B-0638-8D4D-996F-8081D4F9AB9C}" type="presOf" srcId="{65E45338-ECD8-4BD3-99B7-FD2DE3304174}" destId="{87CAE215-F988-AB46-B7C7-0B91EAD53587}" srcOrd="0" destOrd="0" presId="urn:microsoft.com/office/officeart/2005/8/layout/default"/>
    <dgm:cxn modelId="{3D736E27-F83F-1C43-A518-ABA8432DD650}" type="presOf" srcId="{39F18AFB-8CD5-4537-AE0B-659C90658BFC}" destId="{1E3BA5DD-B1B9-8246-A790-2935D37A0CD0}" srcOrd="0" destOrd="0" presId="urn:microsoft.com/office/officeart/2005/8/layout/default"/>
    <dgm:cxn modelId="{45708532-FACF-134C-8D3A-76809A4C4E6F}" type="presOf" srcId="{4FA136A3-F434-4C29-B688-1FCABB6C8269}" destId="{FFF0789A-B577-AC41-9E9B-FBD7E8677F6D}" srcOrd="0" destOrd="0" presId="urn:microsoft.com/office/officeart/2005/8/layout/default"/>
    <dgm:cxn modelId="{A0B5FC37-76B6-314F-98DE-7581702820DD}" type="presOf" srcId="{62074EC2-5A7E-4AB2-87CB-862B48C79D9F}" destId="{9AE9FEEF-CD73-E24A-8C4F-9066779FB9D4}" srcOrd="0" destOrd="0" presId="urn:microsoft.com/office/officeart/2005/8/layout/default"/>
    <dgm:cxn modelId="{3A7FB743-2081-40F6-9FBB-FFFDAEB1333A}" srcId="{A3267C8D-09C6-4849-9E08-6DCCA1BD4E20}" destId="{62074EC2-5A7E-4AB2-87CB-862B48C79D9F}" srcOrd="6" destOrd="0" parTransId="{241359E4-B2AE-41AF-A78F-4B10DB57336A}" sibTransId="{1573FC1D-9E8C-446E-B0B1-047ABE780938}"/>
    <dgm:cxn modelId="{A0CC6155-15DF-6940-8B62-95458A973D22}" type="presOf" srcId="{A3267C8D-09C6-4849-9E08-6DCCA1BD4E20}" destId="{13B406B5-3D27-9941-90D7-6BFC1F96B683}" srcOrd="0" destOrd="0" presId="urn:microsoft.com/office/officeart/2005/8/layout/default"/>
    <dgm:cxn modelId="{9CFA315F-68EB-0848-A3ED-E8329EA55898}" type="presOf" srcId="{6B0D0C9B-1050-4BEB-AC4D-BFBBC6984AEC}" destId="{0129A59C-41C8-D14D-8CE5-35C50D4857CC}" srcOrd="0" destOrd="0" presId="urn:microsoft.com/office/officeart/2005/8/layout/default"/>
    <dgm:cxn modelId="{EBE9ED69-5750-47DE-8FCB-E1CCE1E2689B}" srcId="{A3267C8D-09C6-4849-9E08-6DCCA1BD4E20}" destId="{9235E9F4-D926-47FF-BCD1-89E9B8490E2F}" srcOrd="1" destOrd="0" parTransId="{81B4624E-C583-4F03-AD0B-3D8C14B3BB72}" sibTransId="{886BC942-35C3-468F-AFAC-0D11EF2E31D0}"/>
    <dgm:cxn modelId="{85851D8F-89B9-4C3E-B099-5274A5FA2FFA}" srcId="{A3267C8D-09C6-4849-9E08-6DCCA1BD4E20}" destId="{65E45338-ECD8-4BD3-99B7-FD2DE3304174}" srcOrd="0" destOrd="0" parTransId="{EB15B9D2-F0B4-46B2-AB0D-C8B1C1275F3E}" sibTransId="{FDA232C6-ABF0-4EA8-83B5-7B4E52220740}"/>
    <dgm:cxn modelId="{481D30D9-0989-E74D-9453-A499709DE870}" type="presOf" srcId="{9235E9F4-D926-47FF-BCD1-89E9B8490E2F}" destId="{082498FE-0A2F-454C-B151-F2533B5C2859}" srcOrd="0" destOrd="0" presId="urn:microsoft.com/office/officeart/2005/8/layout/default"/>
    <dgm:cxn modelId="{B2AA3EEA-3E50-4B25-9178-85DF2E586703}" srcId="{A3267C8D-09C6-4849-9E08-6DCCA1BD4E20}" destId="{592648BE-8B01-4A90-9E85-4AC1D352FE05}" srcOrd="3" destOrd="0" parTransId="{97ACFD62-EA93-4B9F-8D09-4AEE9E2D3A2A}" sibTransId="{CAB2D85B-5606-4E8F-9E6A-543C536B0ADD}"/>
    <dgm:cxn modelId="{0F8D5BED-9E42-4801-80E3-EFEDE86171CA}" srcId="{A3267C8D-09C6-4849-9E08-6DCCA1BD4E20}" destId="{39F18AFB-8CD5-4537-AE0B-659C90658BFC}" srcOrd="2" destOrd="0" parTransId="{9C3BED21-E642-4E8D-B8D7-C8327589CE02}" sibTransId="{1C3CCDA0-8A6B-4B1D-853D-E9823AAE3CB6}"/>
    <dgm:cxn modelId="{3D0C52FF-D91E-1B4E-8B4E-8B8C86188091}" type="presOf" srcId="{592648BE-8B01-4A90-9E85-4AC1D352FE05}" destId="{CFFA01D7-CB3A-A340-918A-42227E028FE3}" srcOrd="0" destOrd="0" presId="urn:microsoft.com/office/officeart/2005/8/layout/default"/>
    <dgm:cxn modelId="{9C97A43A-7D97-8847-8127-FA285C19C719}" type="presParOf" srcId="{13B406B5-3D27-9941-90D7-6BFC1F96B683}" destId="{87CAE215-F988-AB46-B7C7-0B91EAD53587}" srcOrd="0" destOrd="0" presId="urn:microsoft.com/office/officeart/2005/8/layout/default"/>
    <dgm:cxn modelId="{E156B98F-5DA0-9D44-8FDE-0AEA3BB7DD62}" type="presParOf" srcId="{13B406B5-3D27-9941-90D7-6BFC1F96B683}" destId="{498A8A48-9766-604E-BBF7-BA60EA36DAF8}" srcOrd="1" destOrd="0" presId="urn:microsoft.com/office/officeart/2005/8/layout/default"/>
    <dgm:cxn modelId="{E000E72B-4EF7-7943-99A0-D56312487956}" type="presParOf" srcId="{13B406B5-3D27-9941-90D7-6BFC1F96B683}" destId="{082498FE-0A2F-454C-B151-F2533B5C2859}" srcOrd="2" destOrd="0" presId="urn:microsoft.com/office/officeart/2005/8/layout/default"/>
    <dgm:cxn modelId="{B2D483FA-AD54-634B-9A57-1D270EF8B433}" type="presParOf" srcId="{13B406B5-3D27-9941-90D7-6BFC1F96B683}" destId="{E411F822-419D-D241-A851-FB89854B28B4}" srcOrd="3" destOrd="0" presId="urn:microsoft.com/office/officeart/2005/8/layout/default"/>
    <dgm:cxn modelId="{26F6FFC3-C6BB-724C-8699-8EBEBBBF4A87}" type="presParOf" srcId="{13B406B5-3D27-9941-90D7-6BFC1F96B683}" destId="{1E3BA5DD-B1B9-8246-A790-2935D37A0CD0}" srcOrd="4" destOrd="0" presId="urn:microsoft.com/office/officeart/2005/8/layout/default"/>
    <dgm:cxn modelId="{DF529A7F-A1D4-7342-B6E6-06058878A0E1}" type="presParOf" srcId="{13B406B5-3D27-9941-90D7-6BFC1F96B683}" destId="{CAE30349-921D-844B-80FB-FF180F85B259}" srcOrd="5" destOrd="0" presId="urn:microsoft.com/office/officeart/2005/8/layout/default"/>
    <dgm:cxn modelId="{8384416A-A370-C444-B238-0E3A071B325B}" type="presParOf" srcId="{13B406B5-3D27-9941-90D7-6BFC1F96B683}" destId="{CFFA01D7-CB3A-A340-918A-42227E028FE3}" srcOrd="6" destOrd="0" presId="urn:microsoft.com/office/officeart/2005/8/layout/default"/>
    <dgm:cxn modelId="{2A0360BF-B255-1744-A1CF-E4891B51FEA8}" type="presParOf" srcId="{13B406B5-3D27-9941-90D7-6BFC1F96B683}" destId="{0BD0055B-95F8-E445-9B4A-FFCDA842A644}" srcOrd="7" destOrd="0" presId="urn:microsoft.com/office/officeart/2005/8/layout/default"/>
    <dgm:cxn modelId="{21611135-AE13-6042-83E8-A8BE1A49D6A5}" type="presParOf" srcId="{13B406B5-3D27-9941-90D7-6BFC1F96B683}" destId="{0129A59C-41C8-D14D-8CE5-35C50D4857CC}" srcOrd="8" destOrd="0" presId="urn:microsoft.com/office/officeart/2005/8/layout/default"/>
    <dgm:cxn modelId="{9B7FE8F8-7273-EE42-B3B5-FF6B6D14F314}" type="presParOf" srcId="{13B406B5-3D27-9941-90D7-6BFC1F96B683}" destId="{6F5872E8-6E40-5748-9974-62392F41F481}" srcOrd="9" destOrd="0" presId="urn:microsoft.com/office/officeart/2005/8/layout/default"/>
    <dgm:cxn modelId="{EC361A4F-9A25-8C4D-9796-2A1198524700}" type="presParOf" srcId="{13B406B5-3D27-9941-90D7-6BFC1F96B683}" destId="{FFF0789A-B577-AC41-9E9B-FBD7E8677F6D}" srcOrd="10" destOrd="0" presId="urn:microsoft.com/office/officeart/2005/8/layout/default"/>
    <dgm:cxn modelId="{E35EEC41-278F-9240-AB69-148772AC7546}" type="presParOf" srcId="{13B406B5-3D27-9941-90D7-6BFC1F96B683}" destId="{CCCA1138-837F-F947-8378-C21178E24745}" srcOrd="11" destOrd="0" presId="urn:microsoft.com/office/officeart/2005/8/layout/default"/>
    <dgm:cxn modelId="{7D17CBD0-21E8-4B4C-A9BE-C5ECD52F71A3}" type="presParOf" srcId="{13B406B5-3D27-9941-90D7-6BFC1F96B683}" destId="{9AE9FEEF-CD73-E24A-8C4F-9066779FB9D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3D4F1-01AC-4C3B-A3AD-4FD1E6FA0B9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D890B3-B180-4B62-963F-1B017D4D323E}">
      <dgm:prSet/>
      <dgm:spPr/>
      <dgm:t>
        <a:bodyPr/>
        <a:lstStyle/>
        <a:p>
          <a:r>
            <a:rPr lang="en-US"/>
            <a:t>Key</a:t>
          </a:r>
        </a:p>
      </dgm:t>
    </dgm:pt>
    <dgm:pt modelId="{C77C341A-1801-429F-9B03-2C00F57715A3}" type="parTrans" cxnId="{1260B9EA-A11B-48D2-9710-48CDAFD20AFE}">
      <dgm:prSet/>
      <dgm:spPr/>
      <dgm:t>
        <a:bodyPr/>
        <a:lstStyle/>
        <a:p>
          <a:endParaRPr lang="en-US"/>
        </a:p>
      </dgm:t>
    </dgm:pt>
    <dgm:pt modelId="{616E3F8D-D9A4-4495-9771-FB87034909FF}" type="sibTrans" cxnId="{1260B9EA-A11B-48D2-9710-48CDAFD20AFE}">
      <dgm:prSet/>
      <dgm:spPr/>
      <dgm:t>
        <a:bodyPr/>
        <a:lstStyle/>
        <a:p>
          <a:endParaRPr lang="en-US"/>
        </a:p>
      </dgm:t>
    </dgm:pt>
    <dgm:pt modelId="{E179D8C9-8AFE-4290-908D-DF2A1B01E35E}">
      <dgm:prSet/>
      <dgm:spPr/>
      <dgm:t>
        <a:bodyPr/>
        <a:lstStyle/>
        <a:p>
          <a:r>
            <a:rPr lang="en-US" dirty="0"/>
            <a:t># Key      Findings</a:t>
          </a:r>
        </a:p>
      </dgm:t>
    </dgm:pt>
    <dgm:pt modelId="{CFE6CF70-3BF2-4953-A65D-3730CA421CED}" type="parTrans" cxnId="{960F3E98-AFC1-4CC4-94BF-83E44B38AF5E}">
      <dgm:prSet/>
      <dgm:spPr/>
      <dgm:t>
        <a:bodyPr/>
        <a:lstStyle/>
        <a:p>
          <a:endParaRPr lang="en-US"/>
        </a:p>
      </dgm:t>
    </dgm:pt>
    <dgm:pt modelId="{FC6F95BD-2C6B-4FFE-97D1-0344825A4C2E}" type="sibTrans" cxnId="{960F3E98-AFC1-4CC4-94BF-83E44B38AF5E}">
      <dgm:prSet/>
      <dgm:spPr/>
      <dgm:t>
        <a:bodyPr/>
        <a:lstStyle/>
        <a:p>
          <a:endParaRPr lang="en-US"/>
        </a:p>
      </dgm:t>
    </dgm:pt>
    <dgm:pt modelId="{F6435AF9-171D-4F8D-B08F-BFE05260BC28}">
      <dgm:prSet/>
      <dgm:spPr/>
      <dgm:t>
        <a:bodyPr/>
        <a:lstStyle/>
        <a:p>
          <a:r>
            <a:rPr lang="en-US" dirty="0"/>
            <a:t>1</a:t>
          </a:r>
        </a:p>
      </dgm:t>
    </dgm:pt>
    <dgm:pt modelId="{E215504A-9E50-4290-9EE4-271AA1F5698D}" type="parTrans" cxnId="{92AAEAEC-30B6-4CC4-A50E-73C674EF41F2}">
      <dgm:prSet/>
      <dgm:spPr/>
      <dgm:t>
        <a:bodyPr/>
        <a:lstStyle/>
        <a:p>
          <a:endParaRPr lang="en-US"/>
        </a:p>
      </dgm:t>
    </dgm:pt>
    <dgm:pt modelId="{1A71DCD8-E9B8-4F8F-88BF-92A6A4F87256}" type="sibTrans" cxnId="{92AAEAEC-30B6-4CC4-A50E-73C674EF41F2}">
      <dgm:prSet/>
      <dgm:spPr/>
      <dgm:t>
        <a:bodyPr/>
        <a:lstStyle/>
        <a:p>
          <a:endParaRPr lang="en-US"/>
        </a:p>
      </dgm:t>
    </dgm:pt>
    <dgm:pt modelId="{ED4A1529-0F23-4619-A835-310207BF667C}">
      <dgm:prSet/>
      <dgm:spPr/>
      <dgm:t>
        <a:bodyPr/>
        <a:lstStyle/>
        <a:p>
          <a:r>
            <a:rPr lang="en-US"/>
            <a:t>print('\n Key Findings: ')</a:t>
          </a:r>
        </a:p>
      </dgm:t>
    </dgm:pt>
    <dgm:pt modelId="{D13CBBA7-FC1F-470D-AEE2-6828D8C8040E}" type="parTrans" cxnId="{4A699EA0-95F5-4391-A810-77A50A6963C4}">
      <dgm:prSet/>
      <dgm:spPr/>
      <dgm:t>
        <a:bodyPr/>
        <a:lstStyle/>
        <a:p>
          <a:endParaRPr lang="en-US"/>
        </a:p>
      </dgm:t>
    </dgm:pt>
    <dgm:pt modelId="{8543A072-6027-48C3-8774-B45005CDB679}" type="sibTrans" cxnId="{4A699EA0-95F5-4391-A810-77A50A6963C4}">
      <dgm:prSet/>
      <dgm:spPr/>
      <dgm:t>
        <a:bodyPr/>
        <a:lstStyle/>
        <a:p>
          <a:endParaRPr lang="en-US"/>
        </a:p>
      </dgm:t>
    </dgm:pt>
    <dgm:pt modelId="{4E7FC231-6D0B-4764-A09F-385346DBFEA1}">
      <dgm:prSet/>
      <dgm:spPr/>
      <dgm:t>
        <a:bodyPr/>
        <a:lstStyle/>
        <a:p>
          <a:r>
            <a:rPr lang="en-US" dirty="0"/>
            <a:t>2</a:t>
          </a:r>
        </a:p>
      </dgm:t>
    </dgm:pt>
    <dgm:pt modelId="{5BABE052-1457-4CB2-ACC3-F328972F91D9}" type="parTrans" cxnId="{D1AB2131-6805-4F87-8096-8657B2386BAA}">
      <dgm:prSet/>
      <dgm:spPr/>
      <dgm:t>
        <a:bodyPr/>
        <a:lstStyle/>
        <a:p>
          <a:endParaRPr lang="en-US"/>
        </a:p>
      </dgm:t>
    </dgm:pt>
    <dgm:pt modelId="{0826E301-E49E-48B8-95B2-A7DAD0296CCC}" type="sibTrans" cxnId="{D1AB2131-6805-4F87-8096-8657B2386BAA}">
      <dgm:prSet/>
      <dgm:spPr/>
      <dgm:t>
        <a:bodyPr/>
        <a:lstStyle/>
        <a:p>
          <a:endParaRPr lang="en-US"/>
        </a:p>
      </dgm:t>
    </dgm:pt>
    <dgm:pt modelId="{C23FB81B-1639-4DBD-AE87-75240DDD4435}">
      <dgm:prSet/>
      <dgm:spPr/>
      <dgm:t>
        <a:bodyPr/>
        <a:lstStyle/>
        <a:p>
          <a:r>
            <a:rPr lang="en-US" dirty="0"/>
            <a:t>print('\n* Heavy discounts reduce profit')</a:t>
          </a:r>
        </a:p>
      </dgm:t>
    </dgm:pt>
    <dgm:pt modelId="{270D2909-623A-4D3C-B73B-FC20BB9FC33A}" type="parTrans" cxnId="{52FA9530-9255-4317-A346-FAC248F0A1C1}">
      <dgm:prSet/>
      <dgm:spPr/>
      <dgm:t>
        <a:bodyPr/>
        <a:lstStyle/>
        <a:p>
          <a:endParaRPr lang="en-US"/>
        </a:p>
      </dgm:t>
    </dgm:pt>
    <dgm:pt modelId="{F9127CF4-A2B1-46FB-BA33-E32F876E5E5E}" type="sibTrans" cxnId="{52FA9530-9255-4317-A346-FAC248F0A1C1}">
      <dgm:prSet/>
      <dgm:spPr/>
      <dgm:t>
        <a:bodyPr/>
        <a:lstStyle/>
        <a:p>
          <a:endParaRPr lang="en-US"/>
        </a:p>
      </dgm:t>
    </dgm:pt>
    <dgm:pt modelId="{665E0EE4-C123-4003-B986-113939969E0F}">
      <dgm:prSet/>
      <dgm:spPr/>
      <dgm:t>
        <a:bodyPr/>
        <a:lstStyle/>
        <a:p>
          <a:r>
            <a:rPr lang="en-US" dirty="0"/>
            <a:t>3</a:t>
          </a:r>
        </a:p>
      </dgm:t>
    </dgm:pt>
    <dgm:pt modelId="{2DB293F9-71C4-4547-9595-93D214EC5D22}" type="parTrans" cxnId="{5B0CC1F7-C6E9-48E1-A437-D3403712442F}">
      <dgm:prSet/>
      <dgm:spPr/>
      <dgm:t>
        <a:bodyPr/>
        <a:lstStyle/>
        <a:p>
          <a:endParaRPr lang="en-US"/>
        </a:p>
      </dgm:t>
    </dgm:pt>
    <dgm:pt modelId="{993BF10E-7594-4712-946E-5CCEB4D17C6D}" type="sibTrans" cxnId="{5B0CC1F7-C6E9-48E1-A437-D3403712442F}">
      <dgm:prSet/>
      <dgm:spPr/>
      <dgm:t>
        <a:bodyPr/>
        <a:lstStyle/>
        <a:p>
          <a:endParaRPr lang="en-US"/>
        </a:p>
      </dgm:t>
    </dgm:pt>
    <dgm:pt modelId="{5FC964E6-F510-4C99-ADA1-BC16736FED46}">
      <dgm:prSet/>
      <dgm:spPr/>
      <dgm:t>
        <a:bodyPr/>
        <a:lstStyle/>
        <a:p>
          <a:r>
            <a:rPr lang="en-US"/>
            <a:t>print('\n* Technology is the best-performing category')</a:t>
          </a:r>
        </a:p>
      </dgm:t>
    </dgm:pt>
    <dgm:pt modelId="{6E93AB40-F449-4EA5-9672-8ADC13A53885}" type="parTrans" cxnId="{88F1D118-4ADA-4F56-A0AC-6AC54BB795FB}">
      <dgm:prSet/>
      <dgm:spPr/>
      <dgm:t>
        <a:bodyPr/>
        <a:lstStyle/>
        <a:p>
          <a:endParaRPr lang="en-US"/>
        </a:p>
      </dgm:t>
    </dgm:pt>
    <dgm:pt modelId="{4DCC21C4-CDA5-4A6E-8569-24ACD2CA8B49}" type="sibTrans" cxnId="{88F1D118-4ADA-4F56-A0AC-6AC54BB795FB}">
      <dgm:prSet/>
      <dgm:spPr/>
      <dgm:t>
        <a:bodyPr/>
        <a:lstStyle/>
        <a:p>
          <a:endParaRPr lang="en-US"/>
        </a:p>
      </dgm:t>
    </dgm:pt>
    <dgm:pt modelId="{5425A24A-4198-46DA-A56F-E2EDB97E57EE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D487D53-0488-467C-87D9-D7D8E161E1BB}" type="parTrans" cxnId="{73B9406B-F0BD-4AD6-990B-08CB0FA6AA4D}">
      <dgm:prSet/>
      <dgm:spPr/>
      <dgm:t>
        <a:bodyPr/>
        <a:lstStyle/>
        <a:p>
          <a:endParaRPr lang="en-US"/>
        </a:p>
      </dgm:t>
    </dgm:pt>
    <dgm:pt modelId="{0C964FE1-0A0C-428B-8DB5-FD1CE817B6B0}" type="sibTrans" cxnId="{73B9406B-F0BD-4AD6-990B-08CB0FA6AA4D}">
      <dgm:prSet/>
      <dgm:spPr/>
      <dgm:t>
        <a:bodyPr/>
        <a:lstStyle/>
        <a:p>
          <a:endParaRPr lang="en-US"/>
        </a:p>
      </dgm:t>
    </dgm:pt>
    <dgm:pt modelId="{1D04E431-D0F1-4BEE-9A38-0F38F945D9F3}">
      <dgm:prSet/>
      <dgm:spPr/>
      <dgm:t>
        <a:bodyPr/>
        <a:lstStyle/>
        <a:p>
          <a:r>
            <a:rPr lang="en-US"/>
            <a:t>print('\n* Western region dominates sales and profitability')</a:t>
          </a:r>
        </a:p>
      </dgm:t>
    </dgm:pt>
    <dgm:pt modelId="{D2DEF488-F0B1-43E0-8D11-76D75B08E374}" type="parTrans" cxnId="{0259A903-A613-42CF-B408-3D60FFC7D3AF}">
      <dgm:prSet/>
      <dgm:spPr/>
      <dgm:t>
        <a:bodyPr/>
        <a:lstStyle/>
        <a:p>
          <a:endParaRPr lang="en-US"/>
        </a:p>
      </dgm:t>
    </dgm:pt>
    <dgm:pt modelId="{B19A1F85-3F41-486E-9B1B-D0B896DE1C62}" type="sibTrans" cxnId="{0259A903-A613-42CF-B408-3D60FFC7D3AF}">
      <dgm:prSet/>
      <dgm:spPr/>
      <dgm:t>
        <a:bodyPr/>
        <a:lstStyle/>
        <a:p>
          <a:endParaRPr lang="en-US"/>
        </a:p>
      </dgm:t>
    </dgm:pt>
    <dgm:pt modelId="{1CAB5670-272E-44DA-8B14-9D4DE241FF3B}">
      <dgm:prSet/>
      <dgm:spPr/>
      <dgm:t>
        <a:bodyPr/>
        <a:lstStyle/>
        <a:p>
          <a:r>
            <a:rPr lang="en-US" dirty="0"/>
            <a:t>5</a:t>
          </a:r>
        </a:p>
      </dgm:t>
    </dgm:pt>
    <dgm:pt modelId="{42D6DCCA-7DF7-4B27-A707-F45CD774C2FF}" type="parTrans" cxnId="{32254652-476C-422D-988C-B0AB708B86E4}">
      <dgm:prSet/>
      <dgm:spPr/>
      <dgm:t>
        <a:bodyPr/>
        <a:lstStyle/>
        <a:p>
          <a:endParaRPr lang="en-US"/>
        </a:p>
      </dgm:t>
    </dgm:pt>
    <dgm:pt modelId="{C9A5BC3E-65D1-41A6-8AFE-7B1496E1ED91}" type="sibTrans" cxnId="{32254652-476C-422D-988C-B0AB708B86E4}">
      <dgm:prSet/>
      <dgm:spPr/>
      <dgm:t>
        <a:bodyPr/>
        <a:lstStyle/>
        <a:p>
          <a:endParaRPr lang="en-US"/>
        </a:p>
      </dgm:t>
    </dgm:pt>
    <dgm:pt modelId="{8E8237D3-B462-465D-947F-A5F7A90BC6BE}">
      <dgm:prSet/>
      <dgm:spPr/>
      <dgm:t>
        <a:bodyPr/>
        <a:lstStyle/>
        <a:p>
          <a:r>
            <a:rPr lang="en-US"/>
            <a:t>print('\n* Central and South regions need targeted strategies')</a:t>
          </a:r>
        </a:p>
      </dgm:t>
    </dgm:pt>
    <dgm:pt modelId="{CD3AA057-6C46-4336-9BE2-C9504783C703}" type="parTrans" cxnId="{1C63C582-0D0E-4174-BA16-DD0CA38E0F2D}">
      <dgm:prSet/>
      <dgm:spPr/>
      <dgm:t>
        <a:bodyPr/>
        <a:lstStyle/>
        <a:p>
          <a:endParaRPr lang="en-US"/>
        </a:p>
      </dgm:t>
    </dgm:pt>
    <dgm:pt modelId="{2C364C62-4459-4102-93DB-D88DD377BC7B}" type="sibTrans" cxnId="{1C63C582-0D0E-4174-BA16-DD0CA38E0F2D}">
      <dgm:prSet/>
      <dgm:spPr/>
      <dgm:t>
        <a:bodyPr/>
        <a:lstStyle/>
        <a:p>
          <a:endParaRPr lang="en-US"/>
        </a:p>
      </dgm:t>
    </dgm:pt>
    <dgm:pt modelId="{0CD47BD3-8A21-2944-A43C-6E29DA046B55}" type="pres">
      <dgm:prSet presAssocID="{11A3D4F1-01AC-4C3B-A3AD-4FD1E6FA0B98}" presName="Name0" presStyleCnt="0">
        <dgm:presLayoutVars>
          <dgm:dir/>
          <dgm:animLvl val="lvl"/>
          <dgm:resizeHandles val="exact"/>
        </dgm:presLayoutVars>
      </dgm:prSet>
      <dgm:spPr/>
    </dgm:pt>
    <dgm:pt modelId="{5DBB61B9-1554-984D-BD23-2BABA59213D0}" type="pres">
      <dgm:prSet presAssocID="{22D890B3-B180-4B62-963F-1B017D4D323E}" presName="linNode" presStyleCnt="0"/>
      <dgm:spPr/>
    </dgm:pt>
    <dgm:pt modelId="{5BB5BF53-0C53-B64C-A94B-D1003723C1EC}" type="pres">
      <dgm:prSet presAssocID="{22D890B3-B180-4B62-963F-1B017D4D323E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EFEB6C3D-165E-BC49-88AC-6EF717842F39}" type="pres">
      <dgm:prSet presAssocID="{22D890B3-B180-4B62-963F-1B017D4D323E}" presName="descendantText" presStyleLbl="alignAccFollowNode1" presStyleIdx="0" presStyleCnt="6" custLinFactY="-100000" custLinFactNeighborX="-48665" custLinFactNeighborY="-184232">
        <dgm:presLayoutVars>
          <dgm:bulletEnabled/>
        </dgm:presLayoutVars>
      </dgm:prSet>
      <dgm:spPr/>
    </dgm:pt>
    <dgm:pt modelId="{93A06A55-DC77-F341-8A37-DEA8887F5610}" type="pres">
      <dgm:prSet presAssocID="{616E3F8D-D9A4-4495-9771-FB87034909FF}" presName="sp" presStyleCnt="0"/>
      <dgm:spPr/>
    </dgm:pt>
    <dgm:pt modelId="{C2196EBF-E010-3546-99E7-C745B5DDE4A8}" type="pres">
      <dgm:prSet presAssocID="{F6435AF9-171D-4F8D-B08F-BFE05260BC28}" presName="linNode" presStyleCnt="0"/>
      <dgm:spPr/>
    </dgm:pt>
    <dgm:pt modelId="{8D554368-C08C-8842-8860-40534F6481A9}" type="pres">
      <dgm:prSet presAssocID="{F6435AF9-171D-4F8D-B08F-BFE05260BC28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FD84A8BC-DB88-D44A-9A1D-982945E1C80F}" type="pres">
      <dgm:prSet presAssocID="{F6435AF9-171D-4F8D-B08F-BFE05260BC28}" presName="descendantText" presStyleLbl="alignAccFollowNode1" presStyleIdx="1" presStyleCnt="6">
        <dgm:presLayoutVars>
          <dgm:bulletEnabled/>
        </dgm:presLayoutVars>
      </dgm:prSet>
      <dgm:spPr/>
    </dgm:pt>
    <dgm:pt modelId="{8C62D9F8-B632-1A4A-A76B-A0DC4D06245D}" type="pres">
      <dgm:prSet presAssocID="{1A71DCD8-E9B8-4F8F-88BF-92A6A4F87256}" presName="sp" presStyleCnt="0"/>
      <dgm:spPr/>
    </dgm:pt>
    <dgm:pt modelId="{CEE87CDD-BBAB-0A49-998D-61BE4B0B01C0}" type="pres">
      <dgm:prSet presAssocID="{4E7FC231-6D0B-4764-A09F-385346DBFEA1}" presName="linNode" presStyleCnt="0"/>
      <dgm:spPr/>
    </dgm:pt>
    <dgm:pt modelId="{FCC64D92-812B-2346-BC19-73038DECCE5C}" type="pres">
      <dgm:prSet presAssocID="{4E7FC231-6D0B-4764-A09F-385346DBFEA1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42E194F1-554C-914D-B306-8129FB4D64A5}" type="pres">
      <dgm:prSet presAssocID="{4E7FC231-6D0B-4764-A09F-385346DBFEA1}" presName="descendantText" presStyleLbl="alignAccFollowNode1" presStyleIdx="2" presStyleCnt="6">
        <dgm:presLayoutVars>
          <dgm:bulletEnabled/>
        </dgm:presLayoutVars>
      </dgm:prSet>
      <dgm:spPr/>
    </dgm:pt>
    <dgm:pt modelId="{7A61448D-C06F-1D41-B441-3BA73D8E69DC}" type="pres">
      <dgm:prSet presAssocID="{0826E301-E49E-48B8-95B2-A7DAD0296CCC}" presName="sp" presStyleCnt="0"/>
      <dgm:spPr/>
    </dgm:pt>
    <dgm:pt modelId="{5CE678E4-F707-1B4C-96B5-82ABF0B226D3}" type="pres">
      <dgm:prSet presAssocID="{665E0EE4-C123-4003-B986-113939969E0F}" presName="linNode" presStyleCnt="0"/>
      <dgm:spPr/>
    </dgm:pt>
    <dgm:pt modelId="{B7B82757-B020-2641-9AA7-009C3195D927}" type="pres">
      <dgm:prSet presAssocID="{665E0EE4-C123-4003-B986-113939969E0F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A7A29B5C-A566-6F40-B85A-C26A0DF9B20A}" type="pres">
      <dgm:prSet presAssocID="{665E0EE4-C123-4003-B986-113939969E0F}" presName="descendantText" presStyleLbl="alignAccFollowNode1" presStyleIdx="3" presStyleCnt="6">
        <dgm:presLayoutVars>
          <dgm:bulletEnabled/>
        </dgm:presLayoutVars>
      </dgm:prSet>
      <dgm:spPr/>
    </dgm:pt>
    <dgm:pt modelId="{4CEDCF29-950E-3B4F-8541-591A63C138E0}" type="pres">
      <dgm:prSet presAssocID="{993BF10E-7594-4712-946E-5CCEB4D17C6D}" presName="sp" presStyleCnt="0"/>
      <dgm:spPr/>
    </dgm:pt>
    <dgm:pt modelId="{C205C771-1291-7643-96C0-C62D7850091D}" type="pres">
      <dgm:prSet presAssocID="{5425A24A-4198-46DA-A56F-E2EDB97E57EE}" presName="linNode" presStyleCnt="0"/>
      <dgm:spPr/>
    </dgm:pt>
    <dgm:pt modelId="{A81CED1A-CF48-F745-B1EB-A585C0BF95BA}" type="pres">
      <dgm:prSet presAssocID="{5425A24A-4198-46DA-A56F-E2EDB97E57EE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97CADD88-A65F-264E-8FB0-68ED7E68AE79}" type="pres">
      <dgm:prSet presAssocID="{5425A24A-4198-46DA-A56F-E2EDB97E57EE}" presName="descendantText" presStyleLbl="alignAccFollowNode1" presStyleIdx="4" presStyleCnt="6">
        <dgm:presLayoutVars>
          <dgm:bulletEnabled/>
        </dgm:presLayoutVars>
      </dgm:prSet>
      <dgm:spPr/>
    </dgm:pt>
    <dgm:pt modelId="{EB8AB7B3-E2B6-2E47-A5EA-33F045A9C83E}" type="pres">
      <dgm:prSet presAssocID="{0C964FE1-0A0C-428B-8DB5-FD1CE817B6B0}" presName="sp" presStyleCnt="0"/>
      <dgm:spPr/>
    </dgm:pt>
    <dgm:pt modelId="{41FF9494-4104-DE43-8B72-2DB20BC31BE0}" type="pres">
      <dgm:prSet presAssocID="{1CAB5670-272E-44DA-8B14-9D4DE241FF3B}" presName="linNode" presStyleCnt="0"/>
      <dgm:spPr/>
    </dgm:pt>
    <dgm:pt modelId="{FE8CAAD9-10FD-1A46-8A4D-28B683767550}" type="pres">
      <dgm:prSet presAssocID="{1CAB5670-272E-44DA-8B14-9D4DE241FF3B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F770C5FC-0A86-3041-923F-8B9E10696EFC}" type="pres">
      <dgm:prSet presAssocID="{1CAB5670-272E-44DA-8B14-9D4DE241FF3B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0259A903-A613-42CF-B408-3D60FFC7D3AF}" srcId="{5425A24A-4198-46DA-A56F-E2EDB97E57EE}" destId="{1D04E431-D0F1-4BEE-9A38-0F38F945D9F3}" srcOrd="0" destOrd="0" parTransId="{D2DEF488-F0B1-43E0-8D11-76D75B08E374}" sibTransId="{B19A1F85-3F41-486E-9B1B-D0B896DE1C62}"/>
    <dgm:cxn modelId="{A1754316-FC42-624B-A76A-F3FCC87ACDB0}" type="presOf" srcId="{F6435AF9-171D-4F8D-B08F-BFE05260BC28}" destId="{8D554368-C08C-8842-8860-40534F6481A9}" srcOrd="0" destOrd="0" presId="urn:microsoft.com/office/officeart/2016/7/layout/VerticalSolidActionList"/>
    <dgm:cxn modelId="{88F1D118-4ADA-4F56-A0AC-6AC54BB795FB}" srcId="{665E0EE4-C123-4003-B986-113939969E0F}" destId="{5FC964E6-F510-4C99-ADA1-BC16736FED46}" srcOrd="0" destOrd="0" parTransId="{6E93AB40-F449-4EA5-9672-8ADC13A53885}" sibTransId="{4DCC21C4-CDA5-4A6E-8569-24ACD2CA8B49}"/>
    <dgm:cxn modelId="{BCB4671E-F277-6049-87E0-2F50FF0D7C8D}" type="presOf" srcId="{4E7FC231-6D0B-4764-A09F-385346DBFEA1}" destId="{FCC64D92-812B-2346-BC19-73038DECCE5C}" srcOrd="0" destOrd="0" presId="urn:microsoft.com/office/officeart/2016/7/layout/VerticalSolidActionList"/>
    <dgm:cxn modelId="{5B577325-A8CF-6D4C-8D7F-4B55DEAB6527}" type="presOf" srcId="{22D890B3-B180-4B62-963F-1B017D4D323E}" destId="{5BB5BF53-0C53-B64C-A94B-D1003723C1EC}" srcOrd="0" destOrd="0" presId="urn:microsoft.com/office/officeart/2016/7/layout/VerticalSolidActionList"/>
    <dgm:cxn modelId="{AD757E2C-0E70-674B-8E6A-E889CA7A3C60}" type="presOf" srcId="{E179D8C9-8AFE-4290-908D-DF2A1B01E35E}" destId="{EFEB6C3D-165E-BC49-88AC-6EF717842F39}" srcOrd="0" destOrd="0" presId="urn:microsoft.com/office/officeart/2016/7/layout/VerticalSolidActionList"/>
    <dgm:cxn modelId="{52FA9530-9255-4317-A346-FAC248F0A1C1}" srcId="{4E7FC231-6D0B-4764-A09F-385346DBFEA1}" destId="{C23FB81B-1639-4DBD-AE87-75240DDD4435}" srcOrd="0" destOrd="0" parTransId="{270D2909-623A-4D3C-B73B-FC20BB9FC33A}" sibTransId="{F9127CF4-A2B1-46FB-BA33-E32F876E5E5E}"/>
    <dgm:cxn modelId="{D1AB2131-6805-4F87-8096-8657B2386BAA}" srcId="{11A3D4F1-01AC-4C3B-A3AD-4FD1E6FA0B98}" destId="{4E7FC231-6D0B-4764-A09F-385346DBFEA1}" srcOrd="2" destOrd="0" parTransId="{5BABE052-1457-4CB2-ACC3-F328972F91D9}" sibTransId="{0826E301-E49E-48B8-95B2-A7DAD0296CCC}"/>
    <dgm:cxn modelId="{F8269B3B-299A-0941-A832-9989760CAF66}" type="presOf" srcId="{5FC964E6-F510-4C99-ADA1-BC16736FED46}" destId="{A7A29B5C-A566-6F40-B85A-C26A0DF9B20A}" srcOrd="0" destOrd="0" presId="urn:microsoft.com/office/officeart/2016/7/layout/VerticalSolidActionList"/>
    <dgm:cxn modelId="{32254652-476C-422D-988C-B0AB708B86E4}" srcId="{11A3D4F1-01AC-4C3B-A3AD-4FD1E6FA0B98}" destId="{1CAB5670-272E-44DA-8B14-9D4DE241FF3B}" srcOrd="5" destOrd="0" parTransId="{42D6DCCA-7DF7-4B27-A707-F45CD774C2FF}" sibTransId="{C9A5BC3E-65D1-41A6-8AFE-7B1496E1ED91}"/>
    <dgm:cxn modelId="{72AD3F59-2481-E34B-BBAB-358CBE8E13D1}" type="presOf" srcId="{5425A24A-4198-46DA-A56F-E2EDB97E57EE}" destId="{A81CED1A-CF48-F745-B1EB-A585C0BF95BA}" srcOrd="0" destOrd="0" presId="urn:microsoft.com/office/officeart/2016/7/layout/VerticalSolidActionList"/>
    <dgm:cxn modelId="{73B9406B-F0BD-4AD6-990B-08CB0FA6AA4D}" srcId="{11A3D4F1-01AC-4C3B-A3AD-4FD1E6FA0B98}" destId="{5425A24A-4198-46DA-A56F-E2EDB97E57EE}" srcOrd="4" destOrd="0" parTransId="{AD487D53-0488-467C-87D9-D7D8E161E1BB}" sibTransId="{0C964FE1-0A0C-428B-8DB5-FD1CE817B6B0}"/>
    <dgm:cxn modelId="{1C63C582-0D0E-4174-BA16-DD0CA38E0F2D}" srcId="{1CAB5670-272E-44DA-8B14-9D4DE241FF3B}" destId="{8E8237D3-B462-465D-947F-A5F7A90BC6BE}" srcOrd="0" destOrd="0" parTransId="{CD3AA057-6C46-4336-9BE2-C9504783C703}" sibTransId="{2C364C62-4459-4102-93DB-D88DD377BC7B}"/>
    <dgm:cxn modelId="{86377686-F568-6A48-BE5B-CFA63F6D7D8E}" type="presOf" srcId="{11A3D4F1-01AC-4C3B-A3AD-4FD1E6FA0B98}" destId="{0CD47BD3-8A21-2944-A43C-6E29DA046B55}" srcOrd="0" destOrd="0" presId="urn:microsoft.com/office/officeart/2016/7/layout/VerticalSolidActionList"/>
    <dgm:cxn modelId="{7B75C68D-8B04-4A47-B92D-8E67214D5F42}" type="presOf" srcId="{C23FB81B-1639-4DBD-AE87-75240DDD4435}" destId="{42E194F1-554C-914D-B306-8129FB4D64A5}" srcOrd="0" destOrd="0" presId="urn:microsoft.com/office/officeart/2016/7/layout/VerticalSolidActionList"/>
    <dgm:cxn modelId="{960F3E98-AFC1-4CC4-94BF-83E44B38AF5E}" srcId="{22D890B3-B180-4B62-963F-1B017D4D323E}" destId="{E179D8C9-8AFE-4290-908D-DF2A1B01E35E}" srcOrd="0" destOrd="0" parTransId="{CFE6CF70-3BF2-4953-A65D-3730CA421CED}" sibTransId="{FC6F95BD-2C6B-4FFE-97D1-0344825A4C2E}"/>
    <dgm:cxn modelId="{4A699EA0-95F5-4391-A810-77A50A6963C4}" srcId="{F6435AF9-171D-4F8D-B08F-BFE05260BC28}" destId="{ED4A1529-0F23-4619-A835-310207BF667C}" srcOrd="0" destOrd="0" parTransId="{D13CBBA7-FC1F-470D-AEE2-6828D8C8040E}" sibTransId="{8543A072-6027-48C3-8774-B45005CDB679}"/>
    <dgm:cxn modelId="{FA2A11B8-8E5F-2F49-AED1-43D7271FCFEB}" type="presOf" srcId="{ED4A1529-0F23-4619-A835-310207BF667C}" destId="{FD84A8BC-DB88-D44A-9A1D-982945E1C80F}" srcOrd="0" destOrd="0" presId="urn:microsoft.com/office/officeart/2016/7/layout/VerticalSolidActionList"/>
    <dgm:cxn modelId="{8DEF2ACD-F27D-C043-B12E-9A1D98A98D62}" type="presOf" srcId="{1CAB5670-272E-44DA-8B14-9D4DE241FF3B}" destId="{FE8CAAD9-10FD-1A46-8A4D-28B683767550}" srcOrd="0" destOrd="0" presId="urn:microsoft.com/office/officeart/2016/7/layout/VerticalSolidActionList"/>
    <dgm:cxn modelId="{2CEE2FCF-C56D-6447-8444-6D2135CC0C0A}" type="presOf" srcId="{1D04E431-D0F1-4BEE-9A38-0F38F945D9F3}" destId="{97CADD88-A65F-264E-8FB0-68ED7E68AE79}" srcOrd="0" destOrd="0" presId="urn:microsoft.com/office/officeart/2016/7/layout/VerticalSolidActionList"/>
    <dgm:cxn modelId="{A63F28D3-DB61-5E48-83C0-71CC3A1D76EA}" type="presOf" srcId="{8E8237D3-B462-465D-947F-A5F7A90BC6BE}" destId="{F770C5FC-0A86-3041-923F-8B9E10696EFC}" srcOrd="0" destOrd="0" presId="urn:microsoft.com/office/officeart/2016/7/layout/VerticalSolidActionList"/>
    <dgm:cxn modelId="{96A03EE2-E92E-1044-AE73-3776BD4BD8DA}" type="presOf" srcId="{665E0EE4-C123-4003-B986-113939969E0F}" destId="{B7B82757-B020-2641-9AA7-009C3195D927}" srcOrd="0" destOrd="0" presId="urn:microsoft.com/office/officeart/2016/7/layout/VerticalSolidActionList"/>
    <dgm:cxn modelId="{1260B9EA-A11B-48D2-9710-48CDAFD20AFE}" srcId="{11A3D4F1-01AC-4C3B-A3AD-4FD1E6FA0B98}" destId="{22D890B3-B180-4B62-963F-1B017D4D323E}" srcOrd="0" destOrd="0" parTransId="{C77C341A-1801-429F-9B03-2C00F57715A3}" sibTransId="{616E3F8D-D9A4-4495-9771-FB87034909FF}"/>
    <dgm:cxn modelId="{92AAEAEC-30B6-4CC4-A50E-73C674EF41F2}" srcId="{11A3D4F1-01AC-4C3B-A3AD-4FD1E6FA0B98}" destId="{F6435AF9-171D-4F8D-B08F-BFE05260BC28}" srcOrd="1" destOrd="0" parTransId="{E215504A-9E50-4290-9EE4-271AA1F5698D}" sibTransId="{1A71DCD8-E9B8-4F8F-88BF-92A6A4F87256}"/>
    <dgm:cxn modelId="{5B0CC1F7-C6E9-48E1-A437-D3403712442F}" srcId="{11A3D4F1-01AC-4C3B-A3AD-4FD1E6FA0B98}" destId="{665E0EE4-C123-4003-B986-113939969E0F}" srcOrd="3" destOrd="0" parTransId="{2DB293F9-71C4-4547-9595-93D214EC5D22}" sibTransId="{993BF10E-7594-4712-946E-5CCEB4D17C6D}"/>
    <dgm:cxn modelId="{C369E0EB-23CE-B24A-BFC0-38DFC04CF791}" type="presParOf" srcId="{0CD47BD3-8A21-2944-A43C-6E29DA046B55}" destId="{5DBB61B9-1554-984D-BD23-2BABA59213D0}" srcOrd="0" destOrd="0" presId="urn:microsoft.com/office/officeart/2016/7/layout/VerticalSolidActionList"/>
    <dgm:cxn modelId="{096F059C-19E2-FF48-8014-9FF0BE35006F}" type="presParOf" srcId="{5DBB61B9-1554-984D-BD23-2BABA59213D0}" destId="{5BB5BF53-0C53-B64C-A94B-D1003723C1EC}" srcOrd="0" destOrd="0" presId="urn:microsoft.com/office/officeart/2016/7/layout/VerticalSolidActionList"/>
    <dgm:cxn modelId="{228594D9-9C60-A642-AA72-85F42CC98A26}" type="presParOf" srcId="{5DBB61B9-1554-984D-BD23-2BABA59213D0}" destId="{EFEB6C3D-165E-BC49-88AC-6EF717842F39}" srcOrd="1" destOrd="0" presId="urn:microsoft.com/office/officeart/2016/7/layout/VerticalSolidActionList"/>
    <dgm:cxn modelId="{76852320-BC4E-8140-A5DF-C2208C1CF604}" type="presParOf" srcId="{0CD47BD3-8A21-2944-A43C-6E29DA046B55}" destId="{93A06A55-DC77-F341-8A37-DEA8887F5610}" srcOrd="1" destOrd="0" presId="urn:microsoft.com/office/officeart/2016/7/layout/VerticalSolidActionList"/>
    <dgm:cxn modelId="{81BBC5F3-6474-5E44-9FC8-EF2433EFD646}" type="presParOf" srcId="{0CD47BD3-8A21-2944-A43C-6E29DA046B55}" destId="{C2196EBF-E010-3546-99E7-C745B5DDE4A8}" srcOrd="2" destOrd="0" presId="urn:microsoft.com/office/officeart/2016/7/layout/VerticalSolidActionList"/>
    <dgm:cxn modelId="{1ACCDDB0-34E7-8E44-BBEB-5615233419F9}" type="presParOf" srcId="{C2196EBF-E010-3546-99E7-C745B5DDE4A8}" destId="{8D554368-C08C-8842-8860-40534F6481A9}" srcOrd="0" destOrd="0" presId="urn:microsoft.com/office/officeart/2016/7/layout/VerticalSolidActionList"/>
    <dgm:cxn modelId="{2F7BCBAA-51D5-A04E-A670-13740600D7B4}" type="presParOf" srcId="{C2196EBF-E010-3546-99E7-C745B5DDE4A8}" destId="{FD84A8BC-DB88-D44A-9A1D-982945E1C80F}" srcOrd="1" destOrd="0" presId="urn:microsoft.com/office/officeart/2016/7/layout/VerticalSolidActionList"/>
    <dgm:cxn modelId="{30A1D48F-30AF-4249-8B82-A8502F1D0661}" type="presParOf" srcId="{0CD47BD3-8A21-2944-A43C-6E29DA046B55}" destId="{8C62D9F8-B632-1A4A-A76B-A0DC4D06245D}" srcOrd="3" destOrd="0" presId="urn:microsoft.com/office/officeart/2016/7/layout/VerticalSolidActionList"/>
    <dgm:cxn modelId="{7EA90BFE-845B-3149-A952-B12922334E84}" type="presParOf" srcId="{0CD47BD3-8A21-2944-A43C-6E29DA046B55}" destId="{CEE87CDD-BBAB-0A49-998D-61BE4B0B01C0}" srcOrd="4" destOrd="0" presId="urn:microsoft.com/office/officeart/2016/7/layout/VerticalSolidActionList"/>
    <dgm:cxn modelId="{724A13D5-DED3-124D-B332-7394DB4D0DE9}" type="presParOf" srcId="{CEE87CDD-BBAB-0A49-998D-61BE4B0B01C0}" destId="{FCC64D92-812B-2346-BC19-73038DECCE5C}" srcOrd="0" destOrd="0" presId="urn:microsoft.com/office/officeart/2016/7/layout/VerticalSolidActionList"/>
    <dgm:cxn modelId="{594A098D-B631-1B42-B56A-E5A68585BB52}" type="presParOf" srcId="{CEE87CDD-BBAB-0A49-998D-61BE4B0B01C0}" destId="{42E194F1-554C-914D-B306-8129FB4D64A5}" srcOrd="1" destOrd="0" presId="urn:microsoft.com/office/officeart/2016/7/layout/VerticalSolidActionList"/>
    <dgm:cxn modelId="{AEFF3EEF-CD39-5C44-B5C9-2FD216A2BBCA}" type="presParOf" srcId="{0CD47BD3-8A21-2944-A43C-6E29DA046B55}" destId="{7A61448D-C06F-1D41-B441-3BA73D8E69DC}" srcOrd="5" destOrd="0" presId="urn:microsoft.com/office/officeart/2016/7/layout/VerticalSolidActionList"/>
    <dgm:cxn modelId="{CF1F8553-71FB-DA4A-B6D3-1630CA207277}" type="presParOf" srcId="{0CD47BD3-8A21-2944-A43C-6E29DA046B55}" destId="{5CE678E4-F707-1B4C-96B5-82ABF0B226D3}" srcOrd="6" destOrd="0" presId="urn:microsoft.com/office/officeart/2016/7/layout/VerticalSolidActionList"/>
    <dgm:cxn modelId="{A3132465-EA72-FB40-82E6-4F98F1892FB5}" type="presParOf" srcId="{5CE678E4-F707-1B4C-96B5-82ABF0B226D3}" destId="{B7B82757-B020-2641-9AA7-009C3195D927}" srcOrd="0" destOrd="0" presId="urn:microsoft.com/office/officeart/2016/7/layout/VerticalSolidActionList"/>
    <dgm:cxn modelId="{0C9E625F-4612-4245-A68A-3F903A7BD341}" type="presParOf" srcId="{5CE678E4-F707-1B4C-96B5-82ABF0B226D3}" destId="{A7A29B5C-A566-6F40-B85A-C26A0DF9B20A}" srcOrd="1" destOrd="0" presId="urn:microsoft.com/office/officeart/2016/7/layout/VerticalSolidActionList"/>
    <dgm:cxn modelId="{68A43EDD-FC3F-4D47-8191-D17C4216E72F}" type="presParOf" srcId="{0CD47BD3-8A21-2944-A43C-6E29DA046B55}" destId="{4CEDCF29-950E-3B4F-8541-591A63C138E0}" srcOrd="7" destOrd="0" presId="urn:microsoft.com/office/officeart/2016/7/layout/VerticalSolidActionList"/>
    <dgm:cxn modelId="{054E2699-02BD-764E-8D65-DBEBB6F91001}" type="presParOf" srcId="{0CD47BD3-8A21-2944-A43C-6E29DA046B55}" destId="{C205C771-1291-7643-96C0-C62D7850091D}" srcOrd="8" destOrd="0" presId="urn:microsoft.com/office/officeart/2016/7/layout/VerticalSolidActionList"/>
    <dgm:cxn modelId="{76308382-1620-DA4A-81CE-08BAB879B985}" type="presParOf" srcId="{C205C771-1291-7643-96C0-C62D7850091D}" destId="{A81CED1A-CF48-F745-B1EB-A585C0BF95BA}" srcOrd="0" destOrd="0" presId="urn:microsoft.com/office/officeart/2016/7/layout/VerticalSolidActionList"/>
    <dgm:cxn modelId="{E1E5BB12-81A2-0A4B-9EFC-BA0E693466E5}" type="presParOf" srcId="{C205C771-1291-7643-96C0-C62D7850091D}" destId="{97CADD88-A65F-264E-8FB0-68ED7E68AE79}" srcOrd="1" destOrd="0" presId="urn:microsoft.com/office/officeart/2016/7/layout/VerticalSolidActionList"/>
    <dgm:cxn modelId="{05F8095A-D3D0-8D49-969C-D0AD94BDA92D}" type="presParOf" srcId="{0CD47BD3-8A21-2944-A43C-6E29DA046B55}" destId="{EB8AB7B3-E2B6-2E47-A5EA-33F045A9C83E}" srcOrd="9" destOrd="0" presId="urn:microsoft.com/office/officeart/2016/7/layout/VerticalSolidActionList"/>
    <dgm:cxn modelId="{7B189256-4762-3140-A7F1-418430D2B0BE}" type="presParOf" srcId="{0CD47BD3-8A21-2944-A43C-6E29DA046B55}" destId="{41FF9494-4104-DE43-8B72-2DB20BC31BE0}" srcOrd="10" destOrd="0" presId="urn:microsoft.com/office/officeart/2016/7/layout/VerticalSolidActionList"/>
    <dgm:cxn modelId="{9ACB01F2-C805-6244-95BE-6BABC5AEFE61}" type="presParOf" srcId="{41FF9494-4104-DE43-8B72-2DB20BC31BE0}" destId="{FE8CAAD9-10FD-1A46-8A4D-28B683767550}" srcOrd="0" destOrd="0" presId="urn:microsoft.com/office/officeart/2016/7/layout/VerticalSolidActionList"/>
    <dgm:cxn modelId="{6EC08F82-3BBE-E444-8B02-153B51867E49}" type="presParOf" srcId="{41FF9494-4104-DE43-8B72-2DB20BC31BE0}" destId="{F770C5FC-0A86-3041-923F-8B9E10696EF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AE215-F988-AB46-B7C7-0B91EAD53587}">
      <dsp:nvSpPr>
        <dsp:cNvPr id="0" name=""/>
        <dsp:cNvSpPr/>
      </dsp:nvSpPr>
      <dsp:spPr>
        <a:xfrm>
          <a:off x="12005" y="0"/>
          <a:ext cx="10915823" cy="7907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/>
            <a:t># Data Storytelling</a:t>
          </a:r>
          <a:endParaRPr lang="en-US" sz="1900" kern="1200"/>
        </a:p>
      </dsp:txBody>
      <dsp:txXfrm>
        <a:off x="12005" y="0"/>
        <a:ext cx="10915823" cy="790767"/>
      </dsp:txXfrm>
    </dsp:sp>
    <dsp:sp modelId="{082498FE-0A2F-454C-B151-F2533B5C2859}">
      <dsp:nvSpPr>
        <dsp:cNvPr id="0" name=""/>
        <dsp:cNvSpPr/>
      </dsp:nvSpPr>
      <dsp:spPr>
        <a:xfrm>
          <a:off x="193515" y="951663"/>
          <a:ext cx="2425145" cy="14550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/>
            <a:t>print('The Dataset Analysis shows that:')</a:t>
          </a:r>
          <a:endParaRPr lang="en-US" sz="1900" kern="1200" dirty="0"/>
        </a:p>
      </dsp:txBody>
      <dsp:txXfrm>
        <a:off x="193515" y="951663"/>
        <a:ext cx="2425145" cy="1455087"/>
      </dsp:txXfrm>
    </dsp:sp>
    <dsp:sp modelId="{1E3BA5DD-B1B9-8246-A790-2935D37A0CD0}">
      <dsp:nvSpPr>
        <dsp:cNvPr id="0" name=""/>
        <dsp:cNvSpPr/>
      </dsp:nvSpPr>
      <dsp:spPr>
        <a:xfrm>
          <a:off x="2917511" y="1036698"/>
          <a:ext cx="2425145" cy="14550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/>
            <a:t>print('\n1.The Technology category generates the most profit.')</a:t>
          </a:r>
          <a:endParaRPr lang="en-US" sz="1900" kern="1200"/>
        </a:p>
      </dsp:txBody>
      <dsp:txXfrm>
        <a:off x="2917511" y="1036698"/>
        <a:ext cx="2425145" cy="1455087"/>
      </dsp:txXfrm>
    </dsp:sp>
    <dsp:sp modelId="{CFFA01D7-CB3A-A340-918A-42227E028FE3}">
      <dsp:nvSpPr>
        <dsp:cNvPr id="0" name=""/>
        <dsp:cNvSpPr/>
      </dsp:nvSpPr>
      <dsp:spPr>
        <a:xfrm>
          <a:off x="5585171" y="1036698"/>
          <a:ext cx="2425145" cy="1455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/>
            <a:t>print('\n2.The Furniture category has several loss-making transactions.')</a:t>
          </a:r>
          <a:endParaRPr lang="en-US" sz="1900" kern="1200"/>
        </a:p>
      </dsp:txBody>
      <dsp:txXfrm>
        <a:off x="5585171" y="1036698"/>
        <a:ext cx="2425145" cy="1455087"/>
      </dsp:txXfrm>
    </dsp:sp>
    <dsp:sp modelId="{0129A59C-41C8-D14D-8CE5-35C50D4857CC}">
      <dsp:nvSpPr>
        <dsp:cNvPr id="0" name=""/>
        <dsp:cNvSpPr/>
      </dsp:nvSpPr>
      <dsp:spPr>
        <a:xfrm>
          <a:off x="8252831" y="1036698"/>
          <a:ext cx="2425145" cy="1455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/>
            <a:t>print('\n3.High discounts significantly reduce profit margins.')</a:t>
          </a:r>
          <a:endParaRPr lang="en-US" sz="1900" kern="1200"/>
        </a:p>
      </dsp:txBody>
      <dsp:txXfrm>
        <a:off x="8252831" y="1036698"/>
        <a:ext cx="2425145" cy="1455087"/>
      </dsp:txXfrm>
    </dsp:sp>
    <dsp:sp modelId="{FFF0789A-B577-AC41-9E9B-FBD7E8677F6D}">
      <dsp:nvSpPr>
        <dsp:cNvPr id="0" name=""/>
        <dsp:cNvSpPr/>
      </dsp:nvSpPr>
      <dsp:spPr>
        <a:xfrm>
          <a:off x="398682" y="2734300"/>
          <a:ext cx="5039767" cy="1455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/>
            <a:t>print('\n4.The West and East regions lead in sales, with California and New York as top-performing states.')</a:t>
          </a:r>
          <a:endParaRPr lang="en-US" sz="1900" kern="1200" dirty="0"/>
        </a:p>
      </dsp:txBody>
      <dsp:txXfrm>
        <a:off x="398682" y="2734300"/>
        <a:ext cx="5039767" cy="1455087"/>
      </dsp:txXfrm>
    </dsp:sp>
    <dsp:sp modelId="{9AE9FEEF-CD73-E24A-8C4F-9066779FB9D4}">
      <dsp:nvSpPr>
        <dsp:cNvPr id="0" name=""/>
        <dsp:cNvSpPr/>
      </dsp:nvSpPr>
      <dsp:spPr>
        <a:xfrm>
          <a:off x="5680965" y="2734300"/>
          <a:ext cx="4848181" cy="14550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/>
            <a:t>print('\n5.To improve profitability, discount rates should be optimized, and focus should shift to underperforming categories and regions.')</a:t>
          </a:r>
          <a:endParaRPr lang="en-US" sz="1900" kern="1200" dirty="0"/>
        </a:p>
      </dsp:txBody>
      <dsp:txXfrm>
        <a:off x="5680965" y="2734300"/>
        <a:ext cx="4848181" cy="145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B6C3D-165E-BC49-88AC-6EF717842F39}">
      <dsp:nvSpPr>
        <dsp:cNvPr id="0" name=""/>
        <dsp:cNvSpPr/>
      </dsp:nvSpPr>
      <dsp:spPr>
        <a:xfrm>
          <a:off x="1079636" y="0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# Key      Findings</a:t>
          </a:r>
        </a:p>
      </dsp:txBody>
      <dsp:txXfrm>
        <a:off x="1079636" y="0"/>
        <a:ext cx="8412480" cy="690519"/>
      </dsp:txXfrm>
    </dsp:sp>
    <dsp:sp modelId="{5BB5BF53-0C53-B64C-A94B-D1003723C1EC}">
      <dsp:nvSpPr>
        <dsp:cNvPr id="0" name=""/>
        <dsp:cNvSpPr/>
      </dsp:nvSpPr>
      <dsp:spPr>
        <a:xfrm>
          <a:off x="0" y="531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Key</a:t>
          </a:r>
        </a:p>
      </dsp:txBody>
      <dsp:txXfrm>
        <a:off x="0" y="531"/>
        <a:ext cx="2103120" cy="690519"/>
      </dsp:txXfrm>
    </dsp:sp>
    <dsp:sp modelId="{FD84A8BC-DB88-D44A-9A1D-982945E1C80F}">
      <dsp:nvSpPr>
        <dsp:cNvPr id="0" name=""/>
        <dsp:cNvSpPr/>
      </dsp:nvSpPr>
      <dsp:spPr>
        <a:xfrm>
          <a:off x="2103120" y="732482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print('\n Key Findings: ')</a:t>
          </a:r>
        </a:p>
      </dsp:txBody>
      <dsp:txXfrm>
        <a:off x="2103120" y="732482"/>
        <a:ext cx="8412480" cy="690519"/>
      </dsp:txXfrm>
    </dsp:sp>
    <dsp:sp modelId="{8D554368-C08C-8842-8860-40534F6481A9}">
      <dsp:nvSpPr>
        <dsp:cNvPr id="0" name=""/>
        <dsp:cNvSpPr/>
      </dsp:nvSpPr>
      <dsp:spPr>
        <a:xfrm>
          <a:off x="0" y="732482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0" y="732482"/>
        <a:ext cx="2103120" cy="690519"/>
      </dsp:txXfrm>
    </dsp:sp>
    <dsp:sp modelId="{42E194F1-554C-914D-B306-8129FB4D64A5}">
      <dsp:nvSpPr>
        <dsp:cNvPr id="0" name=""/>
        <dsp:cNvSpPr/>
      </dsp:nvSpPr>
      <dsp:spPr>
        <a:xfrm>
          <a:off x="2103120" y="1464433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print('\n* Heavy discounts reduce profit')</a:t>
          </a:r>
        </a:p>
      </dsp:txBody>
      <dsp:txXfrm>
        <a:off x="2103120" y="1464433"/>
        <a:ext cx="8412480" cy="690519"/>
      </dsp:txXfrm>
    </dsp:sp>
    <dsp:sp modelId="{FCC64D92-812B-2346-BC19-73038DECCE5C}">
      <dsp:nvSpPr>
        <dsp:cNvPr id="0" name=""/>
        <dsp:cNvSpPr/>
      </dsp:nvSpPr>
      <dsp:spPr>
        <a:xfrm>
          <a:off x="0" y="1464433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0" y="1464433"/>
        <a:ext cx="2103120" cy="690519"/>
      </dsp:txXfrm>
    </dsp:sp>
    <dsp:sp modelId="{A7A29B5C-A566-6F40-B85A-C26A0DF9B20A}">
      <dsp:nvSpPr>
        <dsp:cNvPr id="0" name=""/>
        <dsp:cNvSpPr/>
      </dsp:nvSpPr>
      <dsp:spPr>
        <a:xfrm>
          <a:off x="2103120" y="2196384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print('\n* Technology is the best-performing category')</a:t>
          </a:r>
        </a:p>
      </dsp:txBody>
      <dsp:txXfrm>
        <a:off x="2103120" y="2196384"/>
        <a:ext cx="8412480" cy="690519"/>
      </dsp:txXfrm>
    </dsp:sp>
    <dsp:sp modelId="{B7B82757-B020-2641-9AA7-009C3195D927}">
      <dsp:nvSpPr>
        <dsp:cNvPr id="0" name=""/>
        <dsp:cNvSpPr/>
      </dsp:nvSpPr>
      <dsp:spPr>
        <a:xfrm>
          <a:off x="0" y="2196384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>
        <a:off x="0" y="2196384"/>
        <a:ext cx="2103120" cy="690519"/>
      </dsp:txXfrm>
    </dsp:sp>
    <dsp:sp modelId="{97CADD88-A65F-264E-8FB0-68ED7E68AE79}">
      <dsp:nvSpPr>
        <dsp:cNvPr id="0" name=""/>
        <dsp:cNvSpPr/>
      </dsp:nvSpPr>
      <dsp:spPr>
        <a:xfrm>
          <a:off x="2103120" y="2928335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print('\n* Western region dominates sales and profitability')</a:t>
          </a:r>
        </a:p>
      </dsp:txBody>
      <dsp:txXfrm>
        <a:off x="2103120" y="2928335"/>
        <a:ext cx="8412480" cy="690519"/>
      </dsp:txXfrm>
    </dsp:sp>
    <dsp:sp modelId="{A81CED1A-CF48-F745-B1EB-A585C0BF95BA}">
      <dsp:nvSpPr>
        <dsp:cNvPr id="0" name=""/>
        <dsp:cNvSpPr/>
      </dsp:nvSpPr>
      <dsp:spPr>
        <a:xfrm>
          <a:off x="0" y="2928335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</a:t>
          </a:r>
        </a:p>
      </dsp:txBody>
      <dsp:txXfrm>
        <a:off x="0" y="2928335"/>
        <a:ext cx="2103120" cy="690519"/>
      </dsp:txXfrm>
    </dsp:sp>
    <dsp:sp modelId="{F770C5FC-0A86-3041-923F-8B9E10696EFC}">
      <dsp:nvSpPr>
        <dsp:cNvPr id="0" name=""/>
        <dsp:cNvSpPr/>
      </dsp:nvSpPr>
      <dsp:spPr>
        <a:xfrm>
          <a:off x="2103120" y="3660286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print('\n* Central and South regions need targeted strategies')</a:t>
          </a:r>
        </a:p>
      </dsp:txBody>
      <dsp:txXfrm>
        <a:off x="2103120" y="3660286"/>
        <a:ext cx="8412480" cy="690519"/>
      </dsp:txXfrm>
    </dsp:sp>
    <dsp:sp modelId="{FE8CAAD9-10FD-1A46-8A4D-28B683767550}">
      <dsp:nvSpPr>
        <dsp:cNvPr id="0" name=""/>
        <dsp:cNvSpPr/>
      </dsp:nvSpPr>
      <dsp:spPr>
        <a:xfrm>
          <a:off x="0" y="3660286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</a:t>
          </a:r>
        </a:p>
      </dsp:txBody>
      <dsp:txXfrm>
        <a:off x="0" y="3660286"/>
        <a:ext cx="2103120" cy="69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8132-E9CC-704B-D293-B975B93AA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096C0-0698-02D1-3C92-C5A5E3CC7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0CFD-6479-B48B-F66A-DD48A8C8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2B11-EDE0-8821-7B3F-51F90A81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1A67-9800-E2AF-45D5-3EBF2B3E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7382-CFFA-6527-7B0F-AEF778EA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912F8-EC55-0973-DEA1-F82A2DC0C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1B28-34F1-CF73-08E3-4BA57951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0569-364E-015A-6158-45C0EB14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0318-AE95-02CF-C372-23605970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2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6D948-7099-FAEA-EEC6-41C194397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C173-04F3-F63A-7050-BB5A9D6EF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14B9-81FE-3536-78E5-7EF8C403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DBCB-B9B6-6DAD-17C1-382F3E51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3956-4A22-B144-AF07-FB2BD93F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B21D-4F46-19F7-5A9B-5887AD27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685D-09FB-D047-7A0A-9697B610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228C-F280-48D0-67BD-40C6A98E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B040-9330-E35F-2E84-326DADF9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1F0A-49E9-C750-82A0-A73A0D2B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7311-6409-7D1E-B089-ACDC6825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56B5-1A0F-35B9-40E1-BBB8262B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29B7-D88A-9134-E211-F79CA1F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5357-F78E-4333-16B4-CEF24B8B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0D0F2-5E7C-550A-029B-5AD75ED6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8FA-4974-1889-F3F9-2981CF24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2041-34B7-A41E-2E13-F1FA7A26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C0F01-9F51-44D3-7C86-B6D440A5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066F2-3BB1-FB3B-210A-CC1FD3D4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D3B77-C211-2D21-86E7-753DED64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7C73-65A8-40E6-0D9D-394B27CE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F828-420A-B54E-E8F1-E8025631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DE786-1532-8CB1-18BC-79FD1B20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8DE0-96C1-817C-F7FD-FB3099DC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AC3A3-0635-F098-D036-BE73E393D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9A58B-060F-7A7A-6532-8DE89D58B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83762-ACFF-F6E3-2514-C65B63FD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84B76-F8EE-0437-4885-F665D2D3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1C755-AC3B-91FE-8488-E1C40BAA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0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3CC1-1D56-D2B1-E16F-AB169E15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4ADFB-3121-3377-9B97-149F8160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A2159-FDD0-826F-6F08-B2E6D17F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E7423-F460-22FC-A389-F4A3302A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A039E-1E54-A7BF-C270-4C87809F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177B9-6BB5-556E-7199-EEFEDFE7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5182-D7A2-F7F6-E807-41BF24E5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516D-3047-8238-9B21-A3C340B4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9F3D-093B-1A2E-74EE-C64CC9FE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E91D-D0EC-CFD3-7CC3-5E1A7FCFD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3D672-C195-F2BC-FCFD-F35D27F5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67EAF-0E6D-4151-0F7E-11823992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CFBC-EA48-32CE-B7FD-DD07C0A1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2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D4DF-A1C5-9C37-2B9F-621E08BE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8E086-8B72-6592-23B9-E49542353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7BE8-E5AA-2AF7-32B2-6E75D01A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E63F-E4A0-2834-E81B-54251370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FB309-824E-7731-0095-1DDFCA83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9D414-D5AE-6EA9-858D-D8E8A67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28692-B9ED-BDC8-39E3-2C08D48D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8DC82-DAFF-AF55-7107-5F515C13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04D1-C97C-5164-E629-31C073383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44C7-D2F1-454A-0C20-39AECE3B5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FF58-D868-5A81-F397-DBBDD879E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1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E09D2-CACD-8534-9D6D-0ED4CC859113}"/>
              </a:ext>
            </a:extLst>
          </p:cNvPr>
          <p:cNvSpPr txBox="1"/>
          <p:nvPr/>
        </p:nvSpPr>
        <p:spPr>
          <a:xfrm>
            <a:off x="954157" y="894522"/>
            <a:ext cx="81898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Data Analytics Task 3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Data Visualization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Presented By</a:t>
            </a:r>
            <a:br>
              <a:rPr lang="en-US" sz="4000" b="1" dirty="0">
                <a:solidFill>
                  <a:srgbClr val="002060"/>
                </a:solidFill>
              </a:rPr>
            </a:b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Victor Chukwuma Nwabufo</a:t>
            </a:r>
            <a:br>
              <a:rPr lang="en-US" sz="4000" b="1" dirty="0">
                <a:solidFill>
                  <a:srgbClr val="002060"/>
                </a:solidFill>
              </a:rPr>
            </a:br>
            <a:br>
              <a:rPr lang="en-US" sz="4000" b="1" dirty="0">
                <a:solidFill>
                  <a:srgbClr val="002060"/>
                </a:solidFill>
              </a:rPr>
            </a:br>
            <a:r>
              <a:rPr lang="en-CA" sz="4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itchFamily="2" charset="0"/>
              </a:rPr>
              <a:t>STUDENT ID: CA/SE1/12728</a:t>
            </a:r>
            <a:br>
              <a:rPr lang="en-CA" sz="4000" b="1" dirty="0">
                <a:effectLst/>
                <a:latin typeface="Helvetica" pitchFamily="2" charset="0"/>
              </a:rPr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76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0" name="Rectangle 1025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2" name="Rectangle 1026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4" name="Rectangle 1026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468DFED-A833-569B-335E-A0488A7C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" b="-1"/>
          <a:stretch>
            <a:fillRect/>
          </a:stretch>
        </p:blipFill>
        <p:spPr bwMode="auto">
          <a:xfrm>
            <a:off x="585844" y="724387"/>
            <a:ext cx="5628018" cy="431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6" name="Rectangle 102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A061C-CD52-4ACA-BBC9-26C7EE3F80A9}"/>
              </a:ext>
            </a:extLst>
          </p:cNvPr>
          <p:cNvSpPr txBox="1"/>
          <p:nvPr/>
        </p:nvSpPr>
        <p:spPr>
          <a:xfrm>
            <a:off x="7202111" y="20803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#Impact of Discount on Profit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plt.figure(figsize=(8,6))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>
                <a:effectLst/>
              </a:rPr>
              <a:t>sns.scatterplot(</a:t>
            </a:r>
            <a:r>
              <a:rPr lang="en-US" b="0" dirty="0">
                <a:effectLst/>
              </a:rPr>
              <a:t>data=df, x='Discount', y='Profit', alpha=0.7, color='red')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plt.title("Effect of Discount on Profit")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plt.show()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print("Higher discounts have a negative impact on profit.")</a:t>
            </a:r>
          </a:p>
        </p:txBody>
      </p:sp>
      <p:sp>
        <p:nvSpPr>
          <p:cNvPr id="10268" name="Rectangle 102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67336-7C71-40A2-80B3-4184807AEC31}"/>
              </a:ext>
            </a:extLst>
          </p:cNvPr>
          <p:cNvSpPr txBox="1"/>
          <p:nvPr/>
        </p:nvSpPr>
        <p:spPr>
          <a:xfrm>
            <a:off x="866274" y="5366084"/>
            <a:ext cx="534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Higher discounts have a negative impact on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0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0" name="Rectangle 1025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2" name="Rectangle 1026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4" name="Rectangle 1026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6" name="Rectangle 102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A061C-CD52-4ACA-BBC9-26C7EE3F80A9}"/>
              </a:ext>
            </a:extLst>
          </p:cNvPr>
          <p:cNvSpPr txBox="1"/>
          <p:nvPr/>
        </p:nvSpPr>
        <p:spPr>
          <a:xfrm>
            <a:off x="7202111" y="20803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n-CA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#Sales Share by Category (Pie Chart)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sales_by_category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'Category'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'Sales'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figsize=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plt.pie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sales_by_category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labels=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sales_by_category.index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autopct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'%1.1f%%'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startangle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colors=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sns.color_palette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'Set2'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"Sales Distribution by Category"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"Technology dominate sales."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268" name="Rectangle 102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67336-7C71-40A2-80B3-4184807AEC31}"/>
              </a:ext>
            </a:extLst>
          </p:cNvPr>
          <p:cNvSpPr txBox="1"/>
          <p:nvPr/>
        </p:nvSpPr>
        <p:spPr>
          <a:xfrm>
            <a:off x="866274" y="5366084"/>
            <a:ext cx="534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Technology dominate sales</a:t>
            </a: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F4A9DAC-4D21-BB41-3B0C-F7807BE3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5" y="137193"/>
            <a:ext cx="5310633" cy="50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21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3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D7268-646E-BFBB-0104-1191F5B081F3}"/>
              </a:ext>
            </a:extLst>
          </p:cNvPr>
          <p:cNvSpPr txBox="1"/>
          <p:nvPr/>
        </p:nvSpPr>
        <p:spPr>
          <a:xfrm>
            <a:off x="772048" y="1302406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>
                <a:effectLst/>
              </a:rPr>
              <a:t>#Correlation Heatmap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700" b="0" dirty="0">
                <a:effectLst/>
              </a:rPr>
            </a:br>
            <a:r>
              <a:rPr lang="en-US" sz="1700" b="0" dirty="0">
                <a:effectLst/>
              </a:rPr>
              <a:t>plt.figure(figsize=(8,6))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>
                <a:effectLst/>
              </a:rPr>
              <a:t>sns.heatmap(</a:t>
            </a:r>
            <a:r>
              <a:rPr lang="en-US" sz="1700" b="0" dirty="0" err="1">
                <a:effectLst/>
              </a:rPr>
              <a:t>df.corr</a:t>
            </a:r>
            <a:r>
              <a:rPr lang="en-US" sz="1700" b="0" dirty="0">
                <a:effectLst/>
              </a:rPr>
              <a:t>(</a:t>
            </a:r>
            <a:r>
              <a:rPr lang="en-US" sz="1700" b="0" dirty="0" err="1">
                <a:effectLst/>
              </a:rPr>
              <a:t>numeric_only</a:t>
            </a:r>
            <a:r>
              <a:rPr lang="en-US" sz="1700" b="0" dirty="0">
                <a:effectLst/>
              </a:rPr>
              <a:t>=True), annot=True, cmap="coolwarm")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>
                <a:effectLst/>
              </a:rPr>
              <a:t>plt.title("Feature Correlation Heatmap")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>
                <a:effectLst/>
              </a:rPr>
              <a:t>plt.show()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>
                <a:effectLst/>
              </a:rPr>
              <a:t>print("Sales and Profit are moderately correlated; Discount is negatively correlated with Profit.")</a:t>
            </a:r>
          </a:p>
        </p:txBody>
      </p:sp>
      <p:pic>
        <p:nvPicPr>
          <p:cNvPr id="13314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3E4ADD4-F4EC-3F61-B557-AB4A3542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" b="3"/>
          <a:stretch>
            <a:fillRect/>
          </a:stretch>
        </p:blipFill>
        <p:spPr bwMode="auto">
          <a:xfrm>
            <a:off x="5125212" y="267346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4E261-36A9-66F4-CCB8-9F4F33B18E16}"/>
              </a:ext>
            </a:extLst>
          </p:cNvPr>
          <p:cNvSpPr txBox="1"/>
          <p:nvPr/>
        </p:nvSpPr>
        <p:spPr>
          <a:xfrm>
            <a:off x="5293895" y="5895474"/>
            <a:ext cx="648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Sales and Profit are moderately correlated; Discount is negatively correlated with Profit</a:t>
            </a: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6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1EAB8-7626-5665-F1EA-4691155EFAEF}"/>
              </a:ext>
            </a:extLst>
          </p:cNvPr>
          <p:cNvSpPr txBox="1"/>
          <p:nvPr/>
        </p:nvSpPr>
        <p:spPr>
          <a:xfrm>
            <a:off x="0" y="0"/>
            <a:ext cx="12191999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Multi-Chart Dashboard </a:t>
            </a:r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axes = 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figsize=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data=df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'Category'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estimator=sum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ax=axes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palette=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"Profit by Category"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data=df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'Region'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'Sales'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estimator=sum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ax=axes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palette=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"Sales by Region"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sns.scatterplot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data=df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'Discount'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ax=axes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"Discount vs Profit"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df.corr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numeric_only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ax=axes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"Correlation Heatmap"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plt.tight_layout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"This dashboard view summarizes key business patterns at once."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27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E2C86C3E-4D75-9B21-4491-388675D2E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22946-A2F7-27FD-E189-DF7486116D89}"/>
              </a:ext>
            </a:extLst>
          </p:cNvPr>
          <p:cNvSpPr txBox="1"/>
          <p:nvPr/>
        </p:nvSpPr>
        <p:spPr>
          <a:xfrm>
            <a:off x="168443" y="6550223"/>
            <a:ext cx="71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0" dirty="0">
                <a:effectLst/>
                <a:latin typeface="Courier New" panose="02070309020205020404" pitchFamily="49" charset="0"/>
              </a:rPr>
              <a:t>This dashboard view summarizes key business patterns at once.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059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14AC7-7301-4EB4-0B8C-5D725E2B7917}"/>
              </a:ext>
            </a:extLst>
          </p:cNvPr>
          <p:cNvSpPr txBox="1"/>
          <p:nvPr/>
        </p:nvSpPr>
        <p:spPr>
          <a:xfrm>
            <a:off x="633663" y="4934174"/>
            <a:ext cx="112752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The Dataset Analysis shows that: 1.The Technology category generates the most profit. 2.The Furniture category has several loss-making transactions. 3.High discounts significantly reduce profit margins. 4.The West and East regions lead in sales, with California and New York as top-performing states. 5.To improve profitability, discount rates should be optimized, and focus should shift to underperforming categories and regions.</a:t>
            </a:r>
            <a:endParaRPr lang="en-US" dirty="0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F40FBBA9-E8B2-4F26-8281-FF01A9597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214739"/>
              </p:ext>
            </p:extLst>
          </p:nvPr>
        </p:nvGraphicFramePr>
        <p:xfrm>
          <a:off x="234982" y="24507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40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955E79-1120-B39E-AF66-C49DB7984BB6}"/>
              </a:ext>
            </a:extLst>
          </p:cNvPr>
          <p:cNvSpPr txBox="1"/>
          <p:nvPr/>
        </p:nvSpPr>
        <p:spPr>
          <a:xfrm>
            <a:off x="212557" y="4547938"/>
            <a:ext cx="11289631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Key Findings: 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Heavy discounts reduce profit 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Technology is the best-performing category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Western region dominates sales and profitability 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Central and South regions need targeted strategies </a:t>
            </a:r>
          </a:p>
          <a:p>
            <a:pPr>
              <a:spcAft>
                <a:spcPts val="600"/>
              </a:spcAft>
            </a:pPr>
            <a:br>
              <a:rPr lang="en-CA" dirty="0"/>
            </a:br>
            <a:endParaRPr lang="en-US" dirty="0"/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DD5677E8-7321-78E2-B14C-7759E026D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395078"/>
              </p:ext>
            </p:extLst>
          </p:nvPr>
        </p:nvGraphicFramePr>
        <p:xfrm>
          <a:off x="212558" y="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51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236420-B376-1A75-93EE-8CDEFF5DB717}"/>
              </a:ext>
            </a:extLst>
          </p:cNvPr>
          <p:cNvSpPr txBox="1"/>
          <p:nvPr/>
        </p:nvSpPr>
        <p:spPr>
          <a:xfrm>
            <a:off x="355600" y="99159"/>
            <a:ext cx="111252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2000" b="0" dirty="0">
              <a:solidFill>
                <a:srgbClr val="82B76C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Import Libraries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Make plots visually appealing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</a:t>
            </a:r>
            <a:r>
              <a:rPr lang="en-CA" sz="2000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style=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whitegrid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plt.rcParams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CA" sz="20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Load Dataset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Upload your Excel file from </a:t>
            </a:r>
            <a:r>
              <a:rPr lang="en-CA" sz="2000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sidebar or Google Drive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google.colab </a:t>
            </a:r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drive</a:t>
            </a: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'/content/drive'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 = 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pd.read_excel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"/content/drive/MyDrive/CodeAlpha/Sample-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Superstore.xls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Preview the dataset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8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17C486-2DED-2577-9DCD-FB0D30505616}"/>
              </a:ext>
            </a:extLst>
          </p:cNvPr>
          <p:cNvSpPr txBox="1"/>
          <p:nvPr/>
        </p:nvSpPr>
        <p:spPr>
          <a:xfrm>
            <a:off x="254000" y="330201"/>
            <a:ext cx="11252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Check column names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nColumn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names:\n"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df.columns</a:t>
            </a:r>
          </a:p>
          <a:p>
            <a:endParaRPr lang="en-CA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Explore and Clean the Data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Check structure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df.info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Check for missing values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nMissing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values per column:\n"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df.isnull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Drop duplicates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df.drop_duplicates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Drop missing values (if any)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df.dropna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Verify dataset shape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nDataset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Shape after cleaning:"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df.shape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0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5B94BF-699C-F416-7B90-B96CEF2F7374}"/>
              </a:ext>
            </a:extLst>
          </p:cNvPr>
          <p:cNvSpPr txBox="1"/>
          <p:nvPr/>
        </p:nvSpPr>
        <p:spPr>
          <a:xfrm>
            <a:off x="0" y="839538"/>
            <a:ext cx="4458063" cy="514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# Basic Statistical Summary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rgbClr val="FFFFFF"/>
                </a:solidFill>
                <a:effectLst/>
              </a:rPr>
              <a:t>df.describe</a:t>
            </a:r>
            <a:r>
              <a:rPr lang="en-US" sz="2000" b="0" dirty="0">
                <a:solidFill>
                  <a:srgbClr val="FFFFFF"/>
                </a:solidFill>
                <a:effectLst/>
              </a:rPr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# Sales and Profit Distribution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df(['Sales', 'Profit']).describe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plt.figure(figsize=(10,5))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rgbClr val="FFFFFF"/>
                </a:solidFill>
                <a:effectLst/>
              </a:rPr>
              <a:t>sns.histplot</a:t>
            </a:r>
            <a:r>
              <a:rPr lang="en-US" sz="2000" b="0" dirty="0">
                <a:solidFill>
                  <a:srgbClr val="FFFFFF"/>
                </a:solidFill>
                <a:effectLst/>
              </a:rPr>
              <a:t>(df['Sales'], </a:t>
            </a:r>
            <a:r>
              <a:rPr lang="en-US" sz="2000" b="0" dirty="0" err="1">
                <a:solidFill>
                  <a:srgbClr val="FFFFFF"/>
                </a:solidFill>
                <a:effectLst/>
              </a:rPr>
              <a:t>kde</a:t>
            </a:r>
            <a:r>
              <a:rPr lang="en-US" sz="2000" b="0" dirty="0">
                <a:solidFill>
                  <a:srgbClr val="FFFFFF"/>
                </a:solidFill>
                <a:effectLst/>
              </a:rPr>
              <a:t>=True, color='blue')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plt.title('Sales Distribution')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plt.show()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000" b="0" dirty="0">
                <a:solidFill>
                  <a:srgbClr val="FFFFFF"/>
                </a:solidFill>
                <a:effectLst/>
              </a:rPr>
            </a:br>
            <a:endParaRPr lang="en-US" sz="1000" b="0" dirty="0">
              <a:solidFill>
                <a:srgbClr val="FFFFFF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82EFE2-FCC3-A273-0D4D-7FA6EEE0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304" y="1942074"/>
            <a:ext cx="5407002" cy="29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4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5B94BF-699C-F416-7B90-B96CEF2F7374}"/>
              </a:ext>
            </a:extLst>
          </p:cNvPr>
          <p:cNvSpPr txBox="1"/>
          <p:nvPr/>
        </p:nvSpPr>
        <p:spPr>
          <a:xfrm>
            <a:off x="518405" y="1154905"/>
            <a:ext cx="3702579" cy="314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figsize=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sns.histplot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'Profit'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kde=</a:t>
            </a:r>
            <a:r>
              <a:rPr lang="en-CA" sz="24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color=</a:t>
            </a:r>
            <a:r>
              <a:rPr lang="en-CA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'green'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 Distribution'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'Sales are positively skewed — most transactions are small, few are large.’)</a:t>
            </a:r>
            <a:endParaRPr lang="en-CA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5EA852-6C97-C519-08C4-9C7D2F0E7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304" y="1942074"/>
            <a:ext cx="5407002" cy="29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94C57C-5C1B-0F37-B62E-09714A943D46}"/>
              </a:ext>
            </a:extLst>
          </p:cNvPr>
          <p:cNvSpPr txBox="1"/>
          <p:nvPr/>
        </p:nvSpPr>
        <p:spPr>
          <a:xfrm>
            <a:off x="6005304" y="5510463"/>
            <a:ext cx="566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Sales are positively skewed — most transactions are small, few are large.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4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5" name="Arc 410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20BA6-195D-C11A-278C-9902118155C4}"/>
              </a:ext>
            </a:extLst>
          </p:cNvPr>
          <p:cNvSpPr txBox="1"/>
          <p:nvPr/>
        </p:nvSpPr>
        <p:spPr>
          <a:xfrm>
            <a:off x="0" y="804734"/>
            <a:ext cx="5218602" cy="444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Relationship: Sales vs Profit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figsize=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sns.scatterplot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data=df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'Sales'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hue=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'Category'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alpha=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"Sales vs Profit by Category"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'Some high sales bring negative profit — possibly due to excessive discounts.'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b="0" dirty="0">
                <a:effectLst/>
              </a:rPr>
            </a:br>
            <a:endParaRPr lang="en-US" sz="20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9E2B1-A5D3-D91E-C666-B184EBCF9C5E}"/>
              </a:ext>
            </a:extLst>
          </p:cNvPr>
          <p:cNvSpPr txBox="1"/>
          <p:nvPr/>
        </p:nvSpPr>
        <p:spPr>
          <a:xfrm>
            <a:off x="3995681" y="5406935"/>
            <a:ext cx="781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Some high sales bring negative profit — possibly due to excessive discounts.</a:t>
            </a:r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11DD545-8860-726C-2579-46C8BE61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59" y="962526"/>
            <a:ext cx="5770321" cy="394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5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5" name="Arc 410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20BA6-195D-C11A-278C-9902118155C4}"/>
              </a:ext>
            </a:extLst>
          </p:cNvPr>
          <p:cNvSpPr txBox="1"/>
          <p:nvPr/>
        </p:nvSpPr>
        <p:spPr>
          <a:xfrm>
            <a:off x="0" y="1056014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#Profit by Category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figsize=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data=df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'Category'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estimator=sum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palette=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'Set2'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"Total Profit by Category"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"Technology is the most profitable category; Furniture often lags behind."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b="0" dirty="0">
                <a:effectLst/>
              </a:rPr>
            </a:br>
            <a:endParaRPr lang="en-US" sz="20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9E2B1-A5D3-D91E-C666-B184EBCF9C5E}"/>
              </a:ext>
            </a:extLst>
          </p:cNvPr>
          <p:cNvSpPr txBox="1"/>
          <p:nvPr/>
        </p:nvSpPr>
        <p:spPr>
          <a:xfrm>
            <a:off x="3995681" y="5406935"/>
            <a:ext cx="781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Technology is the most profitable category Furniture often lags-behind.</a:t>
            </a: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7527978-0804-B8E1-7FC5-ADFD8AC82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67633"/>
            <a:ext cx="5970049" cy="45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0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212BA36-2BC5-49E8-B89D-E947A017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451310"/>
            <a:ext cx="5221625" cy="39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0BCA2F-99C4-D43E-9339-2AC54A65C278}"/>
              </a:ext>
            </a:extLst>
          </p:cNvPr>
          <p:cNvSpPr txBox="1"/>
          <p:nvPr/>
        </p:nvSpPr>
        <p:spPr>
          <a:xfrm>
            <a:off x="306835" y="1573786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#Sales by Region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</a:b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plt.figure(figsize=(8,6))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sns.barplot</a:t>
            </a: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(data=df, x='Region', y='Sales', estimator=sum, palette='coolwarm')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plt.title("Total Sales by Region")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plt.show()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print("Western and Eastern regions dominate sales.")</a:t>
            </a:r>
          </a:p>
        </p:txBody>
      </p: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BC3D55-A348-EBC5-AD4A-99B914A4E484}"/>
              </a:ext>
            </a:extLst>
          </p:cNvPr>
          <p:cNvSpPr txBox="1"/>
          <p:nvPr/>
        </p:nvSpPr>
        <p:spPr>
          <a:xfrm>
            <a:off x="6569242" y="5895474"/>
            <a:ext cx="474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Western and Eastern regions dominate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02F4C7A-3168-C9CA-683C-ADEB01E2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1693" y="529635"/>
            <a:ext cx="5684467" cy="43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A49A48-9BDD-F296-86A9-24A1D142922A}"/>
              </a:ext>
            </a:extLst>
          </p:cNvPr>
          <p:cNvSpPr txBox="1"/>
          <p:nvPr/>
        </p:nvSpPr>
        <p:spPr>
          <a:xfrm>
            <a:off x="293511" y="1519331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# Top 10 Profitable States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</a:b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top_states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 = </a:t>
            </a: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df.groupby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('State')['Profit'].sum().</a:t>
            </a: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sort_values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(ascending=False).head(10)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plt.figure(figsize=(10,6))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sns.barplot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(x=</a:t>
            </a: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top_states.values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, y=</a:t>
            </a: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top_states.index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, palette="mako")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plt.title("Top 10 Profitable States")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plt.xlabel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("Profit")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plt.ylabel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("State")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plt.show()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print("California and New York are the most profitable states.")</a:t>
            </a:r>
          </a:p>
        </p:txBody>
      </p: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03D398-64B9-69E8-990F-40F9F84852D2}"/>
              </a:ext>
            </a:extLst>
          </p:cNvPr>
          <p:cNvSpPr txBox="1"/>
          <p:nvPr/>
        </p:nvSpPr>
        <p:spPr>
          <a:xfrm>
            <a:off x="6096000" y="5229758"/>
            <a:ext cx="488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California and New York are the most profitable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1402</Words>
  <Application>Microsoft Macintosh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Chukwuma Nwabufo</dc:creator>
  <cp:lastModifiedBy>Victor Chukwuma Nwabufo</cp:lastModifiedBy>
  <cp:revision>2</cp:revision>
  <dcterms:created xsi:type="dcterms:W3CDTF">2025-10-20T00:52:56Z</dcterms:created>
  <dcterms:modified xsi:type="dcterms:W3CDTF">2025-10-20T02:01:29Z</dcterms:modified>
</cp:coreProperties>
</file>