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  <p:sldMasterId id="2147483732" r:id="rId3"/>
    <p:sldMasterId id="2147483744" r:id="rId4"/>
    <p:sldMasterId id="2147483756" r:id="rId5"/>
    <p:sldMasterId id="2147483768" r:id="rId6"/>
    <p:sldMasterId id="2147483840" r:id="rId7"/>
  </p:sldMasterIdLst>
  <p:notesMasterIdLst>
    <p:notesMasterId r:id="rId47"/>
  </p:notesMasterIdLst>
  <p:handoutMasterIdLst>
    <p:handoutMasterId r:id="rId48"/>
  </p:handoutMasterIdLst>
  <p:sldIdLst>
    <p:sldId id="256" r:id="rId8"/>
    <p:sldId id="257" r:id="rId9"/>
    <p:sldId id="258" r:id="rId10"/>
    <p:sldId id="282" r:id="rId11"/>
    <p:sldId id="281" r:id="rId12"/>
    <p:sldId id="259" r:id="rId13"/>
    <p:sldId id="260" r:id="rId14"/>
    <p:sldId id="261" r:id="rId15"/>
    <p:sldId id="285" r:id="rId16"/>
    <p:sldId id="286" r:id="rId17"/>
    <p:sldId id="287" r:id="rId18"/>
    <p:sldId id="262" r:id="rId19"/>
    <p:sldId id="283" r:id="rId20"/>
    <p:sldId id="265" r:id="rId21"/>
    <p:sldId id="266" r:id="rId22"/>
    <p:sldId id="284" r:id="rId23"/>
    <p:sldId id="288" r:id="rId24"/>
    <p:sldId id="267" r:id="rId25"/>
    <p:sldId id="306" r:id="rId26"/>
    <p:sldId id="268" r:id="rId27"/>
    <p:sldId id="291" r:id="rId28"/>
    <p:sldId id="292" r:id="rId29"/>
    <p:sldId id="289" r:id="rId30"/>
    <p:sldId id="293" r:id="rId31"/>
    <p:sldId id="294" r:id="rId32"/>
    <p:sldId id="290" r:id="rId33"/>
    <p:sldId id="296" r:id="rId34"/>
    <p:sldId id="295" r:id="rId35"/>
    <p:sldId id="297" r:id="rId36"/>
    <p:sldId id="303" r:id="rId37"/>
    <p:sldId id="302" r:id="rId38"/>
    <p:sldId id="307" r:id="rId39"/>
    <p:sldId id="298" r:id="rId40"/>
    <p:sldId id="299" r:id="rId41"/>
    <p:sldId id="269" r:id="rId42"/>
    <p:sldId id="301" r:id="rId43"/>
    <p:sldId id="300" r:id="rId44"/>
    <p:sldId id="304" r:id="rId45"/>
    <p:sldId id="305" r:id="rId4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0" d="100"/>
          <a:sy n="190" d="100"/>
        </p:scale>
        <p:origin x="372" y="5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wrap="none" lIns="78903" tIns="39452" rIns="78903" bIns="39452" anchorCtr="0" compatLnSpc="0"/>
          <a:lstStyle/>
          <a:p>
            <a:pPr hangingPunct="0">
              <a:defRPr sz="1400"/>
            </a:pPr>
            <a:endParaRPr lang="ru-RU" sz="12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wrap="none" lIns="78903" tIns="39452" rIns="78903" bIns="39452" anchorCtr="0" compatLnSpc="0"/>
          <a:lstStyle/>
          <a:p>
            <a:pPr algn="r" hangingPunct="0">
              <a:defRPr sz="1400"/>
            </a:pPr>
            <a:fld id="{19E04A2F-C65C-4DE8-A346-043AF67CF4E5}" type="datetimeFigureOut">
              <a:t>15.01.2021</a:t>
            </a:fld>
            <a:endParaRPr lang="ru-RU" sz="12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wrap="none" lIns="78903" tIns="39452" rIns="78903" bIns="39452" anchor="b" anchorCtr="0" compatLnSpc="0"/>
          <a:lstStyle/>
          <a:p>
            <a:pPr hangingPunct="0">
              <a:defRPr sz="1400"/>
            </a:pPr>
            <a:endParaRPr lang="ru-RU" sz="120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wrap="none" lIns="78903" tIns="39452" rIns="78903" bIns="39452" anchor="b" anchorCtr="0" compatLnSpc="0"/>
          <a:lstStyle/>
          <a:p>
            <a:pPr algn="r" hangingPunct="0">
              <a:defRPr sz="1400"/>
            </a:pPr>
            <a:fld id="{84C5BF0F-392C-4ED0-9C7E-73D88643C956}" type="slidenum">
              <a:t>‹#›</a:t>
            </a:fld>
            <a:endParaRPr lang="ru-RU" sz="1200"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2810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67FD8A2-39E6-402F-9CB7-84FAE5B813EB}" type="datetimeFigureOut">
              <a:t>15.01.2021</a:t>
            </a:fld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ru-RU" sz="1400" kern="1200">
                <a:latin typeface="Times New Roman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5716DC4-9B4A-49A3-902F-7C059F6FCF6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252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Arial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g35f391192_00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07;g35f391192_00:note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5;g35ed75ccf_022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306;g35ed75ccf_022:note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5;g35ed75ccf_022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306;g35ed75ccf_022:note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5;g35ed75ccf_022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306;g35ed75ccf_022:note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8;g35f391192_029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29;g35f391192_029:note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6;g35f391192_017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67;g35f391192_017:note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;p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41;p:note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;p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41;p:note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;p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41;p:note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;p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41;p:note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;p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141;p:note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5;g35ed75ccf_022:notes"/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Google Shape;306;g35ed75ccf_022:notes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wrap="square" lIns="91440" tIns="91440" rIns="91440" bIns="91440" anchor="t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3830-AE6D-4135-A176-119189E1660F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C14-6165-4E70-AC9B-E81095F7CC3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7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3830-AE6D-4135-A176-119189E1660F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AB1A-E663-40E9-A6C5-6713BE392CD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70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3830-AE6D-4135-A176-119189E1660F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40F0-2E5E-41B1-A8D9-911689CCB75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69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087A-7AC6-4539-967C-8033175FDA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A88EE-C7F4-4C13-92A5-8249D85CFD4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192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087A-7AC6-4539-967C-8033175FDA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235D-7B05-4A63-A5F0-05BD783850E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42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087A-7AC6-4539-967C-8033175FDA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D607A-C2EE-4ADB-9AAD-BFE139FEBDC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620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087A-7AC6-4539-967C-8033175FDA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C4F2-6051-4864-924B-01E2E20ACE1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34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087A-7AC6-4539-967C-8033175FDA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1CE0-F291-4071-9619-60638206803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254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087A-7AC6-4539-967C-8033175FDA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4DDA-33D3-4441-9D70-D49D36FF031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3141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087A-7AC6-4539-967C-8033175FDA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9834-7822-422D-970C-56320CB4A23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22324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087A-7AC6-4539-967C-8033175FDA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62E9-D1DB-43FA-AA4B-0034EF78251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3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3830-AE6D-4135-A176-119189E1660F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7EDF4-A6F1-462F-B41A-EF93BC469D2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117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087A-7AC6-4539-967C-8033175FDA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63BDF-7256-4644-9E37-337D6CF6834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660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087A-7AC6-4539-967C-8033175FDA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F486-2371-4386-8B84-8D1ADE8F341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898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3087A-7AC6-4539-967C-8033175FDA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719A5-DD67-4031-B103-B214219E0C5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481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F345-D614-4010-9E07-09DA59A8898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66C7C-E70A-4C0F-AD14-B89FBD113A7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372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F345-D614-4010-9E07-09DA59A8898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30FD-E6D9-47C2-8945-2393ED8BED8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301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F345-D614-4010-9E07-09DA59A8898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CF6A-A5A4-40D1-AA74-0F5DE891F03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529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F345-D614-4010-9E07-09DA59A8898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C774-4E82-498D-B118-453871A1DBF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0132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F345-D614-4010-9E07-09DA59A8898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CA89-1AAE-41EE-96AA-BEC4875CCF9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925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F345-D614-4010-9E07-09DA59A8898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F2AB-73E0-4345-9BC1-3FC2A989790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871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F345-D614-4010-9E07-09DA59A8898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469D-F5FD-41C0-A500-ED84C03A949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56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3830-AE6D-4135-A176-119189E1660F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FB5F-6DC1-40FB-8E45-3F30E1DBE30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8982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F345-D614-4010-9E07-09DA59A8898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07C-7B86-4E71-8647-F010393652F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68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F345-D614-4010-9E07-09DA59A8898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112A-672C-4F3D-966B-CAE0D64E581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3009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F345-D614-4010-9E07-09DA59A8898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1949-2309-4A79-ACB6-D1F6D9D4E5A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437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F345-D614-4010-9E07-09DA59A8898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F8EBB-6742-42B7-8BCF-E7FDFF49666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818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C38-0797-46D2-8BA2-49C57FB002B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4984C-A2BA-4FCD-B6F6-D4366EAA1F6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344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C38-0797-46D2-8BA2-49C57FB002B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FA0E-87D2-49F2-8183-FDF306D2D7E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6853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C38-0797-46D2-8BA2-49C57FB002B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51E1-AFE1-4A89-9A52-D65230F3243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1235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C38-0797-46D2-8BA2-49C57FB002B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7CCFD-CF3B-4643-AD0A-67167519EDF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3009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C38-0797-46D2-8BA2-49C57FB002B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9EB5-5E94-47A2-9F66-1473E6F104E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026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C38-0797-46D2-8BA2-49C57FB002B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19FB-B53D-491F-9CAF-79F64B791F9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54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3830-AE6D-4135-A176-119189E1660F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606DE-93B1-433A-968F-5318895DF60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5150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C38-0797-46D2-8BA2-49C57FB002B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0362-705C-4C0C-A748-B2C914C8964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1317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C38-0797-46D2-8BA2-49C57FB002B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6E0E-964D-433E-A793-FE13A72C678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835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C38-0797-46D2-8BA2-49C57FB002B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8EFA-E13F-479B-9527-34C72F355B8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047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C38-0797-46D2-8BA2-49C57FB002B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BCDF-8DDD-4399-96AA-B0BB4196781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1450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1C38-0797-46D2-8BA2-49C57FB002B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6F0F-79C8-42B2-B47B-E0A9E7089E7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9257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A63-1D1F-46B8-AB51-9B5B750EA49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2543-6253-46DD-B922-EC7C7777678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7652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A63-1D1F-46B8-AB51-9B5B750EA49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45FD-F766-487F-BCE3-FD6DD464C8C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7025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A63-1D1F-46B8-AB51-9B5B750EA49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C9C5E-309F-4E1D-974B-6CD536F0DCE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5296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A63-1D1F-46B8-AB51-9B5B750EA49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A43C-487A-4CA0-8BD7-55098A944EE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933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A63-1D1F-46B8-AB51-9B5B750EA49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F167-D053-40AC-B675-544271A0D71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11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3830-AE6D-4135-A176-119189E1660F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0B34-1D12-4A7A-928F-1D0A3EF88DC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919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A63-1D1F-46B8-AB51-9B5B750EA49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664-A035-4DA7-8510-333B50CAF4E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5491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A63-1D1F-46B8-AB51-9B5B750EA49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9B09-E877-46B4-8773-A9FFEB9FA07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8389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A63-1D1F-46B8-AB51-9B5B750EA49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3BF5-E9B8-4CAF-BA1B-2379693DE10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4989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A63-1D1F-46B8-AB51-9B5B750EA49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DCBF2-ECF7-4EB3-BE11-1CE1F5E69CE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9006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A63-1D1F-46B8-AB51-9B5B750EA49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C727-DFE9-44C5-854C-4C4795B7777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4225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7A63-1D1F-46B8-AB51-9B5B750EA49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DD94C-1081-42F1-A9C1-8E73B7DEB5A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90926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3A5-0032-4E28-A7F8-D5DB37A3D4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F27A-EFEE-449B-80ED-ADD91CA24C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7574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3A5-0032-4E28-A7F8-D5DB37A3D4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9633D-CD4D-4349-959C-6DA933E568B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527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3A5-0032-4E28-A7F8-D5DB37A3D4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0985E-88C9-4FBB-A17A-6A77A0DF84B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2190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3A5-0032-4E28-A7F8-D5DB37A3D4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7589-E33F-43AE-A530-A06CEF2B41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62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3830-AE6D-4135-A176-119189E1660F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56FE-E6E1-4C3C-BD69-1D92C9E6F65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2642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3A5-0032-4E28-A7F8-D5DB37A3D4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1A04E-F1F5-4615-AE7A-26488E04BED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8086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3A5-0032-4E28-A7F8-D5DB37A3D4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5DC7-3C66-4B5E-B302-7F383A31128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810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3A5-0032-4E28-A7F8-D5DB37A3D4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B0D1A-1A82-49EE-80CF-7CC02220DA48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58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3A5-0032-4E28-A7F8-D5DB37A3D4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FD3B-3312-4331-AC0D-CE0A27D6E36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87402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3A5-0032-4E28-A7F8-D5DB37A3D4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15E4-11FC-4E31-AFFF-D39614B4EDB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3528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3A5-0032-4E28-A7F8-D5DB37A3D4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BED7-6A46-49D8-9457-8100D1A045E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05155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3A5-0032-4E28-A7F8-D5DB37A3D4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96D0-CEBF-400A-86C0-914C9A2906F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4717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489413"/>
            <a:ext cx="6664606" cy="2957019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331373"/>
            <a:ext cx="3126510" cy="1819857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9" y="1501173"/>
            <a:ext cx="2679455" cy="3709528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2492469"/>
            <a:ext cx="7378073" cy="3418347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5" y="2724507"/>
            <a:ext cx="5985159" cy="1204577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6" y="3770423"/>
            <a:ext cx="4655297" cy="846371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1734964"/>
            <a:ext cx="1524000" cy="273844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7B62AB16-6A75-4F5A-9C8C-BFECDB0296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3" y="1146472"/>
            <a:ext cx="2465987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871546"/>
            <a:ext cx="2133600" cy="315779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8D2FDD3-BF82-431E-96DF-EE9E6572AE2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637949"/>
            <a:ext cx="3615441" cy="4613793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383632"/>
            <a:ext cx="3735394" cy="1040836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2" y="4942649"/>
            <a:ext cx="1981025" cy="4017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2" y="-415225"/>
            <a:ext cx="6782931" cy="5869905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775" y="1979538"/>
            <a:ext cx="3798715" cy="169563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9" y="719788"/>
            <a:ext cx="4658735" cy="3808217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456236"/>
            <a:ext cx="1789355" cy="273844"/>
          </a:xfrm>
        </p:spPr>
        <p:txBody>
          <a:bodyPr/>
          <a:lstStyle/>
          <a:p>
            <a:fld id="{7B62AB16-6A75-4F5A-9C8C-BFECDB0296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1" y="4633160"/>
            <a:ext cx="2392237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1" y="225598"/>
            <a:ext cx="2287319" cy="273844"/>
          </a:xfrm>
        </p:spPr>
        <p:txBody>
          <a:bodyPr/>
          <a:lstStyle/>
          <a:p>
            <a:fld id="{2C1A9AAD-FF15-4225-94C8-D2CA825A86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763264"/>
            <a:ext cx="7411427" cy="2578633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1813365"/>
            <a:ext cx="6998365" cy="381006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8" y="2831859"/>
            <a:ext cx="3102275" cy="2658025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80" y="-78234"/>
            <a:ext cx="2350627" cy="2865650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7" y="2191372"/>
            <a:ext cx="5690855" cy="117801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3370651"/>
            <a:ext cx="5271544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2821039"/>
            <a:ext cx="1524000" cy="273844"/>
          </a:xfrm>
        </p:spPr>
        <p:txBody>
          <a:bodyPr/>
          <a:lstStyle>
            <a:lvl1pPr algn="l">
              <a:defRPr/>
            </a:lvl1pPr>
          </a:lstStyle>
          <a:p>
            <a:fld id="{7B62AB16-6A75-4F5A-9C8C-BFECDB0296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6" y="2378097"/>
            <a:ext cx="1926305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4" y="1995868"/>
            <a:ext cx="683979" cy="273844"/>
          </a:xfrm>
        </p:spPr>
        <p:txBody>
          <a:bodyPr/>
          <a:lstStyle>
            <a:lvl1pPr algn="l">
              <a:defRPr/>
            </a:lvl1pPr>
          </a:lstStyle>
          <a:p>
            <a:fld id="{B65EE43B-026A-4B13-A1DB-A09C21DEF9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3830-AE6D-4135-A176-119189E1660F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FFE7-5C00-42CD-A8DE-CC500D35CF11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5341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4" y="-469492"/>
            <a:ext cx="7439907" cy="550844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8" y="4706622"/>
            <a:ext cx="4387395" cy="873756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4096762"/>
            <a:ext cx="1709024" cy="1152002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5" y="-367910"/>
            <a:ext cx="3064333" cy="4358904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774431" y="1493749"/>
            <a:ext cx="3615226" cy="143615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001296"/>
            <a:ext cx="2578608" cy="36298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463504"/>
            <a:ext cx="2580010" cy="3627882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4415559"/>
            <a:ext cx="1241980" cy="273844"/>
          </a:xfrm>
        </p:spPr>
        <p:txBody>
          <a:bodyPr/>
          <a:lstStyle>
            <a:lvl1pPr algn="l">
              <a:defRPr/>
            </a:lvl1pPr>
          </a:lstStyle>
          <a:p>
            <a:fld id="{7B62AB16-6A75-4F5A-9C8C-BFECDB0296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4120781"/>
            <a:ext cx="3124200" cy="273844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5" y="4232333"/>
            <a:ext cx="1241693" cy="273844"/>
          </a:xfrm>
        </p:spPr>
        <p:txBody>
          <a:bodyPr/>
          <a:lstStyle>
            <a:lvl1pPr algn="l">
              <a:defRPr/>
            </a:lvl1pPr>
          </a:lstStyle>
          <a:p>
            <a:fld id="{6B666E07-2BFA-44BD-83B8-A81233A4A52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4" y="-469492"/>
            <a:ext cx="7439907" cy="550844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8" y="4706622"/>
            <a:ext cx="4387395" cy="873756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4096762"/>
            <a:ext cx="1709024" cy="1152002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5" y="-367910"/>
            <a:ext cx="3064333" cy="4358904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777865" y="1493901"/>
            <a:ext cx="3614166" cy="1435608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055152"/>
            <a:ext cx="2213148" cy="5699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1670921"/>
            <a:ext cx="2578608" cy="2954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10" y="515628"/>
            <a:ext cx="2214753" cy="56478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121911"/>
            <a:ext cx="2578608" cy="29669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4416552"/>
            <a:ext cx="1243584" cy="273844"/>
          </a:xfrm>
        </p:spPr>
        <p:txBody>
          <a:bodyPr/>
          <a:lstStyle>
            <a:lvl1pPr algn="l">
              <a:defRPr/>
            </a:lvl1pPr>
          </a:lstStyle>
          <a:p>
            <a:fld id="{7B62AB16-6A75-4F5A-9C8C-BFECDB0296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4121658"/>
            <a:ext cx="3124200" cy="273844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4231386"/>
            <a:ext cx="1243584" cy="273844"/>
          </a:xfrm>
        </p:spPr>
        <p:txBody>
          <a:bodyPr/>
          <a:lstStyle>
            <a:lvl1pPr algn="l">
              <a:defRPr/>
            </a:lvl1pPr>
          </a:lstStyle>
          <a:p>
            <a:fld id="{423114C8-CD12-4E1F-8AF1-072812E894A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637949"/>
            <a:ext cx="3615441" cy="4613793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383632"/>
            <a:ext cx="3735394" cy="1040836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2" y="4942649"/>
            <a:ext cx="1981025" cy="4017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2" y="-415225"/>
            <a:ext cx="6782931" cy="5869905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2286" y="1983105"/>
            <a:ext cx="3799332" cy="16916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459486"/>
            <a:ext cx="1792224" cy="273844"/>
          </a:xfrm>
        </p:spPr>
        <p:txBody>
          <a:bodyPr/>
          <a:lstStyle/>
          <a:p>
            <a:fld id="{7B62AB16-6A75-4F5A-9C8C-BFECDB0296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2" y="4575775"/>
            <a:ext cx="3052113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226314"/>
            <a:ext cx="2286000" cy="273844"/>
          </a:xfrm>
        </p:spPr>
        <p:txBody>
          <a:bodyPr/>
          <a:lstStyle/>
          <a:p>
            <a:fld id="{4E10FC6C-18E0-4859-9D84-39093209EC9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913615"/>
            <a:ext cx="8577953" cy="4758086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3905917"/>
            <a:ext cx="7470000" cy="1865035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4862494"/>
            <a:ext cx="1932834" cy="476723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5" y="69294"/>
            <a:ext cx="1878991" cy="4810675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4445337"/>
            <a:ext cx="1524000" cy="273844"/>
          </a:xfrm>
        </p:spPr>
        <p:txBody>
          <a:bodyPr/>
          <a:lstStyle>
            <a:lvl1pPr algn="l">
              <a:defRPr/>
            </a:lvl1pPr>
          </a:lstStyle>
          <a:p>
            <a:fld id="{7B62AB16-6A75-4F5A-9C8C-BFECDB0296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4490472"/>
            <a:ext cx="3124200" cy="221372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4177583"/>
            <a:ext cx="716206" cy="273844"/>
          </a:xfrm>
        </p:spPr>
        <p:txBody>
          <a:bodyPr/>
          <a:lstStyle>
            <a:lvl1pPr algn="l">
              <a:defRPr/>
            </a:lvl1pPr>
          </a:lstStyle>
          <a:p>
            <a:fld id="{AD5B4E78-EA36-41E4-A401-9ADB55EE29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468404"/>
            <a:ext cx="7286946" cy="4531004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7" y="4033615"/>
            <a:ext cx="7443151" cy="1857323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5" y="4094948"/>
            <a:ext cx="1709023" cy="1153727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1" y="-367377"/>
            <a:ext cx="3059119" cy="4357057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777865" y="1493901"/>
            <a:ext cx="3614166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748450"/>
            <a:ext cx="5343100" cy="2916165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4" y="3858442"/>
            <a:ext cx="3930375" cy="741098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4416552"/>
            <a:ext cx="1243584" cy="273844"/>
          </a:xfrm>
        </p:spPr>
        <p:txBody>
          <a:bodyPr/>
          <a:lstStyle>
            <a:lvl1pPr algn="l">
              <a:defRPr/>
            </a:lvl1pPr>
          </a:lstStyle>
          <a:p>
            <a:fld id="{7B62AB16-6A75-4F5A-9C8C-BFECDB0296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7" y="4574328"/>
            <a:ext cx="3063047" cy="273844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4231386"/>
            <a:ext cx="1243584" cy="273844"/>
          </a:xfrm>
        </p:spPr>
        <p:txBody>
          <a:bodyPr/>
          <a:lstStyle>
            <a:lvl1pPr algn="l">
              <a:defRPr/>
            </a:lvl1pPr>
          </a:lstStyle>
          <a:p>
            <a:fld id="{2DECD51F-3AF0-46C5-ACCB-84B649B0E2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734814"/>
            <a:ext cx="6672870" cy="51162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4477291"/>
            <a:ext cx="5300494" cy="1121966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3" y="-181972"/>
            <a:ext cx="2434235" cy="1037717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961575"/>
            <a:ext cx="3842742" cy="4633838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5207822" y="1809060"/>
            <a:ext cx="3777287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461798"/>
            <a:ext cx="4323504" cy="2470814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90" y="3120844"/>
            <a:ext cx="4310915" cy="902655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428442"/>
            <a:ext cx="1524000" cy="273844"/>
          </a:xfrm>
        </p:spPr>
        <p:txBody>
          <a:bodyPr/>
          <a:lstStyle>
            <a:lvl1pPr algn="l">
              <a:defRPr/>
            </a:lvl1pPr>
          </a:lstStyle>
          <a:p>
            <a:fld id="{7B62AB16-6A75-4F5A-9C8C-BFECDB0296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3" y="3871899"/>
            <a:ext cx="2977453" cy="273844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1" y="293291"/>
            <a:ext cx="1963187" cy="273844"/>
          </a:xfrm>
        </p:spPr>
        <p:txBody>
          <a:bodyPr/>
          <a:lstStyle>
            <a:lvl1pPr algn="l">
              <a:defRPr/>
            </a:lvl1pPr>
          </a:lstStyle>
          <a:p>
            <a:fld id="{95191FB9-DA2A-4699-97AD-ECF08F7106D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574724"/>
            <a:ext cx="8332816" cy="4420785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3817214"/>
            <a:ext cx="8528044" cy="2183598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2879627"/>
            <a:ext cx="1011244" cy="2245763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1" y="-241378"/>
            <a:ext cx="1976541" cy="3054605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3" y="3570322"/>
            <a:ext cx="5004753" cy="974657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5" y="738436"/>
            <a:ext cx="6581279" cy="270356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4678877"/>
            <a:ext cx="1524000" cy="273844"/>
          </a:xfrm>
        </p:spPr>
        <p:txBody>
          <a:bodyPr/>
          <a:lstStyle/>
          <a:p>
            <a:fld id="{7B62AB16-6A75-4F5A-9C8C-BFECDB0296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4571096"/>
            <a:ext cx="3124200" cy="273844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1" y="2435203"/>
            <a:ext cx="907445" cy="273844"/>
          </a:xfrm>
        </p:spPr>
        <p:txBody>
          <a:bodyPr/>
          <a:lstStyle>
            <a:lvl1pPr algn="l">
              <a:defRPr/>
            </a:lvl1pPr>
          </a:lstStyle>
          <a:p>
            <a:fld id="{38FBD8BA-1F33-4CF3-B781-586A8EC7EAF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469548"/>
            <a:ext cx="7440156" cy="5510345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6" y="4705698"/>
            <a:ext cx="4396677" cy="875604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5" y="4094793"/>
            <a:ext cx="1710569" cy="1154017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368048"/>
            <a:ext cx="3065776" cy="4358903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383560"/>
            <a:ext cx="1435608" cy="361416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3" y="806755"/>
            <a:ext cx="5398955" cy="38161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4416552"/>
            <a:ext cx="1243584" cy="273844"/>
          </a:xfrm>
        </p:spPr>
        <p:txBody>
          <a:bodyPr/>
          <a:lstStyle>
            <a:lvl1pPr algn="l">
              <a:defRPr/>
            </a:lvl1pPr>
          </a:lstStyle>
          <a:p>
            <a:fld id="{7B62AB16-6A75-4F5A-9C8C-BFECDB0296A4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4641183"/>
            <a:ext cx="2380306" cy="273844"/>
          </a:xfrm>
        </p:spPr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4231386"/>
            <a:ext cx="1243584" cy="273844"/>
          </a:xfrm>
        </p:spPr>
        <p:txBody>
          <a:bodyPr/>
          <a:lstStyle>
            <a:lvl1pPr algn="l">
              <a:defRPr/>
            </a:lvl1pPr>
          </a:lstStyle>
          <a:p>
            <a:fld id="{2AB75304-5431-4F85-A58C-C099F6E6C9C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3830-AE6D-4135-A176-119189E1660F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8724-D82A-4370-926B-CE480402946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3830-AE6D-4135-A176-119189E1660F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F3A3-7F6D-4100-93D0-5D92B704044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61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13830-AE6D-4135-A176-119189E1660F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F5A16-5F79-47FC-8868-6752C15BB6C9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3087A-7AC6-4539-967C-8033175FDA9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30B6-67C9-46C2-BACB-4D16A3181DE0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F345-D614-4010-9E07-09DA59A8898E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85879-75B7-499F-9F5E-25A3A3245C9D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91C38-0797-46D2-8BA2-49C57FB002B7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B696-5B03-4DBE-9679-043571E9A272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7A63-1D1F-46B8-AB51-9B5B750EA493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7181F-CB45-4758-B8A5-909AADE25479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553A5-0032-4E28-A7F8-D5DB37A3D468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8D408-059C-44E7-A8C2-C27D4B32C7FE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8380" y="1875281"/>
            <a:ext cx="3990448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742950"/>
            <a:ext cx="5027024" cy="3587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4572001"/>
            <a:ext cx="1524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7C7EF062-0354-4CFE-9A3A-411EBD9B16BF}" type="datetimeFigureOut">
              <a:rPr lang="ru-RU" smtClean="0"/>
              <a:t>15.01.2021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572001"/>
            <a:ext cx="3124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399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BAD9A-9B93-4007-96F8-86D8A1E9D6B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/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9;p13"/>
          <p:cNvSpPr txBox="1">
            <a:spLocks noGrp="1"/>
          </p:cNvSpPr>
          <p:nvPr>
            <p:ph type="title" idx="4294967295"/>
          </p:nvPr>
        </p:nvSpPr>
        <p:spPr>
          <a:xfrm>
            <a:off x="1006600" y="1275606"/>
            <a:ext cx="7351712" cy="2108200"/>
          </a:xfrm>
          <a:noFill/>
          <a:ln>
            <a:noFill/>
          </a:ln>
        </p:spPr>
        <p:txBody>
          <a:bodyPr wrap="square" tIns="91440" bIns="91440" anchor="b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 rtl="0" hangingPunct="0">
              <a:buNone/>
              <a:tabLst>
                <a:tab pos="0" algn="l"/>
              </a:tabLst>
            </a:pPr>
            <a:r>
              <a:rPr lang="ru-RU" sz="4000" kern="1200" dirty="0" smtClean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Тема:</a:t>
            </a:r>
            <a:br>
              <a:rPr lang="ru-RU" sz="4000" kern="1200" dirty="0" smtClean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kern="1200" dirty="0" err="1" smtClean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Інформаційна</a:t>
            </a:r>
            <a:r>
              <a:rPr lang="ru-RU" sz="4000" kern="1200" dirty="0" smtClean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система</a:t>
            </a:r>
            <a:br>
              <a:rPr lang="ru-RU" sz="4000" kern="1200" dirty="0" smtClean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kern="1200" dirty="0" smtClean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«К</a:t>
            </a:r>
            <a:r>
              <a:rPr lang="uk-UA" sz="4000" kern="1200" dirty="0" err="1" smtClean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інотеатр</a:t>
            </a:r>
            <a:r>
              <a:rPr lang="uk-UA" sz="4000" kern="1200" dirty="0" smtClean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4000" kern="1200" dirty="0" err="1" smtClean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бронування</a:t>
            </a:r>
            <a:r>
              <a:rPr lang="uk-UA" sz="4000" kern="1200" dirty="0" smtClean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квитків)</a:t>
            </a:r>
            <a:r>
              <a:rPr lang="ru-RU" sz="4000" kern="1200" dirty="0" smtClean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1500" kern="1200" dirty="0">
              <a:solidFill>
                <a:schemeClr val="tx1"/>
              </a:solidFill>
              <a:highlight>
                <a:scrgbClr r="0" g="0" b="0">
                  <a:alpha val="0"/>
                </a:scrgbClr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334678"/>
            <a:ext cx="5981552" cy="79876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lvl="0" algn="ctr"/>
            <a:r>
              <a:rPr lang="ru-RU" sz="1600" dirty="0" err="1">
                <a:latin typeface="Arial" pitchFamily="34"/>
                <a:ea typeface="Microsoft YaHei" pitchFamily="2"/>
                <a:cs typeface="Times New Roman" pitchFamily="18"/>
              </a:rPr>
              <a:t>Курсове</a:t>
            </a:r>
            <a:r>
              <a:rPr lang="ru-RU" sz="1600" dirty="0">
                <a:latin typeface="Arial" pitchFamily="34"/>
                <a:ea typeface="Microsoft YaHei" pitchFamily="2"/>
                <a:cs typeface="Times New Roman" pitchFamily="18"/>
              </a:rPr>
              <a:t> </a:t>
            </a:r>
            <a:r>
              <a:rPr lang="ru-RU" sz="1600" dirty="0" err="1">
                <a:latin typeface="Arial" pitchFamily="34"/>
                <a:ea typeface="Microsoft YaHei" pitchFamily="2"/>
                <a:cs typeface="Times New Roman" pitchFamily="18"/>
              </a:rPr>
              <a:t>проектування</a:t>
            </a:r>
            <a:r>
              <a:rPr lang="ru-RU" sz="1600" dirty="0">
                <a:latin typeface="Arial" pitchFamily="34"/>
                <a:ea typeface="Microsoft YaHei" pitchFamily="2"/>
                <a:cs typeface="Times New Roman" pitchFamily="18"/>
              </a:rPr>
              <a:t> з </a:t>
            </a:r>
            <a:r>
              <a:rPr lang="ru-RU" sz="1600" dirty="0" err="1">
                <a:latin typeface="Arial" pitchFamily="34"/>
                <a:ea typeface="Microsoft YaHei" pitchFamily="2"/>
                <a:cs typeface="Times New Roman" pitchFamily="18"/>
              </a:rPr>
              <a:t>дисципліни</a:t>
            </a:r>
            <a:r>
              <a:rPr lang="ru-RU" sz="1600" dirty="0">
                <a:latin typeface="Arial" pitchFamily="34"/>
                <a:ea typeface="Microsoft YaHei" pitchFamily="2"/>
                <a:cs typeface="Times New Roman" pitchFamily="18"/>
              </a:rPr>
              <a:t>:</a:t>
            </a:r>
          </a:p>
          <a:p>
            <a:pPr lvl="0" algn="ctr"/>
            <a:endParaRPr lang="ru-RU" sz="1600" dirty="0">
              <a:latin typeface="Arial" pitchFamily="34"/>
              <a:ea typeface="Microsoft YaHei" pitchFamily="2"/>
              <a:cs typeface="Times New Roman" pitchFamily="18"/>
            </a:endParaRPr>
          </a:p>
          <a:p>
            <a:pPr lvl="0" algn="ctr"/>
            <a:r>
              <a:rPr lang="ru-RU" sz="1600" dirty="0" err="1">
                <a:latin typeface="Arial" pitchFamily="34"/>
                <a:ea typeface="Microsoft YaHei" pitchFamily="2"/>
                <a:cs typeface="Times New Roman" pitchFamily="18"/>
              </a:rPr>
              <a:t>Проектування</a:t>
            </a:r>
            <a:r>
              <a:rPr lang="ru-RU" sz="1600" dirty="0">
                <a:latin typeface="Arial" pitchFamily="34"/>
                <a:ea typeface="Microsoft YaHei" pitchFamily="2"/>
                <a:cs typeface="Times New Roman" pitchFamily="18"/>
              </a:rPr>
              <a:t> </a:t>
            </a:r>
            <a:r>
              <a:rPr lang="ru-RU" sz="1600" dirty="0" err="1">
                <a:latin typeface="Arial" pitchFamily="34"/>
                <a:ea typeface="Microsoft YaHei" pitchFamily="2"/>
                <a:cs typeface="Times New Roman" pitchFamily="18"/>
              </a:rPr>
              <a:t>високонавантажених</a:t>
            </a:r>
            <a:r>
              <a:rPr lang="ru-RU" sz="1600" dirty="0">
                <a:latin typeface="Arial" pitchFamily="34"/>
                <a:ea typeface="Microsoft YaHei" pitchFamily="2"/>
                <a:cs typeface="Times New Roman" pitchFamily="18"/>
              </a:rPr>
              <a:t> систем </a:t>
            </a:r>
            <a:r>
              <a:rPr lang="ru-RU" sz="1600" dirty="0" err="1">
                <a:latin typeface="Arial" pitchFamily="34"/>
                <a:ea typeface="Microsoft YaHei" pitchFamily="2"/>
                <a:cs typeface="Times New Roman" pitchFamily="18"/>
              </a:rPr>
              <a:t>зберігання</a:t>
            </a:r>
            <a:r>
              <a:rPr lang="ru-RU" sz="1600" dirty="0">
                <a:latin typeface="Arial" pitchFamily="34"/>
                <a:ea typeface="Microsoft YaHei" pitchFamily="2"/>
                <a:cs typeface="Times New Roman" pitchFamily="18"/>
              </a:rPr>
              <a:t> </a:t>
            </a:r>
            <a:r>
              <a:rPr lang="ru-RU" sz="1600" dirty="0" err="1">
                <a:latin typeface="Arial" pitchFamily="34"/>
                <a:ea typeface="Microsoft YaHei" pitchFamily="2"/>
                <a:cs typeface="Times New Roman" pitchFamily="18"/>
              </a:rPr>
              <a:t>даних</a:t>
            </a:r>
            <a:endParaRPr lang="ru-RU" sz="1600" b="0" i="0" u="none" strike="noStrike" kern="1200" cap="none" spc="0" baseline="0" dirty="0">
              <a:ln>
                <a:noFill/>
              </a:ln>
              <a:latin typeface="Arial" pitchFamily="34"/>
              <a:ea typeface="Microsoft YaHei" pitchFamily="2"/>
              <a:cs typeface="Times New Roman" pitchFamily="1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4227934"/>
            <a:ext cx="5580104" cy="61095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lvl="0">
              <a:lnSpc>
                <a:spcPct val="110000"/>
              </a:lnSpc>
              <a:tabLst>
                <a:tab pos="0" algn="l"/>
              </a:tabLst>
            </a:pPr>
            <a:r>
              <a:rPr lang="ru-RU" sz="1600" dirty="0" err="1" smtClean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Керівник:Калайда</a:t>
            </a:r>
            <a:r>
              <a:rPr lang="ru-RU" sz="1600" dirty="0" smtClean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 Н.С.</a:t>
            </a:r>
            <a:endParaRPr lang="ru-RU" sz="1600" dirty="0">
              <a:latin typeface="Arial" panose="020B0604020202020204" pitchFamily="34" charset="0"/>
              <a:ea typeface="Microsoft YaHei" pitchFamily="2"/>
              <a:cs typeface="Arial" panose="020B0604020202020204" pitchFamily="34" charset="0"/>
            </a:endParaRPr>
          </a:p>
          <a:p>
            <a:pPr lvl="0">
              <a:lnSpc>
                <a:spcPct val="110000"/>
              </a:lnSpc>
              <a:tabLst>
                <a:tab pos="0" algn="l"/>
              </a:tabLst>
            </a:pPr>
            <a:r>
              <a:rPr lang="ru-RU" sz="1600" dirty="0" err="1" smtClean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Виконала</a:t>
            </a:r>
            <a:r>
              <a:rPr lang="ru-RU" sz="1600" dirty="0" smtClean="0"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 ст. гр. ІТКН-18-2 Одинцова В.О.</a:t>
            </a:r>
            <a:endParaRPr lang="ru-RU" sz="1300" b="0" i="0" u="none" strike="noStrike" kern="1200" cap="none" spc="0" baseline="0" dirty="0">
              <a:ln>
                <a:noFill/>
              </a:ln>
              <a:solidFill>
                <a:srgbClr val="FFFFFF"/>
              </a:solidFill>
              <a:latin typeface="Amiri Quran" pitchFamily="18"/>
              <a:ea typeface="Microsoft YaHei" pitchFamily="2"/>
              <a:cs typeface="Calibri" pitchFamily="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5;p18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7617" y="113524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9F531F23-796A-4B43-A9A2-1D09CE56C5F2}" type="slidenum">
              <a:t>10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581701"/>
            <a:ext cx="25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Продовження таблиці 1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84148"/>
              </p:ext>
            </p:extLst>
          </p:nvPr>
        </p:nvGraphicFramePr>
        <p:xfrm>
          <a:off x="323528" y="519534"/>
          <a:ext cx="8712968" cy="862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/>
                <a:gridCol w="1656184"/>
                <a:gridCol w="1224136"/>
                <a:gridCol w="1296144"/>
                <a:gridCol w="1656184"/>
                <a:gridCol w="2304256"/>
              </a:tblGrid>
              <a:tr h="8629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Ім’я таблиці 1,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зовнішній ключ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Ім’я таблиці 2,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первинний ключ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Тип цілісності для </a:t>
                      </a:r>
                      <a:r>
                        <a:rPr lang="en-US" sz="1200" dirty="0">
                          <a:effectLst/>
                        </a:rPr>
                        <a:t>ON DELETE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Тип цілісності для </a:t>
                      </a:r>
                      <a:r>
                        <a:rPr lang="en-US" sz="1200" dirty="0">
                          <a:effectLst/>
                        </a:rPr>
                        <a:t>ON UPDATE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Тригер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55547"/>
              </p:ext>
            </p:extLst>
          </p:nvPr>
        </p:nvGraphicFramePr>
        <p:xfrm>
          <a:off x="323528" y="1563638"/>
          <a:ext cx="8712968" cy="3336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5899"/>
                <a:gridCol w="1607901"/>
                <a:gridCol w="1214019"/>
                <a:gridCol w="1285432"/>
                <a:gridCol w="1642497"/>
                <a:gridCol w="2357220"/>
              </a:tblGrid>
              <a:tr h="559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16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column,id_hall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hall,id_hall</a:t>
                      </a:r>
                      <a:endParaRPr lang="ru-RU" sz="1200" b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RESTRICT</a:t>
                      </a:r>
                      <a:endParaRPr lang="ru-RU" sz="1200" b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</a:rPr>
                        <a:t>RESTRICT</a:t>
                      </a:r>
                      <a:endParaRPr lang="ru-RU" sz="1200" b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BEFORE UPDATE, BEFORE DELETE,BEFORE INSERT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59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seat,id_column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column_id_column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BEFORE UPDATE, BEFORE DELETE,BEFORE INSERT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</a:tr>
              <a:tr h="10010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ticket,id_column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column,id</a:t>
                      </a:r>
                      <a:r>
                        <a:rPr lang="en-US" sz="1200" dirty="0">
                          <a:effectLst/>
                        </a:rPr>
                        <a:t>-column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BEFORE UPDATE, BEFORE DELETE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</a:tr>
              <a:tr h="559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film,id_id_direcor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director,id_director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CASCADE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CASCADE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BEFORE UPDATE, BEFORE DELETE,BEFORE INSERT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</a:tr>
              <a:tr h="5598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user,id_gender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gender,id_gender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BEFORE UPDATE, BEFORE DELETE,BEFORE INSERT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033" marR="3203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045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18"/>
          <p:cNvSpPr txBox="1">
            <a:spLocks/>
          </p:cNvSpPr>
          <p:nvPr/>
        </p:nvSpPr>
        <p:spPr>
          <a:xfrm>
            <a:off x="971600" y="267494"/>
            <a:ext cx="7355592" cy="41967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>
              <a:buSzPct val="45000"/>
              <a:buFont typeface="StarSymbol"/>
              <a:buChar char="●"/>
              <a:defRPr/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hangingPunct="0">
              <a:buNone/>
              <a:tabLst>
                <a:tab pos="0" algn="l"/>
              </a:tabLst>
            </a:pPr>
            <a:r>
              <a:rPr lang="ru-RU" sz="3600" dirty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SQL-код </a:t>
            </a:r>
            <a:r>
              <a:rPr lang="ru-RU" sz="3600" dirty="0" err="1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розроблених</a:t>
            </a:r>
            <a:r>
              <a:rPr lang="ru-RU" sz="3600" dirty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ru-RU" sz="3600" dirty="0" err="1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тригерів</a:t>
            </a:r>
            <a:r>
              <a:rPr lang="ru-RU" sz="3600" dirty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ru-RU" sz="36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за </a:t>
            </a:r>
            <a:r>
              <a:rPr lang="ru-RU" sz="3600" dirty="0" err="1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специфікою</a:t>
            </a:r>
            <a:r>
              <a:rPr lang="ru-RU" sz="36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ru-RU" sz="3600" dirty="0" err="1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високонавантаженої</a:t>
            </a:r>
            <a:r>
              <a:rPr lang="ru-RU" sz="3600" dirty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БД</a:t>
            </a:r>
            <a:endParaRPr lang="ru-RU" sz="3600" kern="1200" dirty="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25799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5;p18"/>
          <p:cNvSpPr txBox="1">
            <a:spLocks noGrp="1"/>
          </p:cNvSpPr>
          <p:nvPr>
            <p:ph type="sldNum" sz="quarter" idx="12"/>
          </p:nvPr>
        </p:nvSpPr>
        <p:spPr>
          <a:xfrm>
            <a:off x="0" y="0"/>
            <a:ext cx="594720" cy="731519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9F531F23-796A-4B43-A9A2-1D09CE56C5F2}" type="slidenum">
              <a:t>12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699541"/>
            <a:ext cx="9036496" cy="165618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04" y="3026236"/>
            <a:ext cx="9036496" cy="1489730"/>
          </a:xfrm>
          <a:prstGeom prst="rect">
            <a:avLst/>
          </a:prstGeom>
        </p:spPr>
      </p:pic>
      <p:sp>
        <p:nvSpPr>
          <p:cNvPr id="7" name="Google Shape;143;p18"/>
          <p:cNvSpPr txBox="1">
            <a:spLocks/>
          </p:cNvSpPr>
          <p:nvPr/>
        </p:nvSpPr>
        <p:spPr>
          <a:xfrm>
            <a:off x="1108209" y="132103"/>
            <a:ext cx="7355592" cy="5674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>
              <a:buSzPct val="45000"/>
              <a:buFont typeface="StarSymbol"/>
              <a:buChar char="●"/>
              <a:defRPr/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hangingPunct="0">
              <a:buNone/>
              <a:tabLst>
                <a:tab pos="0" algn="l"/>
              </a:tabLst>
            </a:pPr>
            <a:r>
              <a:rPr lang="uk-UA" sz="20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Тригер, який рахує сумарну ціну на білет</a:t>
            </a:r>
            <a:endParaRPr lang="ru-RU" sz="2000" kern="1200" dirty="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Dosis"/>
            </a:endParaRPr>
          </a:p>
        </p:txBody>
      </p:sp>
      <p:sp>
        <p:nvSpPr>
          <p:cNvPr id="10" name="Google Shape;143;p18"/>
          <p:cNvSpPr txBox="1">
            <a:spLocks/>
          </p:cNvSpPr>
          <p:nvPr/>
        </p:nvSpPr>
        <p:spPr>
          <a:xfrm>
            <a:off x="611560" y="2523086"/>
            <a:ext cx="8280919" cy="5674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rtlCol="0" anchor="ctr">
            <a:normAutofit fontScale="52500" lnSpcReduction="20000"/>
          </a:bodyPr>
          <a:lstStyle>
            <a:defPPr lvl="0">
              <a:buSzPct val="45000"/>
              <a:buFont typeface="StarSymbol"/>
              <a:buNone/>
              <a:defRPr/>
            </a:defPPr>
            <a:lvl1pPr lvl="0">
              <a:buSzPct val="45000"/>
              <a:buFont typeface="StarSymbol"/>
              <a:buChar char="●"/>
              <a:defRPr/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hangingPunct="0">
              <a:buNone/>
              <a:tabLst>
                <a:tab pos="0" algn="l"/>
              </a:tabLst>
            </a:pPr>
            <a:r>
              <a:rPr lang="uk-UA" sz="36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Тригер, який перевіряє логін користувача перед його </a:t>
            </a:r>
            <a:r>
              <a:rPr lang="uk-UA" sz="3600" dirty="0" err="1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регістрацією</a:t>
            </a:r>
            <a:endParaRPr lang="ru-RU" sz="3600" kern="1200" dirty="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345260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16"/>
          <p:cNvSpPr txBox="1">
            <a:spLocks/>
          </p:cNvSpPr>
          <p:nvPr/>
        </p:nvSpPr>
        <p:spPr>
          <a:xfrm>
            <a:off x="2051720" y="555526"/>
            <a:ext cx="7416064" cy="24039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rtlCol="0" anchor="b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>
              <a:buSzPct val="45000"/>
              <a:buFont typeface="StarSymbol"/>
              <a:buChar char="●"/>
              <a:defRPr/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hangingPunct="0">
              <a:buNone/>
              <a:tabLst>
                <a:tab pos="0" algn="l"/>
              </a:tabLst>
            </a:pPr>
            <a:r>
              <a:rPr lang="uk-UA" sz="4800" dirty="0" err="1" smtClean="0">
                <a:highlight>
                  <a:scrgbClr r="0" g="0" b="0">
                    <a:alpha val="0"/>
                  </a:scrgbClr>
                </a:highlight>
                <a:latin typeface="Dosis"/>
              </a:rPr>
              <a:t>Денормалізація</a:t>
            </a:r>
            <a:endParaRPr lang="ru-RU" sz="4800" dirty="0">
              <a:highlight>
                <a:scrgbClr r="0" g="0" b="0">
                  <a:alpha val="0"/>
                </a:scrgbClr>
              </a:highlight>
              <a:latin typeface="Dosis"/>
            </a:endParaRPr>
          </a:p>
        </p:txBody>
      </p:sp>
      <p:sp>
        <p:nvSpPr>
          <p:cNvPr id="3" name="Google Shape;308;p36"/>
          <p:cNvSpPr txBox="1">
            <a:spLocks noGrp="1"/>
          </p:cNvSpPr>
          <p:nvPr>
            <p:ph type="sldNum" sz="quarter" idx="12"/>
          </p:nvPr>
        </p:nvSpPr>
        <p:spPr>
          <a:xfrm>
            <a:off x="0" y="0"/>
            <a:ext cx="594720" cy="731519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13531A51-95F7-4B11-B999-0EE536757B82}" type="slidenum">
              <a:t>13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47715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8;p36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8404558" y="88018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93E9279E-178B-4DC0-BD71-43F8E94922B9}" type="slidenum">
              <a:t>14</a:t>
            </a:fld>
            <a:endParaRPr lang="ru-RU" sz="1300" b="1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" name="Google Shape;143;p18"/>
          <p:cNvSpPr txBox="1">
            <a:spLocks/>
          </p:cNvSpPr>
          <p:nvPr/>
        </p:nvSpPr>
        <p:spPr>
          <a:xfrm>
            <a:off x="1031102" y="31208"/>
            <a:ext cx="7355592" cy="4523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rtlCol="0" anchor="ctr">
            <a:normAutofit fontScale="60000" lnSpcReduction="20000"/>
          </a:bodyPr>
          <a:lstStyle>
            <a:defPPr lvl="0">
              <a:buSzPct val="45000"/>
              <a:buFont typeface="StarSymbol"/>
              <a:buNone/>
              <a:defRPr/>
            </a:defPPr>
            <a:lvl1pPr lvl="0">
              <a:buSzPct val="45000"/>
              <a:buFont typeface="StarSymbol"/>
              <a:buChar char="●"/>
              <a:defRPr/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hangingPunct="0">
              <a:buNone/>
              <a:tabLst>
                <a:tab pos="0" algn="l"/>
              </a:tabLst>
            </a:pPr>
            <a:r>
              <a:rPr lang="uk-UA" sz="3600" dirty="0" err="1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Денормалізація</a:t>
            </a:r>
            <a:r>
              <a:rPr lang="uk-UA" sz="36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. До </a:t>
            </a:r>
            <a:r>
              <a:rPr lang="uk-UA" sz="3600" dirty="0" err="1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денормалізації</a:t>
            </a:r>
            <a:endParaRPr lang="ru-RU" sz="3600" kern="1200" dirty="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Dosis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37186" y="483518"/>
            <a:ext cx="7632848" cy="46085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8;p36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8428119" y="38026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C51664B2-641E-4788-87C7-91C1AD32BC0E}" type="slidenum">
              <a:t>15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" name="Google Shape;143;p18"/>
          <p:cNvSpPr txBox="1">
            <a:spLocks/>
          </p:cNvSpPr>
          <p:nvPr/>
        </p:nvSpPr>
        <p:spPr>
          <a:xfrm>
            <a:off x="1187624" y="-112808"/>
            <a:ext cx="7355592" cy="4523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rtlCol="0" anchor="ctr">
            <a:normAutofit fontScale="60000" lnSpcReduction="20000"/>
          </a:bodyPr>
          <a:lstStyle>
            <a:defPPr lvl="0">
              <a:buSzPct val="45000"/>
              <a:buFont typeface="StarSymbol"/>
              <a:buNone/>
              <a:defRPr/>
            </a:defPPr>
            <a:lvl1pPr lvl="0">
              <a:buSzPct val="45000"/>
              <a:buFont typeface="StarSymbol"/>
              <a:buChar char="●"/>
              <a:defRPr/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hangingPunct="0">
              <a:buNone/>
              <a:tabLst>
                <a:tab pos="0" algn="l"/>
              </a:tabLst>
            </a:pPr>
            <a:r>
              <a:rPr lang="uk-UA" sz="3600" dirty="0" err="1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Денормалізація.Після</a:t>
            </a:r>
            <a:r>
              <a:rPr lang="uk-UA" sz="36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uk-UA" sz="3600" dirty="0" err="1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денормалізації</a:t>
            </a:r>
            <a:endParaRPr lang="ru-RU" sz="3600" kern="1200" dirty="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Dosis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95536" y="339502"/>
            <a:ext cx="8460432" cy="46290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16"/>
          <p:cNvSpPr txBox="1">
            <a:spLocks/>
          </p:cNvSpPr>
          <p:nvPr/>
        </p:nvSpPr>
        <p:spPr>
          <a:xfrm>
            <a:off x="971600" y="987574"/>
            <a:ext cx="7416064" cy="24039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rtlCol="0" anchor="b">
            <a:normAutofit fontScale="90000" lnSpcReduction="20000"/>
          </a:bodyPr>
          <a:lstStyle>
            <a:defPPr lvl="0">
              <a:buSzPct val="45000"/>
              <a:buFont typeface="StarSymbol"/>
              <a:buNone/>
              <a:defRPr/>
            </a:defPPr>
            <a:lvl1pPr lvl="0">
              <a:buSzPct val="45000"/>
              <a:buFont typeface="StarSymbol"/>
              <a:buChar char="●"/>
              <a:defRPr/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hangingPunct="0">
              <a:buNone/>
              <a:tabLst>
                <a:tab pos="0" algn="l"/>
              </a:tabLst>
            </a:pPr>
            <a:r>
              <a:rPr lang="ru-RU" sz="4800" dirty="0" err="1">
                <a:highlight>
                  <a:scrgbClr r="0" g="0" b="0">
                    <a:alpha val="0"/>
                  </a:scrgbClr>
                </a:highlight>
                <a:latin typeface="Dosis"/>
              </a:rPr>
              <a:t>Порівняння</a:t>
            </a:r>
            <a:r>
              <a:rPr lang="ru-RU" sz="4800" dirty="0"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ru-RU" sz="4800" dirty="0" err="1">
                <a:highlight>
                  <a:scrgbClr r="0" g="0" b="0">
                    <a:alpha val="0"/>
                  </a:scrgbClr>
                </a:highlight>
                <a:latin typeface="Dosis"/>
              </a:rPr>
              <a:t>високонавантажених</a:t>
            </a:r>
            <a:r>
              <a:rPr lang="ru-RU" sz="4800" dirty="0">
                <a:highlight>
                  <a:scrgbClr r="0" g="0" b="0">
                    <a:alpha val="0"/>
                  </a:scrgbClr>
                </a:highlight>
                <a:latin typeface="Dosis"/>
              </a:rPr>
              <a:t> SQL-</a:t>
            </a:r>
            <a:r>
              <a:rPr lang="ru-RU" sz="4800" dirty="0" err="1">
                <a:highlight>
                  <a:scrgbClr r="0" g="0" b="0">
                    <a:alpha val="0"/>
                  </a:scrgbClr>
                </a:highlight>
                <a:latin typeface="Dosis"/>
              </a:rPr>
              <a:t>запитів</a:t>
            </a:r>
            <a:r>
              <a:rPr lang="ru-RU" sz="4800" dirty="0">
                <a:highlight>
                  <a:scrgbClr r="0" g="0" b="0">
                    <a:alpha val="0"/>
                  </a:scrgbClr>
                </a:highlight>
                <a:latin typeface="Dosis"/>
              </a:rPr>
              <a:t> для </a:t>
            </a:r>
            <a:r>
              <a:rPr lang="ru-RU" sz="4800" dirty="0" err="1">
                <a:highlight>
                  <a:scrgbClr r="0" g="0" b="0">
                    <a:alpha val="0"/>
                  </a:scrgbClr>
                </a:highlight>
                <a:latin typeface="Dosis"/>
              </a:rPr>
              <a:t>нормалізованої</a:t>
            </a:r>
            <a:r>
              <a:rPr lang="ru-RU" sz="4800" dirty="0">
                <a:highlight>
                  <a:scrgbClr r="0" g="0" b="0">
                    <a:alpha val="0"/>
                  </a:scrgbClr>
                </a:highlight>
                <a:latin typeface="Dosis"/>
              </a:rPr>
              <a:t> та </a:t>
            </a:r>
            <a:r>
              <a:rPr lang="ru-RU" sz="4800" dirty="0" err="1">
                <a:highlight>
                  <a:scrgbClr r="0" g="0" b="0">
                    <a:alpha val="0"/>
                  </a:scrgbClr>
                </a:highlight>
                <a:latin typeface="Dosis"/>
              </a:rPr>
              <a:t>денормалізованої</a:t>
            </a:r>
            <a:r>
              <a:rPr lang="ru-RU" sz="4800" dirty="0">
                <a:highlight>
                  <a:scrgbClr r="0" g="0" b="0">
                    <a:alpha val="0"/>
                  </a:scrgbClr>
                </a:highlight>
                <a:latin typeface="Dosis"/>
              </a:rPr>
              <a:t> БД</a:t>
            </a:r>
          </a:p>
        </p:txBody>
      </p:sp>
    </p:spTree>
    <p:extLst>
      <p:ext uri="{BB962C8B-B14F-4D97-AF65-F5344CB8AC3E}">
        <p14:creationId xmlns:p14="http://schemas.microsoft.com/office/powerpoint/2010/main" val="1003072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843559"/>
            <a:ext cx="3960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notification.elect_key</a:t>
            </a:r>
            <a:r>
              <a:rPr lang="en-US" dirty="0"/>
              <a:t>, `order`.</a:t>
            </a:r>
            <a:r>
              <a:rPr lang="en-US" dirty="0" err="1"/>
              <a:t>id_order</a:t>
            </a:r>
            <a:r>
              <a:rPr lang="en-US" dirty="0"/>
              <a:t>, `user`.</a:t>
            </a:r>
            <a:r>
              <a:rPr lang="en-US" dirty="0" err="1"/>
              <a:t>id_user</a:t>
            </a:r>
            <a:r>
              <a:rPr lang="en-US" dirty="0"/>
              <a:t>, user.name, </a:t>
            </a:r>
            <a:r>
              <a:rPr lang="en-US" dirty="0" err="1"/>
              <a:t>user.surname</a:t>
            </a:r>
            <a:endParaRPr lang="ru-RU" dirty="0"/>
          </a:p>
          <a:p>
            <a:r>
              <a:rPr lang="en-US" dirty="0"/>
              <a:t>from notification</a:t>
            </a:r>
            <a:endParaRPr lang="ru-RU" dirty="0"/>
          </a:p>
          <a:p>
            <a:r>
              <a:rPr lang="en-US" dirty="0"/>
              <a:t>join `order` on `order`.</a:t>
            </a:r>
            <a:r>
              <a:rPr lang="en-US" dirty="0" err="1"/>
              <a:t>id_order</a:t>
            </a:r>
            <a:r>
              <a:rPr lang="en-US" dirty="0"/>
              <a:t>=</a:t>
            </a:r>
            <a:r>
              <a:rPr lang="en-US" dirty="0" err="1"/>
              <a:t>notification.id_order</a:t>
            </a:r>
            <a:endParaRPr lang="ru-RU" dirty="0"/>
          </a:p>
          <a:p>
            <a:r>
              <a:rPr lang="en-US" dirty="0"/>
              <a:t>join `</a:t>
            </a:r>
            <a:r>
              <a:rPr lang="en-US" dirty="0" err="1"/>
              <a:t>order_status</a:t>
            </a:r>
            <a:r>
              <a:rPr lang="en-US" dirty="0"/>
              <a:t>` on </a:t>
            </a:r>
            <a:r>
              <a:rPr lang="en-US" dirty="0" err="1"/>
              <a:t>order_status.id_order_status</a:t>
            </a:r>
            <a:r>
              <a:rPr lang="en-US" dirty="0"/>
              <a:t>=`order`.</a:t>
            </a:r>
            <a:r>
              <a:rPr lang="en-US" dirty="0" err="1"/>
              <a:t>id_order_status</a:t>
            </a:r>
            <a:endParaRPr lang="ru-RU" dirty="0"/>
          </a:p>
          <a:p>
            <a:r>
              <a:rPr lang="en-US" dirty="0"/>
              <a:t>join `user` on `user`.</a:t>
            </a:r>
            <a:r>
              <a:rPr lang="en-US" dirty="0" err="1"/>
              <a:t>id_user</a:t>
            </a:r>
            <a:r>
              <a:rPr lang="en-US" dirty="0"/>
              <a:t>=</a:t>
            </a:r>
            <a:r>
              <a:rPr lang="en-US" dirty="0" err="1"/>
              <a:t>notification.id_user</a:t>
            </a:r>
            <a:endParaRPr lang="ru-RU" dirty="0"/>
          </a:p>
          <a:p>
            <a:r>
              <a:rPr lang="en-US" dirty="0"/>
              <a:t>where `</a:t>
            </a:r>
            <a:r>
              <a:rPr lang="en-US" dirty="0" err="1"/>
              <a:t>user`.`surname</a:t>
            </a:r>
            <a:r>
              <a:rPr lang="en-US" dirty="0"/>
              <a:t>`='</a:t>
            </a:r>
            <a:r>
              <a:rPr lang="ru-RU" dirty="0"/>
              <a:t>Тимофеева</a:t>
            </a:r>
            <a:r>
              <a:rPr lang="en-US" dirty="0"/>
              <a:t>' and user.name='</a:t>
            </a:r>
            <a:r>
              <a:rPr lang="ru-RU" dirty="0"/>
              <a:t>Виктория</a:t>
            </a:r>
            <a:r>
              <a:rPr lang="en-US" dirty="0"/>
              <a:t>' and </a:t>
            </a:r>
            <a:r>
              <a:rPr lang="en-US" dirty="0" err="1"/>
              <a:t>order_status.id_order_status</a:t>
            </a:r>
            <a:r>
              <a:rPr lang="en-US" dirty="0"/>
              <a:t>=1;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67536" y="982057"/>
            <a:ext cx="39493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/>
              <a:t>select</a:t>
            </a:r>
            <a:r>
              <a:rPr lang="uk-UA" dirty="0"/>
              <a:t> </a:t>
            </a:r>
            <a:r>
              <a:rPr lang="uk-UA" dirty="0" err="1"/>
              <a:t>notification.elect_key</a:t>
            </a:r>
            <a:r>
              <a:rPr lang="uk-UA" dirty="0"/>
              <a:t>, `</a:t>
            </a:r>
            <a:r>
              <a:rPr lang="uk-UA" dirty="0" err="1"/>
              <a:t>order</a:t>
            </a:r>
            <a:r>
              <a:rPr lang="uk-UA" dirty="0"/>
              <a:t>`.</a:t>
            </a:r>
            <a:r>
              <a:rPr lang="uk-UA" dirty="0" err="1"/>
              <a:t>id_order</a:t>
            </a:r>
            <a:r>
              <a:rPr lang="uk-UA" dirty="0"/>
              <a:t>, `</a:t>
            </a:r>
            <a:r>
              <a:rPr lang="uk-UA" dirty="0" err="1"/>
              <a:t>user</a:t>
            </a:r>
            <a:r>
              <a:rPr lang="uk-UA" dirty="0"/>
              <a:t>`.</a:t>
            </a:r>
            <a:r>
              <a:rPr lang="uk-UA" dirty="0" err="1"/>
              <a:t>id_user</a:t>
            </a:r>
            <a:r>
              <a:rPr lang="uk-UA" dirty="0"/>
              <a:t>, user.name, </a:t>
            </a:r>
            <a:r>
              <a:rPr lang="uk-UA" dirty="0" err="1"/>
              <a:t>user.surname</a:t>
            </a:r>
            <a:endParaRPr lang="ru-RU" dirty="0"/>
          </a:p>
          <a:p>
            <a:r>
              <a:rPr lang="uk-UA" dirty="0" err="1"/>
              <a:t>from</a:t>
            </a:r>
            <a:r>
              <a:rPr lang="uk-UA" dirty="0"/>
              <a:t> </a:t>
            </a:r>
            <a:r>
              <a:rPr lang="uk-UA" dirty="0" err="1"/>
              <a:t>notification</a:t>
            </a:r>
            <a:endParaRPr lang="ru-RU" dirty="0"/>
          </a:p>
          <a:p>
            <a:r>
              <a:rPr lang="uk-UA" dirty="0" err="1"/>
              <a:t>join</a:t>
            </a:r>
            <a:r>
              <a:rPr lang="uk-UA" dirty="0"/>
              <a:t> `</a:t>
            </a:r>
            <a:r>
              <a:rPr lang="uk-UA" dirty="0" err="1"/>
              <a:t>order</a:t>
            </a:r>
            <a:r>
              <a:rPr lang="uk-UA" dirty="0"/>
              <a:t>` </a:t>
            </a:r>
            <a:r>
              <a:rPr lang="uk-UA" dirty="0" err="1"/>
              <a:t>on</a:t>
            </a:r>
            <a:r>
              <a:rPr lang="uk-UA" dirty="0"/>
              <a:t> `</a:t>
            </a:r>
            <a:r>
              <a:rPr lang="uk-UA" dirty="0" err="1"/>
              <a:t>order</a:t>
            </a:r>
            <a:r>
              <a:rPr lang="uk-UA" dirty="0"/>
              <a:t>`.</a:t>
            </a:r>
            <a:r>
              <a:rPr lang="uk-UA" dirty="0" err="1"/>
              <a:t>id_order</a:t>
            </a:r>
            <a:r>
              <a:rPr lang="uk-UA" dirty="0"/>
              <a:t>=</a:t>
            </a:r>
            <a:r>
              <a:rPr lang="uk-UA" dirty="0" err="1"/>
              <a:t>notification.id_order</a:t>
            </a:r>
            <a:endParaRPr lang="ru-RU" dirty="0"/>
          </a:p>
          <a:p>
            <a:r>
              <a:rPr lang="uk-UA" dirty="0" err="1"/>
              <a:t>join</a:t>
            </a:r>
            <a:r>
              <a:rPr lang="uk-UA" dirty="0"/>
              <a:t> `</a:t>
            </a:r>
            <a:r>
              <a:rPr lang="uk-UA" dirty="0" err="1"/>
              <a:t>user</a:t>
            </a:r>
            <a:r>
              <a:rPr lang="uk-UA" dirty="0"/>
              <a:t>` </a:t>
            </a:r>
            <a:r>
              <a:rPr lang="uk-UA" dirty="0" err="1"/>
              <a:t>on</a:t>
            </a:r>
            <a:r>
              <a:rPr lang="uk-UA" dirty="0"/>
              <a:t> `</a:t>
            </a:r>
            <a:r>
              <a:rPr lang="uk-UA" dirty="0" err="1"/>
              <a:t>user</a:t>
            </a:r>
            <a:r>
              <a:rPr lang="uk-UA" dirty="0"/>
              <a:t>`.</a:t>
            </a:r>
            <a:r>
              <a:rPr lang="uk-UA" dirty="0" err="1"/>
              <a:t>id_user</a:t>
            </a:r>
            <a:r>
              <a:rPr lang="uk-UA" dirty="0"/>
              <a:t>=</a:t>
            </a:r>
            <a:r>
              <a:rPr lang="uk-UA" dirty="0" err="1"/>
              <a:t>notification.id_user</a:t>
            </a:r>
            <a:endParaRPr lang="ru-RU" dirty="0"/>
          </a:p>
          <a:p>
            <a:r>
              <a:rPr lang="uk-UA" dirty="0" err="1"/>
              <a:t>where</a:t>
            </a:r>
            <a:r>
              <a:rPr lang="uk-UA" dirty="0"/>
              <a:t> `</a:t>
            </a:r>
            <a:r>
              <a:rPr lang="uk-UA" dirty="0" err="1"/>
              <a:t>user</a:t>
            </a:r>
            <a:r>
              <a:rPr lang="uk-UA" dirty="0"/>
              <a:t>`.`</a:t>
            </a:r>
            <a:r>
              <a:rPr lang="uk-UA" dirty="0" err="1"/>
              <a:t>surname</a:t>
            </a:r>
            <a:r>
              <a:rPr lang="uk-UA" dirty="0"/>
              <a:t>`='</a:t>
            </a:r>
            <a:r>
              <a:rPr lang="uk-UA" dirty="0" err="1"/>
              <a:t>Тимофеева</a:t>
            </a:r>
            <a:r>
              <a:rPr lang="uk-UA" dirty="0"/>
              <a:t>' </a:t>
            </a:r>
            <a:r>
              <a:rPr lang="uk-UA" dirty="0" err="1"/>
              <a:t>and</a:t>
            </a:r>
            <a:r>
              <a:rPr lang="uk-UA" dirty="0"/>
              <a:t> user.name='</a:t>
            </a:r>
            <a:r>
              <a:rPr lang="uk-UA" dirty="0" err="1"/>
              <a:t>Виктория</a:t>
            </a:r>
            <a:r>
              <a:rPr lang="uk-UA" dirty="0"/>
              <a:t>' </a:t>
            </a:r>
            <a:r>
              <a:rPr lang="uk-UA" dirty="0" err="1"/>
              <a:t>and</a:t>
            </a:r>
            <a:r>
              <a:rPr lang="uk-UA" dirty="0"/>
              <a:t> `</a:t>
            </a:r>
            <a:r>
              <a:rPr lang="uk-UA" dirty="0" err="1"/>
              <a:t>order</a:t>
            </a:r>
            <a:r>
              <a:rPr lang="uk-UA" dirty="0"/>
              <a:t>`.</a:t>
            </a:r>
            <a:r>
              <a:rPr lang="uk-UA" dirty="0" err="1"/>
              <a:t>order_status</a:t>
            </a:r>
            <a:r>
              <a:rPr lang="uk-UA" dirty="0"/>
              <a:t>='</a:t>
            </a:r>
            <a:r>
              <a:rPr lang="uk-UA" dirty="0" err="1"/>
              <a:t>Оплачено</a:t>
            </a:r>
            <a:r>
              <a:rPr lang="uk-UA" dirty="0"/>
              <a:t>';</a:t>
            </a:r>
            <a:endParaRPr lang="ru-RU" dirty="0"/>
          </a:p>
        </p:txBody>
      </p:sp>
      <p:sp>
        <p:nvSpPr>
          <p:cNvPr id="4" name="Google Shape;308;p36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8404558" y="211497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C51664B2-641E-4788-87C7-91C1AD32BC0E}" type="slidenum">
              <a:t>17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" name="Google Shape;308;p36"/>
          <p:cNvSpPr txBox="1">
            <a:spLocks/>
          </p:cNvSpPr>
          <p:nvPr/>
        </p:nvSpPr>
        <p:spPr>
          <a:xfrm>
            <a:off x="1331640" y="272792"/>
            <a:ext cx="1749923" cy="5316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rtlCol="0" anchor="ctr" anchorCtr="0"/>
          <a:lstStyle>
            <a:defPPr>
              <a:defRPr lang="ru-RU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>
              <a:tabLst>
                <a:tab pos="0" algn="l"/>
              </a:tabLst>
            </a:pPr>
            <a:r>
              <a:rPr lang="uk-UA" sz="1300" b="1" dirty="0" smtClean="0">
                <a:solidFill>
                  <a:srgbClr val="FFFFFF"/>
                </a:solidFill>
                <a:latin typeface="Roboto"/>
              </a:rPr>
              <a:t>Для нормалізованої </a:t>
            </a:r>
            <a:r>
              <a:rPr lang="uk-UA" sz="1300" b="1" dirty="0" err="1" smtClean="0">
                <a:solidFill>
                  <a:srgbClr val="FFFFFF"/>
                </a:solidFill>
                <a:latin typeface="Roboto"/>
              </a:rPr>
              <a:t>бд</a:t>
            </a:r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" name="Google Shape;308;p36"/>
          <p:cNvSpPr txBox="1">
            <a:spLocks/>
          </p:cNvSpPr>
          <p:nvPr/>
        </p:nvSpPr>
        <p:spPr>
          <a:xfrm>
            <a:off x="5868144" y="311919"/>
            <a:ext cx="1979972" cy="5316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rtlCol="0" anchor="ctr" anchorCtr="0"/>
          <a:lstStyle>
            <a:defPPr>
              <a:defRPr lang="ru-RU"/>
            </a:defPPr>
            <a:lvl1pPr marL="0" algn="l" defTabSz="91440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0">
              <a:tabLst>
                <a:tab pos="0" algn="l"/>
              </a:tabLst>
            </a:pPr>
            <a:r>
              <a:rPr lang="uk-UA" sz="1300" b="1" dirty="0" smtClean="0">
                <a:solidFill>
                  <a:srgbClr val="FFFFFF"/>
                </a:solidFill>
                <a:latin typeface="Roboto"/>
              </a:rPr>
              <a:t>Для </a:t>
            </a:r>
            <a:r>
              <a:rPr lang="uk-UA" sz="1300" b="1" dirty="0" err="1" smtClean="0">
                <a:solidFill>
                  <a:srgbClr val="FFFFFF"/>
                </a:solidFill>
                <a:latin typeface="Roboto"/>
              </a:rPr>
              <a:t>денормалізованої</a:t>
            </a:r>
            <a:r>
              <a:rPr lang="uk-UA" sz="1300" b="1" dirty="0" smtClean="0">
                <a:solidFill>
                  <a:srgbClr val="FFFFFF"/>
                </a:solidFill>
                <a:latin typeface="Roboto"/>
              </a:rPr>
              <a:t> </a:t>
            </a:r>
            <a:r>
              <a:rPr lang="uk-UA" sz="1300" b="1" dirty="0" err="1" smtClean="0">
                <a:solidFill>
                  <a:srgbClr val="FFFFFF"/>
                </a:solidFill>
                <a:latin typeface="Roboto"/>
              </a:rPr>
              <a:t>бд</a:t>
            </a:r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74472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8;p36"/>
          <p:cNvSpPr txBox="1">
            <a:spLocks noGrp="1"/>
          </p:cNvSpPr>
          <p:nvPr>
            <p:ph type="sldNum" sz="quarter" idx="12"/>
          </p:nvPr>
        </p:nvSpPr>
        <p:spPr>
          <a:xfrm>
            <a:off x="0" y="0"/>
            <a:ext cx="594720" cy="731519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C51664B2-641E-4788-87C7-91C1AD32BC0E}" type="slidenum">
              <a:t>18</a:t>
            </a:fld>
            <a:endParaRPr lang="ru-RU" sz="1300" b="1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" name="Google Shape;143;p18"/>
          <p:cNvSpPr txBox="1">
            <a:spLocks/>
          </p:cNvSpPr>
          <p:nvPr/>
        </p:nvSpPr>
        <p:spPr>
          <a:xfrm>
            <a:off x="1031102" y="31208"/>
            <a:ext cx="7355592" cy="8123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rtlCol="0" anchor="ctr">
            <a:normAutofit fontScale="67500" lnSpcReduction="20000"/>
          </a:bodyPr>
          <a:lstStyle>
            <a:defPPr lvl="0">
              <a:buSzPct val="45000"/>
              <a:buFont typeface="StarSymbol"/>
              <a:buNone/>
              <a:defRPr/>
            </a:defPPr>
            <a:lvl1pPr lvl="0">
              <a:buSzPct val="45000"/>
              <a:buFont typeface="StarSymbol"/>
              <a:buChar char="●"/>
              <a:defRPr/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hangingPunct="0">
              <a:buNone/>
              <a:tabLst>
                <a:tab pos="0" algn="l"/>
              </a:tabLst>
            </a:pPr>
            <a:r>
              <a:rPr lang="ru-RU" sz="3600" dirty="0" err="1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Порівняння</a:t>
            </a:r>
            <a:r>
              <a:rPr lang="ru-RU" sz="3600" dirty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ru-RU" sz="3600" dirty="0" err="1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високонавантажених</a:t>
            </a:r>
            <a:r>
              <a:rPr lang="ru-RU" sz="3600" dirty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SQL-</a:t>
            </a:r>
            <a:r>
              <a:rPr lang="ru-RU" sz="3600" dirty="0" err="1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запитів</a:t>
            </a:r>
            <a:r>
              <a:rPr lang="ru-RU" sz="3600" dirty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ru-RU" sz="36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для </a:t>
            </a:r>
            <a:r>
              <a:rPr lang="ru-RU" sz="3600" dirty="0" err="1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нормалізованої</a:t>
            </a:r>
            <a:r>
              <a:rPr lang="ru-RU" sz="36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ru-RU" sz="3600" dirty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та </a:t>
            </a:r>
            <a:r>
              <a:rPr lang="ru-RU" sz="3600" dirty="0" err="1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денормалізованої</a:t>
            </a:r>
            <a:r>
              <a:rPr lang="ru-RU" sz="3600" dirty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БД</a:t>
            </a:r>
            <a:endParaRPr lang="ru-RU" sz="3600" kern="1200" dirty="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Dosi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1102" y="843558"/>
            <a:ext cx="45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До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094389" y="238708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Після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1268742" y="1266727"/>
            <a:ext cx="7335591" cy="1008112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268742" y="2756416"/>
            <a:ext cx="7335591" cy="936104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732000" y="4223218"/>
            <a:ext cx="7920880" cy="180020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5"/>
          <a:stretch>
            <a:fillRect/>
          </a:stretch>
        </p:blipFill>
        <p:spPr>
          <a:xfrm>
            <a:off x="762218" y="4488397"/>
            <a:ext cx="7893360" cy="1440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2000" y="3716554"/>
            <a:ext cx="1798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Час виконання: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31999" y="4632413"/>
            <a:ext cx="510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 smtClean="0"/>
              <a:t>Денормалізація</a:t>
            </a:r>
            <a:r>
              <a:rPr lang="uk-UA" dirty="0" smtClean="0"/>
              <a:t> прискорила виконання запиту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101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59832" y="699542"/>
            <a:ext cx="4658735" cy="3808217"/>
          </a:xfrm>
        </p:spPr>
        <p:txBody>
          <a:bodyPr/>
          <a:lstStyle/>
          <a:p>
            <a:r>
              <a:rPr lang="uk-UA" dirty="0" smtClean="0"/>
              <a:t>Реалізація індексів (складений кластерний, складений, складений </a:t>
            </a:r>
            <a:r>
              <a:rPr lang="en-US" dirty="0" err="1" smtClean="0"/>
              <a:t>fulltext</a:t>
            </a:r>
            <a:r>
              <a:rPr lang="en-US" dirty="0" smtClean="0"/>
              <a:t> </a:t>
            </a:r>
            <a:r>
              <a:rPr lang="uk-UA" dirty="0" smtClean="0"/>
              <a:t>індекс)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0702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3A12D46B-196B-4BE3-800A-91D53ACEA793}" type="slidenum">
              <a:t>2</a:t>
            </a:fld>
            <a:endParaRPr lang="ru-RU" sz="1300" b="1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" name="Google Shape;131;p16"/>
          <p:cNvSpPr txBox="1">
            <a:spLocks noGrp="1"/>
          </p:cNvSpPr>
          <p:nvPr>
            <p:ph type="title" idx="4294967295"/>
          </p:nvPr>
        </p:nvSpPr>
        <p:spPr>
          <a:xfrm>
            <a:off x="971600" y="771550"/>
            <a:ext cx="7415212" cy="2405063"/>
          </a:xfrm>
          <a:noFill/>
          <a:ln>
            <a:noFill/>
          </a:ln>
        </p:spPr>
        <p:txBody>
          <a:bodyPr wrap="square" tIns="91440" bIns="91440" anchor="b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 hangingPunct="0">
              <a:buNone/>
              <a:tabLst>
                <a:tab pos="0" algn="l"/>
              </a:tabLst>
            </a:pPr>
            <a:r>
              <a:rPr lang="ru-RU" sz="4800" kern="1200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/>
            </a:r>
            <a:br>
              <a:rPr lang="ru-RU" sz="4800" kern="1200" dirty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</a:br>
            <a:r>
              <a:rPr lang="ru-RU" sz="5300" kern="1200" dirty="0" err="1" smtClean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Опис</a:t>
            </a:r>
            <a:r>
              <a:rPr lang="ru-RU" sz="5300" kern="1200" dirty="0" smtClean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ru-RU" sz="5300" kern="1200" dirty="0" err="1" smtClean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бізнес-процесів</a:t>
            </a:r>
            <a:r>
              <a:rPr lang="ru-RU" sz="5300" kern="1200" dirty="0" smtClean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та </a:t>
            </a:r>
            <a:r>
              <a:rPr lang="ru-RU" sz="5300" kern="1200" dirty="0" err="1" smtClean="0">
                <a:solidFill>
                  <a:schemeClr val="tx1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бізнес-функцій</a:t>
            </a:r>
            <a:endParaRPr lang="ru-RU" sz="5300" kern="1200" dirty="0">
              <a:solidFill>
                <a:schemeClr val="tx1"/>
              </a:solidFill>
              <a:highlight>
                <a:scrgbClr r="0" g="0" b="0">
                  <a:alpha val="0"/>
                </a:scrgbClr>
              </a:highlight>
              <a:latin typeface="Dosi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8;p36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8274363" y="211496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80121578-6475-4D64-8651-6F8C799CF5A7}" type="slidenum">
              <a:t>20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" name="Google Shape;143;p18"/>
          <p:cNvSpPr txBox="1">
            <a:spLocks/>
          </p:cNvSpPr>
          <p:nvPr/>
        </p:nvSpPr>
        <p:spPr>
          <a:xfrm>
            <a:off x="819290" y="123478"/>
            <a:ext cx="7355592" cy="4523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rtlCol="0" anchor="ctr">
            <a:normAutofit fontScale="60000" lnSpcReduction="20000"/>
          </a:bodyPr>
          <a:lstStyle>
            <a:defPPr lvl="0">
              <a:buSzPct val="45000"/>
              <a:buFont typeface="StarSymbol"/>
              <a:buNone/>
              <a:defRPr/>
            </a:defPPr>
            <a:lvl1pPr lvl="0">
              <a:buSzPct val="45000"/>
              <a:buFont typeface="StarSymbol"/>
              <a:buChar char="●"/>
              <a:defRPr/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hangingPunct="0">
              <a:buNone/>
              <a:tabLst>
                <a:tab pos="0" algn="l"/>
              </a:tabLst>
            </a:pPr>
            <a:r>
              <a:rPr lang="uk-UA" sz="36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Реалізація складеного кластерного індексу</a:t>
            </a:r>
            <a:endParaRPr lang="ru-RU" sz="3600" kern="1200" dirty="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Dosi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532" y="1979418"/>
            <a:ext cx="45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До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66441" y="357986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Після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533592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notification.elect_key</a:t>
            </a:r>
            <a:r>
              <a:rPr lang="en-US" dirty="0"/>
              <a:t>, `order`.</a:t>
            </a:r>
            <a:r>
              <a:rPr lang="en-US" dirty="0" err="1"/>
              <a:t>id_order</a:t>
            </a:r>
            <a:r>
              <a:rPr lang="en-US" dirty="0"/>
              <a:t>, `user`.</a:t>
            </a:r>
            <a:r>
              <a:rPr lang="en-US" dirty="0" err="1"/>
              <a:t>id_user</a:t>
            </a:r>
            <a:r>
              <a:rPr lang="en-US" dirty="0"/>
              <a:t>, user.name, </a:t>
            </a:r>
            <a:r>
              <a:rPr lang="en-US" dirty="0" err="1"/>
              <a:t>user.surname</a:t>
            </a:r>
            <a:endParaRPr lang="ru-RU" dirty="0"/>
          </a:p>
          <a:p>
            <a:r>
              <a:rPr lang="en-US" dirty="0"/>
              <a:t>from notification</a:t>
            </a:r>
            <a:endParaRPr lang="ru-RU" dirty="0"/>
          </a:p>
          <a:p>
            <a:r>
              <a:rPr lang="en-US" dirty="0"/>
              <a:t>join `order` on `order`.</a:t>
            </a:r>
            <a:r>
              <a:rPr lang="en-US" dirty="0" err="1"/>
              <a:t>id_order</a:t>
            </a:r>
            <a:r>
              <a:rPr lang="en-US" dirty="0"/>
              <a:t>=</a:t>
            </a:r>
            <a:r>
              <a:rPr lang="en-US" dirty="0" err="1"/>
              <a:t>notification.id_order</a:t>
            </a:r>
            <a:endParaRPr lang="ru-RU" dirty="0"/>
          </a:p>
          <a:p>
            <a:r>
              <a:rPr lang="en-US" dirty="0"/>
              <a:t>join `user` on `user`.</a:t>
            </a:r>
            <a:r>
              <a:rPr lang="en-US" dirty="0" err="1"/>
              <a:t>id_user</a:t>
            </a:r>
            <a:r>
              <a:rPr lang="en-US" dirty="0"/>
              <a:t>=</a:t>
            </a:r>
            <a:r>
              <a:rPr lang="en-US" dirty="0" err="1"/>
              <a:t>notification.id_user</a:t>
            </a:r>
            <a:endParaRPr lang="ru-RU" dirty="0"/>
          </a:p>
          <a:p>
            <a:r>
              <a:rPr lang="en-US" dirty="0"/>
              <a:t>where `</a:t>
            </a:r>
            <a:r>
              <a:rPr lang="en-US" dirty="0" err="1"/>
              <a:t>user`.`surname</a:t>
            </a:r>
            <a:r>
              <a:rPr lang="en-US" dirty="0"/>
              <a:t>`='</a:t>
            </a:r>
            <a:r>
              <a:rPr lang="en-US" dirty="0" err="1"/>
              <a:t>Тимофеева</a:t>
            </a:r>
            <a:r>
              <a:rPr lang="en-US" dirty="0"/>
              <a:t>' and user.name='</a:t>
            </a:r>
            <a:r>
              <a:rPr lang="en-US" dirty="0" err="1"/>
              <a:t>Виктория</a:t>
            </a:r>
            <a:r>
              <a:rPr lang="en-US" dirty="0"/>
              <a:t>';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08343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Запит: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66441" y="4629979"/>
            <a:ext cx="353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Індекс покращив роботу запиту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7544" y="3103798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alter table user add index </a:t>
            </a:r>
            <a:r>
              <a:rPr lang="en-US" dirty="0" err="1"/>
              <a:t>user_name_surname</a:t>
            </a:r>
            <a:r>
              <a:rPr lang="en-US" dirty="0"/>
              <a:t>(name(9),surname(12),</a:t>
            </a:r>
            <a:r>
              <a:rPr lang="en-US" dirty="0" err="1"/>
              <a:t>id_user</a:t>
            </a:r>
            <a:r>
              <a:rPr lang="en-US" dirty="0"/>
              <a:t>);</a:t>
            </a:r>
            <a:endParaRPr lang="ru-RU" dirty="0"/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766442" y="2398439"/>
            <a:ext cx="7910014" cy="705359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4"/>
          <a:stretch>
            <a:fillRect/>
          </a:stretch>
        </p:blipFill>
        <p:spPr>
          <a:xfrm>
            <a:off x="791580" y="3867894"/>
            <a:ext cx="7920879" cy="7620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59632" y="154836"/>
            <a:ext cx="601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Оцінка покриття полів кластерного складеного індексу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9973"/>
              </p:ext>
            </p:extLst>
          </p:nvPr>
        </p:nvGraphicFramePr>
        <p:xfrm>
          <a:off x="2267744" y="771550"/>
          <a:ext cx="4392488" cy="352839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54671"/>
                <a:gridCol w="2637817"/>
              </a:tblGrid>
              <a:tr h="882098">
                <a:tc>
                  <a:txBody>
                    <a:bodyPr/>
                    <a:lstStyle/>
                    <a:p>
                      <a:pPr marL="125095" marR="120650" algn="ctr">
                        <a:lnSpc>
                          <a:spcPts val="1330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Поля складеного індексу</a:t>
                      </a:r>
                      <a:endParaRPr lang="ru-RU" sz="9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45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Висновок за оцінкою покриття</a:t>
                      </a:r>
                      <a:endParaRPr lang="ru-RU" sz="9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882098">
                <a:tc>
                  <a:txBody>
                    <a:bodyPr/>
                    <a:lstStyle/>
                    <a:p>
                      <a:pPr marL="74930" marR="120015" algn="l">
                        <a:lnSpc>
                          <a:spcPts val="1300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name,surname</a:t>
                      </a:r>
                      <a:r>
                        <a:rPr lang="en-US" sz="1000">
                          <a:effectLst/>
                        </a:rPr>
                        <a:t>, id_user</a:t>
                      </a:r>
                      <a:endParaRPr lang="ru-RU" sz="90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00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100% покриття за всіма полями</a:t>
                      </a:r>
                      <a:endParaRPr lang="ru-RU" sz="90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882098">
                <a:tc>
                  <a:txBody>
                    <a:bodyPr/>
                    <a:lstStyle/>
                    <a:p>
                      <a:pPr marL="74930" marR="120015" algn="l">
                        <a:lnSpc>
                          <a:spcPts val="1305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Name,surname</a:t>
                      </a:r>
                      <a:endParaRPr lang="ru-RU" sz="90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05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100% покриття тільки за полем _</a:t>
                      </a:r>
                      <a:r>
                        <a:rPr lang="en-US" sz="1000">
                          <a:effectLst/>
                        </a:rPr>
                        <a:t>Name</a:t>
                      </a:r>
                      <a:r>
                        <a:rPr lang="ru-RU" sz="1000">
                          <a:effectLst/>
                        </a:rPr>
                        <a:t>,  </a:t>
                      </a:r>
                      <a:r>
                        <a:rPr lang="en-US" sz="1000">
                          <a:effectLst/>
                        </a:rPr>
                        <a:t>surname</a:t>
                      </a:r>
                      <a:endParaRPr lang="ru-RU" sz="90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882098">
                <a:tc>
                  <a:txBody>
                    <a:bodyPr/>
                    <a:lstStyle/>
                    <a:p>
                      <a:pPr marL="74930" marR="120015" algn="l">
                        <a:lnSpc>
                          <a:spcPts val="1305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Surname,id_user</a:t>
                      </a:r>
                      <a:endParaRPr lang="ru-RU" sz="90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05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Покриття немає</a:t>
                      </a:r>
                      <a:endParaRPr lang="ru-RU" sz="9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Google Shape;308;p36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8274363" y="211496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80121578-6475-4D64-8651-6F8C799CF5A7}" type="slidenum">
              <a:t>21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25567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64959" y="1951306"/>
            <a:ext cx="4631055" cy="41465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64959" y="2450542"/>
            <a:ext cx="4631055" cy="415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59632" y="339502"/>
            <a:ext cx="651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Оцінка селективності полів кластерного складеного індексу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34218"/>
              </p:ext>
            </p:extLst>
          </p:nvPr>
        </p:nvGraphicFramePr>
        <p:xfrm>
          <a:off x="611560" y="1330855"/>
          <a:ext cx="1490463" cy="15121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0463"/>
              </a:tblGrid>
              <a:tr h="636215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Назва поля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4720" marR="54720" marT="0" marB="0"/>
                </a:tc>
              </a:tr>
              <a:tr h="43797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user.</a:t>
                      </a:r>
                      <a:r>
                        <a:rPr lang="uk-UA" sz="1000">
                          <a:effectLst/>
                        </a:rPr>
                        <a:t>name</a:t>
                      </a:r>
                      <a:endParaRPr lang="ru-RU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4720" marR="54720" marT="0" marB="0"/>
                </a:tc>
              </a:tr>
              <a:tr h="43797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 err="1">
                          <a:effectLst/>
                        </a:rPr>
                        <a:t>surname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4720" marR="54720" marT="0" marB="0"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4199"/>
              </p:ext>
            </p:extLst>
          </p:nvPr>
        </p:nvGraphicFramePr>
        <p:xfrm>
          <a:off x="6948264" y="1275607"/>
          <a:ext cx="1346447" cy="1590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6447"/>
              </a:tblGrid>
              <a:tr h="72343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Обрана довжина префіксу</a:t>
                      </a:r>
                      <a:endParaRPr lang="ru-RU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4720" marR="54720" marT="0" marB="0"/>
                </a:tc>
              </a:tr>
              <a:tr h="43339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4720" marR="54720" marT="0" marB="0"/>
                </a:tc>
              </a:tr>
              <a:tr h="43339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12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4720" marR="54720" marT="0" marB="0"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626726" y="1347614"/>
            <a:ext cx="1707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Селективність</a:t>
            </a:r>
            <a:endParaRPr lang="ru-RU" dirty="0"/>
          </a:p>
        </p:txBody>
      </p:sp>
      <p:sp>
        <p:nvSpPr>
          <p:cNvPr id="11" name="Google Shape;308;p36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8274363" y="211496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80121578-6475-4D64-8651-6F8C799CF5A7}" type="slidenum">
              <a:t>22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16788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8;p36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8274363" y="211496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80121578-6475-4D64-8651-6F8C799CF5A7}" type="slidenum">
              <a:t>23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" name="Google Shape;143;p18"/>
          <p:cNvSpPr txBox="1">
            <a:spLocks/>
          </p:cNvSpPr>
          <p:nvPr/>
        </p:nvSpPr>
        <p:spPr>
          <a:xfrm>
            <a:off x="595987" y="123478"/>
            <a:ext cx="7355592" cy="4523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rtlCol="0" anchor="ctr">
            <a:normAutofit fontScale="60000" lnSpcReduction="20000"/>
          </a:bodyPr>
          <a:lstStyle>
            <a:defPPr lvl="0">
              <a:buSzPct val="45000"/>
              <a:buFont typeface="StarSymbol"/>
              <a:buNone/>
              <a:defRPr/>
            </a:defPPr>
            <a:lvl1pPr lvl="0">
              <a:buSzPct val="45000"/>
              <a:buFont typeface="StarSymbol"/>
              <a:buChar char="●"/>
              <a:defRPr/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hangingPunct="0">
              <a:buNone/>
              <a:tabLst>
                <a:tab pos="0" algn="l"/>
              </a:tabLst>
            </a:pPr>
            <a:r>
              <a:rPr lang="uk-UA" sz="36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Реалізація складеного індексу</a:t>
            </a:r>
            <a:endParaRPr lang="ru-RU" sz="3600" kern="1200" dirty="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Dosi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532" y="1979418"/>
            <a:ext cx="45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До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66441" y="357986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Після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21704" y="533593"/>
            <a:ext cx="5904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err="1"/>
              <a:t>select</a:t>
            </a:r>
            <a:r>
              <a:rPr lang="uk-UA" dirty="0"/>
              <a:t> </a:t>
            </a:r>
            <a:r>
              <a:rPr lang="uk-UA" dirty="0" err="1"/>
              <a:t>film</a:t>
            </a:r>
            <a:r>
              <a:rPr lang="uk-UA" dirty="0"/>
              <a:t>.`</a:t>
            </a:r>
            <a:r>
              <a:rPr lang="uk-UA" dirty="0" err="1"/>
              <a:t>name</a:t>
            </a:r>
            <a:r>
              <a:rPr lang="uk-UA" dirty="0"/>
              <a:t>`, </a:t>
            </a:r>
            <a:r>
              <a:rPr lang="uk-UA" dirty="0" err="1"/>
              <a:t>film.id_film</a:t>
            </a:r>
            <a:r>
              <a:rPr lang="uk-UA" dirty="0"/>
              <a:t>, </a:t>
            </a:r>
            <a:r>
              <a:rPr lang="uk-UA" dirty="0" err="1"/>
              <a:t>director</a:t>
            </a:r>
            <a:r>
              <a:rPr lang="uk-UA" dirty="0"/>
              <a:t>.`</a:t>
            </a:r>
            <a:r>
              <a:rPr lang="uk-UA" dirty="0" err="1"/>
              <a:t>name</a:t>
            </a:r>
            <a:r>
              <a:rPr lang="uk-UA" dirty="0"/>
              <a:t>` </a:t>
            </a:r>
            <a:r>
              <a:rPr lang="uk-UA" dirty="0" err="1"/>
              <a:t>as</a:t>
            </a:r>
            <a:r>
              <a:rPr lang="uk-UA" dirty="0"/>
              <a:t> </a:t>
            </a:r>
            <a:r>
              <a:rPr lang="uk-UA" dirty="0" err="1"/>
              <a:t>director</a:t>
            </a:r>
            <a:r>
              <a:rPr lang="uk-UA" dirty="0"/>
              <a:t>, </a:t>
            </a:r>
            <a:r>
              <a:rPr lang="uk-UA" dirty="0" err="1"/>
              <a:t>film.date_entry</a:t>
            </a:r>
            <a:endParaRPr lang="ru-RU" dirty="0"/>
          </a:p>
          <a:p>
            <a:r>
              <a:rPr lang="uk-UA" dirty="0" err="1"/>
              <a:t>from</a:t>
            </a:r>
            <a:r>
              <a:rPr lang="uk-UA" dirty="0"/>
              <a:t> </a:t>
            </a:r>
            <a:r>
              <a:rPr lang="uk-UA" dirty="0" err="1"/>
              <a:t>film</a:t>
            </a:r>
            <a:endParaRPr lang="ru-RU" dirty="0"/>
          </a:p>
          <a:p>
            <a:r>
              <a:rPr lang="uk-UA" dirty="0" err="1"/>
              <a:t>join</a:t>
            </a:r>
            <a:r>
              <a:rPr lang="uk-UA" dirty="0"/>
              <a:t> `</a:t>
            </a:r>
            <a:r>
              <a:rPr lang="uk-UA" dirty="0" err="1"/>
              <a:t>director</a:t>
            </a:r>
            <a:r>
              <a:rPr lang="uk-UA" dirty="0"/>
              <a:t>` </a:t>
            </a:r>
            <a:r>
              <a:rPr lang="uk-UA" dirty="0" err="1"/>
              <a:t>on</a:t>
            </a:r>
            <a:r>
              <a:rPr lang="uk-UA" dirty="0"/>
              <a:t> `</a:t>
            </a:r>
            <a:r>
              <a:rPr lang="uk-UA" dirty="0" err="1"/>
              <a:t>director</a:t>
            </a:r>
            <a:r>
              <a:rPr lang="uk-UA" dirty="0"/>
              <a:t>`.</a:t>
            </a:r>
            <a:r>
              <a:rPr lang="uk-UA" dirty="0" err="1"/>
              <a:t>id_director</a:t>
            </a:r>
            <a:r>
              <a:rPr lang="uk-UA" dirty="0"/>
              <a:t>=</a:t>
            </a:r>
            <a:r>
              <a:rPr lang="uk-UA" dirty="0" err="1"/>
              <a:t>film.id_director</a:t>
            </a:r>
            <a:endParaRPr lang="ru-RU" dirty="0"/>
          </a:p>
          <a:p>
            <a:r>
              <a:rPr lang="uk-UA" dirty="0" err="1"/>
              <a:t>where</a:t>
            </a:r>
            <a:r>
              <a:rPr lang="uk-UA" dirty="0"/>
              <a:t> `</a:t>
            </a:r>
            <a:r>
              <a:rPr lang="uk-UA" dirty="0" err="1"/>
              <a:t>film</a:t>
            </a:r>
            <a:r>
              <a:rPr lang="uk-UA" dirty="0"/>
              <a:t>`.`</a:t>
            </a:r>
            <a:r>
              <a:rPr lang="uk-UA" dirty="0" err="1"/>
              <a:t>name</a:t>
            </a:r>
            <a:r>
              <a:rPr lang="uk-UA" dirty="0"/>
              <a:t>`='ПК5004 IT-</a:t>
            </a:r>
            <a:r>
              <a:rPr lang="uk-UA" dirty="0" err="1"/>
              <a:t>Blok</a:t>
            </a:r>
            <a:r>
              <a:rPr lang="uk-UA" dirty="0"/>
              <a:t>'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film.date_entry</a:t>
            </a:r>
            <a:r>
              <a:rPr lang="uk-UA" dirty="0"/>
              <a:t>='2000-03-30' ;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99592" y="108343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Запит: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66441" y="4629979"/>
            <a:ext cx="353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Індекс покращив роботу запиту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98535" y="3205772"/>
            <a:ext cx="6750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alter table film add index </a:t>
            </a:r>
            <a:r>
              <a:rPr lang="en-US" dirty="0" err="1"/>
              <a:t>film_name_date</a:t>
            </a:r>
            <a:r>
              <a:rPr lang="en-US" dirty="0"/>
              <a:t>(name(9),</a:t>
            </a:r>
            <a:r>
              <a:rPr lang="en-US" dirty="0" err="1"/>
              <a:t>date_entry</a:t>
            </a:r>
            <a:r>
              <a:rPr lang="en-US" dirty="0"/>
              <a:t>);</a:t>
            </a:r>
            <a:endParaRPr lang="ru-RU" dirty="0"/>
          </a:p>
        </p:txBody>
      </p:sp>
      <p:pic>
        <p:nvPicPr>
          <p:cNvPr id="15" name="Рисунок 14"/>
          <p:cNvPicPr/>
          <p:nvPr/>
        </p:nvPicPr>
        <p:blipFill>
          <a:blip r:embed="rId3"/>
          <a:stretch>
            <a:fillRect/>
          </a:stretch>
        </p:blipFill>
        <p:spPr>
          <a:xfrm>
            <a:off x="898535" y="2563586"/>
            <a:ext cx="7776051" cy="642186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4"/>
          <a:stretch>
            <a:fillRect/>
          </a:stretch>
        </p:blipFill>
        <p:spPr>
          <a:xfrm>
            <a:off x="899592" y="4032150"/>
            <a:ext cx="7848060" cy="54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59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146386"/>
            <a:ext cx="470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Оцінка покриття полів складеного індексу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30710"/>
              </p:ext>
            </p:extLst>
          </p:nvPr>
        </p:nvGraphicFramePr>
        <p:xfrm>
          <a:off x="2267744" y="1779662"/>
          <a:ext cx="4968552" cy="115212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84792"/>
                <a:gridCol w="2983760"/>
              </a:tblGrid>
              <a:tr h="384043">
                <a:tc>
                  <a:txBody>
                    <a:bodyPr/>
                    <a:lstStyle/>
                    <a:p>
                      <a:pPr marL="74930" marR="120015" algn="l">
                        <a:lnSpc>
                          <a:spcPts val="1305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name,date_entry</a:t>
                      </a:r>
                      <a:endParaRPr lang="ru-RU" sz="90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05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100% покриття за всіма полями</a:t>
                      </a:r>
                      <a:endParaRPr lang="ru-RU" sz="90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384043">
                <a:tc>
                  <a:txBody>
                    <a:bodyPr/>
                    <a:lstStyle/>
                    <a:p>
                      <a:pPr marL="74930" marR="120015" algn="l">
                        <a:lnSpc>
                          <a:spcPts val="1305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name</a:t>
                      </a:r>
                      <a:endParaRPr lang="ru-RU" sz="90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05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100% покриття тільки за полям to_ </a:t>
                      </a:r>
                      <a:r>
                        <a:rPr lang="en-US" sz="1000">
                          <a:effectLst/>
                        </a:rPr>
                        <a:t>name</a:t>
                      </a:r>
                      <a:endParaRPr lang="ru-RU" sz="90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  <a:tr h="384043">
                <a:tc>
                  <a:txBody>
                    <a:bodyPr/>
                    <a:lstStyle/>
                    <a:p>
                      <a:pPr marL="74930" marR="120015" algn="l">
                        <a:lnSpc>
                          <a:spcPts val="1305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Date_entry</a:t>
                      </a:r>
                      <a:endParaRPr lang="ru-RU" sz="90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05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Покриття немає</a:t>
                      </a:r>
                      <a:endParaRPr lang="ru-RU" sz="9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43011"/>
              </p:ext>
            </p:extLst>
          </p:nvPr>
        </p:nvGraphicFramePr>
        <p:xfrm>
          <a:off x="2267744" y="1419622"/>
          <a:ext cx="4968552" cy="2880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13557"/>
                <a:gridCol w="2954995"/>
              </a:tblGrid>
              <a:tr h="288032">
                <a:tc>
                  <a:txBody>
                    <a:bodyPr/>
                    <a:lstStyle/>
                    <a:p>
                      <a:pPr marL="125095" marR="120650" algn="ctr">
                        <a:lnSpc>
                          <a:spcPts val="1330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uk-UA" sz="1000">
                          <a:effectLst/>
                        </a:rPr>
                        <a:t>Поля складеного індексу</a:t>
                      </a:r>
                      <a:endParaRPr lang="ru-RU" sz="90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45"/>
                        </a:lnSpc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Висновок за оцінкою покриття</a:t>
                      </a:r>
                      <a:endParaRPr lang="ru-RU" sz="900" dirty="0">
                        <a:effectLst/>
                        <a:latin typeface="Arial"/>
                        <a:ea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Google Shape;308;p36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8274363" y="211496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80121578-6475-4D64-8651-6F8C799CF5A7}" type="slidenum">
              <a:t>24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27154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339502"/>
            <a:ext cx="532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Оцінка селективності полів складеного індексу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44092"/>
              </p:ext>
            </p:extLst>
          </p:nvPr>
        </p:nvGraphicFramePr>
        <p:xfrm>
          <a:off x="971600" y="2067694"/>
          <a:ext cx="7056785" cy="437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  <a:gridCol w="4976600"/>
                <a:gridCol w="928057"/>
              </a:tblGrid>
              <a:tr h="43775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film.name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4720" marR="5472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uk-UA" sz="100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4720" marR="5472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9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4720" marR="54720" marT="0" marB="0"/>
                </a:tc>
              </a:tr>
            </a:tbl>
          </a:graphicData>
        </a:graphic>
      </p:graphicFrame>
      <p:pic>
        <p:nvPicPr>
          <p:cNvPr id="8193" name="Рисунок 1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67694"/>
            <a:ext cx="456247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23437"/>
              </p:ext>
            </p:extLst>
          </p:nvPr>
        </p:nvGraphicFramePr>
        <p:xfrm>
          <a:off x="971600" y="952253"/>
          <a:ext cx="7056784" cy="875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  <a:gridCol w="4976599"/>
                <a:gridCol w="928057"/>
              </a:tblGrid>
              <a:tr h="87551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Назва поля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4720" marR="5472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Селективність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4720" marR="5472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Обрана довжина префіксу</a:t>
                      </a:r>
                      <a:endParaRPr lang="ru-RU" sz="1100" dirty="0"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54720" marR="54720" marT="0" marB="0"/>
                </a:tc>
              </a:tr>
            </a:tbl>
          </a:graphicData>
        </a:graphic>
      </p:graphicFrame>
      <p:sp>
        <p:nvSpPr>
          <p:cNvPr id="6" name="Google Shape;308;p36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8274363" y="211496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80121578-6475-4D64-8651-6F8C799CF5A7}" type="slidenum">
              <a:t>25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42943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18"/>
          <p:cNvSpPr txBox="1">
            <a:spLocks/>
          </p:cNvSpPr>
          <p:nvPr/>
        </p:nvSpPr>
        <p:spPr>
          <a:xfrm>
            <a:off x="1031102" y="123478"/>
            <a:ext cx="7355592" cy="4523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rtlCol="0" anchor="ctr">
            <a:normAutofit fontScale="60000" lnSpcReduction="20000"/>
          </a:bodyPr>
          <a:lstStyle>
            <a:defPPr lvl="0">
              <a:buSzPct val="45000"/>
              <a:buFont typeface="StarSymbol"/>
              <a:buNone/>
              <a:defRPr/>
            </a:defPPr>
            <a:lvl1pPr lvl="0">
              <a:buSzPct val="45000"/>
              <a:buFont typeface="StarSymbol"/>
              <a:buChar char="●"/>
              <a:defRPr/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hangingPunct="0">
              <a:buNone/>
              <a:tabLst>
                <a:tab pos="0" algn="l"/>
              </a:tabLst>
            </a:pPr>
            <a:r>
              <a:rPr lang="uk-UA" sz="36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Реалізація</a:t>
            </a:r>
            <a:r>
              <a:rPr lang="en-US" sz="36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uk-UA" sz="36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складеного </a:t>
            </a:r>
            <a:r>
              <a:rPr lang="en-US" sz="3600" dirty="0" err="1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fulltext</a:t>
            </a:r>
            <a:r>
              <a:rPr lang="uk-UA" sz="36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індексу</a:t>
            </a:r>
            <a:endParaRPr lang="ru-RU" sz="3600" kern="1200" dirty="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Dosi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059582"/>
            <a:ext cx="639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alter table `</a:t>
            </a:r>
            <a:r>
              <a:rPr lang="en-US" dirty="0" err="1"/>
              <a:t>director`add</a:t>
            </a:r>
            <a:r>
              <a:rPr lang="en-US" dirty="0"/>
              <a:t> </a:t>
            </a:r>
            <a:r>
              <a:rPr lang="en-US" dirty="0" err="1"/>
              <a:t>fulltext</a:t>
            </a:r>
            <a:r>
              <a:rPr lang="en-US" dirty="0"/>
              <a:t> </a:t>
            </a:r>
            <a:r>
              <a:rPr lang="en-US" dirty="0" err="1"/>
              <a:t>ful_dir</a:t>
            </a:r>
            <a:r>
              <a:rPr lang="en-US" dirty="0"/>
              <a:t>(</a:t>
            </a:r>
            <a:r>
              <a:rPr lang="en-US" dirty="0" err="1"/>
              <a:t>description,name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964407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Natural language mode </a:t>
            </a:r>
            <a:endParaRPr lang="ru-RU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473" y="1525034"/>
            <a:ext cx="51435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13994" y="2499742"/>
            <a:ext cx="30512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id_director</a:t>
            </a:r>
            <a:r>
              <a:rPr lang="en-US" dirty="0"/>
              <a:t>, `name`, description, match (`</a:t>
            </a:r>
            <a:r>
              <a:rPr lang="en-US" dirty="0" err="1"/>
              <a:t>description`,name</a:t>
            </a:r>
            <a:r>
              <a:rPr lang="en-US" dirty="0"/>
              <a:t>) against ('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сказал</a:t>
            </a:r>
            <a:r>
              <a:rPr lang="en-US" dirty="0"/>
              <a:t>') as </a:t>
            </a:r>
            <a:r>
              <a:rPr lang="en-US" dirty="0" err="1"/>
              <a:t>coef</a:t>
            </a:r>
            <a:r>
              <a:rPr lang="en-US" dirty="0"/>
              <a:t> from </a:t>
            </a:r>
            <a:r>
              <a:rPr lang="en-US" dirty="0" err="1"/>
              <a:t>directororder</a:t>
            </a:r>
            <a:r>
              <a:rPr lang="en-US" dirty="0"/>
              <a:t> by </a:t>
            </a:r>
            <a:r>
              <a:rPr lang="en-US" dirty="0" err="1"/>
              <a:t>coef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23" y="4730020"/>
            <a:ext cx="80581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308;p36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8274363" y="211496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80121578-6475-4D64-8651-6F8C799CF5A7}" type="slidenum">
              <a:t>26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63206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338557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Boolean Mode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27742" y="1008863"/>
            <a:ext cx="30963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id_director</a:t>
            </a:r>
            <a:r>
              <a:rPr lang="en-US" dirty="0"/>
              <a:t>, `name`, description, match (`</a:t>
            </a:r>
            <a:r>
              <a:rPr lang="en-US" dirty="0" err="1"/>
              <a:t>description`,name</a:t>
            </a:r>
            <a:r>
              <a:rPr lang="en-US" dirty="0"/>
              <a:t>) against ('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сказал</a:t>
            </a:r>
            <a:r>
              <a:rPr lang="en-US" dirty="0"/>
              <a:t>' in </a:t>
            </a:r>
            <a:r>
              <a:rPr lang="en-US" dirty="0" err="1"/>
              <a:t>boolean</a:t>
            </a:r>
            <a:r>
              <a:rPr lang="en-US" dirty="0"/>
              <a:t> mode) as </a:t>
            </a:r>
            <a:r>
              <a:rPr lang="en-US" dirty="0" err="1"/>
              <a:t>coef</a:t>
            </a:r>
            <a:r>
              <a:rPr lang="en-US" dirty="0"/>
              <a:t> from </a:t>
            </a:r>
            <a:r>
              <a:rPr lang="en-US" dirty="0" err="1"/>
              <a:t>directororder</a:t>
            </a:r>
            <a:r>
              <a:rPr lang="en-US" dirty="0"/>
              <a:t> by </a:t>
            </a:r>
            <a:r>
              <a:rPr lang="en-US" dirty="0" err="1"/>
              <a:t>coef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55926"/>
            <a:ext cx="143922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55" y="543591"/>
            <a:ext cx="54864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308;p36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8274363" y="211496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80121578-6475-4D64-8651-6F8C799CF5A7}" type="slidenum">
              <a:t>27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3313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338557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Query expansion</a:t>
            </a:r>
            <a:endParaRPr lang="ru-RU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96" y="4371950"/>
            <a:ext cx="1446847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23223"/>
            <a:ext cx="54673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9512" y="927087"/>
            <a:ext cx="31436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id_director</a:t>
            </a:r>
            <a:r>
              <a:rPr lang="en-US" dirty="0"/>
              <a:t>, `name`, description, match (`</a:t>
            </a:r>
            <a:r>
              <a:rPr lang="en-US" dirty="0" err="1"/>
              <a:t>description`,name</a:t>
            </a:r>
            <a:r>
              <a:rPr lang="en-US" dirty="0"/>
              <a:t>) against ('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сказал</a:t>
            </a:r>
            <a:r>
              <a:rPr lang="en-US" dirty="0"/>
              <a:t>' with query expansion) as </a:t>
            </a:r>
            <a:r>
              <a:rPr lang="en-US" dirty="0" err="1"/>
              <a:t>coef</a:t>
            </a:r>
            <a:r>
              <a:rPr lang="en-US" dirty="0"/>
              <a:t> from </a:t>
            </a:r>
            <a:r>
              <a:rPr lang="en-US" dirty="0" err="1"/>
              <a:t>directororder</a:t>
            </a:r>
            <a:r>
              <a:rPr lang="en-US" dirty="0"/>
              <a:t> by </a:t>
            </a:r>
            <a:r>
              <a:rPr lang="en-US" dirty="0" err="1"/>
              <a:t>coef</a:t>
            </a:r>
            <a:r>
              <a:rPr lang="en-US" dirty="0"/>
              <a:t> </a:t>
            </a:r>
            <a:r>
              <a:rPr lang="en-US" dirty="0" err="1"/>
              <a:t>desc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8" name="Google Shape;308;p36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8274363" y="211496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80121578-6475-4D64-8651-6F8C799CF5A7}" type="slidenum">
              <a:t>28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35475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03" y="3841289"/>
            <a:ext cx="8208912" cy="57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137943" y="166268"/>
            <a:ext cx="941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Порівняння запитів з оператором </a:t>
            </a:r>
            <a:r>
              <a:rPr lang="en-US" b="1" dirty="0" smtClean="0"/>
              <a:t>Like </a:t>
            </a:r>
            <a:r>
              <a:rPr lang="uk-UA" b="1" dirty="0" smtClean="0"/>
              <a:t>та </a:t>
            </a:r>
            <a:r>
              <a:rPr lang="ru-RU" b="1" dirty="0" smtClean="0"/>
              <a:t>запито</a:t>
            </a:r>
            <a:r>
              <a:rPr lang="uk-UA" b="1" dirty="0"/>
              <a:t>м</a:t>
            </a:r>
            <a:r>
              <a:rPr lang="ru-RU" b="1" dirty="0" smtClean="0"/>
              <a:t>, </a:t>
            </a:r>
            <a:r>
              <a:rPr lang="ru-RU" b="1" dirty="0" err="1" smtClean="0"/>
              <a:t>який</a:t>
            </a:r>
            <a:r>
              <a:rPr lang="ru-RU" b="1" dirty="0" smtClean="0"/>
              <a:t> </a:t>
            </a:r>
            <a:r>
              <a:rPr lang="ru-RU" b="1" dirty="0" err="1" smtClean="0"/>
              <a:t>використовує</a:t>
            </a:r>
            <a:r>
              <a:rPr lang="ru-RU" b="1" dirty="0" smtClean="0"/>
              <a:t> </a:t>
            </a:r>
            <a:r>
              <a:rPr lang="en-US" b="1" dirty="0" err="1" smtClean="0"/>
              <a:t>fulltext</a:t>
            </a:r>
            <a:r>
              <a:rPr lang="en-US" b="1" dirty="0" smtClean="0"/>
              <a:t> index</a:t>
            </a:r>
            <a:endParaRPr lang="ru-RU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677803"/>
            <a:ext cx="7056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film.id_film,film.`name`,director.`name</a:t>
            </a:r>
            <a:r>
              <a:rPr lang="en-US" dirty="0"/>
              <a:t>`, </a:t>
            </a:r>
            <a:r>
              <a:rPr lang="en-US" dirty="0" err="1"/>
              <a:t>director.description</a:t>
            </a:r>
            <a:r>
              <a:rPr lang="en-US" dirty="0"/>
              <a:t> from film join director on </a:t>
            </a:r>
            <a:r>
              <a:rPr lang="en-US" dirty="0" err="1"/>
              <a:t>film.id_director</a:t>
            </a:r>
            <a:r>
              <a:rPr lang="en-US" dirty="0"/>
              <a:t>=</a:t>
            </a:r>
            <a:r>
              <a:rPr lang="en-US" dirty="0" err="1"/>
              <a:t>director.id_director</a:t>
            </a:r>
            <a:r>
              <a:rPr lang="en-US" dirty="0"/>
              <a:t> where </a:t>
            </a:r>
            <a:r>
              <a:rPr lang="en-US" dirty="0" err="1"/>
              <a:t>director.`description</a:t>
            </a:r>
            <a:r>
              <a:rPr lang="en-US" dirty="0"/>
              <a:t>` like '</a:t>
            </a:r>
            <a:r>
              <a:rPr lang="ru-RU" dirty="0"/>
              <a:t>он сказал';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2217116"/>
            <a:ext cx="75061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film.id_film,film.`name`,director.id_director,director.`name`,director.description from director inner join film on </a:t>
            </a:r>
            <a:r>
              <a:rPr lang="en-US" dirty="0" err="1"/>
              <a:t>film.id_director</a:t>
            </a:r>
            <a:r>
              <a:rPr lang="en-US" dirty="0"/>
              <a:t>=</a:t>
            </a:r>
            <a:r>
              <a:rPr lang="en-US" dirty="0" err="1"/>
              <a:t>director.id_director</a:t>
            </a:r>
            <a:r>
              <a:rPr lang="en-US" dirty="0"/>
              <a:t> where match (</a:t>
            </a:r>
            <a:r>
              <a:rPr lang="en-US" dirty="0" err="1"/>
              <a:t>director.`description`,director.name</a:t>
            </a:r>
            <a:r>
              <a:rPr lang="en-US" dirty="0"/>
              <a:t>) against ('</a:t>
            </a:r>
            <a:r>
              <a:rPr lang="ru-RU" dirty="0"/>
              <a:t>он сказал</a:t>
            </a:r>
            <a:r>
              <a:rPr lang="ru-RU" dirty="0" smtClean="0"/>
              <a:t>');</a:t>
            </a:r>
            <a:endParaRPr lang="ru-RU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36" y="1717707"/>
            <a:ext cx="8723846" cy="49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Google Shape;308;p36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8366440" y="4603985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80121578-6475-4D64-8651-6F8C799CF5A7}" type="slidenum">
              <a:t>29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49346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You can also split y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2;p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3E93DFDE-E7E3-4E44-A77C-825089721F10}" type="slidenum">
              <a:t>3</a:t>
            </a:fld>
            <a:endParaRPr lang="ru-RU" sz="1300" b="1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" name="Google Shape;169;p20"/>
          <p:cNvSpPr txBox="1">
            <a:spLocks noGrp="1"/>
          </p:cNvSpPr>
          <p:nvPr>
            <p:ph type="body" idx="4294967295"/>
          </p:nvPr>
        </p:nvSpPr>
        <p:spPr>
          <a:xfrm>
            <a:off x="0" y="558745"/>
            <a:ext cx="4537075" cy="3600450"/>
          </a:xfrm>
          <a:noFill/>
          <a:ln>
            <a:noFill/>
          </a:ln>
        </p:spPr>
        <p:txBody>
          <a:bodyPr wrap="square" tIns="91440" bIns="91440" anchor="t">
            <a:noAutofit/>
          </a:bodyPr>
          <a:lstStyle>
            <a:defPPr marL="432000" marR="0" lvl="0" indent="-3240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ru-RU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ea typeface="Arial"/>
                <a:cs typeface="Arial"/>
              </a:defRPr>
            </a:defPPr>
            <a:lvl1pPr marL="432000" marR="0" lvl="0" indent="-32400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ea typeface="Arial"/>
                <a:cs typeface="Arial"/>
              </a:defRPr>
            </a:lvl1pPr>
            <a:lvl2pPr marL="864000" marR="0" lvl="1" indent="-32400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ea typeface="Arial"/>
                <a:cs typeface="Arial"/>
              </a:defRPr>
            </a:lvl2pPr>
            <a:lvl3pPr marL="1295999" marR="0" lvl="2" indent="-28800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ea typeface="Arial"/>
                <a:cs typeface="Arial"/>
              </a:defRPr>
            </a:lvl3pPr>
            <a:lvl4pPr marL="1728000" marR="0" lvl="3" indent="-21600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1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ea typeface="Arial"/>
                <a:cs typeface="Arial"/>
              </a:defRPr>
            </a:lvl4pPr>
            <a:lvl5pPr marL="2160000" marR="0" lvl="4" indent="-2160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ea typeface="Arial"/>
                <a:cs typeface="Arial"/>
              </a:defRPr>
            </a:lvl5pPr>
            <a:lvl6pPr marL="2592000" marR="0" lvl="5" indent="-2160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ea typeface="Arial"/>
                <a:cs typeface="Arial"/>
              </a:defRPr>
            </a:lvl6pPr>
            <a:lvl7pPr marL="3024000" marR="0" lvl="6" indent="-2160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ea typeface="Arial"/>
                <a:cs typeface="Arial"/>
              </a:defRPr>
            </a:lvl7pPr>
            <a:lvl8pPr marL="3456000" marR="0" lvl="7" indent="-2160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ea typeface="Arial"/>
                <a:cs typeface="Arial"/>
              </a:defRPr>
            </a:lvl8pPr>
            <a:lvl9pPr marL="3887999" marR="0" lvl="8" indent="-216000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Arial"/>
                <a:ea typeface="Arial"/>
                <a:cs typeface="Arial"/>
              </a:defRPr>
            </a:lvl9pPr>
          </a:lstStyle>
          <a:p>
            <a:pPr marL="0" lvl="0" indent="0" rtl="0" hangingPunct="0">
              <a:spcBef>
                <a:spcPts val="601"/>
              </a:spcBef>
              <a:buNone/>
              <a:tabLst>
                <a:tab pos="0" algn="l"/>
              </a:tabLst>
            </a:pPr>
            <a:r>
              <a:rPr lang="uk-U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uk-UA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uk-UA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реєстрація / авторизація </a:t>
            </a:r>
            <a:r>
              <a:rPr lang="uk-UA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(незареєстрований користувач):</a:t>
            </a:r>
          </a:p>
          <a:p>
            <a:pPr marL="863999" lvl="2" indent="0" rtl="0" hangingPunct="0">
              <a:spcBef>
                <a:spcPts val="601"/>
              </a:spcBef>
              <a:buNone/>
              <a:tabLst>
                <a:tab pos="0" algn="l"/>
              </a:tabLst>
            </a:pPr>
            <a:r>
              <a:rPr lang="uk-UA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1.1. реєстрація;</a:t>
            </a:r>
          </a:p>
          <a:p>
            <a:pPr marL="863999" lvl="2" indent="0" rtl="0" hangingPunct="0">
              <a:spcBef>
                <a:spcPts val="601"/>
              </a:spcBef>
              <a:buNone/>
              <a:tabLst>
                <a:tab pos="0" algn="l"/>
              </a:tabLst>
            </a:pPr>
            <a:r>
              <a:rPr lang="uk-UA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 </a:t>
            </a:r>
            <a:r>
              <a:rPr lang="ru-RU" sz="1600" dirty="0" err="1">
                <a:solidFill>
                  <a:schemeClr val="tx1"/>
                </a:solidFill>
              </a:rPr>
              <a:t>Вхід</a:t>
            </a:r>
            <a:r>
              <a:rPr lang="ru-RU" sz="1600" dirty="0">
                <a:solidFill>
                  <a:schemeClr val="tx1"/>
                </a:solidFill>
              </a:rPr>
              <a:t> в </a:t>
            </a:r>
            <a:r>
              <a:rPr lang="ru-RU" sz="1600" dirty="0" err="1">
                <a:solidFill>
                  <a:schemeClr val="tx1"/>
                </a:solidFill>
              </a:rPr>
              <a:t>обліковий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</a:rPr>
              <a:t>запис</a:t>
            </a:r>
            <a:r>
              <a:rPr lang="ru-RU" sz="1600" dirty="0" smtClean="0">
                <a:solidFill>
                  <a:schemeClr val="tx1"/>
                </a:solidFill>
              </a:rPr>
              <a:t>;</a:t>
            </a:r>
          </a:p>
          <a:p>
            <a:pPr marL="863999" lvl="2" indent="0" rtl="0" hangingPunct="0">
              <a:spcBef>
                <a:spcPts val="601"/>
              </a:spcBef>
              <a:buNone/>
              <a:tabLst>
                <a:tab pos="0" algn="l"/>
              </a:tabLst>
            </a:pPr>
            <a:r>
              <a:rPr lang="uk-UA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1.3. </a:t>
            </a:r>
            <a:r>
              <a:rPr lang="ru-RU" sz="1600" dirty="0" err="1">
                <a:solidFill>
                  <a:schemeClr val="tx1"/>
                </a:solidFill>
              </a:rPr>
              <a:t>Вихід</a:t>
            </a:r>
            <a:r>
              <a:rPr lang="ru-RU" sz="1600" dirty="0">
                <a:solidFill>
                  <a:schemeClr val="tx1"/>
                </a:solidFill>
              </a:rPr>
              <a:t> з </a:t>
            </a:r>
            <a:r>
              <a:rPr lang="ru-RU" sz="1600" dirty="0" err="1">
                <a:solidFill>
                  <a:schemeClr val="tx1"/>
                </a:solidFill>
              </a:rPr>
              <a:t>облікового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запису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0" lvl="0" indent="0" rtl="0" hangingPunct="0">
              <a:spcBef>
                <a:spcPts val="601"/>
              </a:spcBef>
              <a:buNone/>
              <a:tabLst>
                <a:tab pos="0" algn="l"/>
              </a:tabLst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uk-UA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Оформлення </a:t>
            </a:r>
            <a:r>
              <a:rPr lang="uk-UA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замовлення (</a:t>
            </a:r>
            <a:r>
              <a:rPr lang="uk-UA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зареєстрований користувач, адміністратор);</a:t>
            </a:r>
          </a:p>
          <a:p>
            <a:pPr marL="863999" lvl="2" indent="0" rtl="0" hangingPunct="0">
              <a:spcBef>
                <a:spcPts val="601"/>
              </a:spcBef>
              <a:buNone/>
              <a:tabLst>
                <a:tab pos="0" algn="l"/>
              </a:tabLst>
            </a:pPr>
            <a:r>
              <a:rPr lang="uk-UA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ru-RU" sz="1600" dirty="0" err="1">
                <a:solidFill>
                  <a:schemeClr val="tx1"/>
                </a:solidFill>
              </a:rPr>
              <a:t>Оформлення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</a:rPr>
              <a:t>замовлення</a:t>
            </a:r>
            <a:r>
              <a:rPr lang="ru-RU" sz="1600" dirty="0" smtClean="0">
                <a:solidFill>
                  <a:schemeClr val="tx1"/>
                </a:solidFill>
              </a:rPr>
              <a:t>;</a:t>
            </a:r>
          </a:p>
          <a:p>
            <a:pPr marL="863999" lvl="2" indent="0" rtl="0" hangingPunct="0">
              <a:spcBef>
                <a:spcPts val="601"/>
              </a:spcBef>
              <a:buNone/>
              <a:tabLst>
                <a:tab pos="0" algn="l"/>
              </a:tabLst>
            </a:pPr>
            <a:r>
              <a:rPr lang="uk-UA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uk-UA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Додавання </a:t>
            </a:r>
            <a:r>
              <a:rPr lang="uk-UA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білету у кошик;</a:t>
            </a:r>
            <a:endParaRPr lang="uk-UA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rtl="0" hangingPunct="0">
              <a:spcBef>
                <a:spcPts val="601"/>
              </a:spcBef>
              <a:buNone/>
              <a:tabLst>
                <a:tab pos="0" algn="l"/>
              </a:tabLst>
            </a:pPr>
            <a:r>
              <a:rPr lang="uk-UA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uk-U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70;p20"/>
          <p:cNvSpPr txBox="1">
            <a:spLocks noGrp="1"/>
          </p:cNvSpPr>
          <p:nvPr>
            <p:ph type="title" idx="4294967295"/>
          </p:nvPr>
        </p:nvSpPr>
        <p:spPr>
          <a:xfrm>
            <a:off x="1570038" y="-92546"/>
            <a:ext cx="7573962" cy="749300"/>
          </a:xfrm>
          <a:noFill/>
          <a:ln>
            <a:noFill/>
          </a:ln>
        </p:spPr>
        <p:txBody>
          <a:bodyPr wrap="square" tIns="91440" bIns="91440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hangingPunct="0">
              <a:buNone/>
            </a:pPr>
            <a:r>
              <a:rPr lang="ru-RU" sz="2000" kern="1200" dirty="0" err="1" smtClean="0">
                <a:highlight>
                  <a:scrgbClr r="0" g="0" b="0">
                    <a:alpha val="0"/>
                  </a:scrgbClr>
                </a:highlight>
                <a:latin typeface="Dosis"/>
              </a:rPr>
              <a:t>Опис</a:t>
            </a:r>
            <a:r>
              <a:rPr lang="ru-RU" sz="2000" kern="1200" dirty="0" smtClean="0"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ru-RU" sz="2000" kern="1200" dirty="0" err="1" smtClean="0">
                <a:highlight>
                  <a:scrgbClr r="0" g="0" b="0">
                    <a:alpha val="0"/>
                  </a:scrgbClr>
                </a:highlight>
                <a:latin typeface="Dosis"/>
              </a:rPr>
              <a:t>бізнес-процесів</a:t>
            </a:r>
            <a:r>
              <a:rPr lang="ru-RU" sz="2000" kern="1200" dirty="0" smtClean="0">
                <a:highlight>
                  <a:scrgbClr r="0" g="0" b="0">
                    <a:alpha val="0"/>
                  </a:scrgbClr>
                </a:highlight>
                <a:latin typeface="Dosis"/>
              </a:rPr>
              <a:t> та </a:t>
            </a:r>
            <a:r>
              <a:rPr lang="ru-RU" sz="2000" kern="1200" dirty="0" err="1" smtClean="0">
                <a:highlight>
                  <a:scrgbClr r="0" g="0" b="0">
                    <a:alpha val="0"/>
                  </a:scrgbClr>
                </a:highlight>
                <a:latin typeface="Dosis"/>
              </a:rPr>
              <a:t>бізнес-функцій</a:t>
            </a:r>
            <a:endParaRPr lang="ru-RU" sz="2000" kern="1200" dirty="0">
              <a:highlight>
                <a:scrgbClr r="0" g="0" b="0">
                  <a:alpha val="0"/>
                </a:scrgbClr>
              </a:highlight>
              <a:latin typeface="Dosi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626447"/>
            <a:ext cx="4248472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>
              <a:spcBef>
                <a:spcPts val="601"/>
              </a:spcBef>
              <a:tabLst>
                <a:tab pos="0" algn="l"/>
              </a:tabLst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3. обробка замовлення (адміністратор):</a:t>
            </a:r>
          </a:p>
          <a:p>
            <a:pPr marL="863999" lvl="2" hangingPunct="0">
              <a:spcBef>
                <a:spcPts val="601"/>
              </a:spcBef>
              <a:tabLst>
                <a:tab pos="0" algn="l"/>
              </a:tabLst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3.1. Перегляд існуючих замовлень;</a:t>
            </a:r>
          </a:p>
          <a:p>
            <a:pPr marL="863999" lvl="2" hangingPunct="0">
              <a:spcBef>
                <a:spcPts val="601"/>
              </a:spcBef>
              <a:tabLst>
                <a:tab pos="0" algn="l"/>
              </a:tabLst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3.2. Перегляд інформації про замовлення;</a:t>
            </a:r>
          </a:p>
          <a:p>
            <a:pPr marL="863999" lvl="2" hangingPunct="0">
              <a:spcBef>
                <a:spcPts val="601"/>
              </a:spcBef>
              <a:tabLst>
                <a:tab pos="0" algn="l"/>
              </a:tabLst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3.3. Зміна статусу замовлення;</a:t>
            </a:r>
          </a:p>
          <a:p>
            <a:pPr lvl="0" hangingPunct="0">
              <a:spcBef>
                <a:spcPts val="601"/>
              </a:spcBef>
              <a:tabLst>
                <a:tab pos="0" algn="l"/>
              </a:tabLst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. управління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каталогом фільмів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(адміністратор);</a:t>
            </a:r>
          </a:p>
          <a:p>
            <a:pPr lvl="0" hangingPunct="0">
              <a:spcBef>
                <a:spcPts val="601"/>
              </a:spcBef>
              <a:tabLst>
                <a:tab pos="0" algn="l"/>
              </a:tabLst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		4.1 Додати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новий фільм;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hangingPunct="0">
              <a:spcBef>
                <a:spcPts val="601"/>
              </a:spcBef>
              <a:tabLst>
                <a:tab pos="0" algn="l"/>
              </a:tabLst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		4.2. Редагування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інформації про    		фільм;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4011910"/>
            <a:ext cx="3672408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Bef>
                <a:spcPts val="601"/>
              </a:spcBef>
              <a:tabLst>
                <a:tab pos="0" algn="l"/>
              </a:tabLst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5. управління каталогом сеансів</a:t>
            </a:r>
          </a:p>
          <a:p>
            <a:pPr hangingPunct="0">
              <a:spcBef>
                <a:spcPts val="601"/>
              </a:spcBef>
              <a:tabLst>
                <a:tab pos="0" algn="l"/>
              </a:tabLst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         - Додати новий сеанс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07904" y="4011910"/>
            <a:ext cx="4572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pPr hangingPunct="0">
              <a:spcBef>
                <a:spcPts val="601"/>
              </a:spcBef>
              <a:tabLst>
                <a:tab pos="0" algn="l"/>
              </a:tabLst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6. управління каталогом білетів</a:t>
            </a:r>
          </a:p>
          <a:p>
            <a:pPr hangingPunct="0">
              <a:spcBef>
                <a:spcPts val="601"/>
              </a:spcBef>
              <a:tabLst>
                <a:tab pos="0" algn="l"/>
              </a:tabLst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	          - сформувати новий білет</a:t>
            </a:r>
          </a:p>
          <a:p>
            <a:pPr hangingPunct="0">
              <a:spcBef>
                <a:spcPts val="601"/>
              </a:spcBef>
              <a:tabLst>
                <a:tab pos="0" algn="l"/>
              </a:tabLst>
            </a:pP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	          - обробка статусу білета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672" y="555526"/>
            <a:ext cx="4963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Реалізація високонавантаженої транзакції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75656" y="1419622"/>
            <a:ext cx="58143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Транзакція</a:t>
            </a:r>
            <a:r>
              <a:rPr lang="uk-UA" dirty="0"/>
              <a:t>, яка добавляє запис у </a:t>
            </a:r>
            <a:r>
              <a:rPr lang="uk-UA" dirty="0" err="1"/>
              <a:t>повідомлення,замовлення</a:t>
            </a:r>
            <a:r>
              <a:rPr lang="uk-UA" dirty="0"/>
              <a:t> та корзину при оформленні замовленні за таких умов</a:t>
            </a:r>
            <a:r>
              <a:rPr lang="uk-UA" dirty="0" smtClean="0"/>
              <a:t>:</a:t>
            </a:r>
          </a:p>
          <a:p>
            <a:endParaRPr lang="ru-RU" dirty="0"/>
          </a:p>
          <a:p>
            <a:pPr lvl="0"/>
            <a:r>
              <a:rPr lang="uk-UA" dirty="0" smtClean="0"/>
              <a:t>- Якщо </a:t>
            </a:r>
            <a:r>
              <a:rPr lang="uk-UA" dirty="0"/>
              <a:t>білет </a:t>
            </a:r>
            <a:r>
              <a:rPr lang="uk-UA" dirty="0" err="1"/>
              <a:t>забронований</a:t>
            </a:r>
            <a:r>
              <a:rPr lang="uk-UA" dirty="0"/>
              <a:t>, транзакція не буде пройдена; </a:t>
            </a:r>
            <a:endParaRPr lang="ru-RU" dirty="0"/>
          </a:p>
          <a:p>
            <a:pPr lvl="0"/>
            <a:r>
              <a:rPr lang="uk-UA" dirty="0" smtClean="0"/>
              <a:t>- Якщо </a:t>
            </a:r>
            <a:r>
              <a:rPr lang="uk-UA" dirty="0"/>
              <a:t>білет вільний, тоді буде він буде добавлений у корзину, буде створене відповідне замовлення та повідомлення.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460432" y="178421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0121578-6475-4D64-8651-6F8C799CF5A7}" type="slidenum">
              <a:rPr lang="ru-RU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347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17" y="63922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CREATE DEFINER=`</a:t>
            </a:r>
            <a:r>
              <a:rPr lang="en-US" sz="1200" dirty="0" err="1"/>
              <a:t>root`@`localhost</a:t>
            </a:r>
            <a:r>
              <a:rPr lang="en-US" sz="1200" dirty="0"/>
              <a:t>` PROCEDURE `</a:t>
            </a:r>
            <a:r>
              <a:rPr lang="en-US" sz="1200" dirty="0" err="1"/>
              <a:t>before_order_ticket_new</a:t>
            </a:r>
            <a:r>
              <a:rPr lang="en-US" sz="1200" dirty="0"/>
              <a:t>`(in </a:t>
            </a:r>
            <a:r>
              <a:rPr lang="en-US" sz="1200" dirty="0" err="1"/>
              <a:t>us_id</a:t>
            </a:r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, in tick </a:t>
            </a:r>
            <a:r>
              <a:rPr lang="en-US" sz="1200" dirty="0" err="1"/>
              <a:t>int</a:t>
            </a:r>
            <a:r>
              <a:rPr lang="en-US" sz="1200" dirty="0"/>
              <a:t>)</a:t>
            </a:r>
            <a:endParaRPr lang="ru-RU" sz="1200" dirty="0"/>
          </a:p>
          <a:p>
            <a:r>
              <a:rPr lang="en-US" sz="1200" dirty="0"/>
              <a:t>    DETERMINISTIC</a:t>
            </a:r>
            <a:endParaRPr lang="ru-RU" sz="1200" dirty="0"/>
          </a:p>
          <a:p>
            <a:r>
              <a:rPr lang="en-US" sz="1200" dirty="0"/>
              <a:t>BEGIN</a:t>
            </a:r>
            <a:endParaRPr lang="ru-RU" sz="1200" dirty="0"/>
          </a:p>
          <a:p>
            <a:r>
              <a:rPr lang="en-US" sz="1200" dirty="0"/>
              <a:t>declare </a:t>
            </a:r>
            <a:r>
              <a:rPr lang="en-US" sz="1200" dirty="0" err="1"/>
              <a:t>ord_id</a:t>
            </a:r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declare </a:t>
            </a:r>
            <a:r>
              <a:rPr lang="en-US" sz="1200" dirty="0" err="1"/>
              <a:t>notif</a:t>
            </a:r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declare st1 </a:t>
            </a:r>
            <a:r>
              <a:rPr lang="en-US" sz="1200" dirty="0" err="1"/>
              <a:t>int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declare st2 </a:t>
            </a:r>
            <a:r>
              <a:rPr lang="en-US" sz="1200" dirty="0" err="1"/>
              <a:t>int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en-US" sz="1200" dirty="0"/>
              <a:t>SET </a:t>
            </a:r>
            <a:r>
              <a:rPr lang="en-US" sz="1200" dirty="0" err="1"/>
              <a:t>autocommit</a:t>
            </a:r>
            <a:r>
              <a:rPr lang="en-US" sz="1200" dirty="0"/>
              <a:t>=0;</a:t>
            </a:r>
            <a:endParaRPr lang="ru-RU" sz="1200" dirty="0"/>
          </a:p>
          <a:p>
            <a:r>
              <a:rPr lang="en-US" sz="1200" dirty="0"/>
              <a:t>start transaction;</a:t>
            </a:r>
            <a:endParaRPr lang="ru-RU" sz="1200" dirty="0"/>
          </a:p>
          <a:p>
            <a:r>
              <a:rPr lang="en-US" sz="1200" dirty="0"/>
              <a:t>insert into `order`(`</a:t>
            </a:r>
            <a:r>
              <a:rPr lang="en-US" sz="1200" dirty="0" err="1"/>
              <a:t>id_order</a:t>
            </a:r>
            <a:r>
              <a:rPr lang="en-US" sz="1200" dirty="0"/>
              <a:t>`, `</a:t>
            </a:r>
            <a:r>
              <a:rPr lang="en-US" sz="1200" dirty="0" err="1"/>
              <a:t>id_order_status</a:t>
            </a:r>
            <a:r>
              <a:rPr lang="en-US" sz="1200" dirty="0"/>
              <a:t>`, `</a:t>
            </a:r>
            <a:r>
              <a:rPr lang="en-US" sz="1200" dirty="0" err="1"/>
              <a:t>id_user</a:t>
            </a:r>
            <a:r>
              <a:rPr lang="en-US" sz="1200" dirty="0"/>
              <a:t>`, `date`,`</a:t>
            </a:r>
            <a:r>
              <a:rPr lang="en-US" sz="1200" dirty="0" err="1"/>
              <a:t>total_price</a:t>
            </a:r>
            <a:r>
              <a:rPr lang="en-US" sz="1200" dirty="0"/>
              <a:t>`, `description`, `</a:t>
            </a:r>
            <a:r>
              <a:rPr lang="en-US" sz="1200" dirty="0" err="1"/>
              <a:t>payment_method</a:t>
            </a:r>
            <a:r>
              <a:rPr lang="en-US" sz="1200" dirty="0"/>
              <a:t>`) values (ord_id,1,us_id,curdate(),150,'DESCRIPTION','PAY');</a:t>
            </a:r>
            <a:endParaRPr lang="ru-RU" sz="1200" dirty="0"/>
          </a:p>
          <a:p>
            <a:r>
              <a:rPr lang="en-US" sz="1200" dirty="0"/>
              <a:t>set </a:t>
            </a:r>
            <a:r>
              <a:rPr lang="en-US" sz="1200" dirty="0" err="1"/>
              <a:t>ord_id</a:t>
            </a:r>
            <a:r>
              <a:rPr lang="en-US" sz="1200" dirty="0"/>
              <a:t>=</a:t>
            </a:r>
            <a:r>
              <a:rPr lang="en-US" sz="1200" dirty="0" err="1"/>
              <a:t>last_insert_id</a:t>
            </a:r>
            <a:r>
              <a:rPr lang="en-US" sz="1200" dirty="0"/>
              <a:t>();</a:t>
            </a:r>
            <a:endParaRPr lang="ru-RU" sz="1200" dirty="0"/>
          </a:p>
          <a:p>
            <a:r>
              <a:rPr lang="en-US" sz="1200" dirty="0"/>
              <a:t>insert into notification (`</a:t>
            </a:r>
            <a:r>
              <a:rPr lang="en-US" sz="1200" dirty="0" err="1"/>
              <a:t>id_notification</a:t>
            </a:r>
            <a:r>
              <a:rPr lang="en-US" sz="1200" dirty="0"/>
              <a:t>`, `</a:t>
            </a:r>
            <a:r>
              <a:rPr lang="en-US" sz="1200" dirty="0" err="1"/>
              <a:t>elect_key</a:t>
            </a:r>
            <a:r>
              <a:rPr lang="en-US" sz="1200" dirty="0"/>
              <a:t>`, `</a:t>
            </a:r>
            <a:r>
              <a:rPr lang="en-US" sz="1200" dirty="0" err="1"/>
              <a:t>id_user</a:t>
            </a:r>
            <a:r>
              <a:rPr lang="en-US" sz="1200" dirty="0"/>
              <a:t>`, `</a:t>
            </a:r>
            <a:r>
              <a:rPr lang="en-US" sz="1200" dirty="0" err="1"/>
              <a:t>id_order</a:t>
            </a:r>
            <a:r>
              <a:rPr lang="en-US" sz="1200" dirty="0"/>
              <a:t>`, `info`, `float`, `date`) values (</a:t>
            </a:r>
            <a:r>
              <a:rPr lang="en-US" sz="1200" dirty="0" err="1"/>
              <a:t>notif</a:t>
            </a:r>
            <a:r>
              <a:rPr lang="en-US" sz="1200" dirty="0"/>
              <a:t>, rand(),</a:t>
            </a:r>
            <a:r>
              <a:rPr lang="en-US" sz="1200" dirty="0" err="1"/>
              <a:t>us_id,ord_id,'DESCRIPTION</a:t>
            </a:r>
            <a:r>
              <a:rPr lang="en-US" sz="1200" dirty="0"/>
              <a:t>', 44, </a:t>
            </a:r>
            <a:r>
              <a:rPr lang="en-US" sz="1200" dirty="0" err="1"/>
              <a:t>curdate</a:t>
            </a:r>
            <a:r>
              <a:rPr lang="en-US" sz="1200" dirty="0" smtClean="0"/>
              <a:t>());</a:t>
            </a:r>
            <a:endParaRPr lang="ru-RU" sz="1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781" y="2654750"/>
            <a:ext cx="912067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set </a:t>
            </a:r>
            <a:r>
              <a:rPr lang="en-US" sz="1200" dirty="0" err="1"/>
              <a:t>notif</a:t>
            </a:r>
            <a:r>
              <a:rPr lang="en-US" sz="1200" dirty="0"/>
              <a:t>=</a:t>
            </a:r>
            <a:r>
              <a:rPr lang="en-US" sz="1200" dirty="0" err="1"/>
              <a:t>last_insert_id</a:t>
            </a:r>
            <a:r>
              <a:rPr lang="en-US" sz="1200" dirty="0"/>
              <a:t>();</a:t>
            </a:r>
            <a:endParaRPr lang="ru-RU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ticket.id_ticket_status</a:t>
            </a:r>
            <a:r>
              <a:rPr lang="en-US" sz="1200" dirty="0"/>
              <a:t> into st1 from ticket where tick=</a:t>
            </a:r>
            <a:r>
              <a:rPr lang="en-US" sz="1200" dirty="0" err="1"/>
              <a:t>ticket.id_ticket</a:t>
            </a:r>
            <a:r>
              <a:rPr lang="en-US" sz="1200" dirty="0"/>
              <a:t> and </a:t>
            </a:r>
            <a:r>
              <a:rPr lang="en-US" sz="1200" dirty="0" err="1"/>
              <a:t>ticket.id_ticket_status</a:t>
            </a:r>
            <a:r>
              <a:rPr lang="en-US" sz="1200" dirty="0"/>
              <a:t>=2;</a:t>
            </a:r>
            <a:endParaRPr lang="ru-RU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ticket.id_ticket_status</a:t>
            </a:r>
            <a:r>
              <a:rPr lang="en-US" sz="1200" dirty="0"/>
              <a:t> into st2 from ticket where tick=</a:t>
            </a:r>
            <a:r>
              <a:rPr lang="en-US" sz="1200" dirty="0" err="1"/>
              <a:t>ticket.id_ticket</a:t>
            </a:r>
            <a:r>
              <a:rPr lang="en-US" sz="1200" dirty="0"/>
              <a:t> and </a:t>
            </a:r>
            <a:r>
              <a:rPr lang="en-US" sz="1200" dirty="0" err="1"/>
              <a:t>ticket.id_ticket_status</a:t>
            </a:r>
            <a:r>
              <a:rPr lang="en-US" sz="1200" dirty="0"/>
              <a:t>=1;</a:t>
            </a:r>
            <a:endParaRPr lang="ru-RU" sz="1200" dirty="0"/>
          </a:p>
          <a:p>
            <a:r>
              <a:rPr lang="en-US" sz="1200" dirty="0" smtClean="0"/>
              <a:t>if </a:t>
            </a:r>
            <a:r>
              <a:rPr lang="en-US" sz="1200" dirty="0"/>
              <a:t>st1 then </a:t>
            </a:r>
            <a:endParaRPr lang="ru-RU" sz="1200" dirty="0"/>
          </a:p>
          <a:p>
            <a:r>
              <a:rPr lang="en-US" sz="1200" dirty="0"/>
              <a:t>insert into </a:t>
            </a:r>
            <a:r>
              <a:rPr lang="en-US" sz="1200" dirty="0" err="1"/>
              <a:t>orderhasticket</a:t>
            </a:r>
            <a:r>
              <a:rPr lang="en-US" sz="1200" dirty="0"/>
              <a:t>(`</a:t>
            </a:r>
            <a:r>
              <a:rPr lang="en-US" sz="1200" dirty="0" err="1"/>
              <a:t>id_order</a:t>
            </a:r>
            <a:r>
              <a:rPr lang="en-US" sz="1200" dirty="0"/>
              <a:t>`, `date`, `</a:t>
            </a:r>
            <a:r>
              <a:rPr lang="en-US" sz="1200" dirty="0" err="1"/>
              <a:t>id_ticket</a:t>
            </a:r>
            <a:r>
              <a:rPr lang="en-US" sz="1200" dirty="0"/>
              <a:t>`) values (</a:t>
            </a:r>
            <a:r>
              <a:rPr lang="en-US" sz="1200" dirty="0" err="1"/>
              <a:t>ord_id</a:t>
            </a:r>
            <a:r>
              <a:rPr lang="en-US" sz="1200" dirty="0"/>
              <a:t>, </a:t>
            </a:r>
            <a:r>
              <a:rPr lang="en-US" sz="1200" dirty="0" err="1"/>
              <a:t>curdate</a:t>
            </a:r>
            <a:r>
              <a:rPr lang="en-US" sz="1200" dirty="0"/>
              <a:t>(), tick);</a:t>
            </a:r>
            <a:endParaRPr lang="ru-RU" sz="1200" dirty="0"/>
          </a:p>
          <a:p>
            <a:r>
              <a:rPr lang="en-US" sz="1200" dirty="0"/>
              <a:t>update ticket set </a:t>
            </a:r>
            <a:r>
              <a:rPr lang="en-US" sz="1200" dirty="0" err="1"/>
              <a:t>ticket.id_ticket_status</a:t>
            </a:r>
            <a:r>
              <a:rPr lang="en-US" sz="1200" dirty="0"/>
              <a:t>=1 where tick=</a:t>
            </a:r>
            <a:r>
              <a:rPr lang="en-US" sz="1200" dirty="0" err="1"/>
              <a:t>ticket.id_ticket</a:t>
            </a:r>
            <a:r>
              <a:rPr lang="en-US" sz="1200" dirty="0"/>
              <a:t> and </a:t>
            </a:r>
            <a:r>
              <a:rPr lang="en-US" sz="1200" dirty="0" err="1"/>
              <a:t>ticket.id_ticket_status</a:t>
            </a:r>
            <a:r>
              <a:rPr lang="en-US" sz="1200" dirty="0"/>
              <a:t>=2</a:t>
            </a:r>
            <a:r>
              <a:rPr lang="en-US" sz="1200" dirty="0" smtClean="0"/>
              <a:t>;</a:t>
            </a:r>
            <a:endParaRPr lang="ru-RU" sz="1200" dirty="0" smtClean="0"/>
          </a:p>
          <a:p>
            <a:r>
              <a:rPr lang="en-US" sz="1200" dirty="0"/>
              <a:t>commit</a:t>
            </a:r>
            <a:r>
              <a:rPr lang="en-US" sz="1200" dirty="0" smtClean="0"/>
              <a:t>;</a:t>
            </a:r>
            <a:endParaRPr lang="ru-RU" sz="1200" dirty="0"/>
          </a:p>
          <a:p>
            <a:r>
              <a:rPr lang="en-US" sz="1200" dirty="0" err="1"/>
              <a:t>elseif</a:t>
            </a:r>
            <a:r>
              <a:rPr lang="en-US" sz="1200" dirty="0"/>
              <a:t> st2 then </a:t>
            </a:r>
            <a:endParaRPr lang="ru-RU" sz="1200" dirty="0"/>
          </a:p>
          <a:p>
            <a:r>
              <a:rPr lang="en-US" sz="1200" dirty="0"/>
              <a:t>rollback;</a:t>
            </a:r>
            <a:endParaRPr lang="ru-RU" sz="1200" dirty="0"/>
          </a:p>
          <a:p>
            <a:r>
              <a:rPr lang="en-US" sz="1200" dirty="0"/>
              <a:t>-- SIGNAL SQLSTATE '45000' SET MYSQL_ERRNO=30001, MESSAGE_TEXT='</a:t>
            </a:r>
            <a:r>
              <a:rPr lang="uk-UA" sz="1200" dirty="0" err="1"/>
              <a:t>Билет</a:t>
            </a:r>
            <a:r>
              <a:rPr lang="uk-UA" sz="1200" dirty="0"/>
              <a:t> уже </a:t>
            </a:r>
            <a:r>
              <a:rPr lang="uk-UA" sz="1200" dirty="0" err="1"/>
              <a:t>забронирован</a:t>
            </a:r>
            <a:r>
              <a:rPr lang="en-US" sz="1200" dirty="0"/>
              <a:t>!';</a:t>
            </a:r>
            <a:endParaRPr lang="ru-RU" sz="1200" dirty="0"/>
          </a:p>
          <a:p>
            <a:r>
              <a:rPr lang="en-US" sz="1200" dirty="0"/>
              <a:t>end if;</a:t>
            </a:r>
            <a:endParaRPr lang="ru-RU" sz="1200" dirty="0"/>
          </a:p>
          <a:p>
            <a:r>
              <a:rPr lang="en-US" sz="1200" dirty="0"/>
              <a:t>select </a:t>
            </a:r>
            <a:r>
              <a:rPr lang="en-US" sz="1200" dirty="0" err="1"/>
              <a:t>ord_id</a:t>
            </a:r>
            <a:r>
              <a:rPr lang="en-US" sz="1200" dirty="0"/>
              <a:t>;</a:t>
            </a:r>
            <a:endParaRPr lang="ru-RU" sz="1200" dirty="0"/>
          </a:p>
          <a:p>
            <a:r>
              <a:rPr lang="uk-UA" sz="1200" dirty="0"/>
              <a:t>SET </a:t>
            </a:r>
            <a:r>
              <a:rPr lang="uk-UA" sz="1200" dirty="0" err="1"/>
              <a:t>autocommit</a:t>
            </a:r>
            <a:r>
              <a:rPr lang="uk-UA" sz="1200" dirty="0"/>
              <a:t>=1;</a:t>
            </a:r>
            <a:endParaRPr lang="ru-RU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16416" y="19548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0121578-6475-4D64-8651-6F8C799CF5A7}" type="slidenum">
              <a:rPr lang="ru-RU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693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07704" y="1851670"/>
            <a:ext cx="5493812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uk-UA" sz="3200" b="1" dirty="0"/>
              <a:t>Масштабування баз даних </a:t>
            </a:r>
            <a:endParaRPr lang="ru-RU" sz="3200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0338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166268"/>
            <a:ext cx="1204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err="1" smtClean="0"/>
              <a:t>Шардинг</a:t>
            </a: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09" y="1203598"/>
            <a:ext cx="6119495" cy="358711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42730" y="688000"/>
            <a:ext cx="374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Схема вертикального </a:t>
            </a:r>
            <a:r>
              <a:rPr lang="uk-UA" b="1" dirty="0" err="1" smtClean="0"/>
              <a:t>шардингу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04248" y="14038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uk-UA" dirty="0" err="1"/>
              <a:t>шарда</a:t>
            </a:r>
            <a:r>
              <a:rPr lang="uk-UA" dirty="0"/>
              <a:t> клієнтів;</a:t>
            </a:r>
            <a:endParaRPr lang="ru-RU" dirty="0"/>
          </a:p>
          <a:p>
            <a:pPr lvl="0"/>
            <a:r>
              <a:rPr lang="uk-UA" dirty="0" err="1"/>
              <a:t>шарда</a:t>
            </a:r>
            <a:r>
              <a:rPr lang="uk-UA" dirty="0"/>
              <a:t> замовлень;</a:t>
            </a:r>
            <a:endParaRPr lang="ru-RU" dirty="0"/>
          </a:p>
          <a:p>
            <a:pPr lvl="0"/>
            <a:r>
              <a:rPr lang="uk-UA" dirty="0" err="1"/>
              <a:t>шарда</a:t>
            </a:r>
            <a:r>
              <a:rPr lang="uk-UA" dirty="0"/>
              <a:t> фільмів;</a:t>
            </a:r>
            <a:endParaRPr lang="ru-RU" dirty="0"/>
          </a:p>
          <a:p>
            <a:pPr lvl="0"/>
            <a:r>
              <a:rPr lang="uk-UA" dirty="0" err="1"/>
              <a:t>шарда</a:t>
            </a:r>
            <a:r>
              <a:rPr lang="uk-UA" dirty="0"/>
              <a:t> залів</a:t>
            </a:r>
            <a:r>
              <a:rPr lang="ru-RU" dirty="0"/>
              <a:t>.</a:t>
            </a:r>
          </a:p>
        </p:txBody>
      </p:sp>
      <p:sp>
        <p:nvSpPr>
          <p:cNvPr id="6" name="Google Shape;308;p36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8274363" y="211496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80121578-6475-4D64-8651-6F8C799CF5A7}" type="slidenum">
              <a:t>33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62120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7416" y="350543"/>
            <a:ext cx="400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smtClean="0"/>
              <a:t>Схеми горизонтального </a:t>
            </a:r>
            <a:r>
              <a:rPr lang="uk-UA" b="1" dirty="0" err="1" smtClean="0"/>
              <a:t>шардингу</a:t>
            </a:r>
            <a:endParaRPr lang="ru-RU" b="1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843558"/>
            <a:ext cx="4299463" cy="2736304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5004048" y="2211710"/>
            <a:ext cx="3960440" cy="2520280"/>
          </a:xfrm>
          <a:prstGeom prst="rect">
            <a:avLst/>
          </a:prstGeom>
        </p:spPr>
      </p:pic>
      <p:sp>
        <p:nvSpPr>
          <p:cNvPr id="5" name="Google Shape;308;p36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8274363" y="211496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80121578-6475-4D64-8651-6F8C799CF5A7}" type="slidenum">
              <a:t>34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08086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332656" y="1635646"/>
            <a:ext cx="7772400" cy="1101725"/>
          </a:xfrm>
        </p:spPr>
        <p:txBody>
          <a:bodyPr>
            <a:noAutofit/>
          </a:bodyPr>
          <a:lstStyle/>
          <a:p>
            <a:r>
              <a:rPr lang="ru-RU" sz="4400" dirty="0" smtClean="0"/>
              <a:t>ВИСНОВКИ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994052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>
          <a:xfrm>
            <a:off x="1187624" y="339502"/>
            <a:ext cx="5832648" cy="273844"/>
          </a:xfrm>
        </p:spPr>
        <p:txBody>
          <a:bodyPr/>
          <a:lstStyle/>
          <a:p>
            <a:r>
              <a:rPr lang="ru-RU" sz="2400" dirty="0" err="1" smtClean="0"/>
              <a:t>Рекомендації</a:t>
            </a:r>
            <a:r>
              <a:rPr lang="ru-RU" sz="2400" dirty="0" smtClean="0"/>
              <a:t> </a:t>
            </a:r>
            <a:r>
              <a:rPr lang="ru-RU" sz="2400" dirty="0" err="1" smtClean="0"/>
              <a:t>щодо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використання</a:t>
            </a:r>
            <a:r>
              <a:rPr lang="en-US" sz="2400" dirty="0" smtClean="0"/>
              <a:t> </a:t>
            </a:r>
            <a:r>
              <a:rPr lang="en-US" sz="2400" dirty="0" err="1" smtClean="0"/>
              <a:t>InnoDB</a:t>
            </a:r>
            <a:r>
              <a:rPr lang="en-US" sz="2400" dirty="0" smtClean="0"/>
              <a:t> </a:t>
            </a:r>
            <a:r>
              <a:rPr lang="uk-UA" sz="2400" dirty="0" smtClean="0"/>
              <a:t>або </a:t>
            </a:r>
            <a:r>
              <a:rPr lang="en-US" sz="2400" dirty="0" err="1" smtClean="0"/>
              <a:t>MyIsam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532440" y="12347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0121578-6475-4D64-8651-6F8C799CF5A7}" type="slidenum">
              <a:rPr lang="ru-RU" smtClean="0"/>
              <a:pPr/>
              <a:t>36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3708920" y="1041474"/>
            <a:ext cx="9865096" cy="1101725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sz="1800" dirty="0" smtClean="0"/>
              <a:t>Для реалізації даної БД була надана перевага</a:t>
            </a:r>
          </a:p>
          <a:p>
            <a:r>
              <a:rPr lang="uk-UA" sz="1800" dirty="0" smtClean="0"/>
              <a:t> двигуну </a:t>
            </a:r>
            <a:r>
              <a:rPr lang="en-US" sz="1800" dirty="0" err="1" smtClean="0"/>
              <a:t>InnoDB</a:t>
            </a:r>
            <a:r>
              <a:rPr lang="en-US" sz="1800" dirty="0" smtClean="0"/>
              <a:t> </a:t>
            </a:r>
            <a:r>
              <a:rPr lang="uk-UA" sz="1800" dirty="0" smtClean="0"/>
              <a:t>через ряд таких переваг: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1640" y="177966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uk-UA" dirty="0" smtClean="0"/>
              <a:t>Посильна цілісність на рівні зовнішніх ключів, а не на рівні тригерів як у </a:t>
            </a:r>
            <a:r>
              <a:rPr lang="en-US" dirty="0" err="1" smtClean="0"/>
              <a:t>MyIsam</a:t>
            </a:r>
            <a:r>
              <a:rPr lang="uk-UA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Блокування таблиць на рівні записів;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Наявність транзакцій;</a:t>
            </a:r>
          </a:p>
          <a:p>
            <a:pPr marL="285750" indent="-285750">
              <a:buFontTx/>
              <a:buChar char="-"/>
            </a:pPr>
            <a:r>
              <a:rPr lang="uk-UA" dirty="0" smtClean="0"/>
              <a:t>Наявність кластерних індексів, які прискорюють запити.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7837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231539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uk-UA" dirty="0" smtClean="0"/>
          </a:p>
          <a:p>
            <a:r>
              <a:rPr lang="uk-UA" dirty="0" smtClean="0"/>
              <a:t>У даному випадку було виявлено, що запити працюють трохи швидше(на незначну </a:t>
            </a:r>
            <a:r>
              <a:rPr lang="uk-UA" dirty="0" err="1" smtClean="0"/>
              <a:t>велечину</a:t>
            </a:r>
            <a:r>
              <a:rPr lang="uk-UA" dirty="0" smtClean="0"/>
              <a:t>) чим у нормалізованій БД. Тому було прийнято рішення для даної ІС використовувати нормалізовану БД і не використовувати більше дискового простору аніж потрібно.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>
          <a:xfrm>
            <a:off x="1115616" y="339502"/>
            <a:ext cx="5832648" cy="273844"/>
          </a:xfrm>
        </p:spPr>
        <p:txBody>
          <a:bodyPr/>
          <a:lstStyle/>
          <a:p>
            <a:r>
              <a:rPr lang="ru-RU" sz="2400" dirty="0" err="1" smtClean="0"/>
              <a:t>Рекомендації</a:t>
            </a:r>
            <a:r>
              <a:rPr lang="ru-RU" sz="2400" dirty="0" smtClean="0"/>
              <a:t> </a:t>
            </a:r>
            <a:r>
              <a:rPr lang="ru-RU" sz="2400" dirty="0" err="1" smtClean="0"/>
              <a:t>щодо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використання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нормалізованої</a:t>
            </a:r>
            <a:r>
              <a:rPr lang="ru-RU" sz="2400" dirty="0" smtClean="0"/>
              <a:t> </a:t>
            </a:r>
            <a:r>
              <a:rPr lang="ru-RU" sz="2400" dirty="0" err="1" smtClean="0"/>
              <a:t>або</a:t>
            </a:r>
            <a:r>
              <a:rPr lang="ru-RU" sz="2400" dirty="0" smtClean="0"/>
              <a:t> </a:t>
            </a:r>
            <a:r>
              <a:rPr lang="ru-RU" sz="2400" dirty="0" err="1" smtClean="0"/>
              <a:t>денормалізованої</a:t>
            </a:r>
            <a:r>
              <a:rPr lang="ru-RU" sz="2400" dirty="0" smtClean="0"/>
              <a:t> БД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5598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>
          <a:xfrm>
            <a:off x="1115616" y="339502"/>
            <a:ext cx="5832648" cy="273844"/>
          </a:xfrm>
        </p:spPr>
        <p:txBody>
          <a:bodyPr/>
          <a:lstStyle/>
          <a:p>
            <a:r>
              <a:rPr lang="ru-RU" sz="2400" dirty="0" err="1" smtClean="0"/>
              <a:t>Рекомендації</a:t>
            </a:r>
            <a:r>
              <a:rPr lang="ru-RU" sz="2400" dirty="0" smtClean="0"/>
              <a:t> </a:t>
            </a:r>
            <a:r>
              <a:rPr lang="ru-RU" sz="2400" dirty="0" err="1" smtClean="0"/>
              <a:t>щодо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використання</a:t>
            </a:r>
            <a:r>
              <a:rPr lang="ru-RU" sz="2400" dirty="0" smtClean="0"/>
              <a:t> режиму </a:t>
            </a:r>
            <a:r>
              <a:rPr lang="en-US" sz="2400" dirty="0" err="1" smtClean="0"/>
              <a:t>fulltext</a:t>
            </a:r>
            <a:r>
              <a:rPr lang="en-US" sz="2400" dirty="0" smtClean="0"/>
              <a:t> </a:t>
            </a:r>
            <a:r>
              <a:rPr lang="ru-RU" sz="2400" dirty="0" err="1" smtClean="0"/>
              <a:t>індексів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59632" y="1491630"/>
            <a:ext cx="71287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Відповідно до бізнес-функцій, які було виділено для створення </a:t>
            </a:r>
            <a:r>
              <a:rPr lang="en-US" dirty="0" err="1"/>
              <a:t>fulltext</a:t>
            </a:r>
            <a:r>
              <a:rPr lang="en-US" dirty="0"/>
              <a:t> </a:t>
            </a:r>
            <a:r>
              <a:rPr lang="uk-UA" dirty="0"/>
              <a:t>індексів доцільно обирати режим </a:t>
            </a:r>
            <a:r>
              <a:rPr lang="en-US" dirty="0"/>
              <a:t>IN NATURAL LANGAUGE </a:t>
            </a:r>
            <a:r>
              <a:rPr lang="en-US" dirty="0" smtClean="0"/>
              <a:t>MODE  </a:t>
            </a:r>
            <a:r>
              <a:rPr lang="uk-UA" dirty="0" smtClean="0"/>
              <a:t>або </a:t>
            </a:r>
            <a:r>
              <a:rPr lang="en-US" dirty="0"/>
              <a:t>WITH QUERY </a:t>
            </a:r>
            <a:r>
              <a:rPr lang="en-US" dirty="0" smtClean="0"/>
              <a:t>EXPANSION</a:t>
            </a:r>
            <a:r>
              <a:rPr lang="uk-UA" dirty="0" smtClean="0"/>
              <a:t>. </a:t>
            </a:r>
          </a:p>
          <a:p>
            <a:endParaRPr lang="uk-UA" dirty="0" smtClean="0"/>
          </a:p>
          <a:p>
            <a:r>
              <a:rPr lang="uk-UA" dirty="0"/>
              <a:t>Р</a:t>
            </a:r>
            <a:r>
              <a:rPr lang="uk-UA" dirty="0" smtClean="0"/>
              <a:t>ежим </a:t>
            </a:r>
            <a:r>
              <a:rPr lang="en-US" dirty="0"/>
              <a:t>IN NATURAL LANGAUGE </a:t>
            </a:r>
            <a:r>
              <a:rPr lang="uk-UA" dirty="0" smtClean="0"/>
              <a:t>повністю </a:t>
            </a:r>
            <a:r>
              <a:rPr lang="uk-UA" dirty="0"/>
              <a:t>дозволяє реалізувати </a:t>
            </a:r>
            <a:r>
              <a:rPr lang="uk-UA" dirty="0" smtClean="0"/>
              <a:t>бізнес-функції. </a:t>
            </a:r>
          </a:p>
          <a:p>
            <a:endParaRPr lang="uk-UA" dirty="0" smtClean="0"/>
          </a:p>
          <a:p>
            <a:r>
              <a:rPr lang="uk-UA" dirty="0" smtClean="0"/>
              <a:t>У випадку, коли назва та опис можуть збігатися</a:t>
            </a:r>
            <a:r>
              <a:rPr lang="ru-RU" dirty="0" smtClean="0"/>
              <a:t>, </a:t>
            </a:r>
            <a:r>
              <a:rPr lang="uk-UA" dirty="0"/>
              <a:t>краще використовувати запит </a:t>
            </a:r>
            <a:r>
              <a:rPr lang="en-US" dirty="0"/>
              <a:t>WITH QUERY EXPANSION</a:t>
            </a:r>
            <a:r>
              <a:rPr lang="ru-RU" dirty="0"/>
              <a:t>. </a:t>
            </a:r>
            <a:r>
              <a:rPr lang="uk-UA" dirty="0"/>
              <a:t>Він дозволяє знайти не </a:t>
            </a:r>
            <a:r>
              <a:rPr lang="uk-UA" dirty="0" smtClean="0"/>
              <a:t>тільки режисера </a:t>
            </a:r>
            <a:r>
              <a:rPr lang="uk-UA" dirty="0"/>
              <a:t>за </a:t>
            </a:r>
            <a:r>
              <a:rPr lang="uk-UA" dirty="0" err="1" smtClean="0"/>
              <a:t>ім</a:t>
            </a:r>
            <a:r>
              <a:rPr lang="en-US" dirty="0" smtClean="0"/>
              <a:t>’</a:t>
            </a:r>
            <a:r>
              <a:rPr lang="uk-UA" dirty="0" smtClean="0"/>
              <a:t>ям</a:t>
            </a:r>
            <a:r>
              <a:rPr lang="ru-RU" dirty="0" smtClean="0"/>
              <a:t>, </a:t>
            </a:r>
            <a:r>
              <a:rPr lang="uk-UA" dirty="0"/>
              <a:t>а й </a:t>
            </a:r>
            <a:r>
              <a:rPr lang="uk-UA" dirty="0" err="1" smtClean="0"/>
              <a:t>ім</a:t>
            </a:r>
            <a:r>
              <a:rPr lang="en-US" dirty="0" smtClean="0"/>
              <a:t>’</a:t>
            </a:r>
            <a:r>
              <a:rPr lang="uk-UA" dirty="0" smtClean="0"/>
              <a:t>ям </a:t>
            </a:r>
            <a:r>
              <a:rPr lang="uk-UA" dirty="0"/>
              <a:t>у різних </a:t>
            </a:r>
            <a:r>
              <a:rPr lang="uk-UA" dirty="0" smtClean="0"/>
              <a:t>відмінках.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3374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>
          <a:xfrm>
            <a:off x="1043608" y="195486"/>
            <a:ext cx="5832648" cy="273844"/>
          </a:xfrm>
        </p:spPr>
        <p:txBody>
          <a:bodyPr/>
          <a:lstStyle/>
          <a:p>
            <a:r>
              <a:rPr lang="ru-RU" sz="2400" dirty="0" err="1" smtClean="0"/>
              <a:t>Рекомендації</a:t>
            </a:r>
            <a:r>
              <a:rPr lang="ru-RU" sz="2400" dirty="0" smtClean="0"/>
              <a:t> </a:t>
            </a:r>
            <a:r>
              <a:rPr lang="ru-RU" sz="2400" dirty="0" err="1" smtClean="0"/>
              <a:t>щодо</a:t>
            </a:r>
            <a:r>
              <a:rPr lang="ru-RU" sz="2400" dirty="0" smtClean="0"/>
              <a:t> </a:t>
            </a:r>
            <a:r>
              <a:rPr lang="ru-RU" sz="2400" dirty="0" err="1" smtClean="0"/>
              <a:t>використання</a:t>
            </a:r>
            <a:r>
              <a:rPr lang="ru-RU" sz="2400" dirty="0" smtClean="0"/>
              <a:t> </a:t>
            </a:r>
            <a:r>
              <a:rPr lang="uk-UA" sz="2400" dirty="0" smtClean="0"/>
              <a:t>схеми </a:t>
            </a:r>
            <a:r>
              <a:rPr lang="uk-UA" sz="2400" dirty="0" err="1" smtClean="0"/>
              <a:t>шардинга</a:t>
            </a:r>
            <a:endParaRPr lang="ru-RU" sz="2400" dirty="0"/>
          </a:p>
        </p:txBody>
      </p:sp>
      <p:sp>
        <p:nvSpPr>
          <p:cNvPr id="3" name="Дата 3"/>
          <p:cNvSpPr txBox="1">
            <a:spLocks/>
          </p:cNvSpPr>
          <p:nvPr/>
        </p:nvSpPr>
        <p:spPr>
          <a:xfrm>
            <a:off x="1043608" y="2667569"/>
            <a:ext cx="58326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000" dirty="0" smtClean="0"/>
              <a:t>Для даної ІС рекомендовано використовувати вертикальний </a:t>
            </a:r>
            <a:r>
              <a:rPr lang="uk-UA" sz="2000" dirty="0" err="1" smtClean="0"/>
              <a:t>шардинг</a:t>
            </a:r>
            <a:r>
              <a:rPr lang="uk-UA" sz="2000" dirty="0" smtClean="0"/>
              <a:t>, бо:</a:t>
            </a:r>
          </a:p>
          <a:p>
            <a:endParaRPr lang="uk-UA" sz="2000" dirty="0" smtClean="0"/>
          </a:p>
          <a:p>
            <a:r>
              <a:rPr lang="uk-UA" sz="2000" dirty="0" smtClean="0"/>
              <a:t>- Такий підхід дозволить зберігати дані щодо конкретної </a:t>
            </a:r>
            <a:r>
              <a:rPr lang="uk-UA" sz="2000" dirty="0" err="1" smtClean="0"/>
              <a:t>шарди</a:t>
            </a:r>
            <a:r>
              <a:rPr lang="uk-UA" sz="2000" dirty="0" smtClean="0"/>
              <a:t> так, що при запитах буде витрачено мінімальний час для відгуку та обробки даних.</a:t>
            </a:r>
          </a:p>
          <a:p>
            <a:endParaRPr lang="uk-UA" sz="2000" dirty="0" smtClean="0"/>
          </a:p>
          <a:p>
            <a:r>
              <a:rPr lang="uk-UA" sz="2000" dirty="0" smtClean="0"/>
              <a:t>- </a:t>
            </a:r>
            <a:r>
              <a:rPr lang="uk-UA" sz="2000" dirty="0"/>
              <a:t>Т</a:t>
            </a:r>
            <a:r>
              <a:rPr lang="uk-UA" sz="2000" dirty="0" smtClean="0"/>
              <a:t>аблиці, які мають велику кількість записів будуть рівномірно розподілені між різними серверами.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295605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16"/>
          <p:cNvSpPr txBox="1">
            <a:spLocks/>
          </p:cNvSpPr>
          <p:nvPr/>
        </p:nvSpPr>
        <p:spPr>
          <a:xfrm>
            <a:off x="843583" y="627534"/>
            <a:ext cx="7416064" cy="24039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rtlCol="0" anchor="b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>
              <a:buSzPct val="45000"/>
              <a:buFont typeface="StarSymbol"/>
              <a:buChar char="●"/>
              <a:defRPr/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hangingPunct="0">
              <a:buNone/>
              <a:tabLst>
                <a:tab pos="0" algn="l"/>
              </a:tabLst>
            </a:pPr>
            <a:r>
              <a:rPr lang="ru-RU" sz="4800" dirty="0">
                <a:highlight>
                  <a:scrgbClr r="0" g="0" b="0">
                    <a:alpha val="0"/>
                  </a:scrgbClr>
                </a:highlight>
                <a:latin typeface="Dosis"/>
              </a:rPr>
              <a:t>EER-модель </a:t>
            </a:r>
            <a:r>
              <a:rPr lang="ru-RU" sz="4800" dirty="0" err="1">
                <a:highlight>
                  <a:scrgbClr r="0" g="0" b="0">
                    <a:alpha val="0"/>
                  </a:scrgbClr>
                </a:highlight>
                <a:latin typeface="Dosis"/>
              </a:rPr>
              <a:t>бази</a:t>
            </a:r>
            <a:r>
              <a:rPr lang="ru-RU" sz="4800" dirty="0"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ru-RU" sz="4800" dirty="0" err="1">
                <a:highlight>
                  <a:scrgbClr r="0" g="0" b="0">
                    <a:alpha val="0"/>
                  </a:scrgbClr>
                </a:highlight>
                <a:latin typeface="Dosis"/>
              </a:rPr>
              <a:t>даних</a:t>
            </a:r>
            <a:r>
              <a:rPr lang="ru-RU" sz="4800" dirty="0">
                <a:highlight>
                  <a:scrgbClr r="0" g="0" b="0">
                    <a:alpha val="0"/>
                  </a:scrgbClr>
                </a:highlight>
                <a:latin typeface="Dosis"/>
              </a:rPr>
              <a:t> з </a:t>
            </a:r>
            <a:r>
              <a:rPr lang="ru-RU" sz="4800" dirty="0" err="1">
                <a:highlight>
                  <a:scrgbClr r="0" g="0" b="0">
                    <a:alpha val="0"/>
                  </a:scrgbClr>
                </a:highlight>
                <a:latin typeface="Dosis"/>
              </a:rPr>
              <a:t>таблицями</a:t>
            </a:r>
            <a:r>
              <a:rPr lang="ru-RU" sz="4800" dirty="0">
                <a:highlight>
                  <a:scrgbClr r="0" g="0" b="0">
                    <a:alpha val="0"/>
                  </a:scrgbClr>
                </a:highlight>
                <a:latin typeface="Dosis"/>
              </a:rPr>
              <a:t> типу </a:t>
            </a:r>
            <a:r>
              <a:rPr lang="ru-RU" sz="4800" dirty="0" err="1">
                <a:highlight>
                  <a:scrgbClr r="0" g="0" b="0">
                    <a:alpha val="0"/>
                  </a:scrgbClr>
                </a:highlight>
                <a:latin typeface="Dosis"/>
              </a:rPr>
              <a:t>InnoDB</a:t>
            </a:r>
            <a:endParaRPr lang="ru-RU" sz="4800" dirty="0">
              <a:highlight>
                <a:scrgbClr r="0" g="0" b="0">
                  <a:alpha val="0"/>
                </a:scrgbClr>
              </a:highlight>
              <a:latin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192962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5;p18"/>
          <p:cNvSpPr txBox="1">
            <a:spLocks noGrp="1"/>
          </p:cNvSpPr>
          <p:nvPr>
            <p:ph type="sldNum" sz="quarter" idx="12"/>
          </p:nvPr>
        </p:nvSpPr>
        <p:spPr>
          <a:xfrm>
            <a:off x="0" y="0"/>
            <a:ext cx="594720" cy="731519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020B989A-6321-4990-8C9D-7FEBE9F94EA6}" type="slidenum">
              <a:t>5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84881"/>
            <a:ext cx="6136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Dosis"/>
              </a:rPr>
              <a:t>EER-модель </a:t>
            </a:r>
            <a:r>
              <a:rPr lang="ru-RU" sz="2000" dirty="0" err="1">
                <a:latin typeface="Dosis"/>
              </a:rPr>
              <a:t>бази</a:t>
            </a:r>
            <a:r>
              <a:rPr lang="ru-RU" sz="2000" dirty="0">
                <a:latin typeface="Dosis"/>
              </a:rPr>
              <a:t> </a:t>
            </a:r>
            <a:r>
              <a:rPr lang="ru-RU" sz="2000" dirty="0" err="1">
                <a:latin typeface="Dosis"/>
              </a:rPr>
              <a:t>даних</a:t>
            </a:r>
            <a:r>
              <a:rPr lang="ru-RU" sz="2000" dirty="0">
                <a:latin typeface="Dosis"/>
              </a:rPr>
              <a:t> з </a:t>
            </a:r>
            <a:r>
              <a:rPr lang="ru-RU" sz="2000" dirty="0" err="1">
                <a:latin typeface="Dosis"/>
              </a:rPr>
              <a:t>таблицями</a:t>
            </a:r>
            <a:r>
              <a:rPr lang="ru-RU" sz="2000" dirty="0">
                <a:latin typeface="Dosis"/>
              </a:rPr>
              <a:t> типу </a:t>
            </a:r>
            <a:r>
              <a:rPr lang="ru-RU" sz="2000" dirty="0" err="1">
                <a:latin typeface="Dosis"/>
              </a:rPr>
              <a:t>InnoDB</a:t>
            </a:r>
            <a:endParaRPr lang="ru-RU" sz="2000" dirty="0">
              <a:latin typeface="Dosis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584991"/>
            <a:ext cx="7308220" cy="43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79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is is a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5;p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020B989A-6321-4990-8C9D-7FEBE9F94EA6}" type="slidenum">
              <a:t>6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" name="Google Shape;131;p16"/>
          <p:cNvSpPr txBox="1">
            <a:spLocks/>
          </p:cNvSpPr>
          <p:nvPr/>
        </p:nvSpPr>
        <p:spPr>
          <a:xfrm>
            <a:off x="831007" y="987574"/>
            <a:ext cx="7416064" cy="24039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rtlCol="0" anchor="b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>
              <a:buSzPct val="45000"/>
              <a:buFont typeface="StarSymbol"/>
              <a:buChar char="●"/>
              <a:defRPr/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hangingPunct="0">
              <a:buNone/>
              <a:tabLst>
                <a:tab pos="0" algn="l"/>
              </a:tabLst>
            </a:pPr>
            <a:r>
              <a:rPr lang="ru-RU" sz="4800" dirty="0" err="1">
                <a:highlight>
                  <a:scrgbClr r="0" g="0" b="0">
                    <a:alpha val="0"/>
                  </a:scrgbClr>
                </a:highlight>
                <a:latin typeface="Dosis"/>
              </a:rPr>
              <a:t>Визначення</a:t>
            </a:r>
            <a:r>
              <a:rPr lang="ru-RU" sz="4800" dirty="0"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ru-RU" sz="4800" dirty="0" err="1">
                <a:highlight>
                  <a:scrgbClr r="0" g="0" b="0">
                    <a:alpha val="0"/>
                  </a:scrgbClr>
                </a:highlight>
                <a:latin typeface="Dosis"/>
              </a:rPr>
              <a:t>посилальної</a:t>
            </a:r>
            <a:r>
              <a:rPr lang="ru-RU" sz="4800" dirty="0"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ru-RU" sz="4800" dirty="0" err="1">
                <a:highlight>
                  <a:scrgbClr r="0" g="0" b="0">
                    <a:alpha val="0"/>
                  </a:scrgbClr>
                </a:highlight>
                <a:latin typeface="Dosis"/>
              </a:rPr>
              <a:t>цілісності</a:t>
            </a:r>
            <a:r>
              <a:rPr lang="ru-RU" sz="4800" dirty="0">
                <a:highlight>
                  <a:scrgbClr r="0" g="0" b="0">
                    <a:alpha val="0"/>
                  </a:scrgbClr>
                </a:highlight>
                <a:latin typeface="Dosis"/>
              </a:rPr>
              <a:t> БД з </a:t>
            </a:r>
            <a:r>
              <a:rPr lang="ru-RU" sz="4800" dirty="0" err="1">
                <a:highlight>
                  <a:scrgbClr r="0" g="0" b="0">
                    <a:alpha val="0"/>
                  </a:scrgbClr>
                </a:highlight>
                <a:latin typeface="Dosis"/>
              </a:rPr>
              <a:t>таблицями</a:t>
            </a:r>
            <a:r>
              <a:rPr lang="ru-RU" sz="4800" dirty="0"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en-US" sz="4800" dirty="0" err="1">
                <a:highlight>
                  <a:scrgbClr r="0" g="0" b="0">
                    <a:alpha val="0"/>
                  </a:scrgbClr>
                </a:highlight>
                <a:latin typeface="Dosis"/>
              </a:rPr>
              <a:t>MyISAM</a:t>
            </a:r>
            <a:endParaRPr lang="ru-RU" sz="4800" dirty="0">
              <a:highlight>
                <a:scrgbClr r="0" g="0" b="0">
                  <a:alpha val="0"/>
                </a:scrgbClr>
              </a:highlight>
              <a:latin typeface="Dosi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5;p18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-157291" y="-4528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E5D07E3E-2CA0-4FD0-87CC-2994F09DB115}" type="slidenum">
              <a:t>7</a:t>
            </a:fld>
            <a:endParaRPr lang="ru-RU" sz="1300" b="1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" name="Google Shape;143;p18"/>
          <p:cNvSpPr txBox="1">
            <a:spLocks noGrp="1"/>
          </p:cNvSpPr>
          <p:nvPr>
            <p:ph type="title" idx="4294967295"/>
          </p:nvPr>
        </p:nvSpPr>
        <p:spPr>
          <a:xfrm>
            <a:off x="899592" y="-60427"/>
            <a:ext cx="7356475" cy="568325"/>
          </a:xfrm>
          <a:noFill/>
          <a:ln>
            <a:noFill/>
          </a:ln>
        </p:spPr>
        <p:txBody>
          <a:bodyPr wrap="square" tIns="91440" bIns="91440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rtl="0" hangingPunct="0">
              <a:buNone/>
              <a:tabLst>
                <a:tab pos="0" algn="l"/>
              </a:tabLst>
            </a:pPr>
            <a:r>
              <a:rPr lang="ru-RU" sz="2200" kern="1200" dirty="0" err="1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Визначення</a:t>
            </a:r>
            <a:r>
              <a:rPr lang="ru-RU" sz="2200" kern="12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ru-RU" sz="2200" kern="1200" dirty="0" err="1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посилальної</a:t>
            </a:r>
            <a:r>
              <a:rPr lang="ru-RU" sz="2200" kern="12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ru-RU" sz="2200" kern="1200" dirty="0" err="1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цілісності</a:t>
            </a:r>
            <a:r>
              <a:rPr lang="ru-RU" sz="2200" kern="1200" dirty="0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БД з </a:t>
            </a:r>
            <a:r>
              <a:rPr lang="ru-RU" sz="2200" kern="1200" dirty="0" err="1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таблицями</a:t>
            </a:r>
            <a:r>
              <a:rPr lang="en-US" sz="2200" kern="1200" dirty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 </a:t>
            </a:r>
            <a:r>
              <a:rPr lang="en-US" sz="2200" kern="1200" dirty="0" err="1" smtClean="0"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Dosis"/>
              </a:rPr>
              <a:t>MyISAM</a:t>
            </a:r>
            <a:endParaRPr lang="ru-RU" sz="3600" kern="1200" dirty="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Dosi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50789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Таблиця 1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550688"/>
              </p:ext>
            </p:extLst>
          </p:nvPr>
        </p:nvGraphicFramePr>
        <p:xfrm>
          <a:off x="395536" y="877230"/>
          <a:ext cx="8424937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250"/>
                <a:gridCol w="1157625"/>
                <a:gridCol w="1221938"/>
                <a:gridCol w="1221938"/>
                <a:gridCol w="965785"/>
                <a:gridCol w="3600401"/>
              </a:tblGrid>
              <a:tr h="8722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Ім’я таблиці 1,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зовнішній ключ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Ім’я таблиці 2,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первинний ключ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Тип цілісності для </a:t>
                      </a:r>
                      <a:r>
                        <a:rPr lang="en-US" sz="1200">
                          <a:effectLst/>
                        </a:rPr>
                        <a:t>ON DELETE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Тип цілісності для </a:t>
                      </a:r>
                      <a:r>
                        <a:rPr lang="en-US" sz="1200" dirty="0">
                          <a:effectLst/>
                        </a:rPr>
                        <a:t>ON UPDATE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Тригер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</a:tr>
              <a:tr h="813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film_genre,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id_film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film,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id_film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CASCADE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CASCADE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BEFORE UPDATE, BEFORE DELETE,BEFORE INSERT,AFTER DELETE,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AFTER UPDATE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</a:tr>
              <a:tr h="5323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film_genre,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id_genre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genre,id_genre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CASCADE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CASCADE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BEFORE UPDATE, BEFORE DELETE,BEFORE INSERT, AFTER DELETE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</a:tr>
              <a:tr h="5323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user,id_role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role, id_role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BEFORE UPDATE, BEFORE DELETE,BEFORE INSERT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</a:tr>
              <a:tr h="5323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orderhasticket,id_ticket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ticket,id_ticket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BEFORE UPDATE, BEFORE DELETE,BEFORE INSERT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</a:tr>
              <a:tr h="5323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order,id_user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user,id_user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BEFORE UPDATE, BEFORE DELETE,BEFORE INSERT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5;p18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8404558" y="4675993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9F531F23-796A-4B43-A9A2-1D09CE56C5F2}" type="slidenum">
              <a:t>8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" name="Google Shape;143;p18"/>
          <p:cNvSpPr txBox="1">
            <a:spLocks noGrp="1"/>
          </p:cNvSpPr>
          <p:nvPr>
            <p:ph type="title" idx="4294967295"/>
          </p:nvPr>
        </p:nvSpPr>
        <p:spPr>
          <a:xfrm>
            <a:off x="1259632" y="152004"/>
            <a:ext cx="6723063" cy="576263"/>
          </a:xfrm>
          <a:noFill/>
          <a:ln>
            <a:noFill/>
          </a:ln>
        </p:spPr>
        <p:txBody>
          <a:bodyPr wrap="square" tIns="91440" bIns="91440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l" hangingPunct="0">
              <a:buNone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Dosis"/>
              </a:rPr>
              <a:t>Визначення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Dosis"/>
              </a:rPr>
              <a:t> </a:t>
            </a: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Dosis"/>
              </a:rPr>
              <a:t>посилальної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Dosis"/>
              </a:rPr>
              <a:t> </a:t>
            </a: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Dosis"/>
              </a:rPr>
              <a:t>цілісності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Dosis"/>
              </a:rPr>
              <a:t> БД з </a:t>
            </a: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Dosis"/>
              </a:rPr>
              <a:t>таблицями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Dosi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highlight>
                  <a:scrgbClr r="0" g="0" b="0">
                    <a:alpha val="0"/>
                  </a:scrgbClr>
                </a:highlight>
                <a:uLnTx/>
                <a:uFillTx/>
                <a:latin typeface="Dosis"/>
              </a:rPr>
              <a:t>MyISAM</a:t>
            </a:r>
            <a:endParaRPr lang="ru-RU" sz="3600" kern="1200" dirty="0">
              <a:solidFill>
                <a:srgbClr val="FFFFFF"/>
              </a:solidFill>
              <a:highlight>
                <a:scrgbClr r="0" g="0" b="0">
                  <a:alpha val="0"/>
                </a:scrgbClr>
              </a:highlight>
              <a:latin typeface="Dosi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4" y="581701"/>
            <a:ext cx="25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Продовження таблиці 1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914573"/>
              </p:ext>
            </p:extLst>
          </p:nvPr>
        </p:nvGraphicFramePr>
        <p:xfrm>
          <a:off x="323528" y="1347614"/>
          <a:ext cx="8640960" cy="3031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5899"/>
                <a:gridCol w="1626147"/>
                <a:gridCol w="1224338"/>
                <a:gridCol w="1295942"/>
                <a:gridCol w="1656184"/>
                <a:gridCol w="2232450"/>
              </a:tblGrid>
              <a:tr h="331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order,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id_order_status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order_status,id_status</a:t>
                      </a:r>
                      <a:endParaRPr lang="ru-RU" sz="1200" b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</a:t>
                      </a:r>
                      <a:endParaRPr lang="ru-RU" sz="1200" b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 UPDATE, BEFORE DELETE,BEFORE INSERT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522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orderhasticket,id_order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order,id_order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 UPDATE, BEFORE DELETE,BEFORE INSERT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</a:tr>
              <a:tr h="6055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notification, id_order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order, id_order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 UPDATE, BEFORE DELETE,BEFORE INSERT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notification, id_user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user,id_user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 UPDATE, BEFORE DELETE,BEFORE INSERT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</a:tr>
              <a:tr h="514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ticket,id_session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session,id_session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RESTRICT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 UPDATE, BEFORE DELETE,BEFORE INSERT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32616" marR="32616" marT="0" marB="0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17111"/>
              </p:ext>
            </p:extLst>
          </p:nvPr>
        </p:nvGraphicFramePr>
        <p:xfrm>
          <a:off x="323528" y="402393"/>
          <a:ext cx="8620004" cy="872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/>
                <a:gridCol w="1656184"/>
                <a:gridCol w="1224136"/>
                <a:gridCol w="1296144"/>
                <a:gridCol w="1656184"/>
                <a:gridCol w="2211292"/>
              </a:tblGrid>
              <a:tr h="8722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Ім’я таблиці 1,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зовнішній ключ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Ім’я таблиці 2,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первинний ключ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Тип цілісності для </a:t>
                      </a:r>
                      <a:r>
                        <a:rPr lang="en-US" sz="1200">
                          <a:effectLst/>
                        </a:rPr>
                        <a:t>ON DELETE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Тип цілісності для </a:t>
                      </a:r>
                      <a:r>
                        <a:rPr lang="en-US" sz="1200" dirty="0">
                          <a:effectLst/>
                        </a:rPr>
                        <a:t>ON UPDATE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Тригер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5;p18"/>
          <p:cNvSpPr txBox="1">
            <a:spLocks noGrp="1"/>
          </p:cNvSpPr>
          <p:nvPr>
            <p:ph type="sldNum" sz="quarter" idx="12"/>
          </p:nvPr>
        </p:nvSpPr>
        <p:spPr>
          <a:xfrm rot="900000">
            <a:off x="23236" y="52944"/>
            <a:ext cx="716206" cy="273844"/>
          </a:xfrm>
          <a:prstGeom prst="rect">
            <a:avLst/>
          </a:prstGeom>
          <a:noFill/>
          <a:ln>
            <a:noFill/>
          </a:ln>
        </p:spPr>
        <p:txBody>
          <a:bodyPr wrap="square" lIns="91440" tIns="91440" rIns="91440" bIns="91440" anchor="ctr" anchorCtr="0"/>
          <a:lstStyle/>
          <a:p>
            <a:pPr lvl="0" algn="ctr" hangingPunct="0">
              <a:tabLst>
                <a:tab pos="0" algn="l"/>
              </a:tabLst>
            </a:pPr>
            <a:fld id="{9F531F23-796A-4B43-A9A2-1D09CE56C5F2}" type="slidenum">
              <a:t>9</a:t>
            </a:fld>
            <a:endParaRPr lang="ru-RU" sz="1300" b="1" dirty="0">
              <a:solidFill>
                <a:srgbClr val="FFFFFF"/>
              </a:solidFill>
              <a:latin typeface="Roboto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3544"/>
              </p:ext>
            </p:extLst>
          </p:nvPr>
        </p:nvGraphicFramePr>
        <p:xfrm>
          <a:off x="323528" y="339502"/>
          <a:ext cx="8712968" cy="8722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064"/>
                <a:gridCol w="1656184"/>
                <a:gridCol w="1224136"/>
                <a:gridCol w="1296144"/>
                <a:gridCol w="1656184"/>
                <a:gridCol w="2304256"/>
              </a:tblGrid>
              <a:tr h="87226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Ім’я таблиці 1,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зовнішній ключ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Ім’я таблиці 2,</a:t>
                      </a:r>
                      <a:endParaRPr lang="ru-RU" sz="12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первинний ключ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Тип цілісності для </a:t>
                      </a:r>
                      <a:r>
                        <a:rPr lang="en-US" sz="1200" dirty="0">
                          <a:effectLst/>
                        </a:rPr>
                        <a:t>ON DELETE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Тип цілісності для </a:t>
                      </a:r>
                      <a:r>
                        <a:rPr lang="en-US" sz="1200" dirty="0">
                          <a:effectLst/>
                        </a:rPr>
                        <a:t>ON UPDATE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Тригер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813" marR="23813" marT="0" marB="0"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216196"/>
              </p:ext>
            </p:extLst>
          </p:nvPr>
        </p:nvGraphicFramePr>
        <p:xfrm>
          <a:off x="323528" y="1347614"/>
          <a:ext cx="8712968" cy="3407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0850"/>
                <a:gridCol w="1631398"/>
                <a:gridCol w="1224136"/>
                <a:gridCol w="1296144"/>
                <a:gridCol w="1656184"/>
                <a:gridCol w="2304256"/>
              </a:tblGrid>
              <a:tr h="552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ticket, </a:t>
                      </a: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id_seat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solidFill>
                            <a:schemeClr val="bg1"/>
                          </a:solidFill>
                          <a:effectLst/>
                        </a:rPr>
                        <a:t>seat,id_seat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RESTRICT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RESTRICT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BEFORE UPDATE, BEFORE DELETE,BEFORE INSERT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688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session,id_film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film,id_film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RESTRICT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RESTRICT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BEFORE UPDATE, BEFORE DELETE,BEFORE INSERT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</a:tr>
              <a:tr h="5125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session,id_hall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film.id_hall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BEFORE UPDATE, BEFORE DELETE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</a:tr>
              <a:tr h="7688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hall, id_hall_type</a:t>
                      </a:r>
                      <a:endParaRPr lang="ru-RU" sz="12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hall_type, id_hall_type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RESTRICT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BEFORE UPDATE, BEFORE DELETE,BEFORE INSERT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</a:tr>
              <a:tr h="7688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ticket,id_ticket_status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ticket_status,id_ticket-status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RESTRICT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BEFORE UPDATE, BEFORE DELETE,BEFORE INSERT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946" marR="3494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103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Kilter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1656</Words>
  <Application>Microsoft Office PowerPoint</Application>
  <PresentationFormat>Экран (16:9)</PresentationFormat>
  <Paragraphs>375</Paragraphs>
  <Slides>39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Тема Office</vt:lpstr>
      <vt:lpstr>Тема Office</vt:lpstr>
      <vt:lpstr>Тема Office</vt:lpstr>
      <vt:lpstr>Тема Office</vt:lpstr>
      <vt:lpstr>Тема Office</vt:lpstr>
      <vt:lpstr>Тема Office</vt:lpstr>
      <vt:lpstr>Kilter</vt:lpstr>
      <vt:lpstr>Тема: Інформаційна система «Кінотеатр(бронування квитків)»</vt:lpstr>
      <vt:lpstr> Опис бізнес-процесів та бізнес-функцій</vt:lpstr>
      <vt:lpstr>Опис бізнес-процесів та бізнес-функцій</vt:lpstr>
      <vt:lpstr>Презентация PowerPoint</vt:lpstr>
      <vt:lpstr>Презентация PowerPoint</vt:lpstr>
      <vt:lpstr>Презентация PowerPoint</vt:lpstr>
      <vt:lpstr>Визначення посилальної цілісності БД з таблицями MyISAM</vt:lpstr>
      <vt:lpstr>Визначення посилальної цілісності БД з таблицями MyISAM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КУРСОВИЙ ПРОЕКТ    ПРЕЗЕНТАЦІЯ  Тема роботи:  «Квітковий магазин» з дисципліни Технології комп’ютерного програмування</dc:title>
  <dc:creator>Ангелинка</dc:creator>
  <cp:lastModifiedBy>Вика</cp:lastModifiedBy>
  <cp:revision>51</cp:revision>
  <dcterms:modified xsi:type="dcterms:W3CDTF">2021-01-15T08:59:24Z</dcterms:modified>
</cp:coreProperties>
</file>