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sldIdLst>
    <p:sldId id="256" r:id="rId2"/>
    <p:sldId id="257" r:id="rId3"/>
    <p:sldId id="258" r:id="rId4"/>
    <p:sldId id="274" r:id="rId5"/>
    <p:sldId id="259" r:id="rId6"/>
    <p:sldId id="261" r:id="rId7"/>
    <p:sldId id="263" r:id="rId8"/>
    <p:sldId id="264" r:id="rId9"/>
    <p:sldId id="265" r:id="rId10"/>
    <p:sldId id="266" r:id="rId11"/>
    <p:sldId id="267" r:id="rId12"/>
    <p:sldId id="269" r:id="rId13"/>
    <p:sldId id="270" r:id="rId14"/>
    <p:sldId id="271" r:id="rId15"/>
    <p:sldId id="27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8" d="100"/>
          <a:sy n="68" d="100"/>
        </p:scale>
        <p:origin x="973"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healthdata.gov/dataset/COVID-19-Diagnostic-Laboratory-Testing-PCR-Testing/j8mb-icvb/about_data"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1" Type="http://schemas.openxmlformats.org/officeDocument/2006/relationships/hyperlink" Target="https://healthdata.gov/dataset/COVID-19-Diagnostic-Laboratory-Testing-PCR-Testing/j8mb-icvb/about_data"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1E0C2-FA27-4D3C-9F6C-3FB8ED36A211}"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FC2C7DA2-AB32-4E9A-8A6A-56A22616DE04}">
      <dgm:prSet custT="1"/>
      <dgm:spPr/>
      <dgm:t>
        <a:bodyPr/>
        <a:lstStyle/>
        <a:p>
          <a:r>
            <a:rPr lang="en-US" sz="1600" dirty="0"/>
            <a:t>The data shall be collected from ‘‘</a:t>
          </a:r>
          <a:r>
            <a:rPr lang="en-US" sz="1600" dirty="0" err="1"/>
            <a:t>Healthdata</a:t>
          </a:r>
          <a:r>
            <a:rPr lang="en-US" sz="1600" dirty="0"/>
            <a:t> Gov” due to its reliability in providing health-related information. </a:t>
          </a:r>
        </a:p>
      </dgm:t>
    </dgm:pt>
    <dgm:pt modelId="{83DD5349-4A5C-47E5-B0E9-538E6EE56F44}" type="parTrans" cxnId="{14F3EAD3-7051-4361-A2C8-5D23AC1A1373}">
      <dgm:prSet/>
      <dgm:spPr/>
      <dgm:t>
        <a:bodyPr/>
        <a:lstStyle/>
        <a:p>
          <a:endParaRPr lang="en-US"/>
        </a:p>
      </dgm:t>
    </dgm:pt>
    <dgm:pt modelId="{70564FAE-0CB4-45D9-B8E1-7E5560985BB3}" type="sibTrans" cxnId="{14F3EAD3-7051-4361-A2C8-5D23AC1A1373}">
      <dgm:prSet custT="1"/>
      <dgm:spPr/>
      <dgm:t>
        <a:bodyPr/>
        <a:lstStyle/>
        <a:p>
          <a:endParaRPr lang="en-US" sz="1200"/>
        </a:p>
      </dgm:t>
    </dgm:pt>
    <dgm:pt modelId="{3A6DE0DA-CF9F-46B9-8E92-5A4C9FA6761A}">
      <dgm:prSet custT="1"/>
      <dgm:spPr/>
      <dgm:t>
        <a:bodyPr/>
        <a:lstStyle/>
        <a:p>
          <a:r>
            <a:rPr lang="en-US" sz="1600" dirty="0"/>
            <a:t>Data Link: </a:t>
          </a:r>
          <a:r>
            <a:rPr lang="en-IN" sz="1600" u="sng"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https://healthdata.gov/dataset/COVID-19-Diagnostic-Laboratory-Testing-PCR-Testing/j8mb-icvb/about_data</a:t>
          </a:r>
          <a:endParaRPr lang="en-US" sz="1600" dirty="0">
            <a:solidFill>
              <a:schemeClr val="bg1"/>
            </a:solidFill>
          </a:endParaRPr>
        </a:p>
      </dgm:t>
    </dgm:pt>
    <dgm:pt modelId="{2969F837-7FF2-4851-8F43-B885FD4B41A8}" type="parTrans" cxnId="{5DD4A868-06AA-443D-8E5F-75F32CBBC11C}">
      <dgm:prSet/>
      <dgm:spPr/>
      <dgm:t>
        <a:bodyPr/>
        <a:lstStyle/>
        <a:p>
          <a:endParaRPr lang="en-US"/>
        </a:p>
      </dgm:t>
    </dgm:pt>
    <dgm:pt modelId="{DFF2CA55-2A87-415A-9A44-1891C5086D7E}" type="sibTrans" cxnId="{5DD4A868-06AA-443D-8E5F-75F32CBBC11C}">
      <dgm:prSet custT="1"/>
      <dgm:spPr/>
      <dgm:t>
        <a:bodyPr/>
        <a:lstStyle/>
        <a:p>
          <a:endParaRPr lang="en-US" sz="1200"/>
        </a:p>
      </dgm:t>
    </dgm:pt>
    <dgm:pt modelId="{F6EDF35C-79E2-4634-BF76-BD002AE2E350}">
      <dgm:prSet custT="1"/>
      <dgm:spPr/>
      <dgm:t>
        <a:bodyPr/>
        <a:lstStyle/>
        <a:p>
          <a:r>
            <a:rPr lang="en-US" sz="1200" dirty="0"/>
            <a:t>Number of Columns: 9</a:t>
          </a:r>
        </a:p>
      </dgm:t>
    </dgm:pt>
    <dgm:pt modelId="{02A76120-2C55-4ADF-A5EF-A3AB1676A8E1}" type="parTrans" cxnId="{DEFF77F2-9EE1-469A-BDE1-C212D07C9E0E}">
      <dgm:prSet/>
      <dgm:spPr/>
      <dgm:t>
        <a:bodyPr/>
        <a:lstStyle/>
        <a:p>
          <a:endParaRPr lang="en-US"/>
        </a:p>
      </dgm:t>
    </dgm:pt>
    <dgm:pt modelId="{DC8ED8E7-EE27-4C4E-8651-6DC19510FF04}" type="sibTrans" cxnId="{DEFF77F2-9EE1-469A-BDE1-C212D07C9E0E}">
      <dgm:prSet custT="1"/>
      <dgm:spPr/>
      <dgm:t>
        <a:bodyPr/>
        <a:lstStyle/>
        <a:p>
          <a:endParaRPr lang="en-US" sz="1200"/>
        </a:p>
      </dgm:t>
    </dgm:pt>
    <dgm:pt modelId="{2B1D407A-B89F-4705-BA02-952094C757E2}">
      <dgm:prSet custT="1"/>
      <dgm:spPr/>
      <dgm:t>
        <a:bodyPr/>
        <a:lstStyle/>
        <a:p>
          <a:r>
            <a:rPr lang="en-US" sz="1200" dirty="0"/>
            <a:t>Number of Rows: 242971</a:t>
          </a:r>
        </a:p>
      </dgm:t>
    </dgm:pt>
    <dgm:pt modelId="{57431B4B-E71C-4184-B7AA-39F23D72C996}" type="parTrans" cxnId="{83E2E52F-9DB8-4B45-9FD4-104F172AA386}">
      <dgm:prSet/>
      <dgm:spPr/>
      <dgm:t>
        <a:bodyPr/>
        <a:lstStyle/>
        <a:p>
          <a:endParaRPr lang="en-US"/>
        </a:p>
      </dgm:t>
    </dgm:pt>
    <dgm:pt modelId="{4E8A98AA-5B17-458E-94F5-42600F562BD8}" type="sibTrans" cxnId="{83E2E52F-9DB8-4B45-9FD4-104F172AA386}">
      <dgm:prSet custT="1"/>
      <dgm:spPr/>
      <dgm:t>
        <a:bodyPr/>
        <a:lstStyle/>
        <a:p>
          <a:endParaRPr lang="en-US" sz="1200"/>
        </a:p>
      </dgm:t>
    </dgm:pt>
    <dgm:pt modelId="{7B68CA25-3A73-43AD-8CB5-3C14079D1BB8}">
      <dgm:prSet custT="1"/>
      <dgm:spPr/>
      <dgm:t>
        <a:bodyPr/>
        <a:lstStyle/>
        <a:p>
          <a:r>
            <a:rPr lang="en-US" sz="1600" dirty="0"/>
            <a:t>Data Processing:</a:t>
          </a:r>
        </a:p>
      </dgm:t>
    </dgm:pt>
    <dgm:pt modelId="{33F62AFC-EA0F-4610-8C55-039C49BB5683}" type="parTrans" cxnId="{F8A43FF4-DD68-43E2-B72B-24B1CE0804B8}">
      <dgm:prSet/>
      <dgm:spPr/>
      <dgm:t>
        <a:bodyPr/>
        <a:lstStyle/>
        <a:p>
          <a:endParaRPr lang="en-US"/>
        </a:p>
      </dgm:t>
    </dgm:pt>
    <dgm:pt modelId="{5CCBA9B3-960A-4472-9EFD-E959CE67E126}" type="sibTrans" cxnId="{F8A43FF4-DD68-43E2-B72B-24B1CE0804B8}">
      <dgm:prSet/>
      <dgm:spPr/>
      <dgm:t>
        <a:bodyPr/>
        <a:lstStyle/>
        <a:p>
          <a:endParaRPr lang="en-US"/>
        </a:p>
      </dgm:t>
    </dgm:pt>
    <dgm:pt modelId="{12EE73A7-2200-447E-82A7-A1AF5BAFC2AA}">
      <dgm:prSet custT="1"/>
      <dgm:spPr/>
      <dgm:t>
        <a:bodyPr/>
        <a:lstStyle/>
        <a:p>
          <a:r>
            <a:rPr lang="en-US" sz="1600" dirty="0"/>
            <a:t>Original data have “</a:t>
          </a:r>
          <a:r>
            <a:rPr lang="en-US" sz="1600" b="0" i="0" dirty="0" err="1"/>
            <a:t>geocoded_state</a:t>
          </a:r>
          <a:r>
            <a:rPr lang="en-US" sz="1600" dirty="0"/>
            <a:t> ” collum but there is no data available so, first removed it.  </a:t>
          </a:r>
        </a:p>
      </dgm:t>
    </dgm:pt>
    <dgm:pt modelId="{862FFC5A-C2D8-4C6A-84F0-492491E83553}" type="parTrans" cxnId="{945FBFBC-512F-403D-9216-59E09568A43C}">
      <dgm:prSet/>
      <dgm:spPr/>
      <dgm:t>
        <a:bodyPr/>
        <a:lstStyle/>
        <a:p>
          <a:endParaRPr lang="en-US"/>
        </a:p>
      </dgm:t>
    </dgm:pt>
    <dgm:pt modelId="{E028C235-9FAB-4BC5-8A2E-5091E933820E}" type="sibTrans" cxnId="{945FBFBC-512F-403D-9216-59E09568A43C}">
      <dgm:prSet/>
      <dgm:spPr/>
      <dgm:t>
        <a:bodyPr/>
        <a:lstStyle/>
        <a:p>
          <a:endParaRPr lang="en-US"/>
        </a:p>
      </dgm:t>
    </dgm:pt>
    <dgm:pt modelId="{B1581A95-CA00-4094-BF16-636E1DAEC48C}">
      <dgm:prSet custT="1"/>
      <dgm:spPr/>
      <dgm:t>
        <a:bodyPr/>
        <a:lstStyle/>
        <a:p>
          <a:r>
            <a:rPr lang="en-US" sz="1600" dirty="0"/>
            <a:t>Change the data type of “date” column  </a:t>
          </a:r>
        </a:p>
      </dgm:t>
    </dgm:pt>
    <dgm:pt modelId="{B9511BC9-E506-4572-A8BC-40327A61EC53}" type="parTrans" cxnId="{EDCA50EC-C96E-40CE-981F-103188D548B8}">
      <dgm:prSet/>
      <dgm:spPr/>
      <dgm:t>
        <a:bodyPr/>
        <a:lstStyle/>
        <a:p>
          <a:endParaRPr lang="en-US"/>
        </a:p>
      </dgm:t>
    </dgm:pt>
    <dgm:pt modelId="{BDDEC0BC-5DD1-46CD-8258-B1C5D315238D}" type="sibTrans" cxnId="{EDCA50EC-C96E-40CE-981F-103188D548B8}">
      <dgm:prSet/>
      <dgm:spPr/>
      <dgm:t>
        <a:bodyPr/>
        <a:lstStyle/>
        <a:p>
          <a:endParaRPr lang="en-US"/>
        </a:p>
      </dgm:t>
    </dgm:pt>
    <dgm:pt modelId="{68D3ECFE-9BE4-4DBD-8F84-7E974AFBA839}" type="pres">
      <dgm:prSet presAssocID="{93A1E0C2-FA27-4D3C-9F6C-3FB8ED36A211}" presName="Name0" presStyleCnt="0">
        <dgm:presLayoutVars>
          <dgm:dir/>
          <dgm:resizeHandles val="exact"/>
        </dgm:presLayoutVars>
      </dgm:prSet>
      <dgm:spPr/>
    </dgm:pt>
    <dgm:pt modelId="{AECF1BC6-5D58-4190-AC5E-FD31B5F34E24}" type="pres">
      <dgm:prSet presAssocID="{FC2C7DA2-AB32-4E9A-8A6A-56A22616DE04}" presName="node" presStyleLbl="node1" presStyleIdx="0" presStyleCnt="5" custScaleX="186697" custScaleY="207821">
        <dgm:presLayoutVars>
          <dgm:bulletEnabled val="1"/>
        </dgm:presLayoutVars>
      </dgm:prSet>
      <dgm:spPr/>
    </dgm:pt>
    <dgm:pt modelId="{7EEAE3D9-93BF-416A-B618-5C4EBEB4CD15}" type="pres">
      <dgm:prSet presAssocID="{70564FAE-0CB4-45D9-B8E1-7E5560985BB3}" presName="sibTrans" presStyleLbl="sibTrans1D1" presStyleIdx="0" presStyleCnt="4"/>
      <dgm:spPr/>
    </dgm:pt>
    <dgm:pt modelId="{4D007DFB-98E4-4D0C-A937-8504C4AF2C48}" type="pres">
      <dgm:prSet presAssocID="{70564FAE-0CB4-45D9-B8E1-7E5560985BB3}" presName="connectorText" presStyleLbl="sibTrans1D1" presStyleIdx="0" presStyleCnt="4"/>
      <dgm:spPr/>
    </dgm:pt>
    <dgm:pt modelId="{A95DCBD6-2C6E-4395-89DF-132D9509D78B}" type="pres">
      <dgm:prSet presAssocID="{3A6DE0DA-CF9F-46B9-8E92-5A4C9FA6761A}" presName="node" presStyleLbl="node1" presStyleIdx="1" presStyleCnt="5" custScaleX="211472" custScaleY="210346">
        <dgm:presLayoutVars>
          <dgm:bulletEnabled val="1"/>
        </dgm:presLayoutVars>
      </dgm:prSet>
      <dgm:spPr/>
    </dgm:pt>
    <dgm:pt modelId="{EE6A50BC-FE11-4EFA-80B7-4EEBB72EED6F}" type="pres">
      <dgm:prSet presAssocID="{DFF2CA55-2A87-415A-9A44-1891C5086D7E}" presName="sibTrans" presStyleLbl="sibTrans1D1" presStyleIdx="1" presStyleCnt="4"/>
      <dgm:spPr/>
    </dgm:pt>
    <dgm:pt modelId="{A72DC1EE-B638-4790-B183-0EAABE94F946}" type="pres">
      <dgm:prSet presAssocID="{DFF2CA55-2A87-415A-9A44-1891C5086D7E}" presName="connectorText" presStyleLbl="sibTrans1D1" presStyleIdx="1" presStyleCnt="4"/>
      <dgm:spPr/>
    </dgm:pt>
    <dgm:pt modelId="{9281B693-BCE4-4BF6-995D-FAC3BE758CC4}" type="pres">
      <dgm:prSet presAssocID="{F6EDF35C-79E2-4634-BF76-BD002AE2E350}" presName="node" presStyleLbl="node1" presStyleIdx="2" presStyleCnt="5" custScaleX="116406" custScaleY="156724" custLinFactNeighborX="-1711" custLinFactNeighborY="-242">
        <dgm:presLayoutVars>
          <dgm:bulletEnabled val="1"/>
        </dgm:presLayoutVars>
      </dgm:prSet>
      <dgm:spPr/>
    </dgm:pt>
    <dgm:pt modelId="{2641C57F-928B-44FF-A296-BE518F72324C}" type="pres">
      <dgm:prSet presAssocID="{DC8ED8E7-EE27-4C4E-8651-6DC19510FF04}" presName="sibTrans" presStyleLbl="sibTrans1D1" presStyleIdx="2" presStyleCnt="4"/>
      <dgm:spPr/>
    </dgm:pt>
    <dgm:pt modelId="{D5BD22DC-9512-4C0D-BD93-24060CD2944A}" type="pres">
      <dgm:prSet presAssocID="{DC8ED8E7-EE27-4C4E-8651-6DC19510FF04}" presName="connectorText" presStyleLbl="sibTrans1D1" presStyleIdx="2" presStyleCnt="4"/>
      <dgm:spPr/>
    </dgm:pt>
    <dgm:pt modelId="{20752093-729B-4915-813E-D1048214EDEF}" type="pres">
      <dgm:prSet presAssocID="{2B1D407A-B89F-4705-BA02-952094C757E2}" presName="node" presStyleLbl="node1" presStyleIdx="3" presStyleCnt="5" custScaleX="150293" custScaleY="157946">
        <dgm:presLayoutVars>
          <dgm:bulletEnabled val="1"/>
        </dgm:presLayoutVars>
      </dgm:prSet>
      <dgm:spPr/>
    </dgm:pt>
    <dgm:pt modelId="{69AA6EDA-62DE-4655-B9A1-2B805FA54BD7}" type="pres">
      <dgm:prSet presAssocID="{4E8A98AA-5B17-458E-94F5-42600F562BD8}" presName="sibTrans" presStyleLbl="sibTrans1D1" presStyleIdx="3" presStyleCnt="4"/>
      <dgm:spPr/>
    </dgm:pt>
    <dgm:pt modelId="{8F110AE6-FEBB-4674-8834-DAA621E71015}" type="pres">
      <dgm:prSet presAssocID="{4E8A98AA-5B17-458E-94F5-42600F562BD8}" presName="connectorText" presStyleLbl="sibTrans1D1" presStyleIdx="3" presStyleCnt="4"/>
      <dgm:spPr/>
    </dgm:pt>
    <dgm:pt modelId="{D3CBA621-3BBB-470D-9E96-68D81D82328D}" type="pres">
      <dgm:prSet presAssocID="{7B68CA25-3A73-43AD-8CB5-3C14079D1BB8}" presName="node" presStyleLbl="node1" presStyleIdx="4" presStyleCnt="5" custScaleX="243829" custScaleY="234552" custLinFactNeighborX="0" custLinFactNeighborY="-15932">
        <dgm:presLayoutVars>
          <dgm:bulletEnabled val="1"/>
        </dgm:presLayoutVars>
      </dgm:prSet>
      <dgm:spPr/>
    </dgm:pt>
  </dgm:ptLst>
  <dgm:cxnLst>
    <dgm:cxn modelId="{1EA4440B-8DC8-4601-9445-07131F78C0DC}" type="presOf" srcId="{F6EDF35C-79E2-4634-BF76-BD002AE2E350}" destId="{9281B693-BCE4-4BF6-995D-FAC3BE758CC4}" srcOrd="0" destOrd="0" presId="urn:microsoft.com/office/officeart/2016/7/layout/RepeatingBendingProcessNew"/>
    <dgm:cxn modelId="{122E7914-1C6A-4066-B9CD-84B39B039296}" type="presOf" srcId="{DFF2CA55-2A87-415A-9A44-1891C5086D7E}" destId="{EE6A50BC-FE11-4EFA-80B7-4EEBB72EED6F}" srcOrd="0" destOrd="0" presId="urn:microsoft.com/office/officeart/2016/7/layout/RepeatingBendingProcessNew"/>
    <dgm:cxn modelId="{83E2E52F-9DB8-4B45-9FD4-104F172AA386}" srcId="{93A1E0C2-FA27-4D3C-9F6C-3FB8ED36A211}" destId="{2B1D407A-B89F-4705-BA02-952094C757E2}" srcOrd="3" destOrd="0" parTransId="{57431B4B-E71C-4184-B7AA-39F23D72C996}" sibTransId="{4E8A98AA-5B17-458E-94F5-42600F562BD8}"/>
    <dgm:cxn modelId="{E18CC55B-8EDD-4AD4-957D-D97C0AE4927D}" type="presOf" srcId="{4E8A98AA-5B17-458E-94F5-42600F562BD8}" destId="{69AA6EDA-62DE-4655-B9A1-2B805FA54BD7}" srcOrd="0" destOrd="0" presId="urn:microsoft.com/office/officeart/2016/7/layout/RepeatingBendingProcessNew"/>
    <dgm:cxn modelId="{CD2CAF47-8F4F-43B2-96B6-3317E7ACF630}" type="presOf" srcId="{70564FAE-0CB4-45D9-B8E1-7E5560985BB3}" destId="{4D007DFB-98E4-4D0C-A937-8504C4AF2C48}" srcOrd="1" destOrd="0" presId="urn:microsoft.com/office/officeart/2016/7/layout/RepeatingBendingProcessNew"/>
    <dgm:cxn modelId="{5DD4A868-06AA-443D-8E5F-75F32CBBC11C}" srcId="{93A1E0C2-FA27-4D3C-9F6C-3FB8ED36A211}" destId="{3A6DE0DA-CF9F-46B9-8E92-5A4C9FA6761A}" srcOrd="1" destOrd="0" parTransId="{2969F837-7FF2-4851-8F43-B885FD4B41A8}" sibTransId="{DFF2CA55-2A87-415A-9A44-1891C5086D7E}"/>
    <dgm:cxn modelId="{3708CA4A-01C2-448D-BDAD-9AAF2363B94F}" type="presOf" srcId="{DC8ED8E7-EE27-4C4E-8651-6DC19510FF04}" destId="{2641C57F-928B-44FF-A296-BE518F72324C}" srcOrd="0" destOrd="0" presId="urn:microsoft.com/office/officeart/2016/7/layout/RepeatingBendingProcessNew"/>
    <dgm:cxn modelId="{21170987-1F0F-456C-9D08-E15AAC478564}" type="presOf" srcId="{DC8ED8E7-EE27-4C4E-8651-6DC19510FF04}" destId="{D5BD22DC-9512-4C0D-BD93-24060CD2944A}" srcOrd="1" destOrd="0" presId="urn:microsoft.com/office/officeart/2016/7/layout/RepeatingBendingProcessNew"/>
    <dgm:cxn modelId="{9ACD358A-3DEB-4D8B-9D99-906728923D52}" type="presOf" srcId="{70564FAE-0CB4-45D9-B8E1-7E5560985BB3}" destId="{7EEAE3D9-93BF-416A-B618-5C4EBEB4CD15}" srcOrd="0" destOrd="0" presId="urn:microsoft.com/office/officeart/2016/7/layout/RepeatingBendingProcessNew"/>
    <dgm:cxn modelId="{EAB70C93-B573-48EB-AF43-2CB65079A75E}" type="presOf" srcId="{2B1D407A-B89F-4705-BA02-952094C757E2}" destId="{20752093-729B-4915-813E-D1048214EDEF}" srcOrd="0" destOrd="0" presId="urn:microsoft.com/office/officeart/2016/7/layout/RepeatingBendingProcessNew"/>
    <dgm:cxn modelId="{C0666D94-F013-4FC7-B2FE-3BB972C61EA3}" type="presOf" srcId="{FC2C7DA2-AB32-4E9A-8A6A-56A22616DE04}" destId="{AECF1BC6-5D58-4190-AC5E-FD31B5F34E24}" srcOrd="0" destOrd="0" presId="urn:microsoft.com/office/officeart/2016/7/layout/RepeatingBendingProcessNew"/>
    <dgm:cxn modelId="{FDDA38A5-ABC1-4299-AC81-61E28A16557E}" type="presOf" srcId="{3A6DE0DA-CF9F-46B9-8E92-5A4C9FA6761A}" destId="{A95DCBD6-2C6E-4395-89DF-132D9509D78B}" srcOrd="0" destOrd="0" presId="urn:microsoft.com/office/officeart/2016/7/layout/RepeatingBendingProcessNew"/>
    <dgm:cxn modelId="{BD2956A8-B9BF-4630-B348-C62B495EEA8E}" type="presOf" srcId="{B1581A95-CA00-4094-BF16-636E1DAEC48C}" destId="{D3CBA621-3BBB-470D-9E96-68D81D82328D}" srcOrd="0" destOrd="2" presId="urn:microsoft.com/office/officeart/2016/7/layout/RepeatingBendingProcessNew"/>
    <dgm:cxn modelId="{945FBFBC-512F-403D-9216-59E09568A43C}" srcId="{7B68CA25-3A73-43AD-8CB5-3C14079D1BB8}" destId="{12EE73A7-2200-447E-82A7-A1AF5BAFC2AA}" srcOrd="0" destOrd="0" parTransId="{862FFC5A-C2D8-4C6A-84F0-492491E83553}" sibTransId="{E028C235-9FAB-4BC5-8A2E-5091E933820E}"/>
    <dgm:cxn modelId="{993721BE-DEA8-417F-BA01-D80F6ADFE647}" type="presOf" srcId="{7B68CA25-3A73-43AD-8CB5-3C14079D1BB8}" destId="{D3CBA621-3BBB-470D-9E96-68D81D82328D}" srcOrd="0" destOrd="0" presId="urn:microsoft.com/office/officeart/2016/7/layout/RepeatingBendingProcessNew"/>
    <dgm:cxn modelId="{DC47C6C8-014E-43B1-BC6F-3DAAB0178417}" type="presOf" srcId="{93A1E0C2-FA27-4D3C-9F6C-3FB8ED36A211}" destId="{68D3ECFE-9BE4-4DBD-8F84-7E974AFBA839}" srcOrd="0" destOrd="0" presId="urn:microsoft.com/office/officeart/2016/7/layout/RepeatingBendingProcessNew"/>
    <dgm:cxn modelId="{2F48DAC9-BF85-4202-9F80-6D298196769F}" type="presOf" srcId="{12EE73A7-2200-447E-82A7-A1AF5BAFC2AA}" destId="{D3CBA621-3BBB-470D-9E96-68D81D82328D}" srcOrd="0" destOrd="1" presId="urn:microsoft.com/office/officeart/2016/7/layout/RepeatingBendingProcessNew"/>
    <dgm:cxn modelId="{14F3EAD3-7051-4361-A2C8-5D23AC1A1373}" srcId="{93A1E0C2-FA27-4D3C-9F6C-3FB8ED36A211}" destId="{FC2C7DA2-AB32-4E9A-8A6A-56A22616DE04}" srcOrd="0" destOrd="0" parTransId="{83DD5349-4A5C-47E5-B0E9-538E6EE56F44}" sibTransId="{70564FAE-0CB4-45D9-B8E1-7E5560985BB3}"/>
    <dgm:cxn modelId="{20312DE5-C21A-40A9-AFD4-5EA8BF01A6B4}" type="presOf" srcId="{DFF2CA55-2A87-415A-9A44-1891C5086D7E}" destId="{A72DC1EE-B638-4790-B183-0EAABE94F946}" srcOrd="1" destOrd="0" presId="urn:microsoft.com/office/officeart/2016/7/layout/RepeatingBendingProcessNew"/>
    <dgm:cxn modelId="{F04FADE6-C65E-4596-9440-4C4B8878BFB3}" type="presOf" srcId="{4E8A98AA-5B17-458E-94F5-42600F562BD8}" destId="{8F110AE6-FEBB-4674-8834-DAA621E71015}" srcOrd="1" destOrd="0" presId="urn:microsoft.com/office/officeart/2016/7/layout/RepeatingBendingProcessNew"/>
    <dgm:cxn modelId="{EDCA50EC-C96E-40CE-981F-103188D548B8}" srcId="{7B68CA25-3A73-43AD-8CB5-3C14079D1BB8}" destId="{B1581A95-CA00-4094-BF16-636E1DAEC48C}" srcOrd="1" destOrd="0" parTransId="{B9511BC9-E506-4572-A8BC-40327A61EC53}" sibTransId="{BDDEC0BC-5DD1-46CD-8258-B1C5D315238D}"/>
    <dgm:cxn modelId="{DEFF77F2-9EE1-469A-BDE1-C212D07C9E0E}" srcId="{93A1E0C2-FA27-4D3C-9F6C-3FB8ED36A211}" destId="{F6EDF35C-79E2-4634-BF76-BD002AE2E350}" srcOrd="2" destOrd="0" parTransId="{02A76120-2C55-4ADF-A5EF-A3AB1676A8E1}" sibTransId="{DC8ED8E7-EE27-4C4E-8651-6DC19510FF04}"/>
    <dgm:cxn modelId="{F8A43FF4-DD68-43E2-B72B-24B1CE0804B8}" srcId="{93A1E0C2-FA27-4D3C-9F6C-3FB8ED36A211}" destId="{7B68CA25-3A73-43AD-8CB5-3C14079D1BB8}" srcOrd="4" destOrd="0" parTransId="{33F62AFC-EA0F-4610-8C55-039C49BB5683}" sibTransId="{5CCBA9B3-960A-4472-9EFD-E959CE67E126}"/>
    <dgm:cxn modelId="{50DFB901-259B-4AA4-86C7-769348C2C17A}" type="presParOf" srcId="{68D3ECFE-9BE4-4DBD-8F84-7E974AFBA839}" destId="{AECF1BC6-5D58-4190-AC5E-FD31B5F34E24}" srcOrd="0" destOrd="0" presId="urn:microsoft.com/office/officeart/2016/7/layout/RepeatingBendingProcessNew"/>
    <dgm:cxn modelId="{1867EA45-7029-4A63-84A3-0CF9EDFC2C6D}" type="presParOf" srcId="{68D3ECFE-9BE4-4DBD-8F84-7E974AFBA839}" destId="{7EEAE3D9-93BF-416A-B618-5C4EBEB4CD15}" srcOrd="1" destOrd="0" presId="urn:microsoft.com/office/officeart/2016/7/layout/RepeatingBendingProcessNew"/>
    <dgm:cxn modelId="{7E435CFE-F8F4-46BC-B2C7-EC73962A5A72}" type="presParOf" srcId="{7EEAE3D9-93BF-416A-B618-5C4EBEB4CD15}" destId="{4D007DFB-98E4-4D0C-A937-8504C4AF2C48}" srcOrd="0" destOrd="0" presId="urn:microsoft.com/office/officeart/2016/7/layout/RepeatingBendingProcessNew"/>
    <dgm:cxn modelId="{93F8469C-66FF-4C30-8F3D-EA42488A8685}" type="presParOf" srcId="{68D3ECFE-9BE4-4DBD-8F84-7E974AFBA839}" destId="{A95DCBD6-2C6E-4395-89DF-132D9509D78B}" srcOrd="2" destOrd="0" presId="urn:microsoft.com/office/officeart/2016/7/layout/RepeatingBendingProcessNew"/>
    <dgm:cxn modelId="{6D116783-F2B9-4A07-BE7E-A12B989C7FCD}" type="presParOf" srcId="{68D3ECFE-9BE4-4DBD-8F84-7E974AFBA839}" destId="{EE6A50BC-FE11-4EFA-80B7-4EEBB72EED6F}" srcOrd="3" destOrd="0" presId="urn:microsoft.com/office/officeart/2016/7/layout/RepeatingBendingProcessNew"/>
    <dgm:cxn modelId="{CD0C65B8-7073-487E-AF29-92336D2021D8}" type="presParOf" srcId="{EE6A50BC-FE11-4EFA-80B7-4EEBB72EED6F}" destId="{A72DC1EE-B638-4790-B183-0EAABE94F946}" srcOrd="0" destOrd="0" presId="urn:microsoft.com/office/officeart/2016/7/layout/RepeatingBendingProcessNew"/>
    <dgm:cxn modelId="{3B1DCA33-B475-4482-B2F4-39C3531650CA}" type="presParOf" srcId="{68D3ECFE-9BE4-4DBD-8F84-7E974AFBA839}" destId="{9281B693-BCE4-4BF6-995D-FAC3BE758CC4}" srcOrd="4" destOrd="0" presId="urn:microsoft.com/office/officeart/2016/7/layout/RepeatingBendingProcessNew"/>
    <dgm:cxn modelId="{56A30E5A-7B2E-43E6-B9A2-3210A0120E10}" type="presParOf" srcId="{68D3ECFE-9BE4-4DBD-8F84-7E974AFBA839}" destId="{2641C57F-928B-44FF-A296-BE518F72324C}" srcOrd="5" destOrd="0" presId="urn:microsoft.com/office/officeart/2016/7/layout/RepeatingBendingProcessNew"/>
    <dgm:cxn modelId="{7E842A45-4F11-46AD-8AC3-D97605CF101A}" type="presParOf" srcId="{2641C57F-928B-44FF-A296-BE518F72324C}" destId="{D5BD22DC-9512-4C0D-BD93-24060CD2944A}" srcOrd="0" destOrd="0" presId="urn:microsoft.com/office/officeart/2016/7/layout/RepeatingBendingProcessNew"/>
    <dgm:cxn modelId="{B09DC92A-D8E4-4EE8-99CB-DE4527EF534C}" type="presParOf" srcId="{68D3ECFE-9BE4-4DBD-8F84-7E974AFBA839}" destId="{20752093-729B-4915-813E-D1048214EDEF}" srcOrd="6" destOrd="0" presId="urn:microsoft.com/office/officeart/2016/7/layout/RepeatingBendingProcessNew"/>
    <dgm:cxn modelId="{8DE626AF-379F-4D6F-B224-9859304B3A8F}" type="presParOf" srcId="{68D3ECFE-9BE4-4DBD-8F84-7E974AFBA839}" destId="{69AA6EDA-62DE-4655-B9A1-2B805FA54BD7}" srcOrd="7" destOrd="0" presId="urn:microsoft.com/office/officeart/2016/7/layout/RepeatingBendingProcessNew"/>
    <dgm:cxn modelId="{F41EC4BB-6CDC-416A-A4EC-61A19B0A3342}" type="presParOf" srcId="{69AA6EDA-62DE-4655-B9A1-2B805FA54BD7}" destId="{8F110AE6-FEBB-4674-8834-DAA621E71015}" srcOrd="0" destOrd="0" presId="urn:microsoft.com/office/officeart/2016/7/layout/RepeatingBendingProcessNew"/>
    <dgm:cxn modelId="{6E5F115C-F0FB-4CB9-ABA1-E34949C91178}" type="presParOf" srcId="{68D3ECFE-9BE4-4DBD-8F84-7E974AFBA839}" destId="{D3CBA621-3BBB-470D-9E96-68D81D82328D}"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D8DDD5-4265-4F97-9E41-70F02E3AD9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8F251A-ABC6-4B46-B3D1-98FA47834084}">
      <dgm:prSet/>
      <dgm:spPr/>
      <dgm:t>
        <a:bodyPr/>
        <a:lstStyle/>
        <a:p>
          <a:r>
            <a:rPr lang="en-US" dirty="0"/>
            <a:t>Utilized descriptive analytics to identify patterns in COVID-19 test results across different regions and outcomes[5].</a:t>
          </a:r>
        </a:p>
      </dgm:t>
    </dgm:pt>
    <dgm:pt modelId="{3FE3BF82-0176-4411-B6DE-121CBA583AE4}" type="parTrans" cxnId="{DB5553B3-C385-4729-AEF9-FF0556F0AF77}">
      <dgm:prSet/>
      <dgm:spPr/>
      <dgm:t>
        <a:bodyPr/>
        <a:lstStyle/>
        <a:p>
          <a:endParaRPr lang="en-US"/>
        </a:p>
      </dgm:t>
    </dgm:pt>
    <dgm:pt modelId="{F67EE245-5B37-47DE-B8D4-9E47B6CF18A1}" type="sibTrans" cxnId="{DB5553B3-C385-4729-AEF9-FF0556F0AF77}">
      <dgm:prSet/>
      <dgm:spPr/>
      <dgm:t>
        <a:bodyPr/>
        <a:lstStyle/>
        <a:p>
          <a:endParaRPr lang="en-US"/>
        </a:p>
      </dgm:t>
    </dgm:pt>
    <dgm:pt modelId="{35E9DECE-7077-4DB3-9C57-07B841B6F1BE}">
      <dgm:prSet/>
      <dgm:spPr/>
      <dgm:t>
        <a:bodyPr/>
        <a:lstStyle/>
        <a:p>
          <a:r>
            <a:rPr lang="en-US" dirty="0"/>
            <a:t>Applied predictive analytics using exponential smoothing to forecast future COVID-19 cases and testing demand.</a:t>
          </a:r>
        </a:p>
      </dgm:t>
    </dgm:pt>
    <dgm:pt modelId="{F0C50B65-69AC-4361-9803-5280E9E37028}" type="parTrans" cxnId="{2E24B957-60E0-48A8-96FB-351F7A2BD7C7}">
      <dgm:prSet/>
      <dgm:spPr/>
      <dgm:t>
        <a:bodyPr/>
        <a:lstStyle/>
        <a:p>
          <a:endParaRPr lang="en-US"/>
        </a:p>
      </dgm:t>
    </dgm:pt>
    <dgm:pt modelId="{6C4A04B6-6856-4C43-9726-A01F76C71D80}" type="sibTrans" cxnId="{2E24B957-60E0-48A8-96FB-351F7A2BD7C7}">
      <dgm:prSet/>
      <dgm:spPr/>
      <dgm:t>
        <a:bodyPr/>
        <a:lstStyle/>
        <a:p>
          <a:endParaRPr lang="en-US"/>
        </a:p>
      </dgm:t>
    </dgm:pt>
    <dgm:pt modelId="{4C93B86E-712B-4779-AA95-A9DE6CFE4B7D}">
      <dgm:prSet/>
      <dgm:spPr/>
      <dgm:t>
        <a:bodyPr/>
        <a:lstStyle/>
        <a:p>
          <a:r>
            <a:rPr lang="en-US" dirty="0"/>
            <a:t>Visualized trends and regional variations using Tableau for effective decision-making in resource distribution and public health management[6].</a:t>
          </a:r>
        </a:p>
      </dgm:t>
    </dgm:pt>
    <dgm:pt modelId="{2BC62A0E-C3C4-4C7D-BE2F-51A2A44629E2}" type="parTrans" cxnId="{FD51BEAA-1B8B-450F-9323-966047D2CDB4}">
      <dgm:prSet/>
      <dgm:spPr/>
      <dgm:t>
        <a:bodyPr/>
        <a:lstStyle/>
        <a:p>
          <a:endParaRPr lang="en-US"/>
        </a:p>
      </dgm:t>
    </dgm:pt>
    <dgm:pt modelId="{880B9C41-DEFB-4FFE-9731-114B91CE5F99}" type="sibTrans" cxnId="{FD51BEAA-1B8B-450F-9323-966047D2CDB4}">
      <dgm:prSet/>
      <dgm:spPr/>
      <dgm:t>
        <a:bodyPr/>
        <a:lstStyle/>
        <a:p>
          <a:endParaRPr lang="en-US"/>
        </a:p>
      </dgm:t>
    </dgm:pt>
    <dgm:pt modelId="{EF0B41AD-BB04-4FD9-872C-25CD5AB11550}" type="pres">
      <dgm:prSet presAssocID="{E7D8DDD5-4265-4F97-9E41-70F02E3AD92D}" presName="root" presStyleCnt="0">
        <dgm:presLayoutVars>
          <dgm:dir/>
          <dgm:resizeHandles val="exact"/>
        </dgm:presLayoutVars>
      </dgm:prSet>
      <dgm:spPr/>
    </dgm:pt>
    <dgm:pt modelId="{89AEB457-DA63-40C1-B316-EC4617733694}" type="pres">
      <dgm:prSet presAssocID="{E28F251A-ABC6-4B46-B3D1-98FA47834084}" presName="compNode" presStyleCnt="0"/>
      <dgm:spPr/>
    </dgm:pt>
    <dgm:pt modelId="{BDBBF0A1-EF4F-4293-8F4D-D08BE06F3752}" type="pres">
      <dgm:prSet presAssocID="{E28F251A-ABC6-4B46-B3D1-98FA47834084}" presName="bgRect" presStyleLbl="bgShp" presStyleIdx="0" presStyleCnt="3"/>
      <dgm:spPr/>
    </dgm:pt>
    <dgm:pt modelId="{D2F95BEF-180C-4B8F-A664-76DD5F22C53E}" type="pres">
      <dgm:prSet presAssocID="{E28F251A-ABC6-4B46-B3D1-98FA47834084}"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6B1C5EE-0C85-4B06-8FFF-57FF6F64098E}" type="pres">
      <dgm:prSet presAssocID="{E28F251A-ABC6-4B46-B3D1-98FA47834084}" presName="spaceRect" presStyleCnt="0"/>
      <dgm:spPr/>
    </dgm:pt>
    <dgm:pt modelId="{DA6ECD90-4601-42F9-8CD3-CCA9E5A843D7}" type="pres">
      <dgm:prSet presAssocID="{E28F251A-ABC6-4B46-B3D1-98FA47834084}" presName="parTx" presStyleLbl="revTx" presStyleIdx="0" presStyleCnt="3">
        <dgm:presLayoutVars>
          <dgm:chMax val="0"/>
          <dgm:chPref val="0"/>
        </dgm:presLayoutVars>
      </dgm:prSet>
      <dgm:spPr/>
    </dgm:pt>
    <dgm:pt modelId="{D999F329-0D64-4FB0-8AB8-BF728FA9D137}" type="pres">
      <dgm:prSet presAssocID="{F67EE245-5B37-47DE-B8D4-9E47B6CF18A1}" presName="sibTrans" presStyleCnt="0"/>
      <dgm:spPr/>
    </dgm:pt>
    <dgm:pt modelId="{ABFA10E6-9495-419C-AC19-D9CF013D1A22}" type="pres">
      <dgm:prSet presAssocID="{35E9DECE-7077-4DB3-9C57-07B841B6F1BE}" presName="compNode" presStyleCnt="0"/>
      <dgm:spPr/>
    </dgm:pt>
    <dgm:pt modelId="{B7DF82EE-0BC9-4BE3-A69B-789D3DF601FE}" type="pres">
      <dgm:prSet presAssocID="{35E9DECE-7077-4DB3-9C57-07B841B6F1BE}" presName="bgRect" presStyleLbl="bgShp" presStyleIdx="1" presStyleCnt="3"/>
      <dgm:spPr/>
    </dgm:pt>
    <dgm:pt modelId="{AAA170EF-82F4-4211-A4C1-82D8CFE3FAFC}" type="pres">
      <dgm:prSet presAssocID="{35E9DECE-7077-4DB3-9C57-07B841B6F1BE}"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7FC48816-6942-4EB8-A783-86D14FB703C9}" type="pres">
      <dgm:prSet presAssocID="{35E9DECE-7077-4DB3-9C57-07B841B6F1BE}" presName="spaceRect" presStyleCnt="0"/>
      <dgm:spPr/>
    </dgm:pt>
    <dgm:pt modelId="{CF0C17CE-CB87-4296-806C-2564FB19A6C9}" type="pres">
      <dgm:prSet presAssocID="{35E9DECE-7077-4DB3-9C57-07B841B6F1BE}" presName="parTx" presStyleLbl="revTx" presStyleIdx="1" presStyleCnt="3">
        <dgm:presLayoutVars>
          <dgm:chMax val="0"/>
          <dgm:chPref val="0"/>
        </dgm:presLayoutVars>
      </dgm:prSet>
      <dgm:spPr/>
    </dgm:pt>
    <dgm:pt modelId="{20FB5565-CF9A-4219-8E63-5D5C05C8DE3A}" type="pres">
      <dgm:prSet presAssocID="{6C4A04B6-6856-4C43-9726-A01F76C71D80}" presName="sibTrans" presStyleCnt="0"/>
      <dgm:spPr/>
    </dgm:pt>
    <dgm:pt modelId="{5DA8EE48-72F4-459E-8000-7FF99794A83B}" type="pres">
      <dgm:prSet presAssocID="{4C93B86E-712B-4779-AA95-A9DE6CFE4B7D}" presName="compNode" presStyleCnt="0"/>
      <dgm:spPr/>
    </dgm:pt>
    <dgm:pt modelId="{40504A11-F1D3-4AA4-8A95-BAC6F2CC47A0}" type="pres">
      <dgm:prSet presAssocID="{4C93B86E-712B-4779-AA95-A9DE6CFE4B7D}" presName="bgRect" presStyleLbl="bgShp" presStyleIdx="2" presStyleCnt="3"/>
      <dgm:spPr/>
    </dgm:pt>
    <dgm:pt modelId="{C7A290C6-22BC-41D0-B3B7-1758D7E7B7B1}" type="pres">
      <dgm:prSet presAssocID="{4C93B86E-712B-4779-AA95-A9DE6CFE4B7D}"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E031D037-A1D4-4F38-8D72-B0240E96CAEB}" type="pres">
      <dgm:prSet presAssocID="{4C93B86E-712B-4779-AA95-A9DE6CFE4B7D}" presName="spaceRect" presStyleCnt="0"/>
      <dgm:spPr/>
    </dgm:pt>
    <dgm:pt modelId="{702184BB-99AC-4F97-93C7-BCD3A7310569}" type="pres">
      <dgm:prSet presAssocID="{4C93B86E-712B-4779-AA95-A9DE6CFE4B7D}" presName="parTx" presStyleLbl="revTx" presStyleIdx="2" presStyleCnt="3">
        <dgm:presLayoutVars>
          <dgm:chMax val="0"/>
          <dgm:chPref val="0"/>
        </dgm:presLayoutVars>
      </dgm:prSet>
      <dgm:spPr/>
    </dgm:pt>
  </dgm:ptLst>
  <dgm:cxnLst>
    <dgm:cxn modelId="{47E58B72-3AAE-4424-BE53-BA6463BFC65E}" type="presOf" srcId="{E7D8DDD5-4265-4F97-9E41-70F02E3AD92D}" destId="{EF0B41AD-BB04-4FD9-872C-25CD5AB11550}" srcOrd="0" destOrd="0" presId="urn:microsoft.com/office/officeart/2018/2/layout/IconVerticalSolidList"/>
    <dgm:cxn modelId="{2E24B957-60E0-48A8-96FB-351F7A2BD7C7}" srcId="{E7D8DDD5-4265-4F97-9E41-70F02E3AD92D}" destId="{35E9DECE-7077-4DB3-9C57-07B841B6F1BE}" srcOrd="1" destOrd="0" parTransId="{F0C50B65-69AC-4361-9803-5280E9E37028}" sibTransId="{6C4A04B6-6856-4C43-9726-A01F76C71D80}"/>
    <dgm:cxn modelId="{7BECC892-D954-45D1-91CA-19D05DDACD40}" type="presOf" srcId="{35E9DECE-7077-4DB3-9C57-07B841B6F1BE}" destId="{CF0C17CE-CB87-4296-806C-2564FB19A6C9}" srcOrd="0" destOrd="0" presId="urn:microsoft.com/office/officeart/2018/2/layout/IconVerticalSolidList"/>
    <dgm:cxn modelId="{FD51BEAA-1B8B-450F-9323-966047D2CDB4}" srcId="{E7D8DDD5-4265-4F97-9E41-70F02E3AD92D}" destId="{4C93B86E-712B-4779-AA95-A9DE6CFE4B7D}" srcOrd="2" destOrd="0" parTransId="{2BC62A0E-C3C4-4C7D-BE2F-51A2A44629E2}" sibTransId="{880B9C41-DEFB-4FFE-9731-114B91CE5F99}"/>
    <dgm:cxn modelId="{DB5553B3-C385-4729-AEF9-FF0556F0AF77}" srcId="{E7D8DDD5-4265-4F97-9E41-70F02E3AD92D}" destId="{E28F251A-ABC6-4B46-B3D1-98FA47834084}" srcOrd="0" destOrd="0" parTransId="{3FE3BF82-0176-4411-B6DE-121CBA583AE4}" sibTransId="{F67EE245-5B37-47DE-B8D4-9E47B6CF18A1}"/>
    <dgm:cxn modelId="{E79874D3-1E32-4613-8ACF-58CA8A25E6CE}" type="presOf" srcId="{E28F251A-ABC6-4B46-B3D1-98FA47834084}" destId="{DA6ECD90-4601-42F9-8CD3-CCA9E5A843D7}" srcOrd="0" destOrd="0" presId="urn:microsoft.com/office/officeart/2018/2/layout/IconVerticalSolidList"/>
    <dgm:cxn modelId="{FF8DECED-0C78-45D8-B940-D5F22C319A07}" type="presOf" srcId="{4C93B86E-712B-4779-AA95-A9DE6CFE4B7D}" destId="{702184BB-99AC-4F97-93C7-BCD3A7310569}" srcOrd="0" destOrd="0" presId="urn:microsoft.com/office/officeart/2018/2/layout/IconVerticalSolidList"/>
    <dgm:cxn modelId="{1E8AFA3F-ACDF-479D-878F-E1BC96285788}" type="presParOf" srcId="{EF0B41AD-BB04-4FD9-872C-25CD5AB11550}" destId="{89AEB457-DA63-40C1-B316-EC4617733694}" srcOrd="0" destOrd="0" presId="urn:microsoft.com/office/officeart/2018/2/layout/IconVerticalSolidList"/>
    <dgm:cxn modelId="{33243E16-5E91-4FE4-9134-DBE6EE371EDC}" type="presParOf" srcId="{89AEB457-DA63-40C1-B316-EC4617733694}" destId="{BDBBF0A1-EF4F-4293-8F4D-D08BE06F3752}" srcOrd="0" destOrd="0" presId="urn:microsoft.com/office/officeart/2018/2/layout/IconVerticalSolidList"/>
    <dgm:cxn modelId="{F65E4373-42F9-40A9-8037-D9A2DA466634}" type="presParOf" srcId="{89AEB457-DA63-40C1-B316-EC4617733694}" destId="{D2F95BEF-180C-4B8F-A664-76DD5F22C53E}" srcOrd="1" destOrd="0" presId="urn:microsoft.com/office/officeart/2018/2/layout/IconVerticalSolidList"/>
    <dgm:cxn modelId="{C9F59F72-A982-4F40-95EC-4B326459FD4A}" type="presParOf" srcId="{89AEB457-DA63-40C1-B316-EC4617733694}" destId="{D6B1C5EE-0C85-4B06-8FFF-57FF6F64098E}" srcOrd="2" destOrd="0" presId="urn:microsoft.com/office/officeart/2018/2/layout/IconVerticalSolidList"/>
    <dgm:cxn modelId="{42C452BB-225A-47AD-92E8-6020A94C05F9}" type="presParOf" srcId="{89AEB457-DA63-40C1-B316-EC4617733694}" destId="{DA6ECD90-4601-42F9-8CD3-CCA9E5A843D7}" srcOrd="3" destOrd="0" presId="urn:microsoft.com/office/officeart/2018/2/layout/IconVerticalSolidList"/>
    <dgm:cxn modelId="{A257445F-5839-4BD2-86C4-B25A13351A81}" type="presParOf" srcId="{EF0B41AD-BB04-4FD9-872C-25CD5AB11550}" destId="{D999F329-0D64-4FB0-8AB8-BF728FA9D137}" srcOrd="1" destOrd="0" presId="urn:microsoft.com/office/officeart/2018/2/layout/IconVerticalSolidList"/>
    <dgm:cxn modelId="{87610C94-4BBB-4D1C-9141-1859AB284690}" type="presParOf" srcId="{EF0B41AD-BB04-4FD9-872C-25CD5AB11550}" destId="{ABFA10E6-9495-419C-AC19-D9CF013D1A22}" srcOrd="2" destOrd="0" presId="urn:microsoft.com/office/officeart/2018/2/layout/IconVerticalSolidList"/>
    <dgm:cxn modelId="{EAF31E2D-B40D-4CBE-B219-097FE13D88C3}" type="presParOf" srcId="{ABFA10E6-9495-419C-AC19-D9CF013D1A22}" destId="{B7DF82EE-0BC9-4BE3-A69B-789D3DF601FE}" srcOrd="0" destOrd="0" presId="urn:microsoft.com/office/officeart/2018/2/layout/IconVerticalSolidList"/>
    <dgm:cxn modelId="{FB2D3587-CE75-4B47-9FF3-5E0B885CA43D}" type="presParOf" srcId="{ABFA10E6-9495-419C-AC19-D9CF013D1A22}" destId="{AAA170EF-82F4-4211-A4C1-82D8CFE3FAFC}" srcOrd="1" destOrd="0" presId="urn:microsoft.com/office/officeart/2018/2/layout/IconVerticalSolidList"/>
    <dgm:cxn modelId="{8FE9943E-993F-4EA2-AA4F-CC5D85C93812}" type="presParOf" srcId="{ABFA10E6-9495-419C-AC19-D9CF013D1A22}" destId="{7FC48816-6942-4EB8-A783-86D14FB703C9}" srcOrd="2" destOrd="0" presId="urn:microsoft.com/office/officeart/2018/2/layout/IconVerticalSolidList"/>
    <dgm:cxn modelId="{060315E5-38AA-40DC-99C1-0125CACB6693}" type="presParOf" srcId="{ABFA10E6-9495-419C-AC19-D9CF013D1A22}" destId="{CF0C17CE-CB87-4296-806C-2564FB19A6C9}" srcOrd="3" destOrd="0" presId="urn:microsoft.com/office/officeart/2018/2/layout/IconVerticalSolidList"/>
    <dgm:cxn modelId="{45D53BCC-F4F0-428F-BD71-16D644AD7946}" type="presParOf" srcId="{EF0B41AD-BB04-4FD9-872C-25CD5AB11550}" destId="{20FB5565-CF9A-4219-8E63-5D5C05C8DE3A}" srcOrd="3" destOrd="0" presId="urn:microsoft.com/office/officeart/2018/2/layout/IconVerticalSolidList"/>
    <dgm:cxn modelId="{6650F15B-64B7-45E3-958E-44905DB6E54D}" type="presParOf" srcId="{EF0B41AD-BB04-4FD9-872C-25CD5AB11550}" destId="{5DA8EE48-72F4-459E-8000-7FF99794A83B}" srcOrd="4" destOrd="0" presId="urn:microsoft.com/office/officeart/2018/2/layout/IconVerticalSolidList"/>
    <dgm:cxn modelId="{DDC3A5C9-EE35-44E9-A349-B93662468914}" type="presParOf" srcId="{5DA8EE48-72F4-459E-8000-7FF99794A83B}" destId="{40504A11-F1D3-4AA4-8A95-BAC6F2CC47A0}" srcOrd="0" destOrd="0" presId="urn:microsoft.com/office/officeart/2018/2/layout/IconVerticalSolidList"/>
    <dgm:cxn modelId="{7D6DC2E8-3FD7-450D-9B2A-143949B735D2}" type="presParOf" srcId="{5DA8EE48-72F4-459E-8000-7FF99794A83B}" destId="{C7A290C6-22BC-41D0-B3B7-1758D7E7B7B1}" srcOrd="1" destOrd="0" presId="urn:microsoft.com/office/officeart/2018/2/layout/IconVerticalSolidList"/>
    <dgm:cxn modelId="{5CF05514-7063-4F2B-8D20-ABF0F0A0C948}" type="presParOf" srcId="{5DA8EE48-72F4-459E-8000-7FF99794A83B}" destId="{E031D037-A1D4-4F38-8D72-B0240E96CAEB}" srcOrd="2" destOrd="0" presId="urn:microsoft.com/office/officeart/2018/2/layout/IconVerticalSolidList"/>
    <dgm:cxn modelId="{2B277C63-E8F3-4C69-93EC-0C0ABDE877F1}" type="presParOf" srcId="{5DA8EE48-72F4-459E-8000-7FF99794A83B}" destId="{702184BB-99AC-4F97-93C7-BCD3A731056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4C9D91-5251-4CB7-ACD3-CD77565268AD}"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8DBEFC7A-1F11-4A7A-A207-B272F52D4DED}">
      <dgm:prSet/>
      <dgm:spPr/>
      <dgm:t>
        <a:bodyPr/>
        <a:lstStyle/>
        <a:p>
          <a:pPr>
            <a:lnSpc>
              <a:spcPct val="100000"/>
            </a:lnSpc>
          </a:pPr>
          <a:r>
            <a:rPr lang="en-US" dirty="0"/>
            <a:t>Exponential Smoothing: A predictive analytics technique used to forecast future values, emphasizing more recent observations for trend identification [1].</a:t>
          </a:r>
        </a:p>
      </dgm:t>
    </dgm:pt>
    <dgm:pt modelId="{4964FA73-A842-4776-ABE8-A91E3B6B3A09}" type="parTrans" cxnId="{BA129BA2-AFDF-4CB4-8903-49C723F1EF2B}">
      <dgm:prSet/>
      <dgm:spPr/>
      <dgm:t>
        <a:bodyPr/>
        <a:lstStyle/>
        <a:p>
          <a:endParaRPr lang="en-US"/>
        </a:p>
      </dgm:t>
    </dgm:pt>
    <dgm:pt modelId="{8FAB62A9-4681-4472-8EAA-BBE7019AC109}" type="sibTrans" cxnId="{BA129BA2-AFDF-4CB4-8903-49C723F1EF2B}">
      <dgm:prSet/>
      <dgm:spPr/>
      <dgm:t>
        <a:bodyPr/>
        <a:lstStyle/>
        <a:p>
          <a:endParaRPr lang="en-US"/>
        </a:p>
      </dgm:t>
    </dgm:pt>
    <dgm:pt modelId="{FF9BB09A-E0DD-4F49-BFB2-6607B30DC181}">
      <dgm:prSet/>
      <dgm:spPr/>
      <dgm:t>
        <a:bodyPr/>
        <a:lstStyle/>
        <a:p>
          <a:pPr>
            <a:lnSpc>
              <a:spcPct val="100000"/>
            </a:lnSpc>
          </a:pPr>
          <a:r>
            <a:rPr lang="en-US" dirty="0"/>
            <a:t>Descriptive Analytics: Used to create visualizations such as charts and graphs to summarize and describe the COVID-19 testing data across regions.</a:t>
          </a:r>
        </a:p>
      </dgm:t>
    </dgm:pt>
    <dgm:pt modelId="{6BA81BAB-EA9D-4038-9029-0D2635899239}" type="parTrans" cxnId="{0DA040A0-DA4C-439A-93E8-8492C2F0ECCD}">
      <dgm:prSet/>
      <dgm:spPr/>
      <dgm:t>
        <a:bodyPr/>
        <a:lstStyle/>
        <a:p>
          <a:endParaRPr lang="en-US"/>
        </a:p>
      </dgm:t>
    </dgm:pt>
    <dgm:pt modelId="{CC8773C6-4B38-4298-9014-43635E618322}" type="sibTrans" cxnId="{0DA040A0-DA4C-439A-93E8-8492C2F0ECCD}">
      <dgm:prSet/>
      <dgm:spPr/>
      <dgm:t>
        <a:bodyPr/>
        <a:lstStyle/>
        <a:p>
          <a:endParaRPr lang="en-US"/>
        </a:p>
      </dgm:t>
    </dgm:pt>
    <dgm:pt modelId="{02246303-7EC6-4C06-BC8E-B3F56513126E}">
      <dgm:prSet/>
      <dgm:spPr/>
      <dgm:t>
        <a:bodyPr/>
        <a:lstStyle/>
        <a:p>
          <a:pPr>
            <a:lnSpc>
              <a:spcPct val="100000"/>
            </a:lnSpc>
          </a:pPr>
          <a:r>
            <a:rPr lang="en-US" dirty="0"/>
            <a:t>The predictive model uses historical COVID-19 test results in data, including daily new and total results categorized by the outcome and FEMA region, to forecast future testing demand and trends[1].</a:t>
          </a:r>
        </a:p>
      </dgm:t>
    </dgm:pt>
    <dgm:pt modelId="{83EE6548-647A-4FA5-8885-0CB519CA9D50}" type="parTrans" cxnId="{56E1BEA7-1EBD-482E-94F7-02A898267A78}">
      <dgm:prSet/>
      <dgm:spPr/>
      <dgm:t>
        <a:bodyPr/>
        <a:lstStyle/>
        <a:p>
          <a:endParaRPr lang="en-US"/>
        </a:p>
      </dgm:t>
    </dgm:pt>
    <dgm:pt modelId="{DDFC9750-3F94-4AA6-ABA1-9BEF58E998BE}" type="sibTrans" cxnId="{56E1BEA7-1EBD-482E-94F7-02A898267A78}">
      <dgm:prSet/>
      <dgm:spPr/>
      <dgm:t>
        <a:bodyPr/>
        <a:lstStyle/>
        <a:p>
          <a:endParaRPr lang="en-US"/>
        </a:p>
      </dgm:t>
    </dgm:pt>
    <dgm:pt modelId="{5CA7F47D-925B-4ED0-94EA-1BA22F7A971C}" type="pres">
      <dgm:prSet presAssocID="{5C4C9D91-5251-4CB7-ACD3-CD77565268AD}" presName="root" presStyleCnt="0">
        <dgm:presLayoutVars>
          <dgm:dir/>
          <dgm:resizeHandles val="exact"/>
        </dgm:presLayoutVars>
      </dgm:prSet>
      <dgm:spPr/>
    </dgm:pt>
    <dgm:pt modelId="{6C50E9C1-BDFC-4F75-BDEB-2238E1F39BA7}" type="pres">
      <dgm:prSet presAssocID="{8DBEFC7A-1F11-4A7A-A207-B272F52D4DED}" presName="compNode" presStyleCnt="0"/>
      <dgm:spPr/>
    </dgm:pt>
    <dgm:pt modelId="{3A37A990-D593-4056-B18F-A048E3A16864}" type="pres">
      <dgm:prSet presAssocID="{8DBEFC7A-1F11-4A7A-A207-B272F52D4DED}" presName="bgRect" presStyleLbl="bgShp" presStyleIdx="0" presStyleCnt="3"/>
      <dgm:spPr/>
    </dgm:pt>
    <dgm:pt modelId="{075847A6-AF92-4A9A-AE75-F516C3659B41}" type="pres">
      <dgm:prSet presAssocID="{8DBEFC7A-1F11-4A7A-A207-B272F52D4DED}"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78DA879-0447-4A77-BFCB-2E0CBC6F20CE}" type="pres">
      <dgm:prSet presAssocID="{8DBEFC7A-1F11-4A7A-A207-B272F52D4DED}" presName="spaceRect" presStyleCnt="0"/>
      <dgm:spPr/>
    </dgm:pt>
    <dgm:pt modelId="{C3B4F820-6849-40B9-A8AB-3EBA5FC655A4}" type="pres">
      <dgm:prSet presAssocID="{8DBEFC7A-1F11-4A7A-A207-B272F52D4DED}" presName="parTx" presStyleLbl="revTx" presStyleIdx="0" presStyleCnt="3">
        <dgm:presLayoutVars>
          <dgm:chMax val="0"/>
          <dgm:chPref val="0"/>
        </dgm:presLayoutVars>
      </dgm:prSet>
      <dgm:spPr/>
    </dgm:pt>
    <dgm:pt modelId="{53622AA2-41F3-4800-8D43-B3F6B46E980C}" type="pres">
      <dgm:prSet presAssocID="{8FAB62A9-4681-4472-8EAA-BBE7019AC109}" presName="sibTrans" presStyleCnt="0"/>
      <dgm:spPr/>
    </dgm:pt>
    <dgm:pt modelId="{CBB44E7E-DD42-4B8D-AD9D-078389CD4C41}" type="pres">
      <dgm:prSet presAssocID="{FF9BB09A-E0DD-4F49-BFB2-6607B30DC181}" presName="compNode" presStyleCnt="0"/>
      <dgm:spPr/>
    </dgm:pt>
    <dgm:pt modelId="{5E2A74FF-9209-49B2-99F4-E01DFDC435BA}" type="pres">
      <dgm:prSet presAssocID="{FF9BB09A-E0DD-4F49-BFB2-6607B30DC181}" presName="bgRect" presStyleLbl="bgShp" presStyleIdx="1" presStyleCnt="3"/>
      <dgm:spPr/>
    </dgm:pt>
    <dgm:pt modelId="{4579F73A-C300-48B8-96B1-5DE013547890}" type="pres">
      <dgm:prSet presAssocID="{FF9BB09A-E0DD-4F49-BFB2-6607B30DC181}"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1ED447A1-A47A-4BA6-8B59-D255918E9065}" type="pres">
      <dgm:prSet presAssocID="{FF9BB09A-E0DD-4F49-BFB2-6607B30DC181}" presName="spaceRect" presStyleCnt="0"/>
      <dgm:spPr/>
    </dgm:pt>
    <dgm:pt modelId="{8ECCC514-108A-4E7E-A039-FCCFF8C9A1F6}" type="pres">
      <dgm:prSet presAssocID="{FF9BB09A-E0DD-4F49-BFB2-6607B30DC181}" presName="parTx" presStyleLbl="revTx" presStyleIdx="1" presStyleCnt="3">
        <dgm:presLayoutVars>
          <dgm:chMax val="0"/>
          <dgm:chPref val="0"/>
        </dgm:presLayoutVars>
      </dgm:prSet>
      <dgm:spPr/>
    </dgm:pt>
    <dgm:pt modelId="{8BDACFD4-EB51-4BA6-93BA-1F6AFBDC2949}" type="pres">
      <dgm:prSet presAssocID="{CC8773C6-4B38-4298-9014-43635E618322}" presName="sibTrans" presStyleCnt="0"/>
      <dgm:spPr/>
    </dgm:pt>
    <dgm:pt modelId="{2EB7A821-279A-40EB-A416-BBE4567D117B}" type="pres">
      <dgm:prSet presAssocID="{02246303-7EC6-4C06-BC8E-B3F56513126E}" presName="compNode" presStyleCnt="0"/>
      <dgm:spPr/>
    </dgm:pt>
    <dgm:pt modelId="{0A83E5F6-D49B-455D-A30B-18D8A7C184E9}" type="pres">
      <dgm:prSet presAssocID="{02246303-7EC6-4C06-BC8E-B3F56513126E}" presName="bgRect" presStyleLbl="bgShp" presStyleIdx="2" presStyleCnt="3"/>
      <dgm:spPr/>
    </dgm:pt>
    <dgm:pt modelId="{7AB8A068-A757-4FE3-A072-A497C1200EA1}" type="pres">
      <dgm:prSet presAssocID="{02246303-7EC6-4C06-BC8E-B3F56513126E}"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16F722B-910B-461E-AA5C-F481E8D0DFFE}" type="pres">
      <dgm:prSet presAssocID="{02246303-7EC6-4C06-BC8E-B3F56513126E}" presName="spaceRect" presStyleCnt="0"/>
      <dgm:spPr/>
    </dgm:pt>
    <dgm:pt modelId="{3461059B-4FB3-4E9B-9FBB-F9CFBDB6483C}" type="pres">
      <dgm:prSet presAssocID="{02246303-7EC6-4C06-BC8E-B3F56513126E}" presName="parTx" presStyleLbl="revTx" presStyleIdx="2" presStyleCnt="3">
        <dgm:presLayoutVars>
          <dgm:chMax val="0"/>
          <dgm:chPref val="0"/>
        </dgm:presLayoutVars>
      </dgm:prSet>
      <dgm:spPr/>
    </dgm:pt>
  </dgm:ptLst>
  <dgm:cxnLst>
    <dgm:cxn modelId="{BA634862-FCA4-4219-A367-6947B967C766}" type="presOf" srcId="{02246303-7EC6-4C06-BC8E-B3F56513126E}" destId="{3461059B-4FB3-4E9B-9FBB-F9CFBDB6483C}" srcOrd="0" destOrd="0" presId="urn:microsoft.com/office/officeart/2018/2/layout/IconVerticalSolidList"/>
    <dgm:cxn modelId="{0DA040A0-DA4C-439A-93E8-8492C2F0ECCD}" srcId="{5C4C9D91-5251-4CB7-ACD3-CD77565268AD}" destId="{FF9BB09A-E0DD-4F49-BFB2-6607B30DC181}" srcOrd="1" destOrd="0" parTransId="{6BA81BAB-EA9D-4038-9029-0D2635899239}" sibTransId="{CC8773C6-4B38-4298-9014-43635E618322}"/>
    <dgm:cxn modelId="{BA129BA2-AFDF-4CB4-8903-49C723F1EF2B}" srcId="{5C4C9D91-5251-4CB7-ACD3-CD77565268AD}" destId="{8DBEFC7A-1F11-4A7A-A207-B272F52D4DED}" srcOrd="0" destOrd="0" parTransId="{4964FA73-A842-4776-ABE8-A91E3B6B3A09}" sibTransId="{8FAB62A9-4681-4472-8EAA-BBE7019AC109}"/>
    <dgm:cxn modelId="{56E1BEA7-1EBD-482E-94F7-02A898267A78}" srcId="{5C4C9D91-5251-4CB7-ACD3-CD77565268AD}" destId="{02246303-7EC6-4C06-BC8E-B3F56513126E}" srcOrd="2" destOrd="0" parTransId="{83EE6548-647A-4FA5-8885-0CB519CA9D50}" sibTransId="{DDFC9750-3F94-4AA6-ABA1-9BEF58E998BE}"/>
    <dgm:cxn modelId="{F7F4D9B2-A3BC-494E-B920-85913B0B797A}" type="presOf" srcId="{8DBEFC7A-1F11-4A7A-A207-B272F52D4DED}" destId="{C3B4F820-6849-40B9-A8AB-3EBA5FC655A4}" srcOrd="0" destOrd="0" presId="urn:microsoft.com/office/officeart/2018/2/layout/IconVerticalSolidList"/>
    <dgm:cxn modelId="{444C1BDA-0C8F-47EA-8ED3-6009952CEDA1}" type="presOf" srcId="{5C4C9D91-5251-4CB7-ACD3-CD77565268AD}" destId="{5CA7F47D-925B-4ED0-94EA-1BA22F7A971C}" srcOrd="0" destOrd="0" presId="urn:microsoft.com/office/officeart/2018/2/layout/IconVerticalSolidList"/>
    <dgm:cxn modelId="{DBCA9FDA-943E-4C94-87FF-791FF45A858B}" type="presOf" srcId="{FF9BB09A-E0DD-4F49-BFB2-6607B30DC181}" destId="{8ECCC514-108A-4E7E-A039-FCCFF8C9A1F6}" srcOrd="0" destOrd="0" presId="urn:microsoft.com/office/officeart/2018/2/layout/IconVerticalSolidList"/>
    <dgm:cxn modelId="{982C3C43-00AF-456A-8C37-F9777CCF54FA}" type="presParOf" srcId="{5CA7F47D-925B-4ED0-94EA-1BA22F7A971C}" destId="{6C50E9C1-BDFC-4F75-BDEB-2238E1F39BA7}" srcOrd="0" destOrd="0" presId="urn:microsoft.com/office/officeart/2018/2/layout/IconVerticalSolidList"/>
    <dgm:cxn modelId="{8C130E65-1425-47F7-8914-93007F494FD7}" type="presParOf" srcId="{6C50E9C1-BDFC-4F75-BDEB-2238E1F39BA7}" destId="{3A37A990-D593-4056-B18F-A048E3A16864}" srcOrd="0" destOrd="0" presId="urn:microsoft.com/office/officeart/2018/2/layout/IconVerticalSolidList"/>
    <dgm:cxn modelId="{8561132F-699C-4CFC-99A7-4E90D95286EF}" type="presParOf" srcId="{6C50E9C1-BDFC-4F75-BDEB-2238E1F39BA7}" destId="{075847A6-AF92-4A9A-AE75-F516C3659B41}" srcOrd="1" destOrd="0" presId="urn:microsoft.com/office/officeart/2018/2/layout/IconVerticalSolidList"/>
    <dgm:cxn modelId="{6BE323CA-708F-468D-A20E-45C873FBDD1C}" type="presParOf" srcId="{6C50E9C1-BDFC-4F75-BDEB-2238E1F39BA7}" destId="{B78DA879-0447-4A77-BFCB-2E0CBC6F20CE}" srcOrd="2" destOrd="0" presId="urn:microsoft.com/office/officeart/2018/2/layout/IconVerticalSolidList"/>
    <dgm:cxn modelId="{FA445F91-BD6A-4DF7-B1CD-807FF16865E5}" type="presParOf" srcId="{6C50E9C1-BDFC-4F75-BDEB-2238E1F39BA7}" destId="{C3B4F820-6849-40B9-A8AB-3EBA5FC655A4}" srcOrd="3" destOrd="0" presId="urn:microsoft.com/office/officeart/2018/2/layout/IconVerticalSolidList"/>
    <dgm:cxn modelId="{F5A08911-D172-413F-9725-4DDE3899CB93}" type="presParOf" srcId="{5CA7F47D-925B-4ED0-94EA-1BA22F7A971C}" destId="{53622AA2-41F3-4800-8D43-B3F6B46E980C}" srcOrd="1" destOrd="0" presId="urn:microsoft.com/office/officeart/2018/2/layout/IconVerticalSolidList"/>
    <dgm:cxn modelId="{B7210EF0-185E-47FE-ADF7-0E7AF001B333}" type="presParOf" srcId="{5CA7F47D-925B-4ED0-94EA-1BA22F7A971C}" destId="{CBB44E7E-DD42-4B8D-AD9D-078389CD4C41}" srcOrd="2" destOrd="0" presId="urn:microsoft.com/office/officeart/2018/2/layout/IconVerticalSolidList"/>
    <dgm:cxn modelId="{D86B90D0-5DE4-4289-A9B7-4ECE0C670EED}" type="presParOf" srcId="{CBB44E7E-DD42-4B8D-AD9D-078389CD4C41}" destId="{5E2A74FF-9209-49B2-99F4-E01DFDC435BA}" srcOrd="0" destOrd="0" presId="urn:microsoft.com/office/officeart/2018/2/layout/IconVerticalSolidList"/>
    <dgm:cxn modelId="{7F4BDFCB-A47F-45C9-949E-38636DB8AEDC}" type="presParOf" srcId="{CBB44E7E-DD42-4B8D-AD9D-078389CD4C41}" destId="{4579F73A-C300-48B8-96B1-5DE013547890}" srcOrd="1" destOrd="0" presId="urn:microsoft.com/office/officeart/2018/2/layout/IconVerticalSolidList"/>
    <dgm:cxn modelId="{E88C5CBE-AD5C-4D84-AC9F-672D35674EB2}" type="presParOf" srcId="{CBB44E7E-DD42-4B8D-AD9D-078389CD4C41}" destId="{1ED447A1-A47A-4BA6-8B59-D255918E9065}" srcOrd="2" destOrd="0" presId="urn:microsoft.com/office/officeart/2018/2/layout/IconVerticalSolidList"/>
    <dgm:cxn modelId="{AD012CC0-D885-489C-BA49-C01BB9CB3055}" type="presParOf" srcId="{CBB44E7E-DD42-4B8D-AD9D-078389CD4C41}" destId="{8ECCC514-108A-4E7E-A039-FCCFF8C9A1F6}" srcOrd="3" destOrd="0" presId="urn:microsoft.com/office/officeart/2018/2/layout/IconVerticalSolidList"/>
    <dgm:cxn modelId="{3CC61B7B-76B9-4C8C-B0F0-95ED4060B2C8}" type="presParOf" srcId="{5CA7F47D-925B-4ED0-94EA-1BA22F7A971C}" destId="{8BDACFD4-EB51-4BA6-93BA-1F6AFBDC2949}" srcOrd="3" destOrd="0" presId="urn:microsoft.com/office/officeart/2018/2/layout/IconVerticalSolidList"/>
    <dgm:cxn modelId="{3D2CF8ED-AC72-49EF-A79E-1E4EA435A5AF}" type="presParOf" srcId="{5CA7F47D-925B-4ED0-94EA-1BA22F7A971C}" destId="{2EB7A821-279A-40EB-A416-BBE4567D117B}" srcOrd="4" destOrd="0" presId="urn:microsoft.com/office/officeart/2018/2/layout/IconVerticalSolidList"/>
    <dgm:cxn modelId="{86265AAE-5C08-41F3-9F0F-92DC6A6617C5}" type="presParOf" srcId="{2EB7A821-279A-40EB-A416-BBE4567D117B}" destId="{0A83E5F6-D49B-455D-A30B-18D8A7C184E9}" srcOrd="0" destOrd="0" presId="urn:microsoft.com/office/officeart/2018/2/layout/IconVerticalSolidList"/>
    <dgm:cxn modelId="{D37D51E9-DDE6-4A07-80B0-1C005116DB80}" type="presParOf" srcId="{2EB7A821-279A-40EB-A416-BBE4567D117B}" destId="{7AB8A068-A757-4FE3-A072-A497C1200EA1}" srcOrd="1" destOrd="0" presId="urn:microsoft.com/office/officeart/2018/2/layout/IconVerticalSolidList"/>
    <dgm:cxn modelId="{A64BD770-4848-4290-AAB3-50EAFAA41CA9}" type="presParOf" srcId="{2EB7A821-279A-40EB-A416-BBE4567D117B}" destId="{D16F722B-910B-461E-AA5C-F481E8D0DFFE}" srcOrd="2" destOrd="0" presId="urn:microsoft.com/office/officeart/2018/2/layout/IconVerticalSolidList"/>
    <dgm:cxn modelId="{0AB4488D-DD95-4C58-ACFB-AF36E1AF558C}" type="presParOf" srcId="{2EB7A821-279A-40EB-A416-BBE4567D117B}" destId="{3461059B-4FB3-4E9B-9FBB-F9CFBDB6483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61C834-E666-4FA6-B100-8AB778F8B6B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B69E47B-3C80-4512-A8AB-172734544D28}">
      <dgm:prSet/>
      <dgm:spPr/>
      <dgm:t>
        <a:bodyPr/>
        <a:lstStyle/>
        <a:p>
          <a:r>
            <a:rPr lang="en-US"/>
            <a:t>Regional Resource Needs: Regions with high case counts (e.g., Region 9) require more resources and targeted interventions.</a:t>
          </a:r>
        </a:p>
      </dgm:t>
    </dgm:pt>
    <dgm:pt modelId="{C9933697-BA86-45C9-AFC3-0694897E79DF}" type="parTrans" cxnId="{F0495699-2300-4177-A268-EFB616884FE5}">
      <dgm:prSet/>
      <dgm:spPr/>
      <dgm:t>
        <a:bodyPr/>
        <a:lstStyle/>
        <a:p>
          <a:endParaRPr lang="en-US"/>
        </a:p>
      </dgm:t>
    </dgm:pt>
    <dgm:pt modelId="{DA82B697-78A2-4696-B70B-346E3E2F6A83}" type="sibTrans" cxnId="{F0495699-2300-4177-A268-EFB616884FE5}">
      <dgm:prSet/>
      <dgm:spPr/>
      <dgm:t>
        <a:bodyPr/>
        <a:lstStyle/>
        <a:p>
          <a:endParaRPr lang="en-US"/>
        </a:p>
      </dgm:t>
    </dgm:pt>
    <dgm:pt modelId="{8DDF969B-96D7-4D6A-9157-14CE4F410B82}">
      <dgm:prSet/>
      <dgm:spPr/>
      <dgm:t>
        <a:bodyPr/>
        <a:lstStyle/>
        <a:p>
          <a:r>
            <a:rPr lang="en-US"/>
            <a:t>Testing Efficiency: Negative results dominate, indicating effective testing; the decreasing trend in new results reflects successful interventions.</a:t>
          </a:r>
        </a:p>
      </dgm:t>
    </dgm:pt>
    <dgm:pt modelId="{6B8398CF-A567-4E56-A2EB-3F5334C43C1D}" type="parTrans" cxnId="{119EA3D7-EC9F-4F89-8D80-CCF0E7EE9BC7}">
      <dgm:prSet/>
      <dgm:spPr/>
      <dgm:t>
        <a:bodyPr/>
        <a:lstStyle/>
        <a:p>
          <a:endParaRPr lang="en-US"/>
        </a:p>
      </dgm:t>
    </dgm:pt>
    <dgm:pt modelId="{B6CF7511-6F34-459A-B02F-E145B614D3A0}" type="sibTrans" cxnId="{119EA3D7-EC9F-4F89-8D80-CCF0E7EE9BC7}">
      <dgm:prSet/>
      <dgm:spPr/>
      <dgm:t>
        <a:bodyPr/>
        <a:lstStyle/>
        <a:p>
          <a:endParaRPr lang="en-US"/>
        </a:p>
      </dgm:t>
    </dgm:pt>
    <dgm:pt modelId="{1B742884-36B7-45D3-BC74-504D3F85E18A}">
      <dgm:prSet/>
      <dgm:spPr/>
      <dgm:t>
        <a:bodyPr/>
        <a:lstStyle/>
        <a:p>
          <a:r>
            <a:rPr lang="en-US" dirty="0"/>
            <a:t>Resource Allocation: Adjust kits and personnel based on case trends and regional variations for optimized resource distribution.</a:t>
          </a:r>
        </a:p>
      </dgm:t>
    </dgm:pt>
    <dgm:pt modelId="{73AA28D9-5578-4922-918C-81C104869006}" type="parTrans" cxnId="{8FC76B6D-C91D-4674-B930-DA603AA29069}">
      <dgm:prSet/>
      <dgm:spPr/>
      <dgm:t>
        <a:bodyPr/>
        <a:lstStyle/>
        <a:p>
          <a:endParaRPr lang="en-US"/>
        </a:p>
      </dgm:t>
    </dgm:pt>
    <dgm:pt modelId="{58348835-25C1-4B0F-8E16-8A511AFF2240}" type="sibTrans" cxnId="{8FC76B6D-C91D-4674-B930-DA603AA29069}">
      <dgm:prSet/>
      <dgm:spPr/>
      <dgm:t>
        <a:bodyPr/>
        <a:lstStyle/>
        <a:p>
          <a:endParaRPr lang="en-US"/>
        </a:p>
      </dgm:t>
    </dgm:pt>
    <dgm:pt modelId="{9E5937F6-5862-49D9-BCD9-3A27E9FD298D}">
      <dgm:prSet/>
      <dgm:spPr/>
      <dgm:t>
        <a:bodyPr/>
        <a:lstStyle/>
        <a:p>
          <a:r>
            <a:rPr lang="en-US" dirty="0"/>
            <a:t>The model highlights regions with rising or falling case counts, enabling efficient resource allocation and improving response strategies for COVID-19 testing and management.</a:t>
          </a:r>
        </a:p>
      </dgm:t>
    </dgm:pt>
    <dgm:pt modelId="{9B88242D-81DE-4352-9D38-8C526805305E}" type="parTrans" cxnId="{0A95A2D2-8784-4640-A666-70F057A9CA80}">
      <dgm:prSet/>
      <dgm:spPr/>
      <dgm:t>
        <a:bodyPr/>
        <a:lstStyle/>
        <a:p>
          <a:endParaRPr lang="en-US"/>
        </a:p>
      </dgm:t>
    </dgm:pt>
    <dgm:pt modelId="{2658DB72-53BA-4251-942D-DD6FEC85001F}" type="sibTrans" cxnId="{0A95A2D2-8784-4640-A666-70F057A9CA80}">
      <dgm:prSet/>
      <dgm:spPr/>
      <dgm:t>
        <a:bodyPr/>
        <a:lstStyle/>
        <a:p>
          <a:endParaRPr lang="en-US"/>
        </a:p>
      </dgm:t>
    </dgm:pt>
    <dgm:pt modelId="{A8F444D4-F088-40CD-9448-CCF5C36FE657}" type="pres">
      <dgm:prSet presAssocID="{E261C834-E666-4FA6-B100-8AB778F8B6BA}" presName="outerComposite" presStyleCnt="0">
        <dgm:presLayoutVars>
          <dgm:chMax val="5"/>
          <dgm:dir/>
          <dgm:resizeHandles val="exact"/>
        </dgm:presLayoutVars>
      </dgm:prSet>
      <dgm:spPr/>
    </dgm:pt>
    <dgm:pt modelId="{65685632-8647-471D-8EC1-52FE5E37A715}" type="pres">
      <dgm:prSet presAssocID="{E261C834-E666-4FA6-B100-8AB778F8B6BA}" presName="dummyMaxCanvas" presStyleCnt="0">
        <dgm:presLayoutVars/>
      </dgm:prSet>
      <dgm:spPr/>
    </dgm:pt>
    <dgm:pt modelId="{71F331E7-F6A2-4E52-8D99-D1FE099B64FD}" type="pres">
      <dgm:prSet presAssocID="{E261C834-E666-4FA6-B100-8AB778F8B6BA}" presName="FourNodes_1" presStyleLbl="node1" presStyleIdx="0" presStyleCnt="4">
        <dgm:presLayoutVars>
          <dgm:bulletEnabled val="1"/>
        </dgm:presLayoutVars>
      </dgm:prSet>
      <dgm:spPr/>
    </dgm:pt>
    <dgm:pt modelId="{2F443464-C159-41A7-94B5-CC1EF27BD49B}" type="pres">
      <dgm:prSet presAssocID="{E261C834-E666-4FA6-B100-8AB778F8B6BA}" presName="FourNodes_2" presStyleLbl="node1" presStyleIdx="1" presStyleCnt="4">
        <dgm:presLayoutVars>
          <dgm:bulletEnabled val="1"/>
        </dgm:presLayoutVars>
      </dgm:prSet>
      <dgm:spPr/>
    </dgm:pt>
    <dgm:pt modelId="{521A846C-85BE-4EE0-AE58-E403747BE9D9}" type="pres">
      <dgm:prSet presAssocID="{E261C834-E666-4FA6-B100-8AB778F8B6BA}" presName="FourNodes_3" presStyleLbl="node1" presStyleIdx="2" presStyleCnt="4">
        <dgm:presLayoutVars>
          <dgm:bulletEnabled val="1"/>
        </dgm:presLayoutVars>
      </dgm:prSet>
      <dgm:spPr/>
    </dgm:pt>
    <dgm:pt modelId="{D253E3EA-CCB2-4F5C-B65D-DBF189F01A0E}" type="pres">
      <dgm:prSet presAssocID="{E261C834-E666-4FA6-B100-8AB778F8B6BA}" presName="FourNodes_4" presStyleLbl="node1" presStyleIdx="3" presStyleCnt="4">
        <dgm:presLayoutVars>
          <dgm:bulletEnabled val="1"/>
        </dgm:presLayoutVars>
      </dgm:prSet>
      <dgm:spPr/>
    </dgm:pt>
    <dgm:pt modelId="{DDFDB0D7-14E0-4376-9119-371D93432435}" type="pres">
      <dgm:prSet presAssocID="{E261C834-E666-4FA6-B100-8AB778F8B6BA}" presName="FourConn_1-2" presStyleLbl="fgAccFollowNode1" presStyleIdx="0" presStyleCnt="3">
        <dgm:presLayoutVars>
          <dgm:bulletEnabled val="1"/>
        </dgm:presLayoutVars>
      </dgm:prSet>
      <dgm:spPr/>
    </dgm:pt>
    <dgm:pt modelId="{DAE90E69-04C5-4E9A-B9E0-D5DBA9B76E1E}" type="pres">
      <dgm:prSet presAssocID="{E261C834-E666-4FA6-B100-8AB778F8B6BA}" presName="FourConn_2-3" presStyleLbl="fgAccFollowNode1" presStyleIdx="1" presStyleCnt="3">
        <dgm:presLayoutVars>
          <dgm:bulletEnabled val="1"/>
        </dgm:presLayoutVars>
      </dgm:prSet>
      <dgm:spPr/>
    </dgm:pt>
    <dgm:pt modelId="{26A8CBEC-830F-4CF3-B893-19CE7109A132}" type="pres">
      <dgm:prSet presAssocID="{E261C834-E666-4FA6-B100-8AB778F8B6BA}" presName="FourConn_3-4" presStyleLbl="fgAccFollowNode1" presStyleIdx="2" presStyleCnt="3">
        <dgm:presLayoutVars>
          <dgm:bulletEnabled val="1"/>
        </dgm:presLayoutVars>
      </dgm:prSet>
      <dgm:spPr/>
    </dgm:pt>
    <dgm:pt modelId="{CAE5FF04-C5C1-42F5-9053-6707C6F2D098}" type="pres">
      <dgm:prSet presAssocID="{E261C834-E666-4FA6-B100-8AB778F8B6BA}" presName="FourNodes_1_text" presStyleLbl="node1" presStyleIdx="3" presStyleCnt="4">
        <dgm:presLayoutVars>
          <dgm:bulletEnabled val="1"/>
        </dgm:presLayoutVars>
      </dgm:prSet>
      <dgm:spPr/>
    </dgm:pt>
    <dgm:pt modelId="{5D314284-ED2E-4B23-A449-82E81E1970CA}" type="pres">
      <dgm:prSet presAssocID="{E261C834-E666-4FA6-B100-8AB778F8B6BA}" presName="FourNodes_2_text" presStyleLbl="node1" presStyleIdx="3" presStyleCnt="4">
        <dgm:presLayoutVars>
          <dgm:bulletEnabled val="1"/>
        </dgm:presLayoutVars>
      </dgm:prSet>
      <dgm:spPr/>
    </dgm:pt>
    <dgm:pt modelId="{4453E37A-BCD2-445F-A011-8EF573DA74FE}" type="pres">
      <dgm:prSet presAssocID="{E261C834-E666-4FA6-B100-8AB778F8B6BA}" presName="FourNodes_3_text" presStyleLbl="node1" presStyleIdx="3" presStyleCnt="4">
        <dgm:presLayoutVars>
          <dgm:bulletEnabled val="1"/>
        </dgm:presLayoutVars>
      </dgm:prSet>
      <dgm:spPr/>
    </dgm:pt>
    <dgm:pt modelId="{2E1BF944-74EF-43F9-A46B-1D87059F9689}" type="pres">
      <dgm:prSet presAssocID="{E261C834-E666-4FA6-B100-8AB778F8B6BA}" presName="FourNodes_4_text" presStyleLbl="node1" presStyleIdx="3" presStyleCnt="4">
        <dgm:presLayoutVars>
          <dgm:bulletEnabled val="1"/>
        </dgm:presLayoutVars>
      </dgm:prSet>
      <dgm:spPr/>
    </dgm:pt>
  </dgm:ptLst>
  <dgm:cxnLst>
    <dgm:cxn modelId="{6C92CA26-540F-4E8F-9E96-EE8160EC0E6D}" type="presOf" srcId="{B6CF7511-6F34-459A-B02F-E145B614D3A0}" destId="{DAE90E69-04C5-4E9A-B9E0-D5DBA9B76E1E}" srcOrd="0" destOrd="0" presId="urn:microsoft.com/office/officeart/2005/8/layout/vProcess5"/>
    <dgm:cxn modelId="{AD66F634-F1A1-4C7A-BA50-D72D30535029}" type="presOf" srcId="{8DDF969B-96D7-4D6A-9157-14CE4F410B82}" destId="{5D314284-ED2E-4B23-A449-82E81E1970CA}" srcOrd="1" destOrd="0" presId="urn:microsoft.com/office/officeart/2005/8/layout/vProcess5"/>
    <dgm:cxn modelId="{D9F94840-786C-4192-8D80-F04333FD7BC0}" type="presOf" srcId="{3B69E47B-3C80-4512-A8AB-172734544D28}" destId="{CAE5FF04-C5C1-42F5-9053-6707C6F2D098}" srcOrd="1" destOrd="0" presId="urn:microsoft.com/office/officeart/2005/8/layout/vProcess5"/>
    <dgm:cxn modelId="{4BEDA040-52E2-49CC-8DAE-AE06904E7D0B}" type="presOf" srcId="{9E5937F6-5862-49D9-BCD9-3A27E9FD298D}" destId="{D253E3EA-CCB2-4F5C-B65D-DBF189F01A0E}" srcOrd="0" destOrd="0" presId="urn:microsoft.com/office/officeart/2005/8/layout/vProcess5"/>
    <dgm:cxn modelId="{8FC76B6D-C91D-4674-B930-DA603AA29069}" srcId="{E261C834-E666-4FA6-B100-8AB778F8B6BA}" destId="{1B742884-36B7-45D3-BC74-504D3F85E18A}" srcOrd="2" destOrd="0" parTransId="{73AA28D9-5578-4922-918C-81C104869006}" sibTransId="{58348835-25C1-4B0F-8E16-8A511AFF2240}"/>
    <dgm:cxn modelId="{7F64634F-BEA9-4A4E-B96F-ABFB1018FA75}" type="presOf" srcId="{58348835-25C1-4B0F-8E16-8A511AFF2240}" destId="{26A8CBEC-830F-4CF3-B893-19CE7109A132}" srcOrd="0" destOrd="0" presId="urn:microsoft.com/office/officeart/2005/8/layout/vProcess5"/>
    <dgm:cxn modelId="{9C47A97B-274A-4DCC-B274-6EB9C99D440E}" type="presOf" srcId="{1B742884-36B7-45D3-BC74-504D3F85E18A}" destId="{4453E37A-BCD2-445F-A011-8EF573DA74FE}" srcOrd="1" destOrd="0" presId="urn:microsoft.com/office/officeart/2005/8/layout/vProcess5"/>
    <dgm:cxn modelId="{2FE2968E-068F-4952-AA13-D9D4A455ABA8}" type="presOf" srcId="{8DDF969B-96D7-4D6A-9157-14CE4F410B82}" destId="{2F443464-C159-41A7-94B5-CC1EF27BD49B}" srcOrd="0" destOrd="0" presId="urn:microsoft.com/office/officeart/2005/8/layout/vProcess5"/>
    <dgm:cxn modelId="{F0495699-2300-4177-A268-EFB616884FE5}" srcId="{E261C834-E666-4FA6-B100-8AB778F8B6BA}" destId="{3B69E47B-3C80-4512-A8AB-172734544D28}" srcOrd="0" destOrd="0" parTransId="{C9933697-BA86-45C9-AFC3-0694897E79DF}" sibTransId="{DA82B697-78A2-4696-B70B-346E3E2F6A83}"/>
    <dgm:cxn modelId="{456238A1-FE8B-4FA7-A52C-9D50898F8353}" type="presOf" srcId="{1B742884-36B7-45D3-BC74-504D3F85E18A}" destId="{521A846C-85BE-4EE0-AE58-E403747BE9D9}" srcOrd="0" destOrd="0" presId="urn:microsoft.com/office/officeart/2005/8/layout/vProcess5"/>
    <dgm:cxn modelId="{0A95A2D2-8784-4640-A666-70F057A9CA80}" srcId="{E261C834-E666-4FA6-B100-8AB778F8B6BA}" destId="{9E5937F6-5862-49D9-BCD9-3A27E9FD298D}" srcOrd="3" destOrd="0" parTransId="{9B88242D-81DE-4352-9D38-8C526805305E}" sibTransId="{2658DB72-53BA-4251-942D-DD6FEC85001F}"/>
    <dgm:cxn modelId="{61705ED4-9160-40C6-BED9-D13ED23622B2}" type="presOf" srcId="{9E5937F6-5862-49D9-BCD9-3A27E9FD298D}" destId="{2E1BF944-74EF-43F9-A46B-1D87059F9689}" srcOrd="1" destOrd="0" presId="urn:microsoft.com/office/officeart/2005/8/layout/vProcess5"/>
    <dgm:cxn modelId="{119EA3D7-EC9F-4F89-8D80-CCF0E7EE9BC7}" srcId="{E261C834-E666-4FA6-B100-8AB778F8B6BA}" destId="{8DDF969B-96D7-4D6A-9157-14CE4F410B82}" srcOrd="1" destOrd="0" parTransId="{6B8398CF-A567-4E56-A2EB-3F5334C43C1D}" sibTransId="{B6CF7511-6F34-459A-B02F-E145B614D3A0}"/>
    <dgm:cxn modelId="{50DF67DC-0A16-455C-BCDF-96F1D4FB8A9E}" type="presOf" srcId="{E261C834-E666-4FA6-B100-8AB778F8B6BA}" destId="{A8F444D4-F088-40CD-9448-CCF5C36FE657}" srcOrd="0" destOrd="0" presId="urn:microsoft.com/office/officeart/2005/8/layout/vProcess5"/>
    <dgm:cxn modelId="{17ECA8DE-D903-4EAA-A9DF-BC6AB07AB413}" type="presOf" srcId="{DA82B697-78A2-4696-B70B-346E3E2F6A83}" destId="{DDFDB0D7-14E0-4376-9119-371D93432435}" srcOrd="0" destOrd="0" presId="urn:microsoft.com/office/officeart/2005/8/layout/vProcess5"/>
    <dgm:cxn modelId="{152343FA-2D95-4853-AB01-48A37FC8188D}" type="presOf" srcId="{3B69E47B-3C80-4512-A8AB-172734544D28}" destId="{71F331E7-F6A2-4E52-8D99-D1FE099B64FD}" srcOrd="0" destOrd="0" presId="urn:microsoft.com/office/officeart/2005/8/layout/vProcess5"/>
    <dgm:cxn modelId="{2CA5894B-4057-491D-8611-FC1B610D101E}" type="presParOf" srcId="{A8F444D4-F088-40CD-9448-CCF5C36FE657}" destId="{65685632-8647-471D-8EC1-52FE5E37A715}" srcOrd="0" destOrd="0" presId="urn:microsoft.com/office/officeart/2005/8/layout/vProcess5"/>
    <dgm:cxn modelId="{0DCDA11E-5F05-4D93-97A4-E799FF81F79A}" type="presParOf" srcId="{A8F444D4-F088-40CD-9448-CCF5C36FE657}" destId="{71F331E7-F6A2-4E52-8D99-D1FE099B64FD}" srcOrd="1" destOrd="0" presId="urn:microsoft.com/office/officeart/2005/8/layout/vProcess5"/>
    <dgm:cxn modelId="{7F4A0F11-78B2-4675-838C-C1DF6971DFF6}" type="presParOf" srcId="{A8F444D4-F088-40CD-9448-CCF5C36FE657}" destId="{2F443464-C159-41A7-94B5-CC1EF27BD49B}" srcOrd="2" destOrd="0" presId="urn:microsoft.com/office/officeart/2005/8/layout/vProcess5"/>
    <dgm:cxn modelId="{E4F27248-0EFA-403C-8BDC-AB4DC43AB17E}" type="presParOf" srcId="{A8F444D4-F088-40CD-9448-CCF5C36FE657}" destId="{521A846C-85BE-4EE0-AE58-E403747BE9D9}" srcOrd="3" destOrd="0" presId="urn:microsoft.com/office/officeart/2005/8/layout/vProcess5"/>
    <dgm:cxn modelId="{5B52C030-EAD9-4BFC-96B3-95A3D3552496}" type="presParOf" srcId="{A8F444D4-F088-40CD-9448-CCF5C36FE657}" destId="{D253E3EA-CCB2-4F5C-B65D-DBF189F01A0E}" srcOrd="4" destOrd="0" presId="urn:microsoft.com/office/officeart/2005/8/layout/vProcess5"/>
    <dgm:cxn modelId="{D4C976B2-A311-4AF5-A992-8BE15717595C}" type="presParOf" srcId="{A8F444D4-F088-40CD-9448-CCF5C36FE657}" destId="{DDFDB0D7-14E0-4376-9119-371D93432435}" srcOrd="5" destOrd="0" presId="urn:microsoft.com/office/officeart/2005/8/layout/vProcess5"/>
    <dgm:cxn modelId="{A0A2E699-BCD0-4A0F-97A7-063FB54CF32B}" type="presParOf" srcId="{A8F444D4-F088-40CD-9448-CCF5C36FE657}" destId="{DAE90E69-04C5-4E9A-B9E0-D5DBA9B76E1E}" srcOrd="6" destOrd="0" presId="urn:microsoft.com/office/officeart/2005/8/layout/vProcess5"/>
    <dgm:cxn modelId="{B1EF41BD-B357-4084-9538-69708C064DEF}" type="presParOf" srcId="{A8F444D4-F088-40CD-9448-CCF5C36FE657}" destId="{26A8CBEC-830F-4CF3-B893-19CE7109A132}" srcOrd="7" destOrd="0" presId="urn:microsoft.com/office/officeart/2005/8/layout/vProcess5"/>
    <dgm:cxn modelId="{8BADDF76-1F12-44D5-8C8C-52937884A9FB}" type="presParOf" srcId="{A8F444D4-F088-40CD-9448-CCF5C36FE657}" destId="{CAE5FF04-C5C1-42F5-9053-6707C6F2D098}" srcOrd="8" destOrd="0" presId="urn:microsoft.com/office/officeart/2005/8/layout/vProcess5"/>
    <dgm:cxn modelId="{8F9E2C34-14BA-4C1A-8835-D987D6639073}" type="presParOf" srcId="{A8F444D4-F088-40CD-9448-CCF5C36FE657}" destId="{5D314284-ED2E-4B23-A449-82E81E1970CA}" srcOrd="9" destOrd="0" presId="urn:microsoft.com/office/officeart/2005/8/layout/vProcess5"/>
    <dgm:cxn modelId="{27B64427-8577-4E97-B35B-75F2FE99AEAE}" type="presParOf" srcId="{A8F444D4-F088-40CD-9448-CCF5C36FE657}" destId="{4453E37A-BCD2-445F-A011-8EF573DA74FE}" srcOrd="10" destOrd="0" presId="urn:microsoft.com/office/officeart/2005/8/layout/vProcess5"/>
    <dgm:cxn modelId="{9A202B07-6232-4D57-9EF4-3A77F0FAB481}" type="presParOf" srcId="{A8F444D4-F088-40CD-9448-CCF5C36FE657}" destId="{2E1BF944-74EF-43F9-A46B-1D87059F968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67F19A-980D-4AAC-8CF6-F8EEE36148EC}"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1217293A-7039-46FF-AEAE-46960577365F}">
      <dgm:prSet/>
      <dgm:spPr/>
      <dgm:t>
        <a:bodyPr/>
        <a:lstStyle/>
        <a:p>
          <a:r>
            <a:rPr lang="en-US"/>
            <a:t>Role: There is a way of exponential smoothing where the trends determinable from prior data help in the forecast of future testing requirements and therefore resources.</a:t>
          </a:r>
        </a:p>
      </dgm:t>
    </dgm:pt>
    <dgm:pt modelId="{349EE11F-812D-43CA-B35D-D2802A4BDCF8}" type="parTrans" cxnId="{66BFBC9B-D080-4ABB-8A46-FFAD5071EDF0}">
      <dgm:prSet/>
      <dgm:spPr/>
      <dgm:t>
        <a:bodyPr/>
        <a:lstStyle/>
        <a:p>
          <a:endParaRPr lang="en-US"/>
        </a:p>
      </dgm:t>
    </dgm:pt>
    <dgm:pt modelId="{8F2C827F-8171-428D-9E28-0ADB7D530B50}" type="sibTrans" cxnId="{66BFBC9B-D080-4ABB-8A46-FFAD5071EDF0}">
      <dgm:prSet/>
      <dgm:spPr/>
      <dgm:t>
        <a:bodyPr/>
        <a:lstStyle/>
        <a:p>
          <a:endParaRPr lang="en-US"/>
        </a:p>
      </dgm:t>
    </dgm:pt>
    <dgm:pt modelId="{88DA7B1C-E599-4072-A331-CAD7EEB76FB9}">
      <dgm:prSet/>
      <dgm:spPr/>
      <dgm:t>
        <a:bodyPr/>
        <a:lstStyle/>
        <a:p>
          <a:r>
            <a:rPr lang="en-US" dirty="0"/>
            <a:t>Limitations: It may have problems with the adaptation to changes in trends and does not include factors from outside and real-time data as well as seasonality.</a:t>
          </a:r>
        </a:p>
      </dgm:t>
    </dgm:pt>
    <dgm:pt modelId="{1CC3251D-00D2-40F9-B57B-CFC909137A92}" type="parTrans" cxnId="{A2E26A48-1A90-4F47-B643-B4BC6BA54D44}">
      <dgm:prSet/>
      <dgm:spPr/>
      <dgm:t>
        <a:bodyPr/>
        <a:lstStyle/>
        <a:p>
          <a:endParaRPr lang="en-US"/>
        </a:p>
      </dgm:t>
    </dgm:pt>
    <dgm:pt modelId="{2FAEF22C-98AA-46CE-B6F9-76F46BEDE3C0}" type="sibTrans" cxnId="{A2E26A48-1A90-4F47-B643-B4BC6BA54D44}">
      <dgm:prSet/>
      <dgm:spPr/>
      <dgm:t>
        <a:bodyPr/>
        <a:lstStyle/>
        <a:p>
          <a:endParaRPr lang="en-US"/>
        </a:p>
      </dgm:t>
    </dgm:pt>
    <dgm:pt modelId="{B1730605-E5A6-46CC-8558-C8BAD2222A8A}">
      <dgm:prSet/>
      <dgm:spPr/>
      <dgm:t>
        <a:bodyPr/>
        <a:lstStyle/>
        <a:p>
          <a:r>
            <a:rPr lang="en-US" dirty="0"/>
            <a:t>Recommendations:</a:t>
          </a:r>
        </a:p>
      </dgm:t>
    </dgm:pt>
    <dgm:pt modelId="{4360E5FF-5E5B-4861-9350-E946AD409A23}" type="parTrans" cxnId="{524865F3-FCB3-46F7-A6B0-E06833822399}">
      <dgm:prSet/>
      <dgm:spPr/>
      <dgm:t>
        <a:bodyPr/>
        <a:lstStyle/>
        <a:p>
          <a:endParaRPr lang="en-US"/>
        </a:p>
      </dgm:t>
    </dgm:pt>
    <dgm:pt modelId="{0C4576A5-A6A3-4ED5-9BCB-56C3EF9F6C22}" type="sibTrans" cxnId="{524865F3-FCB3-46F7-A6B0-E06833822399}">
      <dgm:prSet/>
      <dgm:spPr/>
      <dgm:t>
        <a:bodyPr/>
        <a:lstStyle/>
        <a:p>
          <a:endParaRPr lang="en-US"/>
        </a:p>
      </dgm:t>
    </dgm:pt>
    <dgm:pt modelId="{77BDF6B2-E9D4-46F1-8F16-F34B9C4EC5AD}">
      <dgm:prSet/>
      <dgm:spPr/>
      <dgm:t>
        <a:bodyPr/>
        <a:lstStyle/>
        <a:p>
          <a:r>
            <a:rPr lang="en-US" dirty="0"/>
            <a:t>They should incorporate more complex forecasting methods such as ARIMA for accuracy enhancement or even machine learning techniques with more accurate and long term data.</a:t>
          </a:r>
        </a:p>
      </dgm:t>
    </dgm:pt>
    <dgm:pt modelId="{0F56EE2A-ED5E-4B3D-828D-859FFAAFD677}" type="parTrans" cxnId="{96821469-E3F9-499A-8B09-F34EE6FE85A0}">
      <dgm:prSet/>
      <dgm:spPr/>
      <dgm:t>
        <a:bodyPr/>
        <a:lstStyle/>
        <a:p>
          <a:endParaRPr lang="en-US"/>
        </a:p>
      </dgm:t>
    </dgm:pt>
    <dgm:pt modelId="{FDB56D84-1188-4F05-A978-C6854718DD55}" type="sibTrans" cxnId="{96821469-E3F9-499A-8B09-F34EE6FE85A0}">
      <dgm:prSet/>
      <dgm:spPr/>
      <dgm:t>
        <a:bodyPr/>
        <a:lstStyle/>
        <a:p>
          <a:endParaRPr lang="en-US"/>
        </a:p>
      </dgm:t>
    </dgm:pt>
    <dgm:pt modelId="{AD81D30B-9B44-481E-B83D-F74F85B21CED}">
      <dgm:prSet/>
      <dgm:spPr/>
      <dgm:t>
        <a:bodyPr/>
        <a:lstStyle/>
        <a:p>
          <a:r>
            <a:rPr lang="en-US"/>
            <a:t>Take real or actual time data and other factors like demographics to increase model accuracy.</a:t>
          </a:r>
        </a:p>
      </dgm:t>
    </dgm:pt>
    <dgm:pt modelId="{2972294F-5FAA-4A5C-B3CC-07E77EB5F419}" type="parTrans" cxnId="{A3DB3173-AC17-4E9A-892A-7996859C6353}">
      <dgm:prSet/>
      <dgm:spPr/>
      <dgm:t>
        <a:bodyPr/>
        <a:lstStyle/>
        <a:p>
          <a:endParaRPr lang="en-US"/>
        </a:p>
      </dgm:t>
    </dgm:pt>
    <dgm:pt modelId="{96BA04AF-5CD2-4BEC-BD20-F196F4565E62}" type="sibTrans" cxnId="{A3DB3173-AC17-4E9A-892A-7996859C6353}">
      <dgm:prSet/>
      <dgm:spPr/>
      <dgm:t>
        <a:bodyPr/>
        <a:lstStyle/>
        <a:p>
          <a:endParaRPr lang="en-US"/>
        </a:p>
      </dgm:t>
    </dgm:pt>
    <dgm:pt modelId="{6E19AEAA-F822-480F-97B1-A902FB8FF815}" type="pres">
      <dgm:prSet presAssocID="{EB67F19A-980D-4AAC-8CF6-F8EEE36148EC}" presName="Name0" presStyleCnt="0">
        <dgm:presLayoutVars>
          <dgm:dir/>
          <dgm:resizeHandles val="exact"/>
        </dgm:presLayoutVars>
      </dgm:prSet>
      <dgm:spPr/>
    </dgm:pt>
    <dgm:pt modelId="{7036EF7F-9361-4F1E-9723-AFE258912ACE}" type="pres">
      <dgm:prSet presAssocID="{1217293A-7039-46FF-AEAE-46960577365F}" presName="node" presStyleLbl="node1" presStyleIdx="0" presStyleCnt="5">
        <dgm:presLayoutVars>
          <dgm:bulletEnabled val="1"/>
        </dgm:presLayoutVars>
      </dgm:prSet>
      <dgm:spPr/>
    </dgm:pt>
    <dgm:pt modelId="{039D43DD-7933-4548-89C0-32AD26FE229D}" type="pres">
      <dgm:prSet presAssocID="{8F2C827F-8171-428D-9E28-0ADB7D530B50}" presName="sibTrans" presStyleLbl="sibTrans1D1" presStyleIdx="0" presStyleCnt="4"/>
      <dgm:spPr/>
    </dgm:pt>
    <dgm:pt modelId="{858C4573-5CBC-492F-9F1E-1B4A5D2B1B68}" type="pres">
      <dgm:prSet presAssocID="{8F2C827F-8171-428D-9E28-0ADB7D530B50}" presName="connectorText" presStyleLbl="sibTrans1D1" presStyleIdx="0" presStyleCnt="4"/>
      <dgm:spPr/>
    </dgm:pt>
    <dgm:pt modelId="{8A6A4163-9520-40E5-9704-775942AE0AF6}" type="pres">
      <dgm:prSet presAssocID="{88DA7B1C-E599-4072-A331-CAD7EEB76FB9}" presName="node" presStyleLbl="node1" presStyleIdx="1" presStyleCnt="5">
        <dgm:presLayoutVars>
          <dgm:bulletEnabled val="1"/>
        </dgm:presLayoutVars>
      </dgm:prSet>
      <dgm:spPr/>
    </dgm:pt>
    <dgm:pt modelId="{7D8A66B0-A109-432C-ADED-F15933CCE2F1}" type="pres">
      <dgm:prSet presAssocID="{2FAEF22C-98AA-46CE-B6F9-76F46BEDE3C0}" presName="sibTrans" presStyleLbl="sibTrans1D1" presStyleIdx="1" presStyleCnt="4"/>
      <dgm:spPr/>
    </dgm:pt>
    <dgm:pt modelId="{456EFC1E-F8A1-4CEF-B862-9C07E92E8157}" type="pres">
      <dgm:prSet presAssocID="{2FAEF22C-98AA-46CE-B6F9-76F46BEDE3C0}" presName="connectorText" presStyleLbl="sibTrans1D1" presStyleIdx="1" presStyleCnt="4"/>
      <dgm:spPr/>
    </dgm:pt>
    <dgm:pt modelId="{E66ACAFE-215C-4072-96D7-7791AC86014E}" type="pres">
      <dgm:prSet presAssocID="{B1730605-E5A6-46CC-8558-C8BAD2222A8A}" presName="node" presStyleLbl="node1" presStyleIdx="2" presStyleCnt="5">
        <dgm:presLayoutVars>
          <dgm:bulletEnabled val="1"/>
        </dgm:presLayoutVars>
      </dgm:prSet>
      <dgm:spPr/>
    </dgm:pt>
    <dgm:pt modelId="{3D87DC9A-2D3A-4C3C-AB9C-48EE71FAC5F2}" type="pres">
      <dgm:prSet presAssocID="{0C4576A5-A6A3-4ED5-9BCB-56C3EF9F6C22}" presName="sibTrans" presStyleLbl="sibTrans1D1" presStyleIdx="2" presStyleCnt="4"/>
      <dgm:spPr/>
    </dgm:pt>
    <dgm:pt modelId="{29F5F685-A535-4F1B-B3D1-2F80962A1A3B}" type="pres">
      <dgm:prSet presAssocID="{0C4576A5-A6A3-4ED5-9BCB-56C3EF9F6C22}" presName="connectorText" presStyleLbl="sibTrans1D1" presStyleIdx="2" presStyleCnt="4"/>
      <dgm:spPr/>
    </dgm:pt>
    <dgm:pt modelId="{0D1BA6D2-38B1-45BB-BF18-866C0930F7F3}" type="pres">
      <dgm:prSet presAssocID="{77BDF6B2-E9D4-46F1-8F16-F34B9C4EC5AD}" presName="node" presStyleLbl="node1" presStyleIdx="3" presStyleCnt="5">
        <dgm:presLayoutVars>
          <dgm:bulletEnabled val="1"/>
        </dgm:presLayoutVars>
      </dgm:prSet>
      <dgm:spPr/>
    </dgm:pt>
    <dgm:pt modelId="{B6F27F18-CE8E-4548-B307-2923CF2899AC}" type="pres">
      <dgm:prSet presAssocID="{FDB56D84-1188-4F05-A978-C6854718DD55}" presName="sibTrans" presStyleLbl="sibTrans1D1" presStyleIdx="3" presStyleCnt="4"/>
      <dgm:spPr/>
    </dgm:pt>
    <dgm:pt modelId="{466D6641-5FAC-42A1-8A4F-C7502D563CC3}" type="pres">
      <dgm:prSet presAssocID="{FDB56D84-1188-4F05-A978-C6854718DD55}" presName="connectorText" presStyleLbl="sibTrans1D1" presStyleIdx="3" presStyleCnt="4"/>
      <dgm:spPr/>
    </dgm:pt>
    <dgm:pt modelId="{B8647FE5-1E6F-4BF4-800D-CDC3F127F21A}" type="pres">
      <dgm:prSet presAssocID="{AD81D30B-9B44-481E-B83D-F74F85B21CED}" presName="node" presStyleLbl="node1" presStyleIdx="4" presStyleCnt="5">
        <dgm:presLayoutVars>
          <dgm:bulletEnabled val="1"/>
        </dgm:presLayoutVars>
      </dgm:prSet>
      <dgm:spPr/>
    </dgm:pt>
  </dgm:ptLst>
  <dgm:cxnLst>
    <dgm:cxn modelId="{DD063003-4700-48E3-891C-A20510722B19}" type="presOf" srcId="{EB67F19A-980D-4AAC-8CF6-F8EEE36148EC}" destId="{6E19AEAA-F822-480F-97B1-A902FB8FF815}" srcOrd="0" destOrd="0" presId="urn:microsoft.com/office/officeart/2016/7/layout/RepeatingBendingProcessNew"/>
    <dgm:cxn modelId="{19274B0A-4482-430A-82F4-E5CDC7805C73}" type="presOf" srcId="{FDB56D84-1188-4F05-A978-C6854718DD55}" destId="{466D6641-5FAC-42A1-8A4F-C7502D563CC3}" srcOrd="1" destOrd="0" presId="urn:microsoft.com/office/officeart/2016/7/layout/RepeatingBendingProcessNew"/>
    <dgm:cxn modelId="{5B63DF0A-F783-4E7C-97B1-422B05C3DE1B}" type="presOf" srcId="{0C4576A5-A6A3-4ED5-9BCB-56C3EF9F6C22}" destId="{29F5F685-A535-4F1B-B3D1-2F80962A1A3B}" srcOrd="1" destOrd="0" presId="urn:microsoft.com/office/officeart/2016/7/layout/RepeatingBendingProcessNew"/>
    <dgm:cxn modelId="{15005E26-CB33-4555-BD9F-7B097523A568}" type="presOf" srcId="{77BDF6B2-E9D4-46F1-8F16-F34B9C4EC5AD}" destId="{0D1BA6D2-38B1-45BB-BF18-866C0930F7F3}" srcOrd="0" destOrd="0" presId="urn:microsoft.com/office/officeart/2016/7/layout/RepeatingBendingProcessNew"/>
    <dgm:cxn modelId="{AB23B238-AD11-4DEF-96CB-CB79606C3862}" type="presOf" srcId="{8F2C827F-8171-428D-9E28-0ADB7D530B50}" destId="{039D43DD-7933-4548-89C0-32AD26FE229D}" srcOrd="0" destOrd="0" presId="urn:microsoft.com/office/officeart/2016/7/layout/RepeatingBendingProcessNew"/>
    <dgm:cxn modelId="{A2E26A48-1A90-4F47-B643-B4BC6BA54D44}" srcId="{EB67F19A-980D-4AAC-8CF6-F8EEE36148EC}" destId="{88DA7B1C-E599-4072-A331-CAD7EEB76FB9}" srcOrd="1" destOrd="0" parTransId="{1CC3251D-00D2-40F9-B57B-CFC909137A92}" sibTransId="{2FAEF22C-98AA-46CE-B6F9-76F46BEDE3C0}"/>
    <dgm:cxn modelId="{96821469-E3F9-499A-8B09-F34EE6FE85A0}" srcId="{EB67F19A-980D-4AAC-8CF6-F8EEE36148EC}" destId="{77BDF6B2-E9D4-46F1-8F16-F34B9C4EC5AD}" srcOrd="3" destOrd="0" parTransId="{0F56EE2A-ED5E-4B3D-828D-859FFAAFD677}" sibTransId="{FDB56D84-1188-4F05-A978-C6854718DD55}"/>
    <dgm:cxn modelId="{A349D472-4F32-44D9-9A6A-2CD5435164DE}" type="presOf" srcId="{2FAEF22C-98AA-46CE-B6F9-76F46BEDE3C0}" destId="{456EFC1E-F8A1-4CEF-B862-9C07E92E8157}" srcOrd="1" destOrd="0" presId="urn:microsoft.com/office/officeart/2016/7/layout/RepeatingBendingProcessNew"/>
    <dgm:cxn modelId="{A3DB3173-AC17-4E9A-892A-7996859C6353}" srcId="{EB67F19A-980D-4AAC-8CF6-F8EEE36148EC}" destId="{AD81D30B-9B44-481E-B83D-F74F85B21CED}" srcOrd="4" destOrd="0" parTransId="{2972294F-5FAA-4A5C-B3CC-07E77EB5F419}" sibTransId="{96BA04AF-5CD2-4BEC-BD20-F196F4565E62}"/>
    <dgm:cxn modelId="{66BFBC9B-D080-4ABB-8A46-FFAD5071EDF0}" srcId="{EB67F19A-980D-4AAC-8CF6-F8EEE36148EC}" destId="{1217293A-7039-46FF-AEAE-46960577365F}" srcOrd="0" destOrd="0" parTransId="{349EE11F-812D-43CA-B35D-D2802A4BDCF8}" sibTransId="{8F2C827F-8171-428D-9E28-0ADB7D530B50}"/>
    <dgm:cxn modelId="{5AC81B9E-33C8-47E0-8BE7-2BE2CFCAF6C9}" type="presOf" srcId="{FDB56D84-1188-4F05-A978-C6854718DD55}" destId="{B6F27F18-CE8E-4548-B307-2923CF2899AC}" srcOrd="0" destOrd="0" presId="urn:microsoft.com/office/officeart/2016/7/layout/RepeatingBendingProcessNew"/>
    <dgm:cxn modelId="{3203C2A9-1B7E-45FA-A3AC-3EFE3FF942BA}" type="presOf" srcId="{2FAEF22C-98AA-46CE-B6F9-76F46BEDE3C0}" destId="{7D8A66B0-A109-432C-ADED-F15933CCE2F1}" srcOrd="0" destOrd="0" presId="urn:microsoft.com/office/officeart/2016/7/layout/RepeatingBendingProcessNew"/>
    <dgm:cxn modelId="{7B855EB3-F352-4A3B-B64D-14C1376B01ED}" type="presOf" srcId="{1217293A-7039-46FF-AEAE-46960577365F}" destId="{7036EF7F-9361-4F1E-9723-AFE258912ACE}" srcOrd="0" destOrd="0" presId="urn:microsoft.com/office/officeart/2016/7/layout/RepeatingBendingProcessNew"/>
    <dgm:cxn modelId="{7444DAD6-9C92-4E44-A24A-AFEB1D0B75B9}" type="presOf" srcId="{0C4576A5-A6A3-4ED5-9BCB-56C3EF9F6C22}" destId="{3D87DC9A-2D3A-4C3C-AB9C-48EE71FAC5F2}" srcOrd="0" destOrd="0" presId="urn:microsoft.com/office/officeart/2016/7/layout/RepeatingBendingProcessNew"/>
    <dgm:cxn modelId="{EAE603E6-1C8B-4E80-A092-BDA61BA09EF0}" type="presOf" srcId="{88DA7B1C-E599-4072-A331-CAD7EEB76FB9}" destId="{8A6A4163-9520-40E5-9704-775942AE0AF6}" srcOrd="0" destOrd="0" presId="urn:microsoft.com/office/officeart/2016/7/layout/RepeatingBendingProcessNew"/>
    <dgm:cxn modelId="{79FC2CEE-3A01-4ADC-B344-0565B5F9191D}" type="presOf" srcId="{8F2C827F-8171-428D-9E28-0ADB7D530B50}" destId="{858C4573-5CBC-492F-9F1E-1B4A5D2B1B68}" srcOrd="1" destOrd="0" presId="urn:microsoft.com/office/officeart/2016/7/layout/RepeatingBendingProcessNew"/>
    <dgm:cxn modelId="{524865F3-FCB3-46F7-A6B0-E06833822399}" srcId="{EB67F19A-980D-4AAC-8CF6-F8EEE36148EC}" destId="{B1730605-E5A6-46CC-8558-C8BAD2222A8A}" srcOrd="2" destOrd="0" parTransId="{4360E5FF-5E5B-4861-9350-E946AD409A23}" sibTransId="{0C4576A5-A6A3-4ED5-9BCB-56C3EF9F6C22}"/>
    <dgm:cxn modelId="{3EE1BBF3-BFFD-42D4-973C-BC28FD8BFE64}" type="presOf" srcId="{B1730605-E5A6-46CC-8558-C8BAD2222A8A}" destId="{E66ACAFE-215C-4072-96D7-7791AC86014E}" srcOrd="0" destOrd="0" presId="urn:microsoft.com/office/officeart/2016/7/layout/RepeatingBendingProcessNew"/>
    <dgm:cxn modelId="{B89008F9-9C75-4B52-9D20-F5E47883B3ED}" type="presOf" srcId="{AD81D30B-9B44-481E-B83D-F74F85B21CED}" destId="{B8647FE5-1E6F-4BF4-800D-CDC3F127F21A}" srcOrd="0" destOrd="0" presId="urn:microsoft.com/office/officeart/2016/7/layout/RepeatingBendingProcessNew"/>
    <dgm:cxn modelId="{74939120-E9C3-40BA-B650-4907DE1F2FD1}" type="presParOf" srcId="{6E19AEAA-F822-480F-97B1-A902FB8FF815}" destId="{7036EF7F-9361-4F1E-9723-AFE258912ACE}" srcOrd="0" destOrd="0" presId="urn:microsoft.com/office/officeart/2016/7/layout/RepeatingBendingProcessNew"/>
    <dgm:cxn modelId="{C27C959B-782F-4F9F-AB03-54560BD0A9D3}" type="presParOf" srcId="{6E19AEAA-F822-480F-97B1-A902FB8FF815}" destId="{039D43DD-7933-4548-89C0-32AD26FE229D}" srcOrd="1" destOrd="0" presId="urn:microsoft.com/office/officeart/2016/7/layout/RepeatingBendingProcessNew"/>
    <dgm:cxn modelId="{BED38943-75E7-41CC-B7B9-730D2526862F}" type="presParOf" srcId="{039D43DD-7933-4548-89C0-32AD26FE229D}" destId="{858C4573-5CBC-492F-9F1E-1B4A5D2B1B68}" srcOrd="0" destOrd="0" presId="urn:microsoft.com/office/officeart/2016/7/layout/RepeatingBendingProcessNew"/>
    <dgm:cxn modelId="{8A225C35-37BA-405B-9953-D18AB384F415}" type="presParOf" srcId="{6E19AEAA-F822-480F-97B1-A902FB8FF815}" destId="{8A6A4163-9520-40E5-9704-775942AE0AF6}" srcOrd="2" destOrd="0" presId="urn:microsoft.com/office/officeart/2016/7/layout/RepeatingBendingProcessNew"/>
    <dgm:cxn modelId="{422C27C4-E25F-4FFE-9EA2-B6FFF682B930}" type="presParOf" srcId="{6E19AEAA-F822-480F-97B1-A902FB8FF815}" destId="{7D8A66B0-A109-432C-ADED-F15933CCE2F1}" srcOrd="3" destOrd="0" presId="urn:microsoft.com/office/officeart/2016/7/layout/RepeatingBendingProcessNew"/>
    <dgm:cxn modelId="{5FD941C8-470E-46B3-B7AC-EF9B31B149BC}" type="presParOf" srcId="{7D8A66B0-A109-432C-ADED-F15933CCE2F1}" destId="{456EFC1E-F8A1-4CEF-B862-9C07E92E8157}" srcOrd="0" destOrd="0" presId="urn:microsoft.com/office/officeart/2016/7/layout/RepeatingBendingProcessNew"/>
    <dgm:cxn modelId="{A472C619-2EBF-4778-B600-74560EB79866}" type="presParOf" srcId="{6E19AEAA-F822-480F-97B1-A902FB8FF815}" destId="{E66ACAFE-215C-4072-96D7-7791AC86014E}" srcOrd="4" destOrd="0" presId="urn:microsoft.com/office/officeart/2016/7/layout/RepeatingBendingProcessNew"/>
    <dgm:cxn modelId="{4D621CF6-E739-44AF-95B8-A250399EB80F}" type="presParOf" srcId="{6E19AEAA-F822-480F-97B1-A902FB8FF815}" destId="{3D87DC9A-2D3A-4C3C-AB9C-48EE71FAC5F2}" srcOrd="5" destOrd="0" presId="urn:microsoft.com/office/officeart/2016/7/layout/RepeatingBendingProcessNew"/>
    <dgm:cxn modelId="{C1E83248-501B-4060-B006-94CC87BE9EAA}" type="presParOf" srcId="{3D87DC9A-2D3A-4C3C-AB9C-48EE71FAC5F2}" destId="{29F5F685-A535-4F1B-B3D1-2F80962A1A3B}" srcOrd="0" destOrd="0" presId="urn:microsoft.com/office/officeart/2016/7/layout/RepeatingBendingProcessNew"/>
    <dgm:cxn modelId="{4A3B0F9A-587F-423F-A1D4-8E08E465FDC5}" type="presParOf" srcId="{6E19AEAA-F822-480F-97B1-A902FB8FF815}" destId="{0D1BA6D2-38B1-45BB-BF18-866C0930F7F3}" srcOrd="6" destOrd="0" presId="urn:microsoft.com/office/officeart/2016/7/layout/RepeatingBendingProcessNew"/>
    <dgm:cxn modelId="{56F8C14A-6861-4C9B-83DE-0435BF59A397}" type="presParOf" srcId="{6E19AEAA-F822-480F-97B1-A902FB8FF815}" destId="{B6F27F18-CE8E-4548-B307-2923CF2899AC}" srcOrd="7" destOrd="0" presId="urn:microsoft.com/office/officeart/2016/7/layout/RepeatingBendingProcessNew"/>
    <dgm:cxn modelId="{4413D9ED-ACB6-45A6-88DF-F8C095C4F11F}" type="presParOf" srcId="{B6F27F18-CE8E-4548-B307-2923CF2899AC}" destId="{466D6641-5FAC-42A1-8A4F-C7502D563CC3}" srcOrd="0" destOrd="0" presId="urn:microsoft.com/office/officeart/2016/7/layout/RepeatingBendingProcessNew"/>
    <dgm:cxn modelId="{CF0B8B02-F2D1-463E-AF1A-1C7617D11224}" type="presParOf" srcId="{6E19AEAA-F822-480F-97B1-A902FB8FF815}" destId="{B8647FE5-1E6F-4BF4-800D-CDC3F127F21A}"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AE3D9-93BF-416A-B618-5C4EBEB4CD15}">
      <dsp:nvSpPr>
        <dsp:cNvPr id="0" name=""/>
        <dsp:cNvSpPr/>
      </dsp:nvSpPr>
      <dsp:spPr>
        <a:xfrm>
          <a:off x="2742236" y="773940"/>
          <a:ext cx="267477" cy="91440"/>
        </a:xfrm>
        <a:custGeom>
          <a:avLst/>
          <a:gdLst/>
          <a:ahLst/>
          <a:cxnLst/>
          <a:rect l="0" t="0" r="0" b="0"/>
          <a:pathLst>
            <a:path>
              <a:moveTo>
                <a:pt x="0" y="45720"/>
              </a:moveTo>
              <a:lnTo>
                <a:pt x="26747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68523" y="818168"/>
        <a:ext cx="14903" cy="2983"/>
      </dsp:txXfrm>
    </dsp:sp>
    <dsp:sp modelId="{AECF1BC6-5D58-4190-AC5E-FD31B5F34E24}">
      <dsp:nvSpPr>
        <dsp:cNvPr id="0" name=""/>
        <dsp:cNvSpPr/>
      </dsp:nvSpPr>
      <dsp:spPr>
        <a:xfrm>
          <a:off x="324461" y="11658"/>
          <a:ext cx="2419575" cy="16160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5" tIns="66659" rIns="63505" bIns="66659" numCol="1" spcCol="1270" anchor="ctr" anchorCtr="0">
          <a:noAutofit/>
        </a:bodyPr>
        <a:lstStyle/>
        <a:p>
          <a:pPr marL="0" lvl="0" indent="0" algn="ctr" defTabSz="711200">
            <a:lnSpc>
              <a:spcPct val="90000"/>
            </a:lnSpc>
            <a:spcBef>
              <a:spcPct val="0"/>
            </a:spcBef>
            <a:spcAft>
              <a:spcPct val="35000"/>
            </a:spcAft>
            <a:buNone/>
          </a:pPr>
          <a:r>
            <a:rPr lang="en-US" sz="1600" kern="1200" dirty="0"/>
            <a:t>The data shall be collected from ‘‘</a:t>
          </a:r>
          <a:r>
            <a:rPr lang="en-US" sz="1600" kern="1200" dirty="0" err="1"/>
            <a:t>Healthdata</a:t>
          </a:r>
          <a:r>
            <a:rPr lang="en-US" sz="1600" kern="1200" dirty="0"/>
            <a:t> Gov” due to its reliability in providing health-related information. </a:t>
          </a:r>
        </a:p>
      </dsp:txBody>
      <dsp:txXfrm>
        <a:off x="324461" y="11658"/>
        <a:ext cx="2419575" cy="1616004"/>
      </dsp:txXfrm>
    </dsp:sp>
    <dsp:sp modelId="{EE6A50BC-FE11-4EFA-80B7-4EEBB72EED6F}">
      <dsp:nvSpPr>
        <dsp:cNvPr id="0" name=""/>
        <dsp:cNvSpPr/>
      </dsp:nvSpPr>
      <dsp:spPr>
        <a:xfrm>
          <a:off x="5780970" y="772058"/>
          <a:ext cx="245303" cy="91440"/>
        </a:xfrm>
        <a:custGeom>
          <a:avLst/>
          <a:gdLst/>
          <a:ahLst/>
          <a:cxnLst/>
          <a:rect l="0" t="0" r="0" b="0"/>
          <a:pathLst>
            <a:path>
              <a:moveTo>
                <a:pt x="0" y="47601"/>
              </a:moveTo>
              <a:lnTo>
                <a:pt x="139751" y="47601"/>
              </a:lnTo>
              <a:lnTo>
                <a:pt x="139751" y="45720"/>
              </a:lnTo>
              <a:lnTo>
                <a:pt x="245303"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896724" y="816286"/>
        <a:ext cx="13795" cy="2983"/>
      </dsp:txXfrm>
    </dsp:sp>
    <dsp:sp modelId="{A95DCBD6-2C6E-4395-89DF-132D9509D78B}">
      <dsp:nvSpPr>
        <dsp:cNvPr id="0" name=""/>
        <dsp:cNvSpPr/>
      </dsp:nvSpPr>
      <dsp:spPr>
        <a:xfrm>
          <a:off x="3042114" y="1841"/>
          <a:ext cx="2740656" cy="16356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5" tIns="66659" rIns="63505" bIns="66659" numCol="1" spcCol="1270" anchor="ctr" anchorCtr="0">
          <a:noAutofit/>
        </a:bodyPr>
        <a:lstStyle/>
        <a:p>
          <a:pPr marL="0" lvl="0" indent="0" algn="ctr" defTabSz="711200">
            <a:lnSpc>
              <a:spcPct val="90000"/>
            </a:lnSpc>
            <a:spcBef>
              <a:spcPct val="0"/>
            </a:spcBef>
            <a:spcAft>
              <a:spcPct val="35000"/>
            </a:spcAft>
            <a:buNone/>
          </a:pPr>
          <a:r>
            <a:rPr lang="en-US" sz="1600" kern="1200" dirty="0"/>
            <a:t>Data Link: </a:t>
          </a:r>
          <a:r>
            <a:rPr lang="en-IN" sz="1600" u="sng"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https://healthdata.gov/dataset/COVID-19-Diagnostic-Laboratory-Testing-PCR-Testing/j8mb-icvb/about_data</a:t>
          </a:r>
          <a:endParaRPr lang="en-US" sz="1600" kern="1200" dirty="0">
            <a:solidFill>
              <a:schemeClr val="bg1"/>
            </a:solidFill>
          </a:endParaRPr>
        </a:p>
      </dsp:txBody>
      <dsp:txXfrm>
        <a:off x="3042114" y="1841"/>
        <a:ext cx="2740656" cy="1635638"/>
      </dsp:txXfrm>
    </dsp:sp>
    <dsp:sp modelId="{2641C57F-928B-44FF-A296-BE518F72324C}">
      <dsp:nvSpPr>
        <dsp:cNvPr id="0" name=""/>
        <dsp:cNvSpPr/>
      </dsp:nvSpPr>
      <dsp:spPr>
        <a:xfrm>
          <a:off x="7565484" y="772058"/>
          <a:ext cx="289652" cy="91440"/>
        </a:xfrm>
        <a:custGeom>
          <a:avLst/>
          <a:gdLst/>
          <a:ahLst/>
          <a:cxnLst/>
          <a:rect l="0" t="0" r="0" b="0"/>
          <a:pathLst>
            <a:path>
              <a:moveTo>
                <a:pt x="0" y="45720"/>
              </a:moveTo>
              <a:lnTo>
                <a:pt x="161926" y="45720"/>
              </a:lnTo>
              <a:lnTo>
                <a:pt x="161926" y="47601"/>
              </a:lnTo>
              <a:lnTo>
                <a:pt x="289652" y="47601"/>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702304" y="816286"/>
        <a:ext cx="16012" cy="2983"/>
      </dsp:txXfrm>
    </dsp:sp>
    <dsp:sp modelId="{9281B693-BCE4-4BF6-995D-FAC3BE758CC4}">
      <dsp:nvSpPr>
        <dsp:cNvPr id="0" name=""/>
        <dsp:cNvSpPr/>
      </dsp:nvSpPr>
      <dsp:spPr>
        <a:xfrm>
          <a:off x="6058674" y="208440"/>
          <a:ext cx="1508610" cy="121867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5" tIns="66659" rIns="63505" bIns="66659" numCol="1" spcCol="1270" anchor="ctr" anchorCtr="0">
          <a:noAutofit/>
        </a:bodyPr>
        <a:lstStyle/>
        <a:p>
          <a:pPr marL="0" lvl="0" indent="0" algn="ctr" defTabSz="533400">
            <a:lnSpc>
              <a:spcPct val="90000"/>
            </a:lnSpc>
            <a:spcBef>
              <a:spcPct val="0"/>
            </a:spcBef>
            <a:spcAft>
              <a:spcPct val="35000"/>
            </a:spcAft>
            <a:buNone/>
          </a:pPr>
          <a:r>
            <a:rPr lang="en-US" sz="1200" kern="1200" dirty="0"/>
            <a:t>Number of Columns: 9</a:t>
          </a:r>
        </a:p>
      </dsp:txBody>
      <dsp:txXfrm>
        <a:off x="6058674" y="208440"/>
        <a:ext cx="1508610" cy="1218676"/>
      </dsp:txXfrm>
    </dsp:sp>
    <dsp:sp modelId="{69AA6EDA-62DE-4655-B9A1-2B805FA54BD7}">
      <dsp:nvSpPr>
        <dsp:cNvPr id="0" name=""/>
        <dsp:cNvSpPr/>
      </dsp:nvSpPr>
      <dsp:spPr>
        <a:xfrm>
          <a:off x="1904461" y="1431949"/>
          <a:ext cx="6956966" cy="347321"/>
        </a:xfrm>
        <a:custGeom>
          <a:avLst/>
          <a:gdLst/>
          <a:ahLst/>
          <a:cxnLst/>
          <a:rect l="0" t="0" r="0" b="0"/>
          <a:pathLst>
            <a:path>
              <a:moveTo>
                <a:pt x="6956966" y="0"/>
              </a:moveTo>
              <a:lnTo>
                <a:pt x="6956966" y="190760"/>
              </a:lnTo>
              <a:lnTo>
                <a:pt x="0" y="190760"/>
              </a:lnTo>
              <a:lnTo>
                <a:pt x="0" y="347321"/>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208764" y="1604118"/>
        <a:ext cx="348361" cy="2983"/>
      </dsp:txXfrm>
    </dsp:sp>
    <dsp:sp modelId="{20752093-729B-4915-813E-D1048214EDEF}">
      <dsp:nvSpPr>
        <dsp:cNvPr id="0" name=""/>
        <dsp:cNvSpPr/>
      </dsp:nvSpPr>
      <dsp:spPr>
        <a:xfrm>
          <a:off x="7887536" y="205570"/>
          <a:ext cx="1947782" cy="122817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5" tIns="66659" rIns="63505" bIns="66659" numCol="1" spcCol="1270" anchor="ctr" anchorCtr="0">
          <a:noAutofit/>
        </a:bodyPr>
        <a:lstStyle/>
        <a:p>
          <a:pPr marL="0" lvl="0" indent="0" algn="ctr" defTabSz="533400">
            <a:lnSpc>
              <a:spcPct val="90000"/>
            </a:lnSpc>
            <a:spcBef>
              <a:spcPct val="0"/>
            </a:spcBef>
            <a:spcAft>
              <a:spcPct val="35000"/>
            </a:spcAft>
            <a:buNone/>
          </a:pPr>
          <a:r>
            <a:rPr lang="en-US" sz="1200" kern="1200" dirty="0"/>
            <a:t>Number of Rows: 242971</a:t>
          </a:r>
        </a:p>
      </dsp:txBody>
      <dsp:txXfrm>
        <a:off x="7887536" y="205570"/>
        <a:ext cx="1947782" cy="1228178"/>
      </dsp:txXfrm>
    </dsp:sp>
    <dsp:sp modelId="{D3CBA621-3BBB-470D-9E96-68D81D82328D}">
      <dsp:nvSpPr>
        <dsp:cNvPr id="0" name=""/>
        <dsp:cNvSpPr/>
      </dsp:nvSpPr>
      <dsp:spPr>
        <a:xfrm>
          <a:off x="324461" y="1811670"/>
          <a:ext cx="3160000" cy="18238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5" tIns="66659" rIns="63505" bIns="66659" numCol="1" spcCol="1270" anchor="t" anchorCtr="0">
          <a:noAutofit/>
        </a:bodyPr>
        <a:lstStyle/>
        <a:p>
          <a:pPr marL="0" lvl="0" indent="0" algn="l" defTabSz="711200">
            <a:lnSpc>
              <a:spcPct val="90000"/>
            </a:lnSpc>
            <a:spcBef>
              <a:spcPct val="0"/>
            </a:spcBef>
            <a:spcAft>
              <a:spcPct val="35000"/>
            </a:spcAft>
            <a:buNone/>
          </a:pPr>
          <a:r>
            <a:rPr lang="en-US" sz="1600" kern="1200" dirty="0"/>
            <a:t>Data Processing:</a:t>
          </a:r>
        </a:p>
        <a:p>
          <a:pPr marL="171450" lvl="1" indent="-171450" algn="l" defTabSz="711200">
            <a:lnSpc>
              <a:spcPct val="90000"/>
            </a:lnSpc>
            <a:spcBef>
              <a:spcPct val="0"/>
            </a:spcBef>
            <a:spcAft>
              <a:spcPct val="15000"/>
            </a:spcAft>
            <a:buChar char="•"/>
          </a:pPr>
          <a:r>
            <a:rPr lang="en-US" sz="1600" kern="1200" dirty="0"/>
            <a:t>Original data have “</a:t>
          </a:r>
          <a:r>
            <a:rPr lang="en-US" sz="1600" b="0" i="0" kern="1200" dirty="0" err="1"/>
            <a:t>geocoded_state</a:t>
          </a:r>
          <a:r>
            <a:rPr lang="en-US" sz="1600" kern="1200" dirty="0"/>
            <a:t> ” collum but there is no data available so, first removed it.  </a:t>
          </a:r>
        </a:p>
        <a:p>
          <a:pPr marL="171450" lvl="1" indent="-171450" algn="l" defTabSz="711200">
            <a:lnSpc>
              <a:spcPct val="90000"/>
            </a:lnSpc>
            <a:spcBef>
              <a:spcPct val="0"/>
            </a:spcBef>
            <a:spcAft>
              <a:spcPct val="15000"/>
            </a:spcAft>
            <a:buChar char="•"/>
          </a:pPr>
          <a:r>
            <a:rPr lang="en-US" sz="1600" kern="1200" dirty="0"/>
            <a:t>Change the data type of “date” column  </a:t>
          </a:r>
        </a:p>
      </dsp:txBody>
      <dsp:txXfrm>
        <a:off x="324461" y="1811670"/>
        <a:ext cx="3160000" cy="1823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BF0A1-EF4F-4293-8F4D-D08BE06F3752}">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95BEF-180C-4B8F-A664-76DD5F22C53E}">
      <dsp:nvSpPr>
        <dsp:cNvPr id="0" name=""/>
        <dsp:cNvSpPr/>
      </dsp:nvSpPr>
      <dsp:spPr>
        <a:xfrm>
          <a:off x="376522" y="280590"/>
          <a:ext cx="684586" cy="68458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6ECD90-4601-42F9-8CD3-CCA9E5A843D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dirty="0"/>
            <a:t>Utilized descriptive analytics to identify patterns in COVID-19 test results across different regions and outcomes[5].</a:t>
          </a:r>
        </a:p>
      </dsp:txBody>
      <dsp:txXfrm>
        <a:off x="1437631" y="531"/>
        <a:ext cx="9077968" cy="1244702"/>
      </dsp:txXfrm>
    </dsp:sp>
    <dsp:sp modelId="{B7DF82EE-0BC9-4BE3-A69B-789D3DF601FE}">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170EF-82F4-4211-A4C1-82D8CFE3FAFC}">
      <dsp:nvSpPr>
        <dsp:cNvPr id="0" name=""/>
        <dsp:cNvSpPr/>
      </dsp:nvSpPr>
      <dsp:spPr>
        <a:xfrm>
          <a:off x="376522" y="1836468"/>
          <a:ext cx="684586" cy="68458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0C17CE-CB87-4296-806C-2564FB19A6C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dirty="0"/>
            <a:t>Applied predictive analytics using exponential smoothing to forecast future COVID-19 cases and testing demand.</a:t>
          </a:r>
        </a:p>
      </dsp:txBody>
      <dsp:txXfrm>
        <a:off x="1437631" y="1556410"/>
        <a:ext cx="9077968" cy="1244702"/>
      </dsp:txXfrm>
    </dsp:sp>
    <dsp:sp modelId="{40504A11-F1D3-4AA4-8A95-BAC6F2CC47A0}">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A290C6-22BC-41D0-B3B7-1758D7E7B7B1}">
      <dsp:nvSpPr>
        <dsp:cNvPr id="0" name=""/>
        <dsp:cNvSpPr/>
      </dsp:nvSpPr>
      <dsp:spPr>
        <a:xfrm>
          <a:off x="376522" y="3392347"/>
          <a:ext cx="684586" cy="68458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2184BB-99AC-4F97-93C7-BCD3A731056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dirty="0"/>
            <a:t>Visualized trends and regional variations using Tableau for effective decision-making in resource distribution and public health management[6].</a:t>
          </a:r>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7A990-D593-4056-B18F-A048E3A16864}">
      <dsp:nvSpPr>
        <dsp:cNvPr id="0" name=""/>
        <dsp:cNvSpPr/>
      </dsp:nvSpPr>
      <dsp:spPr>
        <a:xfrm>
          <a:off x="0" y="473"/>
          <a:ext cx="8596312" cy="11087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847A6-AF92-4A9A-AE75-F516C3659B41}">
      <dsp:nvSpPr>
        <dsp:cNvPr id="0" name=""/>
        <dsp:cNvSpPr/>
      </dsp:nvSpPr>
      <dsp:spPr>
        <a:xfrm>
          <a:off x="335385" y="249933"/>
          <a:ext cx="609791" cy="60979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B4F820-6849-40B9-A8AB-3EBA5FC655A4}">
      <dsp:nvSpPr>
        <dsp:cNvPr id="0" name=""/>
        <dsp:cNvSpPr/>
      </dsp:nvSpPr>
      <dsp:spPr>
        <a:xfrm>
          <a:off x="1280561" y="473"/>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00100">
            <a:lnSpc>
              <a:spcPct val="100000"/>
            </a:lnSpc>
            <a:spcBef>
              <a:spcPct val="0"/>
            </a:spcBef>
            <a:spcAft>
              <a:spcPct val="35000"/>
            </a:spcAft>
            <a:buNone/>
          </a:pPr>
          <a:r>
            <a:rPr lang="en-US" sz="1800" kern="1200" dirty="0"/>
            <a:t>Exponential Smoothing: A predictive analytics technique used to forecast future values, emphasizing more recent observations for trend identification [1].</a:t>
          </a:r>
        </a:p>
      </dsp:txBody>
      <dsp:txXfrm>
        <a:off x="1280561" y="473"/>
        <a:ext cx="7315750" cy="1108711"/>
      </dsp:txXfrm>
    </dsp:sp>
    <dsp:sp modelId="{5E2A74FF-9209-49B2-99F4-E01DFDC435BA}">
      <dsp:nvSpPr>
        <dsp:cNvPr id="0" name=""/>
        <dsp:cNvSpPr/>
      </dsp:nvSpPr>
      <dsp:spPr>
        <a:xfrm>
          <a:off x="0" y="1386362"/>
          <a:ext cx="8596312" cy="11087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9F73A-C300-48B8-96B1-5DE013547890}">
      <dsp:nvSpPr>
        <dsp:cNvPr id="0" name=""/>
        <dsp:cNvSpPr/>
      </dsp:nvSpPr>
      <dsp:spPr>
        <a:xfrm>
          <a:off x="335385" y="1635822"/>
          <a:ext cx="609791" cy="60979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CCC514-108A-4E7E-A039-FCCFF8C9A1F6}">
      <dsp:nvSpPr>
        <dsp:cNvPr id="0" name=""/>
        <dsp:cNvSpPr/>
      </dsp:nvSpPr>
      <dsp:spPr>
        <a:xfrm>
          <a:off x="1280561" y="1386362"/>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00100">
            <a:lnSpc>
              <a:spcPct val="100000"/>
            </a:lnSpc>
            <a:spcBef>
              <a:spcPct val="0"/>
            </a:spcBef>
            <a:spcAft>
              <a:spcPct val="35000"/>
            </a:spcAft>
            <a:buNone/>
          </a:pPr>
          <a:r>
            <a:rPr lang="en-US" sz="1800" kern="1200" dirty="0"/>
            <a:t>Descriptive Analytics: Used to create visualizations such as charts and graphs to summarize and describe the COVID-19 testing data across regions.</a:t>
          </a:r>
        </a:p>
      </dsp:txBody>
      <dsp:txXfrm>
        <a:off x="1280561" y="1386362"/>
        <a:ext cx="7315750" cy="1108711"/>
      </dsp:txXfrm>
    </dsp:sp>
    <dsp:sp modelId="{0A83E5F6-D49B-455D-A30B-18D8A7C184E9}">
      <dsp:nvSpPr>
        <dsp:cNvPr id="0" name=""/>
        <dsp:cNvSpPr/>
      </dsp:nvSpPr>
      <dsp:spPr>
        <a:xfrm>
          <a:off x="0" y="2772251"/>
          <a:ext cx="8596312" cy="11087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8A068-A757-4FE3-A072-A497C1200EA1}">
      <dsp:nvSpPr>
        <dsp:cNvPr id="0" name=""/>
        <dsp:cNvSpPr/>
      </dsp:nvSpPr>
      <dsp:spPr>
        <a:xfrm>
          <a:off x="335385" y="3021711"/>
          <a:ext cx="609791" cy="60979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61059B-4FB3-4E9B-9FBB-F9CFBDB6483C}">
      <dsp:nvSpPr>
        <dsp:cNvPr id="0" name=""/>
        <dsp:cNvSpPr/>
      </dsp:nvSpPr>
      <dsp:spPr>
        <a:xfrm>
          <a:off x="1280561" y="2772251"/>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00100">
            <a:lnSpc>
              <a:spcPct val="100000"/>
            </a:lnSpc>
            <a:spcBef>
              <a:spcPct val="0"/>
            </a:spcBef>
            <a:spcAft>
              <a:spcPct val="35000"/>
            </a:spcAft>
            <a:buNone/>
          </a:pPr>
          <a:r>
            <a:rPr lang="en-US" sz="1800" kern="1200" dirty="0"/>
            <a:t>The predictive model uses historical COVID-19 test results in data, including daily new and total results categorized by the outcome and FEMA region, to forecast future testing demand and trends[1].</a:t>
          </a:r>
        </a:p>
      </dsp:txBody>
      <dsp:txXfrm>
        <a:off x="1280561" y="2772251"/>
        <a:ext cx="7315750" cy="11087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331E7-F6A2-4E52-8D99-D1FE099B64FD}">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Regional Resource Needs: Regions with high case counts (e.g., Region 9) require more resources and targeted interventions.</a:t>
          </a:r>
        </a:p>
      </dsp:txBody>
      <dsp:txXfrm>
        <a:off x="26377" y="26377"/>
        <a:ext cx="6646626" cy="847812"/>
      </dsp:txXfrm>
    </dsp:sp>
    <dsp:sp modelId="{2F443464-C159-41A7-94B5-CC1EF27BD49B}">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Testing Efficiency: Negative results dominate, indicating effective testing; the decreasing trend in new results reflects successful interventions.</a:t>
          </a:r>
        </a:p>
      </dsp:txBody>
      <dsp:txXfrm>
        <a:off x="670791" y="1090682"/>
        <a:ext cx="6411969" cy="847812"/>
      </dsp:txXfrm>
    </dsp:sp>
    <dsp:sp modelId="{521A846C-85BE-4EE0-AE58-E403747BE9D9}">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Resource Allocation: Adjust kits and personnel based on case trends and regional variations for optimized resource distribution.</a:t>
          </a:r>
        </a:p>
      </dsp:txBody>
      <dsp:txXfrm>
        <a:off x="1305588" y="2154987"/>
        <a:ext cx="6421587" cy="847812"/>
      </dsp:txXfrm>
    </dsp:sp>
    <dsp:sp modelId="{D253E3EA-CCB2-4F5C-B65D-DBF189F01A0E}">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model highlights regions with rising or falling case counts, enabling efficient resource allocation and improving response strategies for COVID-19 testing and management.</a:t>
          </a:r>
        </a:p>
      </dsp:txBody>
      <dsp:txXfrm>
        <a:off x="1950003" y="3219292"/>
        <a:ext cx="6411969" cy="847812"/>
      </dsp:txXfrm>
    </dsp:sp>
    <dsp:sp modelId="{DDFDB0D7-14E0-4376-9119-371D93432435}">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DAE90E69-04C5-4E9A-B9E0-D5DBA9B76E1E}">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26A8CBEC-830F-4CF3-B893-19CE7109A132}">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D43DD-7933-4548-89C0-32AD26FE229D}">
      <dsp:nvSpPr>
        <dsp:cNvPr id="0" name=""/>
        <dsp:cNvSpPr/>
      </dsp:nvSpPr>
      <dsp:spPr>
        <a:xfrm>
          <a:off x="2781118" y="849169"/>
          <a:ext cx="607775" cy="91440"/>
        </a:xfrm>
        <a:custGeom>
          <a:avLst/>
          <a:gdLst/>
          <a:ahLst/>
          <a:cxnLst/>
          <a:rect l="0" t="0" r="0" b="0"/>
          <a:pathLst>
            <a:path>
              <a:moveTo>
                <a:pt x="0" y="45720"/>
              </a:moveTo>
              <a:lnTo>
                <a:pt x="60777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9046" y="891697"/>
        <a:ext cx="31918" cy="6383"/>
      </dsp:txXfrm>
    </dsp:sp>
    <dsp:sp modelId="{7036EF7F-9361-4F1E-9723-AFE258912ACE}">
      <dsp:nvSpPr>
        <dsp:cNvPr id="0" name=""/>
        <dsp:cNvSpPr/>
      </dsp:nvSpPr>
      <dsp:spPr>
        <a:xfrm>
          <a:off x="7373" y="62226"/>
          <a:ext cx="2775545" cy="166532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622300">
            <a:lnSpc>
              <a:spcPct val="90000"/>
            </a:lnSpc>
            <a:spcBef>
              <a:spcPct val="0"/>
            </a:spcBef>
            <a:spcAft>
              <a:spcPct val="35000"/>
            </a:spcAft>
            <a:buNone/>
          </a:pPr>
          <a:r>
            <a:rPr lang="en-US" sz="1400" kern="1200"/>
            <a:t>Role: There is a way of exponential smoothing where the trends determinable from prior data help in the forecast of future testing requirements and therefore resources.</a:t>
          </a:r>
        </a:p>
      </dsp:txBody>
      <dsp:txXfrm>
        <a:off x="7373" y="62226"/>
        <a:ext cx="2775545" cy="1665327"/>
      </dsp:txXfrm>
    </dsp:sp>
    <dsp:sp modelId="{7D8A66B0-A109-432C-ADED-F15933CCE2F1}">
      <dsp:nvSpPr>
        <dsp:cNvPr id="0" name=""/>
        <dsp:cNvSpPr/>
      </dsp:nvSpPr>
      <dsp:spPr>
        <a:xfrm>
          <a:off x="6195039" y="849169"/>
          <a:ext cx="607775" cy="91440"/>
        </a:xfrm>
        <a:custGeom>
          <a:avLst/>
          <a:gdLst/>
          <a:ahLst/>
          <a:cxnLst/>
          <a:rect l="0" t="0" r="0" b="0"/>
          <a:pathLst>
            <a:path>
              <a:moveTo>
                <a:pt x="0" y="45720"/>
              </a:moveTo>
              <a:lnTo>
                <a:pt x="607775"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82967" y="891697"/>
        <a:ext cx="31918" cy="6383"/>
      </dsp:txXfrm>
    </dsp:sp>
    <dsp:sp modelId="{8A6A4163-9520-40E5-9704-775942AE0AF6}">
      <dsp:nvSpPr>
        <dsp:cNvPr id="0" name=""/>
        <dsp:cNvSpPr/>
      </dsp:nvSpPr>
      <dsp:spPr>
        <a:xfrm>
          <a:off x="3421293" y="62226"/>
          <a:ext cx="2775545" cy="166532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622300">
            <a:lnSpc>
              <a:spcPct val="90000"/>
            </a:lnSpc>
            <a:spcBef>
              <a:spcPct val="0"/>
            </a:spcBef>
            <a:spcAft>
              <a:spcPct val="35000"/>
            </a:spcAft>
            <a:buNone/>
          </a:pPr>
          <a:r>
            <a:rPr lang="en-US" sz="1400" kern="1200" dirty="0"/>
            <a:t>Limitations: It may have problems with the adaptation to changes in trends and does not include factors from outside and real-time data as well as seasonality.</a:t>
          </a:r>
        </a:p>
      </dsp:txBody>
      <dsp:txXfrm>
        <a:off x="3421293" y="62226"/>
        <a:ext cx="2775545" cy="1665327"/>
      </dsp:txXfrm>
    </dsp:sp>
    <dsp:sp modelId="{3D87DC9A-2D3A-4C3C-AB9C-48EE71FAC5F2}">
      <dsp:nvSpPr>
        <dsp:cNvPr id="0" name=""/>
        <dsp:cNvSpPr/>
      </dsp:nvSpPr>
      <dsp:spPr>
        <a:xfrm>
          <a:off x="1395145" y="1725753"/>
          <a:ext cx="6827841" cy="607775"/>
        </a:xfrm>
        <a:custGeom>
          <a:avLst/>
          <a:gdLst/>
          <a:ahLst/>
          <a:cxnLst/>
          <a:rect l="0" t="0" r="0" b="0"/>
          <a:pathLst>
            <a:path>
              <a:moveTo>
                <a:pt x="6827841" y="0"/>
              </a:moveTo>
              <a:lnTo>
                <a:pt x="6827841" y="320987"/>
              </a:lnTo>
              <a:lnTo>
                <a:pt x="0" y="320987"/>
              </a:lnTo>
              <a:lnTo>
                <a:pt x="0" y="607775"/>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7626" y="2026449"/>
        <a:ext cx="342880" cy="6383"/>
      </dsp:txXfrm>
    </dsp:sp>
    <dsp:sp modelId="{E66ACAFE-215C-4072-96D7-7791AC86014E}">
      <dsp:nvSpPr>
        <dsp:cNvPr id="0" name=""/>
        <dsp:cNvSpPr/>
      </dsp:nvSpPr>
      <dsp:spPr>
        <a:xfrm>
          <a:off x="6835214" y="62226"/>
          <a:ext cx="2775545" cy="166532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Recommendations:</a:t>
          </a:r>
        </a:p>
      </dsp:txBody>
      <dsp:txXfrm>
        <a:off x="6835214" y="62226"/>
        <a:ext cx="2775545" cy="1665327"/>
      </dsp:txXfrm>
    </dsp:sp>
    <dsp:sp modelId="{B6F27F18-CE8E-4548-B307-2923CF2899AC}">
      <dsp:nvSpPr>
        <dsp:cNvPr id="0" name=""/>
        <dsp:cNvSpPr/>
      </dsp:nvSpPr>
      <dsp:spPr>
        <a:xfrm>
          <a:off x="2781118" y="3152872"/>
          <a:ext cx="607775" cy="91440"/>
        </a:xfrm>
        <a:custGeom>
          <a:avLst/>
          <a:gdLst/>
          <a:ahLst/>
          <a:cxnLst/>
          <a:rect l="0" t="0" r="0" b="0"/>
          <a:pathLst>
            <a:path>
              <a:moveTo>
                <a:pt x="0" y="45720"/>
              </a:moveTo>
              <a:lnTo>
                <a:pt x="607775"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9046" y="3195400"/>
        <a:ext cx="31918" cy="6383"/>
      </dsp:txXfrm>
    </dsp:sp>
    <dsp:sp modelId="{0D1BA6D2-38B1-45BB-BF18-866C0930F7F3}">
      <dsp:nvSpPr>
        <dsp:cNvPr id="0" name=""/>
        <dsp:cNvSpPr/>
      </dsp:nvSpPr>
      <dsp:spPr>
        <a:xfrm>
          <a:off x="7373" y="2365928"/>
          <a:ext cx="2775545" cy="166532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622300">
            <a:lnSpc>
              <a:spcPct val="90000"/>
            </a:lnSpc>
            <a:spcBef>
              <a:spcPct val="0"/>
            </a:spcBef>
            <a:spcAft>
              <a:spcPct val="35000"/>
            </a:spcAft>
            <a:buNone/>
          </a:pPr>
          <a:r>
            <a:rPr lang="en-US" sz="1400" kern="1200" dirty="0"/>
            <a:t>They should incorporate more complex forecasting methods such as ARIMA for accuracy enhancement or even machine learning techniques with more accurate and long term data.</a:t>
          </a:r>
        </a:p>
      </dsp:txBody>
      <dsp:txXfrm>
        <a:off x="7373" y="2365928"/>
        <a:ext cx="2775545" cy="1665327"/>
      </dsp:txXfrm>
    </dsp:sp>
    <dsp:sp modelId="{B8647FE5-1E6F-4BF4-800D-CDC3F127F21A}">
      <dsp:nvSpPr>
        <dsp:cNvPr id="0" name=""/>
        <dsp:cNvSpPr/>
      </dsp:nvSpPr>
      <dsp:spPr>
        <a:xfrm>
          <a:off x="3421293" y="2365928"/>
          <a:ext cx="2775545" cy="1665327"/>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622300">
            <a:lnSpc>
              <a:spcPct val="90000"/>
            </a:lnSpc>
            <a:spcBef>
              <a:spcPct val="0"/>
            </a:spcBef>
            <a:spcAft>
              <a:spcPct val="35000"/>
            </a:spcAft>
            <a:buNone/>
          </a:pPr>
          <a:r>
            <a:rPr lang="en-US" sz="1400" kern="1200"/>
            <a:t>Take real or actual time data and other factors like demographics to increase model accuracy.</a:t>
          </a:r>
        </a:p>
      </dsp:txBody>
      <dsp:txXfrm>
        <a:off x="3421293" y="2365928"/>
        <a:ext cx="2775545" cy="166532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5F8C0-BF7B-43CE-9126-3E6CFBCCB3AF}"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CB90-E7F4-4601-8C6B-F8169B10A60B}" type="slidenum">
              <a:rPr lang="en-US" smtClean="0"/>
              <a:t>‹#›</a:t>
            </a:fld>
            <a:endParaRPr lang="en-US"/>
          </a:p>
        </p:txBody>
      </p:sp>
    </p:spTree>
    <p:extLst>
      <p:ext uri="{BB962C8B-B14F-4D97-AF65-F5344CB8AC3E}">
        <p14:creationId xmlns:p14="http://schemas.microsoft.com/office/powerpoint/2010/main" val="346180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ECAE006B-D528-41DC-8C93-CDC6F34C4375}" type="slidenum">
              <a:t>4</a:t>
            </a:fld>
            <a:endParaRPr lang="en-US"/>
          </a:p>
        </p:txBody>
      </p:sp>
    </p:spTree>
    <p:extLst>
      <p:ext uri="{BB962C8B-B14F-4D97-AF65-F5344CB8AC3E}">
        <p14:creationId xmlns:p14="http://schemas.microsoft.com/office/powerpoint/2010/main" val="346639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ECAE006B-D528-41DC-8C93-CDC6F34C4375}" type="slidenum">
              <a:t>6</a:t>
            </a:fld>
            <a:endParaRPr lang="en-US"/>
          </a:p>
        </p:txBody>
      </p:sp>
    </p:spTree>
    <p:extLst>
      <p:ext uri="{BB962C8B-B14F-4D97-AF65-F5344CB8AC3E}">
        <p14:creationId xmlns:p14="http://schemas.microsoft.com/office/powerpoint/2010/main" val="347052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68CB90-E7F4-4601-8C6B-F8169B10A60B}" type="slidenum">
              <a:rPr lang="en-US" smtClean="0"/>
              <a:t>7</a:t>
            </a:fld>
            <a:endParaRPr lang="en-US"/>
          </a:p>
        </p:txBody>
      </p:sp>
    </p:spTree>
    <p:extLst>
      <p:ext uri="{BB962C8B-B14F-4D97-AF65-F5344CB8AC3E}">
        <p14:creationId xmlns:p14="http://schemas.microsoft.com/office/powerpoint/2010/main" val="395980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ECAE006B-D528-41DC-8C93-CDC6F34C4375}" type="slidenum">
              <a:t>12</a:t>
            </a:fld>
            <a:endParaRPr lang="en-US"/>
          </a:p>
        </p:txBody>
      </p:sp>
    </p:spTree>
    <p:extLst>
      <p:ext uri="{BB962C8B-B14F-4D97-AF65-F5344CB8AC3E}">
        <p14:creationId xmlns:p14="http://schemas.microsoft.com/office/powerpoint/2010/main" val="98605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ECAE006B-D528-41DC-8C93-CDC6F34C4375}" type="slidenum">
              <a:t>13</a:t>
            </a:fld>
            <a:endParaRPr lang="en-US"/>
          </a:p>
        </p:txBody>
      </p:sp>
    </p:spTree>
    <p:extLst>
      <p:ext uri="{BB962C8B-B14F-4D97-AF65-F5344CB8AC3E}">
        <p14:creationId xmlns:p14="http://schemas.microsoft.com/office/powerpoint/2010/main" val="421778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ECAE006B-D528-41DC-8C93-CDC6F34C4375}" type="slidenum">
              <a:t>14</a:t>
            </a:fld>
            <a:endParaRPr lang="en-US"/>
          </a:p>
        </p:txBody>
      </p:sp>
    </p:spTree>
    <p:extLst>
      <p:ext uri="{BB962C8B-B14F-4D97-AF65-F5344CB8AC3E}">
        <p14:creationId xmlns:p14="http://schemas.microsoft.com/office/powerpoint/2010/main" val="2459877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ECAE006B-D528-41DC-8C93-CDC6F34C4375}" type="slidenum">
              <a:t>15</a:t>
            </a:fld>
            <a:endParaRPr lang="en-US"/>
          </a:p>
        </p:txBody>
      </p:sp>
    </p:spTree>
    <p:extLst>
      <p:ext uri="{BB962C8B-B14F-4D97-AF65-F5344CB8AC3E}">
        <p14:creationId xmlns:p14="http://schemas.microsoft.com/office/powerpoint/2010/main" val="375226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AE006B-D528-41DC-8C93-CDC6F34C4375}" type="slidenum">
              <a:rPr lang="en-IN" smtClean="0"/>
              <a:t>16</a:t>
            </a:fld>
            <a:endParaRPr lang="en-IN"/>
          </a:p>
        </p:txBody>
      </p:sp>
    </p:spTree>
    <p:extLst>
      <p:ext uri="{BB962C8B-B14F-4D97-AF65-F5344CB8AC3E}">
        <p14:creationId xmlns:p14="http://schemas.microsoft.com/office/powerpoint/2010/main" val="280363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4479B-705B-4489-957E-7E8A228BDFA0}"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2434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599352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61321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89974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79124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717971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43631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2508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1263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298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9/3/2024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4922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9/3/2024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1283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9/3/2024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3421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9/3/2024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7213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9/3/2024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7176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171BA-CC09-47C8-A6DF-F5C5CB59CEEC}" type="datetime1">
              <a:rPr lang="en-US" smtClean="0"/>
              <a:t>9/3/2024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9157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A38F49-B3E2-4BF0-BEC7-C30D34ABBB8D}" type="datetime1">
              <a:rPr lang="en-US" smtClean="0"/>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195159685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search/forecasting" TargetMode="External"/><Relationship Id="rId2" Type="http://schemas.openxmlformats.org/officeDocument/2006/relationships/image" Target="../media/image1.1"/><Relationship Id="rId1" Type="http://schemas.openxmlformats.org/officeDocument/2006/relationships/slideLayout" Target="../slideLayouts/slideLayout1.xml"/><Relationship Id="rId5" Type="http://schemas.openxmlformats.org/officeDocument/2006/relationships/hyperlink" Target="https://pixnio.com/media/antibody-coronavirus-covid-19-cure-sars-cov-2"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55AB-56F5-F974-C29A-D29B61622A77}"/>
              </a:ext>
            </a:extLst>
          </p:cNvPr>
          <p:cNvSpPr>
            <a:spLocks noGrp="1"/>
          </p:cNvSpPr>
          <p:nvPr>
            <p:ph type="ctrTitle"/>
          </p:nvPr>
        </p:nvSpPr>
        <p:spPr>
          <a:xfrm>
            <a:off x="890423" y="835015"/>
            <a:ext cx="4410720" cy="3215821"/>
          </a:xfrm>
        </p:spPr>
        <p:txBody>
          <a:bodyPr>
            <a:normAutofit/>
          </a:bodyPr>
          <a:lstStyle/>
          <a:p>
            <a:pPr algn="l">
              <a:lnSpc>
                <a:spcPct val="90000"/>
              </a:lnSpc>
            </a:pPr>
            <a:r>
              <a:rPr lang="en-US" sz="3000" b="1" kern="100" dirty="0">
                <a:effectLst/>
                <a:latin typeface="Aptos" panose="020B0004020202020204" pitchFamily="34" charset="0"/>
                <a:ea typeface="Aptos" panose="020B0004020202020204" pitchFamily="34" charset="0"/>
                <a:cs typeface="Times New Roman" panose="02020603050405020304" pitchFamily="18" charset="0"/>
              </a:rPr>
              <a:t>Optimizing Resource Allocation in Healthcare During the COVID-19 Pandemic from 2020 to 2023 </a:t>
            </a:r>
            <a:br>
              <a:rPr lang="en-US" sz="3000" b="1" kern="100" dirty="0">
                <a:effectLst/>
                <a:latin typeface="Aptos" panose="020B0004020202020204" pitchFamily="34" charset="0"/>
                <a:ea typeface="Aptos" panose="020B0004020202020204" pitchFamily="34" charset="0"/>
                <a:cs typeface="Times New Roman" panose="02020603050405020304" pitchFamily="18" charset="0"/>
              </a:rPr>
            </a:br>
            <a:endParaRPr lang="en-US" sz="3000" b="1" dirty="0"/>
          </a:p>
        </p:txBody>
      </p:sp>
      <p:sp>
        <p:nvSpPr>
          <p:cNvPr id="3" name="Subtitle 2">
            <a:extLst>
              <a:ext uri="{FF2B5EF4-FFF2-40B4-BE49-F238E27FC236}">
                <a16:creationId xmlns:a16="http://schemas.microsoft.com/office/drawing/2014/main" id="{1C705954-E526-308A-6CAA-4B80F154E5CC}"/>
              </a:ext>
            </a:extLst>
          </p:cNvPr>
          <p:cNvSpPr>
            <a:spLocks noGrp="1"/>
          </p:cNvSpPr>
          <p:nvPr>
            <p:ph type="subTitle" idx="1"/>
          </p:nvPr>
        </p:nvSpPr>
        <p:spPr>
          <a:xfrm>
            <a:off x="890423" y="4050833"/>
            <a:ext cx="4410720" cy="1972152"/>
          </a:xfrm>
        </p:spPr>
        <p:txBody>
          <a:bodyPr>
            <a:normAutofit/>
          </a:bodyPr>
          <a:lstStyle/>
          <a:p>
            <a:pPr algn="l"/>
            <a:r>
              <a:rPr lang="en-US" dirty="0"/>
              <a:t>By: Vickybhai Joshi(1811395)</a:t>
            </a:r>
          </a:p>
          <a:p>
            <a:pPr algn="l"/>
            <a:r>
              <a:rPr lang="en-US" dirty="0"/>
              <a:t>To: Indu </a:t>
            </a:r>
            <a:r>
              <a:rPr lang="en-US" dirty="0" err="1"/>
              <a:t>bala</a:t>
            </a:r>
            <a:endParaRPr lang="en-US" dirty="0"/>
          </a:p>
        </p:txBody>
      </p:sp>
      <p:pic>
        <p:nvPicPr>
          <p:cNvPr id="8" name="Picture 7" descr="A group of people standing in front of a graph&#10;&#10;Description automatically generated">
            <a:extLst>
              <a:ext uri="{FF2B5EF4-FFF2-40B4-BE49-F238E27FC236}">
                <a16:creationId xmlns:a16="http://schemas.microsoft.com/office/drawing/2014/main" id="{129A2E17-7AC6-BA89-7CCB-7809825C301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09887" y="835015"/>
            <a:ext cx="3599057" cy="2987218"/>
          </a:xfrm>
          <a:prstGeom prst="rect">
            <a:avLst/>
          </a:prstGeom>
        </p:spPr>
      </p:pic>
      <p:pic>
        <p:nvPicPr>
          <p:cNvPr id="6" name="Picture 5" descr="A medical masks and a bottle of liquid&#10;&#10;Description automatically generated">
            <a:extLst>
              <a:ext uri="{FF2B5EF4-FFF2-40B4-BE49-F238E27FC236}">
                <a16:creationId xmlns:a16="http://schemas.microsoft.com/office/drawing/2014/main" id="{02B433D8-8B46-A9B6-157C-8DE2F2AF56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919116" y="4050833"/>
            <a:ext cx="2982064" cy="1990528"/>
          </a:xfrm>
          <a:prstGeom prst="rect">
            <a:avLst/>
          </a:prstGeom>
        </p:spPr>
      </p:pic>
    </p:spTree>
    <p:extLst>
      <p:ext uri="{BB962C8B-B14F-4D97-AF65-F5344CB8AC3E}">
        <p14:creationId xmlns:p14="http://schemas.microsoft.com/office/powerpoint/2010/main" val="236144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8E90-CAAE-B746-75B1-7BAA663CE00B}"/>
              </a:ext>
            </a:extLst>
          </p:cNvPr>
          <p:cNvSpPr>
            <a:spLocks noGrp="1"/>
          </p:cNvSpPr>
          <p:nvPr>
            <p:ph type="title"/>
          </p:nvPr>
        </p:nvSpPr>
        <p:spPr>
          <a:xfrm>
            <a:off x="529850" y="72758"/>
            <a:ext cx="8596668" cy="1320800"/>
          </a:xfrm>
        </p:spPr>
        <p:txBody>
          <a:bodyPr/>
          <a:lstStyle/>
          <a:p>
            <a:r>
              <a:rPr lang="en-US" dirty="0"/>
              <a:t>Predictive Analytics</a:t>
            </a:r>
          </a:p>
        </p:txBody>
      </p:sp>
      <p:sp>
        <p:nvSpPr>
          <p:cNvPr id="3" name="Content Placeholder 2">
            <a:extLst>
              <a:ext uri="{FF2B5EF4-FFF2-40B4-BE49-F238E27FC236}">
                <a16:creationId xmlns:a16="http://schemas.microsoft.com/office/drawing/2014/main" id="{408B22DE-D0A2-9F97-7F83-4EF28BB1365D}"/>
              </a:ext>
            </a:extLst>
          </p:cNvPr>
          <p:cNvSpPr>
            <a:spLocks noGrp="1"/>
          </p:cNvSpPr>
          <p:nvPr>
            <p:ph idx="1"/>
          </p:nvPr>
        </p:nvSpPr>
        <p:spPr>
          <a:xfrm>
            <a:off x="529850" y="791938"/>
            <a:ext cx="8596668" cy="889377"/>
          </a:xfrm>
        </p:spPr>
        <p:txBody>
          <a:bodyPr>
            <a:noAutofit/>
          </a:bodyPr>
          <a:lstStyle/>
          <a:p>
            <a:r>
              <a:rPr lang="en-US" sz="1600" dirty="0">
                <a:latin typeface="Times New Roman" panose="02020603050405020304" pitchFamily="18" charset="0"/>
                <a:ea typeface="+mn-lt"/>
                <a:cs typeface="Times New Roman" panose="02020603050405020304" pitchFamily="18" charset="0"/>
              </a:rPr>
              <a:t>The exponential smoothing model is used for predictive analysis by using Tableau[2]</a:t>
            </a:r>
            <a:r>
              <a:rPr lang="en-US" sz="1600" dirty="0">
                <a:latin typeface="Times New Roman" panose="02020603050405020304" pitchFamily="18" charset="0"/>
                <a:cs typeface="Times New Roman" panose="02020603050405020304" pitchFamily="18" charset="0"/>
              </a:rPr>
              <a:t>. It contributes to the efficient allocation of resources, and effectiveness in carrying out tests and is also prepared to deal with shifting requirements[9].</a:t>
            </a:r>
          </a:p>
        </p:txBody>
      </p:sp>
      <p:pic>
        <p:nvPicPr>
          <p:cNvPr id="5" name="Picture 4" descr="A graph showing a line of growth&#10;&#10;Description automatically generated with medium confidence">
            <a:extLst>
              <a:ext uri="{FF2B5EF4-FFF2-40B4-BE49-F238E27FC236}">
                <a16:creationId xmlns:a16="http://schemas.microsoft.com/office/drawing/2014/main" id="{9D44BE5D-77D1-D2AF-0DF3-34D79C587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50" y="1850099"/>
            <a:ext cx="7300418" cy="4839770"/>
          </a:xfrm>
          <a:prstGeom prst="rect">
            <a:avLst/>
          </a:prstGeom>
        </p:spPr>
      </p:pic>
    </p:spTree>
    <p:extLst>
      <p:ext uri="{BB962C8B-B14F-4D97-AF65-F5344CB8AC3E}">
        <p14:creationId xmlns:p14="http://schemas.microsoft.com/office/powerpoint/2010/main" val="127287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1376-5156-8D46-704C-9BE9AEEA7B0C}"/>
              </a:ext>
            </a:extLst>
          </p:cNvPr>
          <p:cNvSpPr>
            <a:spLocks noGrp="1"/>
          </p:cNvSpPr>
          <p:nvPr>
            <p:ph type="title"/>
          </p:nvPr>
        </p:nvSpPr>
        <p:spPr>
          <a:xfrm>
            <a:off x="605644" y="43262"/>
            <a:ext cx="8596668" cy="1320800"/>
          </a:xfrm>
        </p:spPr>
        <p:txBody>
          <a:bodyPr/>
          <a:lstStyle/>
          <a:p>
            <a:r>
              <a:rPr lang="en-US" dirty="0"/>
              <a:t>Model Summary and Accuracy </a:t>
            </a:r>
          </a:p>
        </p:txBody>
      </p:sp>
      <p:pic>
        <p:nvPicPr>
          <p:cNvPr id="5" name="Content Placeholder 4" descr="A screenshot of a computer&#10;&#10;Description automatically generated">
            <a:extLst>
              <a:ext uri="{FF2B5EF4-FFF2-40B4-BE49-F238E27FC236}">
                <a16:creationId xmlns:a16="http://schemas.microsoft.com/office/drawing/2014/main" id="{5E85DFC3-62D0-2946-7749-CB72ED8FF5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644" y="703662"/>
            <a:ext cx="8668358" cy="2454275"/>
          </a:xfrm>
        </p:spPr>
      </p:pic>
      <p:pic>
        <p:nvPicPr>
          <p:cNvPr id="7" name="Picture 6" descr="A screenshot of a computer&#10;&#10;Description automatically generated">
            <a:extLst>
              <a:ext uri="{FF2B5EF4-FFF2-40B4-BE49-F238E27FC236}">
                <a16:creationId xmlns:a16="http://schemas.microsoft.com/office/drawing/2014/main" id="{A80FEF94-487D-8685-A1B0-C2921D47F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40" y="3700064"/>
            <a:ext cx="7383747" cy="2235446"/>
          </a:xfrm>
          <a:prstGeom prst="rect">
            <a:avLst/>
          </a:prstGeom>
        </p:spPr>
      </p:pic>
    </p:spTree>
    <p:extLst>
      <p:ext uri="{BB962C8B-B14F-4D97-AF65-F5344CB8AC3E}">
        <p14:creationId xmlns:p14="http://schemas.microsoft.com/office/powerpoint/2010/main" val="132704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FEE3-8A9C-E7C5-DA24-55ED38B2B2AA}"/>
              </a:ext>
            </a:extLst>
          </p:cNvPr>
          <p:cNvSpPr>
            <a:spLocks noGrp="1"/>
          </p:cNvSpPr>
          <p:nvPr>
            <p:ph type="title"/>
          </p:nvPr>
        </p:nvSpPr>
        <p:spPr>
          <a:xfrm>
            <a:off x="630936" y="639520"/>
            <a:ext cx="3429000" cy="1719072"/>
          </a:xfrm>
        </p:spPr>
        <p:txBody>
          <a:bodyPr anchor="b">
            <a:normAutofit fontScale="90000"/>
          </a:bodyPr>
          <a:lstStyle/>
          <a:p>
            <a:r>
              <a:rPr lang="en-US" sz="3800">
                <a:latin typeface="Times New Roman"/>
                <a:ea typeface="+mj-lt"/>
                <a:cs typeface="Times New Roman"/>
              </a:rPr>
              <a:t>Reflection of techniques and software</a:t>
            </a:r>
            <a:endParaRPr lang="en-US" sz="3800">
              <a:latin typeface="Times New Roman"/>
              <a:cs typeface="Times New Roman"/>
            </a:endParaRPr>
          </a:p>
          <a:p>
            <a:endParaRPr lang="en-US" sz="3800">
              <a:latin typeface="Times New Roman"/>
              <a:cs typeface="Times New Roman"/>
            </a:endParaRPr>
          </a:p>
        </p:txBody>
      </p:sp>
      <p:sp>
        <p:nvSpPr>
          <p:cNvPr id="3" name="Content Placeholder 2">
            <a:extLst>
              <a:ext uri="{FF2B5EF4-FFF2-40B4-BE49-F238E27FC236}">
                <a16:creationId xmlns:a16="http://schemas.microsoft.com/office/drawing/2014/main" id="{01C9E007-9EBF-4E65-6A0D-F427F6F71A1E}"/>
              </a:ext>
            </a:extLst>
          </p:cNvPr>
          <p:cNvSpPr>
            <a:spLocks noGrp="1"/>
          </p:cNvSpPr>
          <p:nvPr>
            <p:ph idx="1"/>
          </p:nvPr>
        </p:nvSpPr>
        <p:spPr>
          <a:xfrm>
            <a:off x="630936" y="1940888"/>
            <a:ext cx="3429000" cy="4277032"/>
          </a:xfrm>
        </p:spPr>
        <p:txBody>
          <a:bodyPr vert="horz" lIns="91440" tIns="45720" rIns="91440" bIns="45720" rtlCol="0" anchor="t">
            <a:normAutofit/>
          </a:bodyPr>
          <a:lstStyle/>
          <a:p>
            <a:r>
              <a:rPr lang="en-US" sz="1700" dirty="0">
                <a:latin typeface="Times New Roman"/>
                <a:ea typeface="+mn-lt"/>
                <a:cs typeface="Times New Roman"/>
              </a:rPr>
              <a:t>Efficacy: Tableau incorporates trends and distributions enhancing the understanding of the results of tests and distribution of resources.</a:t>
            </a:r>
            <a:endParaRPr lang="en-US" sz="1700" dirty="0">
              <a:latin typeface="Times New Roman"/>
              <a:cs typeface="Times New Roman"/>
            </a:endParaRPr>
          </a:p>
          <a:p>
            <a:r>
              <a:rPr lang="en-US" sz="1700" dirty="0">
                <a:latin typeface="Times New Roman"/>
                <a:ea typeface="+mn-lt"/>
                <a:cs typeface="Times New Roman"/>
              </a:rPr>
              <a:t>Enhancements: The use of such models could predict future test volumes and case trends in future. Including the other variables like demographic or geographical could help to enhance the actionable resource allocation.</a:t>
            </a:r>
            <a:endParaRPr lang="en-US" sz="1700" dirty="0">
              <a:latin typeface="Times New Roman"/>
              <a:cs typeface="Times New Roman"/>
            </a:endParaRPr>
          </a:p>
          <a:p>
            <a:endParaRPr lang="en-US" sz="1700" dirty="0">
              <a:latin typeface="Times New Roman"/>
              <a:cs typeface="Times New Roman"/>
            </a:endParaRPr>
          </a:p>
        </p:txBody>
      </p:sp>
      <p:pic>
        <p:nvPicPr>
          <p:cNvPr id="7" name="Graphic 6" descr="Statistics">
            <a:extLst>
              <a:ext uri="{FF2B5EF4-FFF2-40B4-BE49-F238E27FC236}">
                <a16:creationId xmlns:a16="http://schemas.microsoft.com/office/drawing/2014/main" id="{88B6BC28-973D-1EFD-6C58-D63E99B152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87607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B864-89C1-78F9-27CC-0607D40D08A3}"/>
              </a:ext>
            </a:extLst>
          </p:cNvPr>
          <p:cNvSpPr>
            <a:spLocks noGrp="1"/>
          </p:cNvSpPr>
          <p:nvPr>
            <p:ph type="title"/>
          </p:nvPr>
        </p:nvSpPr>
        <p:spPr>
          <a:xfrm>
            <a:off x="677334" y="609600"/>
            <a:ext cx="8596668" cy="1320800"/>
          </a:xfrm>
        </p:spPr>
        <p:txBody>
          <a:bodyPr anchor="t">
            <a:normAutofit/>
          </a:bodyPr>
          <a:lstStyle/>
          <a:p>
            <a:r>
              <a:rPr lang="en-US">
                <a:latin typeface="Times New Roman"/>
                <a:ea typeface="+mj-lt"/>
                <a:cs typeface="Times New Roman"/>
              </a:rPr>
              <a:t>Peer discussion </a:t>
            </a:r>
            <a:endParaRPr lang="en-US">
              <a:latin typeface="Times New Roman"/>
              <a:cs typeface="Times New Roman"/>
            </a:endParaRPr>
          </a:p>
          <a:p>
            <a:endParaRPr lang="en-US">
              <a:latin typeface="Times New Roman"/>
              <a:cs typeface="Times New Roman"/>
            </a:endParaRPr>
          </a:p>
        </p:txBody>
      </p:sp>
      <p:sp>
        <p:nvSpPr>
          <p:cNvPr id="3" name="Content Placeholder 2">
            <a:extLst>
              <a:ext uri="{FF2B5EF4-FFF2-40B4-BE49-F238E27FC236}">
                <a16:creationId xmlns:a16="http://schemas.microsoft.com/office/drawing/2014/main" id="{44BF842F-185C-37C7-264E-A5EC401768F1}"/>
              </a:ext>
            </a:extLst>
          </p:cNvPr>
          <p:cNvSpPr>
            <a:spLocks noGrp="1"/>
          </p:cNvSpPr>
          <p:nvPr>
            <p:ph idx="1"/>
          </p:nvPr>
        </p:nvSpPr>
        <p:spPr>
          <a:xfrm>
            <a:off x="677334" y="2160590"/>
            <a:ext cx="5220430" cy="3701270"/>
          </a:xfrm>
        </p:spPr>
        <p:txBody>
          <a:bodyPr vert="horz" lIns="91440" tIns="45720" rIns="91440" bIns="45720" rtlCol="0">
            <a:normAutofit/>
          </a:bodyPr>
          <a:lstStyle/>
          <a:p>
            <a:r>
              <a:rPr lang="en-US" dirty="0">
                <a:latin typeface="Times New Roman"/>
                <a:ea typeface="+mn-lt"/>
                <a:cs typeface="Times New Roman"/>
              </a:rPr>
              <a:t>Objective: Optimize COVID-19 testing resources using descriptive and predictive analytics.</a:t>
            </a:r>
            <a:endParaRPr lang="en-US" dirty="0">
              <a:latin typeface="Times New Roman"/>
              <a:cs typeface="Times New Roman"/>
            </a:endParaRPr>
          </a:p>
          <a:p>
            <a:r>
              <a:rPr lang="en-US" dirty="0">
                <a:latin typeface="Times New Roman"/>
                <a:ea typeface="+mn-lt"/>
                <a:cs typeface="Times New Roman"/>
              </a:rPr>
              <a:t>Positive Feedback: Clear business question, reliable data source.</a:t>
            </a:r>
            <a:endParaRPr lang="en-US" dirty="0">
              <a:latin typeface="Times New Roman"/>
              <a:cs typeface="Times New Roman"/>
            </a:endParaRPr>
          </a:p>
          <a:p>
            <a:r>
              <a:rPr lang="en-US" dirty="0">
                <a:latin typeface="Times New Roman"/>
                <a:ea typeface="+mn-lt"/>
                <a:cs typeface="Times New Roman"/>
              </a:rPr>
              <a:t>Constructive Feedback: Expand on public health policy impacts, address data accuracy and timeliness, and consider advanced forecasting techniques.</a:t>
            </a:r>
            <a:endParaRPr lang="en-US" dirty="0">
              <a:latin typeface="Times New Roman"/>
              <a:cs typeface="Times New Roman"/>
            </a:endParaRPr>
          </a:p>
          <a:p>
            <a:r>
              <a:rPr lang="en-US" dirty="0">
                <a:latin typeface="Times New Roman"/>
                <a:ea typeface="+mn-lt"/>
                <a:cs typeface="Times New Roman"/>
              </a:rPr>
              <a:t>Recommendations: Integrate additional data, explore hybrid models and extend analysis to other healthcare issues.</a:t>
            </a:r>
            <a:endParaRPr lang="en-US" dirty="0">
              <a:latin typeface="Times New Roman"/>
              <a:cs typeface="Times New Roman"/>
            </a:endParaRPr>
          </a:p>
          <a:p>
            <a:endParaRPr lang="en-US" dirty="0">
              <a:latin typeface="Times New Roman"/>
              <a:cs typeface="Times New Roman"/>
            </a:endParaRPr>
          </a:p>
        </p:txBody>
      </p:sp>
      <p:pic>
        <p:nvPicPr>
          <p:cNvPr id="7" name="Graphic 6" descr="Laptop Secure">
            <a:extLst>
              <a:ext uri="{FF2B5EF4-FFF2-40B4-BE49-F238E27FC236}">
                <a16:creationId xmlns:a16="http://schemas.microsoft.com/office/drawing/2014/main" id="{5C76C37D-3000-79B7-1CAB-39822E58FC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7417" y="2159000"/>
            <a:ext cx="3145536" cy="3145536"/>
          </a:xfrm>
          <a:prstGeom prst="rect">
            <a:avLst/>
          </a:prstGeom>
        </p:spPr>
      </p:pic>
    </p:spTree>
    <p:extLst>
      <p:ext uri="{BB962C8B-B14F-4D97-AF65-F5344CB8AC3E}">
        <p14:creationId xmlns:p14="http://schemas.microsoft.com/office/powerpoint/2010/main" val="361433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6917C-F9F3-21E8-F0E2-9F8E409D4636}"/>
              </a:ext>
            </a:extLst>
          </p:cNvPr>
          <p:cNvSpPr>
            <a:spLocks noGrp="1"/>
          </p:cNvSpPr>
          <p:nvPr>
            <p:ph type="title"/>
          </p:nvPr>
        </p:nvSpPr>
        <p:spPr>
          <a:xfrm>
            <a:off x="1286933" y="609600"/>
            <a:ext cx="10197494" cy="1099457"/>
          </a:xfrm>
        </p:spPr>
        <p:txBody>
          <a:bodyPr>
            <a:normAutofit/>
          </a:bodyPr>
          <a:lstStyle/>
          <a:p>
            <a:r>
              <a:rPr lang="en-US">
                <a:latin typeface="Times New Roman"/>
                <a:cs typeface="Times New Roman"/>
              </a:rPr>
              <a:t>Results and insights for business problem</a:t>
            </a:r>
            <a:endParaRPr lang="en-US" dirty="0">
              <a:latin typeface="Times New Roman"/>
              <a:cs typeface="Times New Roman"/>
            </a:endParaRP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C7690FD-45E4-D2CD-0EBE-31FC7E674187}"/>
              </a:ext>
            </a:extLst>
          </p:cNvPr>
          <p:cNvGraphicFramePr>
            <a:graphicFrameLocks noGrp="1"/>
          </p:cNvGraphicFramePr>
          <p:nvPr>
            <p:ph idx="1"/>
            <p:extLst>
              <p:ext uri="{D42A27DB-BD31-4B8C-83A1-F6EECF244321}">
                <p14:modId xmlns:p14="http://schemas.microsoft.com/office/powerpoint/2010/main" val="152387751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711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96458-628E-86C9-8C68-5EFCEEA1816D}"/>
              </a:ext>
            </a:extLst>
          </p:cNvPr>
          <p:cNvSpPr>
            <a:spLocks noGrp="1"/>
          </p:cNvSpPr>
          <p:nvPr>
            <p:ph type="title"/>
          </p:nvPr>
        </p:nvSpPr>
        <p:spPr>
          <a:xfrm>
            <a:off x="1286933" y="609600"/>
            <a:ext cx="10197494" cy="1099457"/>
          </a:xfrm>
        </p:spPr>
        <p:txBody>
          <a:bodyPr>
            <a:normAutofit/>
          </a:bodyPr>
          <a:lstStyle/>
          <a:p>
            <a:r>
              <a:rPr lang="en-US" dirty="0">
                <a:latin typeface="Times New Roman"/>
                <a:ea typeface="+mj-lt"/>
                <a:cs typeface="Times New Roman"/>
              </a:rPr>
              <a:t>Role limitations and recommendations:</a:t>
            </a:r>
            <a:endParaRPr lang="en-US" dirty="0">
              <a:latin typeface="Times New Roman"/>
              <a:cs typeface="Times New Roman"/>
            </a:endParaRPr>
          </a:p>
          <a:p>
            <a:endParaRPr lang="en-US" dirty="0">
              <a:latin typeface="Times New Roman"/>
              <a:cs typeface="Times New Roman"/>
            </a:endParaRP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B17C6267-9535-9084-BDE4-49E5D9B65F8F}"/>
              </a:ext>
            </a:extLst>
          </p:cNvPr>
          <p:cNvGraphicFramePr>
            <a:graphicFrameLocks noGrp="1"/>
          </p:cNvGraphicFramePr>
          <p:nvPr>
            <p:ph idx="1"/>
            <p:extLst>
              <p:ext uri="{D42A27DB-BD31-4B8C-83A1-F6EECF244321}">
                <p14:modId xmlns:p14="http://schemas.microsoft.com/office/powerpoint/2010/main" val="400500618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093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E106-65AD-90D1-B552-1E5A4B0D2B9F}"/>
              </a:ext>
            </a:extLst>
          </p:cNvPr>
          <p:cNvSpPr>
            <a:spLocks noGrp="1"/>
          </p:cNvSpPr>
          <p:nvPr>
            <p:ph type="title"/>
          </p:nvPr>
        </p:nvSpPr>
        <p:spPr>
          <a:xfrm>
            <a:off x="838200" y="365125"/>
            <a:ext cx="5558489" cy="1325563"/>
          </a:xfrm>
        </p:spPr>
        <p:txBody>
          <a:bodyPr>
            <a:normAutofit/>
          </a:bodyPr>
          <a:lstStyle/>
          <a:p>
            <a:r>
              <a:rPr lang="en-US" dirty="0">
                <a:latin typeface="Times New Roman" panose="02020603050405020304" pitchFamily="18" charset="0"/>
                <a:ea typeface="+mj-lt"/>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FF6EC6-5CD0-5A25-C74F-67D9C53DA060}"/>
              </a:ext>
            </a:extLst>
          </p:cNvPr>
          <p:cNvSpPr>
            <a:spLocks noGrp="1"/>
          </p:cNvSpPr>
          <p:nvPr>
            <p:ph idx="1"/>
          </p:nvPr>
        </p:nvSpPr>
        <p:spPr>
          <a:xfrm>
            <a:off x="537511" y="1095374"/>
            <a:ext cx="5558489" cy="5252331"/>
          </a:xfrm>
        </p:spPr>
        <p:txBody>
          <a:bodyPr vert="horz" lIns="91440" tIns="45720" rIns="91440" bIns="45720" rtlCol="0">
            <a:noAutofit/>
          </a:bodyPr>
          <a:lstStyle/>
          <a:p>
            <a:pPr>
              <a:buFont typeface="+mj-lt"/>
              <a:buAutoNum type="arabicPeriod"/>
            </a:pPr>
            <a:r>
              <a:rPr lang="en-US" sz="1000" b="0" i="0" dirty="0">
                <a:solidFill>
                  <a:srgbClr val="000000"/>
                </a:solidFill>
                <a:effectLst/>
                <a:latin typeface="Times New Roman" panose="02020603050405020304" pitchFamily="18" charset="0"/>
              </a:rPr>
              <a:t>Community. tableau 2024, </a:t>
            </a:r>
            <a:r>
              <a:rPr lang="en-US" sz="1000" b="0" i="1" dirty="0">
                <a:solidFill>
                  <a:srgbClr val="000000"/>
                </a:solidFill>
                <a:effectLst/>
                <a:latin typeface="Times New Roman" panose="02020603050405020304" pitchFamily="18" charset="0"/>
              </a:rPr>
              <a:t>Tableau Community Forums</a:t>
            </a:r>
            <a:r>
              <a:rPr lang="en-US" sz="1000" b="0" i="0" dirty="0">
                <a:solidFill>
                  <a:srgbClr val="000000"/>
                </a:solidFill>
                <a:effectLst/>
                <a:latin typeface="Times New Roman" panose="02020603050405020304" pitchFamily="18" charset="0"/>
              </a:rPr>
              <a:t>, Tableau.com, viewed 29 August 2024, &lt;https://community.tableau.com/s/question/0D54T00000C6V3USAV/step-by-step-forecast-in-tableau&gt;.</a:t>
            </a:r>
            <a:endParaRPr lang="en-US" sz="1000" dirty="0">
              <a:latin typeface="Times New Roman" panose="02020603050405020304" pitchFamily="18" charset="0"/>
              <a:ea typeface="+mn-lt"/>
              <a:cs typeface="Times New Roman" panose="02020603050405020304" pitchFamily="18" charset="0"/>
            </a:endParaRPr>
          </a:p>
          <a:p>
            <a:pPr>
              <a:buFont typeface="+mj-lt"/>
              <a:buAutoNum type="arabicPeriod"/>
            </a:pPr>
            <a:r>
              <a:rPr lang="en-US" sz="1000" dirty="0" err="1">
                <a:latin typeface="Times New Roman" panose="02020603050405020304" pitchFamily="18" charset="0"/>
                <a:ea typeface="+mn-lt"/>
                <a:cs typeface="Times New Roman" panose="02020603050405020304" pitchFamily="18" charset="0"/>
              </a:rPr>
              <a:t>Help.tableau</a:t>
            </a:r>
            <a:r>
              <a:rPr lang="en-US" sz="1000" dirty="0">
                <a:latin typeface="Times New Roman" panose="02020603050405020304" pitchFamily="18" charset="0"/>
                <a:ea typeface="+mn-lt"/>
                <a:cs typeface="Times New Roman" panose="02020603050405020304" pitchFamily="18" charset="0"/>
              </a:rPr>
              <a:t> 2017, </a:t>
            </a:r>
            <a:r>
              <a:rPr lang="en-US" sz="1000" i="1" dirty="0">
                <a:latin typeface="Times New Roman" panose="02020603050405020304" pitchFamily="18" charset="0"/>
                <a:ea typeface="+mn-lt"/>
                <a:cs typeface="Times New Roman" panose="02020603050405020304" pitchFamily="18" charset="0"/>
              </a:rPr>
              <a:t>How Forecasting Works in Tableau</a:t>
            </a:r>
            <a:r>
              <a:rPr lang="en-US" sz="1000" dirty="0">
                <a:latin typeface="Times New Roman" panose="02020603050405020304" pitchFamily="18" charset="0"/>
                <a:ea typeface="+mn-lt"/>
                <a:cs typeface="Times New Roman" panose="02020603050405020304" pitchFamily="18" charset="0"/>
              </a:rPr>
              <a:t>, Tableau.com, viewed 27 August 2024, &lt;https://help.tableau.com/current/pro/desktop/en-us/forecast_how_it_works.htm&gt;.</a:t>
            </a:r>
          </a:p>
          <a:p>
            <a:pPr algn="l">
              <a:buFont typeface="+mj-lt"/>
              <a:buAutoNum type="arabicPeriod"/>
            </a:pPr>
            <a:r>
              <a:rPr lang="en-US" sz="1000" b="0" i="0" dirty="0">
                <a:solidFill>
                  <a:srgbClr val="000000"/>
                </a:solidFill>
                <a:effectLst/>
                <a:latin typeface="Times New Roman" panose="02020603050405020304" pitchFamily="18" charset="0"/>
              </a:rPr>
              <a:t>‌</a:t>
            </a:r>
            <a:r>
              <a:rPr lang="en-US" sz="1000" b="0" i="0" dirty="0" err="1">
                <a:solidFill>
                  <a:srgbClr val="000000"/>
                </a:solidFill>
                <a:effectLst/>
                <a:latin typeface="Times New Roman" panose="02020603050405020304" pitchFamily="18" charset="0"/>
              </a:rPr>
              <a:t>Help.tableau</a:t>
            </a:r>
            <a:r>
              <a:rPr lang="en-US" sz="1000" b="0" i="0" dirty="0">
                <a:solidFill>
                  <a:srgbClr val="000000"/>
                </a:solidFill>
                <a:effectLst/>
                <a:latin typeface="Times New Roman" panose="02020603050405020304" pitchFamily="18" charset="0"/>
              </a:rPr>
              <a:t> 2018, </a:t>
            </a:r>
            <a:r>
              <a:rPr lang="en-US" sz="1000" b="0" i="1" dirty="0">
                <a:solidFill>
                  <a:srgbClr val="000000"/>
                </a:solidFill>
                <a:effectLst/>
                <a:latin typeface="Times New Roman" panose="02020603050405020304" pitchFamily="18" charset="0"/>
              </a:rPr>
              <a:t>Build a Basic View to Explore Your Data</a:t>
            </a:r>
            <a:r>
              <a:rPr lang="en-US" sz="1000" b="0" i="0" dirty="0">
                <a:solidFill>
                  <a:srgbClr val="000000"/>
                </a:solidFill>
                <a:effectLst/>
                <a:latin typeface="Times New Roman" panose="02020603050405020304" pitchFamily="18" charset="0"/>
              </a:rPr>
              <a:t>, Tableau.com, viewed 29 August 2024, &lt;https://help.tableau.com/current/pro/desktop/en-us/getstarted_buildmanual_ex1basic.htm&gt;.</a:t>
            </a:r>
            <a:endParaRPr lang="en-US" sz="1000" dirty="0">
              <a:latin typeface="Times New Roman" panose="02020603050405020304" pitchFamily="18" charset="0"/>
              <a:cs typeface="Times New Roman" panose="02020603050405020304" pitchFamily="18" charset="0"/>
            </a:endParaRPr>
          </a:p>
          <a:p>
            <a:pPr>
              <a:buFont typeface="+mj-lt"/>
              <a:buAutoNum type="arabicPeriod"/>
            </a:pPr>
            <a:r>
              <a:rPr lang="en-US" sz="1000" dirty="0" err="1">
                <a:latin typeface="Times New Roman" panose="02020603050405020304" pitchFamily="18" charset="0"/>
                <a:ea typeface="+mn-lt"/>
                <a:cs typeface="Times New Roman" panose="02020603050405020304" pitchFamily="18" charset="0"/>
              </a:rPr>
              <a:t>help.tableau</a:t>
            </a:r>
            <a:r>
              <a:rPr lang="en-US" sz="1000" dirty="0">
                <a:latin typeface="Times New Roman" panose="02020603050405020304" pitchFamily="18" charset="0"/>
                <a:ea typeface="+mn-lt"/>
                <a:cs typeface="Times New Roman" panose="02020603050405020304" pitchFamily="18" charset="0"/>
              </a:rPr>
              <a:t> 2024, </a:t>
            </a:r>
            <a:r>
              <a:rPr lang="en-US" sz="1000" i="1" dirty="0">
                <a:latin typeface="Times New Roman" panose="02020603050405020304" pitchFamily="18" charset="0"/>
                <a:ea typeface="+mn-lt"/>
                <a:cs typeface="Times New Roman" panose="02020603050405020304" pitchFamily="18" charset="0"/>
              </a:rPr>
              <a:t>Visual Best Practices</a:t>
            </a:r>
            <a:r>
              <a:rPr lang="en-US" sz="1000" dirty="0">
                <a:latin typeface="Times New Roman" panose="02020603050405020304" pitchFamily="18" charset="0"/>
                <a:ea typeface="+mn-lt"/>
                <a:cs typeface="Times New Roman" panose="02020603050405020304" pitchFamily="18" charset="0"/>
              </a:rPr>
              <a:t>, Tableau.com, viewed 27 August 2024, &lt;https://help.tableau.com/current/blueprint/en-us/bp_visual_best_practices.htm&gt;.</a:t>
            </a:r>
            <a:endParaRPr lang="en-US" sz="1000" dirty="0">
              <a:latin typeface="Times New Roman" panose="02020603050405020304" pitchFamily="18" charset="0"/>
              <a:cs typeface="Times New Roman" panose="02020603050405020304" pitchFamily="18" charset="0"/>
            </a:endParaRPr>
          </a:p>
          <a:p>
            <a:pPr algn="l">
              <a:buFont typeface="+mj-lt"/>
              <a:buAutoNum type="arabicPeriod"/>
            </a:pPr>
            <a:r>
              <a:rPr lang="en-US" sz="1000" b="0" i="0" dirty="0">
                <a:solidFill>
                  <a:srgbClr val="000000"/>
                </a:solidFill>
                <a:effectLst/>
                <a:latin typeface="Times New Roman" panose="02020603050405020304" pitchFamily="18" charset="0"/>
              </a:rPr>
              <a:t>Investopedia 2024, </a:t>
            </a:r>
            <a:r>
              <a:rPr lang="en-US" sz="1000" b="0" i="1" dirty="0">
                <a:solidFill>
                  <a:srgbClr val="000000"/>
                </a:solidFill>
                <a:effectLst/>
                <a:latin typeface="Times New Roman" panose="02020603050405020304" pitchFamily="18" charset="0"/>
              </a:rPr>
              <a:t>Descriptive Statistics: Definition, Overview, Types, and Examples</a:t>
            </a:r>
            <a:r>
              <a:rPr lang="en-US" sz="1000" b="0" i="0" dirty="0">
                <a:solidFill>
                  <a:srgbClr val="000000"/>
                </a:solidFill>
                <a:effectLst/>
                <a:latin typeface="Times New Roman" panose="02020603050405020304" pitchFamily="18" charset="0"/>
              </a:rPr>
              <a:t>, Investopedia, viewed 29 August 2024, &lt;https://www.investopedia.com/terms/d/descriptive_statistics.asp&gt;.</a:t>
            </a:r>
          </a:p>
          <a:p>
            <a:pPr algn="l">
              <a:buFont typeface="+mj-lt"/>
              <a:buAutoNum type="arabicPeriod"/>
            </a:pPr>
            <a:r>
              <a:rPr lang="en-US" sz="1000" b="0" i="0" dirty="0">
                <a:solidFill>
                  <a:srgbClr val="000000"/>
                </a:solidFill>
                <a:effectLst/>
                <a:latin typeface="Times New Roman" panose="02020603050405020304" pitchFamily="18" charset="0"/>
              </a:rPr>
              <a:t>‌Investopedia 2024, </a:t>
            </a:r>
            <a:r>
              <a:rPr lang="en-US" sz="1000" b="0" i="1" dirty="0">
                <a:solidFill>
                  <a:srgbClr val="000000"/>
                </a:solidFill>
                <a:effectLst/>
                <a:latin typeface="Times New Roman" panose="02020603050405020304" pitchFamily="18" charset="0"/>
              </a:rPr>
              <a:t>Predictive Analytics: Definition, Model Types, and Uses</a:t>
            </a:r>
            <a:r>
              <a:rPr lang="en-US" sz="1000" b="0" i="0" dirty="0">
                <a:solidFill>
                  <a:srgbClr val="000000"/>
                </a:solidFill>
                <a:effectLst/>
                <a:latin typeface="Times New Roman" panose="02020603050405020304" pitchFamily="18" charset="0"/>
              </a:rPr>
              <a:t>, Investopedia, viewed 29 August 2024, &lt;https://www.investopedia.com/terms/p/predictive-analytics.asp&gt;.</a:t>
            </a:r>
          </a:p>
          <a:p>
            <a:pPr algn="l">
              <a:buFont typeface="+mj-lt"/>
              <a:buAutoNum type="arabicPeriod"/>
            </a:pPr>
            <a:r>
              <a:rPr lang="en-US" sz="1000" b="0" i="0" dirty="0" err="1">
                <a:solidFill>
                  <a:srgbClr val="000000"/>
                </a:solidFill>
                <a:effectLst/>
                <a:latin typeface="Times New Roman" panose="02020603050405020304" pitchFamily="18" charset="0"/>
              </a:rPr>
              <a:t>Smartdraw</a:t>
            </a:r>
            <a:r>
              <a:rPr lang="en-US" sz="1000" b="0" i="0" dirty="0">
                <a:solidFill>
                  <a:srgbClr val="000000"/>
                </a:solidFill>
                <a:effectLst/>
                <a:latin typeface="Times New Roman" panose="02020603050405020304" pitchFamily="18" charset="0"/>
              </a:rPr>
              <a:t> 2024, </a:t>
            </a:r>
            <a:r>
              <a:rPr lang="en-US" sz="1000" b="0" i="1" dirty="0">
                <a:solidFill>
                  <a:srgbClr val="000000"/>
                </a:solidFill>
                <a:effectLst/>
                <a:latin typeface="Times New Roman" panose="02020603050405020304" pitchFamily="18" charset="0"/>
              </a:rPr>
              <a:t>How to Make a Flowchart - Create a Flowchart with the Help of this Flowchart Tutorial</a:t>
            </a:r>
            <a:r>
              <a:rPr lang="en-US" sz="1000" b="0" i="0" dirty="0">
                <a:solidFill>
                  <a:srgbClr val="000000"/>
                </a:solidFill>
                <a:effectLst/>
                <a:latin typeface="Times New Roman" panose="02020603050405020304" pitchFamily="18" charset="0"/>
              </a:rPr>
              <a:t>, Smartdraw.com, viewed 29 August 2024, &lt;https://www.smartdraw.com/flowchart/how-to-make-a-flowchart.htm&gt;.</a:t>
            </a:r>
          </a:p>
          <a:p>
            <a:pPr>
              <a:buFont typeface="+mj-lt"/>
              <a:buAutoNum type="arabicPeriod"/>
            </a:pPr>
            <a:r>
              <a:rPr lang="en-US" sz="1000" dirty="0">
                <a:latin typeface="Times New Roman" panose="02020603050405020304" pitchFamily="18" charset="0"/>
                <a:ea typeface="+mn-lt"/>
                <a:cs typeface="Times New Roman" panose="02020603050405020304" pitchFamily="18" charset="0"/>
              </a:rPr>
              <a:t>Tableau 2016, </a:t>
            </a:r>
            <a:r>
              <a:rPr lang="en-US" sz="1000" i="1" dirty="0">
                <a:latin typeface="Times New Roman" panose="02020603050405020304" pitchFamily="18" charset="0"/>
                <a:ea typeface="+mn-lt"/>
                <a:cs typeface="Times New Roman" panose="02020603050405020304" pitchFamily="18" charset="0"/>
              </a:rPr>
              <a:t>Data Is Beautiful: 10 Of The Best Data Visualization Examples From History &amp; Today</a:t>
            </a:r>
            <a:r>
              <a:rPr lang="en-US" sz="1000" dirty="0">
                <a:latin typeface="Times New Roman" panose="02020603050405020304" pitchFamily="18" charset="0"/>
                <a:ea typeface="+mn-lt"/>
                <a:cs typeface="Times New Roman" panose="02020603050405020304" pitchFamily="18" charset="0"/>
              </a:rPr>
              <a:t>, Tableau, viewed 27 August 2024, &lt;https://www.tableau.com/learn/articles/best-beautiful-data-visualization-examples&gt;.</a:t>
            </a:r>
            <a:endParaRPr lang="en-US" sz="1000" dirty="0">
              <a:latin typeface="Times New Roman" panose="02020603050405020304" pitchFamily="18" charset="0"/>
              <a:cs typeface="Times New Roman" panose="02020603050405020304" pitchFamily="18" charset="0"/>
            </a:endParaRPr>
          </a:p>
          <a:p>
            <a:pPr algn="l">
              <a:buFont typeface="+mj-lt"/>
              <a:buAutoNum type="arabicPeriod"/>
            </a:pPr>
            <a:r>
              <a:rPr lang="en-US" sz="1000" b="0" i="0" dirty="0">
                <a:solidFill>
                  <a:srgbClr val="000000"/>
                </a:solidFill>
                <a:effectLst/>
                <a:latin typeface="Times New Roman" panose="02020603050405020304" pitchFamily="18" charset="0"/>
              </a:rPr>
              <a:t>‌Tableau 2024, </a:t>
            </a:r>
            <a:r>
              <a:rPr lang="en-US" sz="1000" b="0" i="1" dirty="0">
                <a:solidFill>
                  <a:srgbClr val="000000"/>
                </a:solidFill>
                <a:effectLst/>
                <a:latin typeface="Times New Roman" panose="02020603050405020304" pitchFamily="18" charset="0"/>
              </a:rPr>
              <a:t>A Guide To Predictive Analytics: Definition, Importance, and Common Techniques</a:t>
            </a:r>
            <a:r>
              <a:rPr lang="en-US" sz="1000" b="0" i="0" dirty="0">
                <a:solidFill>
                  <a:srgbClr val="000000"/>
                </a:solidFill>
                <a:effectLst/>
                <a:latin typeface="Times New Roman" panose="02020603050405020304" pitchFamily="18" charset="0"/>
              </a:rPr>
              <a:t>, Tableau, viewed 29 August 2024, &lt;https://www.tableau.com/learn/articles/what-is-predictive-analytics&gt;.</a:t>
            </a:r>
          </a:p>
          <a:p>
            <a:pPr algn="l">
              <a:buFont typeface="+mj-lt"/>
              <a:buAutoNum type="arabicPeriod"/>
            </a:pPr>
            <a:r>
              <a:rPr lang="en-US" sz="1000" b="0" i="0" dirty="0">
                <a:solidFill>
                  <a:srgbClr val="000000"/>
                </a:solidFill>
                <a:effectLst/>
                <a:latin typeface="Times New Roman" panose="02020603050405020304" pitchFamily="18" charset="0"/>
              </a:rPr>
              <a:t>‌Tableau 2024, </a:t>
            </a:r>
            <a:r>
              <a:rPr lang="en-US" sz="1000" b="0" i="1" dirty="0">
                <a:solidFill>
                  <a:srgbClr val="000000"/>
                </a:solidFill>
                <a:effectLst/>
                <a:latin typeface="Times New Roman" panose="02020603050405020304" pitchFamily="18" charset="0"/>
              </a:rPr>
              <a:t>What Is Data Visualization? Definition, Examples, And Learning Resources</a:t>
            </a:r>
            <a:r>
              <a:rPr lang="en-US" sz="1000" b="0" i="0" dirty="0">
                <a:solidFill>
                  <a:srgbClr val="000000"/>
                </a:solidFill>
                <a:effectLst/>
                <a:latin typeface="Times New Roman" panose="02020603050405020304" pitchFamily="18" charset="0"/>
              </a:rPr>
              <a:t>, Tableau, viewed 29 August 2024, &lt;https://www.tableau.com/learn/articles/data-visualization&gt;.</a:t>
            </a:r>
          </a:p>
          <a:p>
            <a:pPr algn="l">
              <a:buFont typeface="+mj-lt"/>
              <a:buAutoNum type="arabicPeriod"/>
            </a:pPr>
            <a:endParaRPr lang="en-US" sz="1000" b="0" i="0" dirty="0">
              <a:solidFill>
                <a:srgbClr val="000000"/>
              </a:solidFill>
              <a:effectLst/>
              <a:latin typeface="Times New Roman" panose="02020603050405020304" pitchFamily="18" charset="0"/>
            </a:endParaRPr>
          </a:p>
          <a:p>
            <a:pPr algn="l">
              <a:buFont typeface="+mj-lt"/>
              <a:buAutoNum type="arabicPeriod"/>
            </a:pPr>
            <a:endParaRPr lang="en-US" sz="1000" b="0" i="0" dirty="0">
              <a:solidFill>
                <a:srgbClr val="000000"/>
              </a:solidFill>
              <a:effectLst/>
              <a:latin typeface="Times New Roman" panose="02020603050405020304" pitchFamily="18" charset="0"/>
            </a:endParaRPr>
          </a:p>
          <a:p>
            <a:pPr algn="l">
              <a:buFont typeface="+mj-lt"/>
              <a:buAutoNum type="arabicPeriod"/>
            </a:pPr>
            <a:endParaRPr lang="en-US" sz="1000" b="0" i="0" dirty="0">
              <a:solidFill>
                <a:srgbClr val="000000"/>
              </a:solidFill>
              <a:effectLst/>
              <a:latin typeface="Times New Roman" panose="02020603050405020304" pitchFamily="18" charset="0"/>
            </a:endParaRPr>
          </a:p>
          <a:p>
            <a:pPr algn="l"/>
            <a:endParaRPr lang="en-US" sz="1000" b="0" i="0" dirty="0">
              <a:solidFill>
                <a:srgbClr val="000000"/>
              </a:solidFill>
              <a:effectLst/>
              <a:latin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7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E927-E1D4-70F1-2857-75E81E263F1A}"/>
              </a:ext>
            </a:extLst>
          </p:cNvPr>
          <p:cNvSpPr>
            <a:spLocks noGrp="1"/>
          </p:cNvSpPr>
          <p:nvPr>
            <p:ph type="title"/>
          </p:nvPr>
        </p:nvSpPr>
        <p:spPr>
          <a:xfrm>
            <a:off x="533891" y="180536"/>
            <a:ext cx="5737859" cy="1097280"/>
          </a:xfrm>
        </p:spPr>
        <p:txBody>
          <a:bodyPr>
            <a:normAutofit/>
          </a:bodyPr>
          <a:lstStyle/>
          <a:p>
            <a:r>
              <a:rPr lang="en-US" dirty="0"/>
              <a:t>Introduction</a:t>
            </a:r>
          </a:p>
        </p:txBody>
      </p:sp>
      <p:sp>
        <p:nvSpPr>
          <p:cNvPr id="8" name="Content Placeholder 2">
            <a:extLst>
              <a:ext uri="{FF2B5EF4-FFF2-40B4-BE49-F238E27FC236}">
                <a16:creationId xmlns:a16="http://schemas.microsoft.com/office/drawing/2014/main" id="{DFE3F734-D798-67D9-FE73-6CC035837DC6}"/>
              </a:ext>
            </a:extLst>
          </p:cNvPr>
          <p:cNvSpPr>
            <a:spLocks noGrp="1"/>
          </p:cNvSpPr>
          <p:nvPr>
            <p:ph idx="1"/>
          </p:nvPr>
        </p:nvSpPr>
        <p:spPr>
          <a:xfrm>
            <a:off x="533891" y="1179869"/>
            <a:ext cx="8350537" cy="5497577"/>
          </a:xfrm>
        </p:spPr>
        <p:txBody>
          <a:bodyPr>
            <a:normAutofit/>
          </a:bodyPr>
          <a:lstStyle/>
          <a:p>
            <a:pPr>
              <a:lnSpc>
                <a:spcPct val="110000"/>
              </a:lnSpc>
              <a:buFont typeface="Wingdings" panose="05000000000000000000" pitchFamily="2" charset="2"/>
              <a:buChar char="Ø"/>
            </a:pPr>
            <a:r>
              <a:rPr lang="en-US" b="1" dirty="0">
                <a:solidFill>
                  <a:schemeClr val="accent1"/>
                </a:solidFill>
              </a:rPr>
              <a:t>Industry Problem</a:t>
            </a:r>
          </a:p>
          <a:p>
            <a:pPr marL="0" indent="0">
              <a:lnSpc>
                <a:spcPct val="110000"/>
              </a:lnSpc>
              <a:buNone/>
            </a:pPr>
            <a:r>
              <a:rPr lang="en-US" dirty="0"/>
              <a:t>During the COVID-19 pandemic, many challenges were faced by the healthcare industry, especially to allocate resources within the healthcare sector. Accurately allocating resources such as testing kits, medical personnel, and hospital beds was crucial to mitigate the impact of the COVID-19 pandemic.</a:t>
            </a:r>
          </a:p>
          <a:p>
            <a:pPr>
              <a:lnSpc>
                <a:spcPct val="110000"/>
              </a:lnSpc>
              <a:buFont typeface="Wingdings" panose="05000000000000000000" pitchFamily="2" charset="2"/>
              <a:buChar char="Ø"/>
            </a:pPr>
            <a:r>
              <a:rPr lang="en-US" b="1" dirty="0">
                <a:solidFill>
                  <a:schemeClr val="accent1"/>
                </a:solidFill>
              </a:rPr>
              <a:t>Why is it important?</a:t>
            </a:r>
          </a:p>
          <a:p>
            <a:pPr marL="742950" lvl="1" indent="-285750">
              <a:lnSpc>
                <a:spcPct val="110000"/>
              </a:lnSpc>
              <a:buFont typeface="Wingdings" panose="05000000000000000000" pitchFamily="2" charset="2"/>
              <a:buChar char="§"/>
            </a:pPr>
            <a:r>
              <a:rPr lang="en-US" sz="1800" dirty="0"/>
              <a:t>Critical resource management </a:t>
            </a:r>
          </a:p>
          <a:p>
            <a:pPr marL="742950" lvl="1" indent="-285750">
              <a:lnSpc>
                <a:spcPct val="110000"/>
              </a:lnSpc>
              <a:buFont typeface="Wingdings" panose="05000000000000000000" pitchFamily="2" charset="2"/>
              <a:buChar char="§"/>
            </a:pPr>
            <a:r>
              <a:rPr lang="en-US" sz="1800" dirty="0"/>
              <a:t>Preventing healthcare facilities from becoming overwhelmed</a:t>
            </a:r>
          </a:p>
          <a:p>
            <a:pPr lvl="1">
              <a:lnSpc>
                <a:spcPct val="110000"/>
              </a:lnSpc>
              <a:buFont typeface="Wingdings" panose="05000000000000000000" pitchFamily="2" charset="2"/>
              <a:buChar char="§"/>
            </a:pPr>
            <a:r>
              <a:rPr lang="en-US" sz="1800" dirty="0"/>
              <a:t> Avoid resource shortages and waste </a:t>
            </a:r>
          </a:p>
          <a:p>
            <a:pPr lvl="1">
              <a:lnSpc>
                <a:spcPct val="110000"/>
              </a:lnSpc>
              <a:buFont typeface="Wingdings" panose="05000000000000000000" pitchFamily="2" charset="2"/>
              <a:buChar char="§"/>
            </a:pPr>
            <a:r>
              <a:rPr lang="en-US" sz="1800" dirty="0"/>
              <a:t>Better patient outcomes</a:t>
            </a:r>
          </a:p>
          <a:p>
            <a:pPr>
              <a:lnSpc>
                <a:spcPct val="110000"/>
              </a:lnSpc>
              <a:buFont typeface="Wingdings" panose="05000000000000000000" pitchFamily="2" charset="2"/>
              <a:buChar char="Ø"/>
            </a:pPr>
            <a:r>
              <a:rPr lang="en-US" b="1" dirty="0">
                <a:solidFill>
                  <a:schemeClr val="accent1"/>
                </a:solidFill>
              </a:rPr>
              <a:t>Objective</a:t>
            </a:r>
          </a:p>
          <a:p>
            <a:pPr marL="0" indent="0">
              <a:lnSpc>
                <a:spcPct val="110000"/>
              </a:lnSpc>
              <a:buNone/>
            </a:pPr>
            <a:r>
              <a:rPr lang="en-US" dirty="0"/>
              <a:t>Use descriptive and predictive analytics to identify the pattern of testing demand and predict future cases.</a:t>
            </a:r>
          </a:p>
          <a:p>
            <a:pPr marL="0" indent="0">
              <a:lnSpc>
                <a:spcPct val="110000"/>
              </a:lnSpc>
              <a:buNone/>
            </a:pPr>
            <a:r>
              <a:rPr lang="en-US" sz="1400" dirty="0"/>
              <a:t> </a:t>
            </a:r>
          </a:p>
        </p:txBody>
      </p:sp>
      <p:pic>
        <p:nvPicPr>
          <p:cNvPr id="7" name="Graphic 6" descr="Medical">
            <a:extLst>
              <a:ext uri="{FF2B5EF4-FFF2-40B4-BE49-F238E27FC236}">
                <a16:creationId xmlns:a16="http://schemas.microsoft.com/office/drawing/2014/main" id="{3443B5AE-32D7-20C4-00A0-49DF454777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6655" y="1924386"/>
            <a:ext cx="2894353" cy="2894353"/>
          </a:xfrm>
          <a:prstGeom prst="rect">
            <a:avLst/>
          </a:prstGeom>
        </p:spPr>
      </p:pic>
    </p:spTree>
    <p:extLst>
      <p:ext uri="{BB962C8B-B14F-4D97-AF65-F5344CB8AC3E}">
        <p14:creationId xmlns:p14="http://schemas.microsoft.com/office/powerpoint/2010/main" val="385141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15D5-73EE-36F5-B0CD-501639F3916E}"/>
              </a:ext>
            </a:extLst>
          </p:cNvPr>
          <p:cNvSpPr>
            <a:spLocks noGrp="1"/>
          </p:cNvSpPr>
          <p:nvPr>
            <p:ph type="title"/>
          </p:nvPr>
        </p:nvSpPr>
        <p:spPr>
          <a:xfrm>
            <a:off x="571145" y="249900"/>
            <a:ext cx="8596667" cy="566738"/>
          </a:xfrm>
        </p:spPr>
        <p:txBody>
          <a:bodyPr/>
          <a:lstStyle/>
          <a:p>
            <a:r>
              <a:rPr lang="en-US"/>
              <a:t>About Data and processing </a:t>
            </a:r>
            <a:endParaRPr lang="en-US" dirty="0"/>
          </a:p>
        </p:txBody>
      </p:sp>
      <p:sp>
        <p:nvSpPr>
          <p:cNvPr id="3" name="Picture Placeholder 2">
            <a:extLst>
              <a:ext uri="{FF2B5EF4-FFF2-40B4-BE49-F238E27FC236}">
                <a16:creationId xmlns:a16="http://schemas.microsoft.com/office/drawing/2014/main" id="{AE7F9140-CEC4-66BF-11D0-75D36ED0E94A}"/>
              </a:ext>
            </a:extLst>
          </p:cNvPr>
          <p:cNvSpPr>
            <a:spLocks noGrp="1"/>
          </p:cNvSpPr>
          <p:nvPr>
            <p:ph type="pic" idx="1"/>
          </p:nvPr>
        </p:nvSpPr>
        <p:spPr>
          <a:xfrm>
            <a:off x="529848" y="4514973"/>
            <a:ext cx="8596668" cy="2964848"/>
          </a:xfrm>
        </p:spPr>
        <p:txBody>
          <a:bodyPr/>
          <a:lstStyle/>
          <a:p>
            <a:r>
              <a:rPr lang="en-US" sz="2400" dirty="0">
                <a:solidFill>
                  <a:schemeClr val="accent1"/>
                </a:solidFill>
              </a:rPr>
              <a:t>Snapshot of dataset</a:t>
            </a:r>
          </a:p>
          <a:p>
            <a:endParaRPr lang="en-US" dirty="0"/>
          </a:p>
          <a:p>
            <a:endParaRPr lang="en-US" dirty="0"/>
          </a:p>
        </p:txBody>
      </p:sp>
      <p:pic>
        <p:nvPicPr>
          <p:cNvPr id="6" name="Picture 5" descr="A screenshot of a computer&#10;&#10;Description automatically generated">
            <a:extLst>
              <a:ext uri="{FF2B5EF4-FFF2-40B4-BE49-F238E27FC236}">
                <a16:creationId xmlns:a16="http://schemas.microsoft.com/office/drawing/2014/main" id="{409EE454-F0A3-0239-7E4F-1992AD58E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20" y="4875132"/>
            <a:ext cx="7006939" cy="1856456"/>
          </a:xfrm>
          <a:prstGeom prst="rect">
            <a:avLst/>
          </a:prstGeom>
        </p:spPr>
      </p:pic>
      <p:graphicFrame>
        <p:nvGraphicFramePr>
          <p:cNvPr id="8" name="Text Placeholder 3">
            <a:extLst>
              <a:ext uri="{FF2B5EF4-FFF2-40B4-BE49-F238E27FC236}">
                <a16:creationId xmlns:a16="http://schemas.microsoft.com/office/drawing/2014/main" id="{DE6D317A-8AF4-ECF1-D869-88AF73BEDA0F}"/>
              </a:ext>
            </a:extLst>
          </p:cNvPr>
          <p:cNvGraphicFramePr/>
          <p:nvPr>
            <p:extLst>
              <p:ext uri="{D42A27DB-BD31-4B8C-83A1-F6EECF244321}">
                <p14:modId xmlns:p14="http://schemas.microsoft.com/office/powerpoint/2010/main" val="3659166017"/>
              </p:ext>
            </p:extLst>
          </p:nvPr>
        </p:nvGraphicFramePr>
        <p:xfrm>
          <a:off x="205385" y="785175"/>
          <a:ext cx="10159781" cy="3761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949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F4BB-83A6-0049-65DC-DEF861A2183A}"/>
              </a:ext>
            </a:extLst>
          </p:cNvPr>
          <p:cNvSpPr>
            <a:spLocks noGrp="1"/>
          </p:cNvSpPr>
          <p:nvPr>
            <p:ph type="title"/>
          </p:nvPr>
        </p:nvSpPr>
        <p:spPr>
          <a:xfrm>
            <a:off x="841248" y="256032"/>
            <a:ext cx="10506456" cy="1014984"/>
          </a:xfrm>
        </p:spPr>
        <p:txBody>
          <a:bodyPr anchor="b">
            <a:normAutofit/>
          </a:bodyPr>
          <a:lstStyle/>
          <a:p>
            <a:r>
              <a:rPr lang="en-US" dirty="0">
                <a:latin typeface="Times New Roman"/>
                <a:cs typeface="Times New Roman"/>
              </a:rPr>
              <a:t>Description of Methodology</a:t>
            </a:r>
            <a:endParaRPr lang="en-US">
              <a:latin typeface="Times New Roman"/>
              <a:cs typeface="Times New Roman"/>
            </a:endParaRPr>
          </a:p>
        </p:txBody>
      </p:sp>
      <p:graphicFrame>
        <p:nvGraphicFramePr>
          <p:cNvPr id="5" name="Content Placeholder 2">
            <a:extLst>
              <a:ext uri="{FF2B5EF4-FFF2-40B4-BE49-F238E27FC236}">
                <a16:creationId xmlns:a16="http://schemas.microsoft.com/office/drawing/2014/main" id="{65D36B53-763F-BF4F-2500-B422172BDD2A}"/>
              </a:ext>
            </a:extLst>
          </p:cNvPr>
          <p:cNvGraphicFramePr>
            <a:graphicFrameLocks noGrp="1"/>
          </p:cNvGraphicFramePr>
          <p:nvPr>
            <p:ph idx="1"/>
            <p:extLst>
              <p:ext uri="{D42A27DB-BD31-4B8C-83A1-F6EECF244321}">
                <p14:modId xmlns:p14="http://schemas.microsoft.com/office/powerpoint/2010/main" val="197244470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78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9508-FCDA-141F-DEAA-1069736BC023}"/>
              </a:ext>
            </a:extLst>
          </p:cNvPr>
          <p:cNvSpPr>
            <a:spLocks noGrp="1"/>
          </p:cNvSpPr>
          <p:nvPr>
            <p:ph type="title"/>
          </p:nvPr>
        </p:nvSpPr>
        <p:spPr>
          <a:xfrm>
            <a:off x="677334" y="0"/>
            <a:ext cx="8596668" cy="1320800"/>
          </a:xfrm>
        </p:spPr>
        <p:txBody>
          <a:bodyPr/>
          <a:lstStyle/>
          <a:p>
            <a:r>
              <a:rPr lang="en-US" dirty="0"/>
              <a:t>Flowchart</a:t>
            </a:r>
          </a:p>
        </p:txBody>
      </p:sp>
      <p:pic>
        <p:nvPicPr>
          <p:cNvPr id="4" name="Content Placeholder 3">
            <a:extLst>
              <a:ext uri="{FF2B5EF4-FFF2-40B4-BE49-F238E27FC236}">
                <a16:creationId xmlns:a16="http://schemas.microsoft.com/office/drawing/2014/main" id="{31F7AC53-ADFC-F3D8-420E-81DB40BCF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404" y="656544"/>
            <a:ext cx="5987845" cy="5360847"/>
          </a:xfrm>
          <a:prstGeom prst="rect">
            <a:avLst/>
          </a:prstGeom>
        </p:spPr>
      </p:pic>
      <p:sp>
        <p:nvSpPr>
          <p:cNvPr id="3" name="TextBox 2">
            <a:extLst>
              <a:ext uri="{FF2B5EF4-FFF2-40B4-BE49-F238E27FC236}">
                <a16:creationId xmlns:a16="http://schemas.microsoft.com/office/drawing/2014/main" id="{17F4D92A-5D91-6B2F-EAB9-2C76E9D37A5C}"/>
              </a:ext>
            </a:extLst>
          </p:cNvPr>
          <p:cNvSpPr txBox="1"/>
          <p:nvPr/>
        </p:nvSpPr>
        <p:spPr>
          <a:xfrm>
            <a:off x="4199249" y="6030976"/>
            <a:ext cx="2509408" cy="369332"/>
          </a:xfrm>
          <a:prstGeom prst="rect">
            <a:avLst/>
          </a:prstGeom>
          <a:noFill/>
        </p:spPr>
        <p:txBody>
          <a:bodyPr wrap="square" rtlCol="0">
            <a:spAutoFit/>
          </a:bodyPr>
          <a:lstStyle/>
          <a:p>
            <a:r>
              <a:rPr lang="en-US" dirty="0"/>
              <a:t>Source: Smart draw[7]</a:t>
            </a:r>
          </a:p>
        </p:txBody>
      </p:sp>
    </p:spTree>
    <p:extLst>
      <p:ext uri="{BB962C8B-B14F-4D97-AF65-F5344CB8AC3E}">
        <p14:creationId xmlns:p14="http://schemas.microsoft.com/office/powerpoint/2010/main" val="385586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62BB-A1A5-F41F-75BD-BE778E40FD9F}"/>
              </a:ext>
            </a:extLst>
          </p:cNvPr>
          <p:cNvSpPr>
            <a:spLocks noGrp="1"/>
          </p:cNvSpPr>
          <p:nvPr>
            <p:ph type="title"/>
          </p:nvPr>
        </p:nvSpPr>
        <p:spPr>
          <a:xfrm>
            <a:off x="677334" y="609600"/>
            <a:ext cx="8596668" cy="1320800"/>
          </a:xfrm>
        </p:spPr>
        <p:txBody>
          <a:bodyPr>
            <a:normAutofit/>
          </a:bodyPr>
          <a:lstStyle/>
          <a:p>
            <a:r>
              <a:rPr lang="en-US" b="1" dirty="0">
                <a:latin typeface="Times New Roman"/>
                <a:cs typeface="Times New Roman"/>
              </a:rPr>
              <a:t>Analytical methods and Used data</a:t>
            </a:r>
          </a:p>
        </p:txBody>
      </p:sp>
      <p:graphicFrame>
        <p:nvGraphicFramePr>
          <p:cNvPr id="5" name="Content Placeholder 2">
            <a:extLst>
              <a:ext uri="{FF2B5EF4-FFF2-40B4-BE49-F238E27FC236}">
                <a16:creationId xmlns:a16="http://schemas.microsoft.com/office/drawing/2014/main" id="{925D69BE-C45F-AAB3-CB05-E3D3CD8DBBD1}"/>
              </a:ext>
            </a:extLst>
          </p:cNvPr>
          <p:cNvGraphicFramePr>
            <a:graphicFrameLocks noGrp="1"/>
          </p:cNvGraphicFramePr>
          <p:nvPr>
            <p:ph idx="1"/>
            <p:extLst>
              <p:ext uri="{D42A27DB-BD31-4B8C-83A1-F6EECF244321}">
                <p14:modId xmlns:p14="http://schemas.microsoft.com/office/powerpoint/2010/main" val="273530217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280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6A07-9044-D69E-64D4-FCB79CD6F20E}"/>
              </a:ext>
            </a:extLst>
          </p:cNvPr>
          <p:cNvSpPr>
            <a:spLocks noGrp="1"/>
          </p:cNvSpPr>
          <p:nvPr>
            <p:ph type="title"/>
          </p:nvPr>
        </p:nvSpPr>
        <p:spPr>
          <a:xfrm>
            <a:off x="564617" y="256117"/>
            <a:ext cx="8596668" cy="1320800"/>
          </a:xfrm>
        </p:spPr>
        <p:txBody>
          <a:bodyPr/>
          <a:lstStyle/>
          <a:p>
            <a:r>
              <a:rPr lang="en-US" dirty="0"/>
              <a:t>Data Input and Output </a:t>
            </a:r>
          </a:p>
        </p:txBody>
      </p:sp>
      <p:sp>
        <p:nvSpPr>
          <p:cNvPr id="3" name="Text Placeholder 2">
            <a:extLst>
              <a:ext uri="{FF2B5EF4-FFF2-40B4-BE49-F238E27FC236}">
                <a16:creationId xmlns:a16="http://schemas.microsoft.com/office/drawing/2014/main" id="{2EE5F87B-4781-E472-EE5E-0DE2C7C548F5}"/>
              </a:ext>
            </a:extLst>
          </p:cNvPr>
          <p:cNvSpPr>
            <a:spLocks noGrp="1"/>
          </p:cNvSpPr>
          <p:nvPr>
            <p:ph type="body" idx="1"/>
          </p:nvPr>
        </p:nvSpPr>
        <p:spPr>
          <a:xfrm>
            <a:off x="848080" y="841011"/>
            <a:ext cx="4185623" cy="576262"/>
          </a:xfrm>
        </p:spPr>
        <p:txBody>
          <a:bodyPr/>
          <a:lstStyle/>
          <a:p>
            <a:r>
              <a:rPr lang="en-US" dirty="0"/>
              <a:t>Input</a:t>
            </a:r>
          </a:p>
        </p:txBody>
      </p:sp>
      <p:sp>
        <p:nvSpPr>
          <p:cNvPr id="4" name="Content Placeholder 3">
            <a:extLst>
              <a:ext uri="{FF2B5EF4-FFF2-40B4-BE49-F238E27FC236}">
                <a16:creationId xmlns:a16="http://schemas.microsoft.com/office/drawing/2014/main" id="{96A1E5D4-6475-C3AD-E720-C7125F2905BF}"/>
              </a:ext>
            </a:extLst>
          </p:cNvPr>
          <p:cNvSpPr>
            <a:spLocks noGrp="1"/>
          </p:cNvSpPr>
          <p:nvPr>
            <p:ph sz="half" idx="2"/>
          </p:nvPr>
        </p:nvSpPr>
        <p:spPr>
          <a:xfrm>
            <a:off x="495123" y="1508498"/>
            <a:ext cx="4185623" cy="1467866"/>
          </a:xfrm>
        </p:spPr>
        <p:txBody>
          <a:bodyPr/>
          <a:lstStyle/>
          <a:p>
            <a:r>
              <a:rPr lang="en-US" dirty="0"/>
              <a:t>To input data in Tableau, open Tableau Desktop, click on "Connect," select data source Excel, and load the data. </a:t>
            </a:r>
          </a:p>
        </p:txBody>
      </p:sp>
      <p:sp>
        <p:nvSpPr>
          <p:cNvPr id="5" name="Text Placeholder 4">
            <a:extLst>
              <a:ext uri="{FF2B5EF4-FFF2-40B4-BE49-F238E27FC236}">
                <a16:creationId xmlns:a16="http://schemas.microsoft.com/office/drawing/2014/main" id="{C0AC3CD2-6338-730F-B90D-5ED70FD48F30}"/>
              </a:ext>
            </a:extLst>
          </p:cNvPr>
          <p:cNvSpPr>
            <a:spLocks noGrp="1"/>
          </p:cNvSpPr>
          <p:nvPr>
            <p:ph type="body" sz="quarter" idx="3"/>
          </p:nvPr>
        </p:nvSpPr>
        <p:spPr>
          <a:xfrm>
            <a:off x="5156031" y="916517"/>
            <a:ext cx="4185618" cy="576262"/>
          </a:xfrm>
        </p:spPr>
        <p:txBody>
          <a:bodyPr/>
          <a:lstStyle/>
          <a:p>
            <a:r>
              <a:rPr lang="en-US" dirty="0"/>
              <a:t>Output</a:t>
            </a:r>
          </a:p>
        </p:txBody>
      </p:sp>
      <p:sp>
        <p:nvSpPr>
          <p:cNvPr id="6" name="Content Placeholder 5">
            <a:extLst>
              <a:ext uri="{FF2B5EF4-FFF2-40B4-BE49-F238E27FC236}">
                <a16:creationId xmlns:a16="http://schemas.microsoft.com/office/drawing/2014/main" id="{659B6191-C254-2FE0-B426-49C4477888CE}"/>
              </a:ext>
            </a:extLst>
          </p:cNvPr>
          <p:cNvSpPr>
            <a:spLocks noGrp="1"/>
          </p:cNvSpPr>
          <p:nvPr>
            <p:ph sz="quarter" idx="4"/>
          </p:nvPr>
        </p:nvSpPr>
        <p:spPr>
          <a:xfrm>
            <a:off x="4828207" y="1453024"/>
            <a:ext cx="4185617" cy="1830388"/>
          </a:xfrm>
        </p:spPr>
        <p:txBody>
          <a:bodyPr/>
          <a:lstStyle/>
          <a:p>
            <a:r>
              <a:rPr lang="en-US" dirty="0"/>
              <a:t>The outcome is a detailed analysis of COVID-19 testing resource optimization, including trends and patterns in test results, to better manage resource allocation and improve public health responses.</a:t>
            </a:r>
          </a:p>
          <a:p>
            <a:endParaRPr lang="en-US" dirty="0"/>
          </a:p>
        </p:txBody>
      </p:sp>
      <p:pic>
        <p:nvPicPr>
          <p:cNvPr id="7" name="Content Placeholder 3" descr="A screenshot of a computer&#10;&#10;Description automatically generated">
            <a:extLst>
              <a:ext uri="{FF2B5EF4-FFF2-40B4-BE49-F238E27FC236}">
                <a16:creationId xmlns:a16="http://schemas.microsoft.com/office/drawing/2014/main" id="{0EEF96B7-E905-2C20-F21A-914E113200C5}"/>
              </a:ext>
            </a:extLst>
          </p:cNvPr>
          <p:cNvPicPr>
            <a:picLocks noChangeAspect="1"/>
          </p:cNvPicPr>
          <p:nvPr/>
        </p:nvPicPr>
        <p:blipFill>
          <a:blip r:embed="rId3"/>
          <a:stretch>
            <a:fillRect/>
          </a:stretch>
        </p:blipFill>
        <p:spPr>
          <a:xfrm>
            <a:off x="848079" y="3283411"/>
            <a:ext cx="6427609" cy="3278081"/>
          </a:xfrm>
          <a:prstGeom prst="rect">
            <a:avLst/>
          </a:prstGeom>
        </p:spPr>
      </p:pic>
    </p:spTree>
    <p:extLst>
      <p:ext uri="{BB962C8B-B14F-4D97-AF65-F5344CB8AC3E}">
        <p14:creationId xmlns:p14="http://schemas.microsoft.com/office/powerpoint/2010/main" val="109813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C976-21E2-2A9C-5D39-A3BB53B468FD}"/>
              </a:ext>
            </a:extLst>
          </p:cNvPr>
          <p:cNvSpPr>
            <a:spLocks noGrp="1"/>
          </p:cNvSpPr>
          <p:nvPr>
            <p:ph type="title"/>
          </p:nvPr>
        </p:nvSpPr>
        <p:spPr/>
        <p:txBody>
          <a:bodyPr/>
          <a:lstStyle/>
          <a:p>
            <a:r>
              <a:rPr lang="en-US" dirty="0"/>
              <a:t>Descriptive Analytics </a:t>
            </a:r>
          </a:p>
        </p:txBody>
      </p:sp>
      <p:sp>
        <p:nvSpPr>
          <p:cNvPr id="3" name="Content Placeholder 2">
            <a:extLst>
              <a:ext uri="{FF2B5EF4-FFF2-40B4-BE49-F238E27FC236}">
                <a16:creationId xmlns:a16="http://schemas.microsoft.com/office/drawing/2014/main" id="{A977E88C-CE89-BF63-2818-24B93379E4FD}"/>
              </a:ext>
            </a:extLst>
          </p:cNvPr>
          <p:cNvSpPr>
            <a:spLocks noGrp="1"/>
          </p:cNvSpPr>
          <p:nvPr>
            <p:ph idx="1"/>
          </p:nvPr>
        </p:nvSpPr>
        <p:spPr>
          <a:xfrm>
            <a:off x="677334" y="1270000"/>
            <a:ext cx="8596668" cy="3880773"/>
          </a:xfrm>
        </p:spPr>
        <p:txBody>
          <a:bodyPr/>
          <a:lstStyle/>
          <a:p>
            <a:r>
              <a:rPr lang="en-US" sz="1800" dirty="0">
                <a:latin typeface="Times New Roman"/>
                <a:ea typeface="+mn-lt"/>
                <a:cs typeface="Times New Roman"/>
              </a:rPr>
              <a:t>For descriptive analytics, making different types of charts and interpreting these charts as per selected business problem[8]. </a:t>
            </a:r>
          </a:p>
          <a:p>
            <a:pPr marL="0" indent="0">
              <a:buNone/>
            </a:pPr>
            <a:endParaRPr lang="en-US" sz="1800" dirty="0">
              <a:latin typeface="Times New Roman"/>
              <a:cs typeface="Times New Roman"/>
            </a:endParaRPr>
          </a:p>
          <a:p>
            <a:endParaRPr lang="en-US" dirty="0"/>
          </a:p>
        </p:txBody>
      </p:sp>
      <p:pic>
        <p:nvPicPr>
          <p:cNvPr id="4" name="Picture 3" descr="A pie chart with numbers and a red circle">
            <a:extLst>
              <a:ext uri="{FF2B5EF4-FFF2-40B4-BE49-F238E27FC236}">
                <a16:creationId xmlns:a16="http://schemas.microsoft.com/office/drawing/2014/main" id="{7E72E19C-8279-8451-5DBA-3FB72B734FA0}"/>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22410" y="1999376"/>
            <a:ext cx="3552124" cy="3338998"/>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87E5947-DA43-012C-D955-F40EB66CFE3D}"/>
              </a:ext>
            </a:extLst>
          </p:cNvPr>
          <p:cNvPicPr>
            <a:picLocks noChangeAspect="1"/>
          </p:cNvPicPr>
          <p:nvPr/>
        </p:nvPicPr>
        <p:blipFill>
          <a:blip r:embed="rId3"/>
          <a:stretch>
            <a:fillRect/>
          </a:stretch>
        </p:blipFill>
        <p:spPr>
          <a:xfrm>
            <a:off x="6029822" y="1625572"/>
            <a:ext cx="4714670" cy="3712802"/>
          </a:xfrm>
          <a:prstGeom prst="rect">
            <a:avLst/>
          </a:prstGeom>
        </p:spPr>
      </p:pic>
      <p:sp>
        <p:nvSpPr>
          <p:cNvPr id="6" name="TextBox 5">
            <a:extLst>
              <a:ext uri="{FF2B5EF4-FFF2-40B4-BE49-F238E27FC236}">
                <a16:creationId xmlns:a16="http://schemas.microsoft.com/office/drawing/2014/main" id="{D0C4FDAA-77D2-1049-CAB3-3AB9F887BB9C}"/>
              </a:ext>
            </a:extLst>
          </p:cNvPr>
          <p:cNvSpPr txBox="1"/>
          <p:nvPr/>
        </p:nvSpPr>
        <p:spPr>
          <a:xfrm>
            <a:off x="5954889" y="5506345"/>
            <a:ext cx="3781778" cy="76944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This bubble chart shows the region-wise state </a:t>
            </a:r>
            <a:r>
              <a:rPr lang="en-US" sz="1400" dirty="0" err="1">
                <a:latin typeface="Times New Roman" panose="02020603050405020304" pitchFamily="18" charset="0"/>
                <a:cs typeface="Times New Roman" panose="02020603050405020304" pitchFamily="18" charset="0"/>
              </a:rPr>
              <a:t>fips</a:t>
            </a:r>
            <a:r>
              <a:rPr lang="en-US" sz="1400" dirty="0">
                <a:latin typeface="Times New Roman" panose="02020603050405020304" pitchFamily="18" charset="0"/>
                <a:cs typeface="Times New Roman" panose="02020603050405020304" pitchFamily="18" charset="0"/>
              </a:rPr>
              <a:t>. Region 8 has the highest number of states and region 7 has minimum states</a:t>
            </a:r>
            <a:r>
              <a:rPr lang="en-US" sz="16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2A18DFB6-3FFD-A197-1445-35E24DBB2AA1}"/>
              </a:ext>
            </a:extLst>
          </p:cNvPr>
          <p:cNvSpPr txBox="1"/>
          <p:nvPr/>
        </p:nvSpPr>
        <p:spPr>
          <a:xfrm>
            <a:off x="444892" y="5023046"/>
            <a:ext cx="376096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above pie chart shows the total outcomes over the “Covid-19 Diagnostic laboratory”.</a:t>
            </a:r>
          </a:p>
        </p:txBody>
      </p:sp>
    </p:spTree>
    <p:extLst>
      <p:ext uri="{BB962C8B-B14F-4D97-AF65-F5344CB8AC3E}">
        <p14:creationId xmlns:p14="http://schemas.microsoft.com/office/powerpoint/2010/main" val="274765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245057-882E-2EBA-432A-D61898198601}"/>
              </a:ext>
            </a:extLst>
          </p:cNvPr>
          <p:cNvPicPr>
            <a:picLocks noChangeAspect="1"/>
          </p:cNvPicPr>
          <p:nvPr/>
        </p:nvPicPr>
        <p:blipFill>
          <a:blip r:embed="rId2"/>
          <a:stretch>
            <a:fillRect/>
          </a:stretch>
        </p:blipFill>
        <p:spPr>
          <a:xfrm>
            <a:off x="44616" y="50800"/>
            <a:ext cx="3141291" cy="3514855"/>
          </a:xfrm>
          <a:prstGeom prst="rect">
            <a:avLst/>
          </a:prstGeom>
        </p:spPr>
      </p:pic>
      <p:pic>
        <p:nvPicPr>
          <p:cNvPr id="3" name="Content Placeholder 3" descr="A group of colorful circles with black text&#10;&#10;Description automatically generated">
            <a:extLst>
              <a:ext uri="{FF2B5EF4-FFF2-40B4-BE49-F238E27FC236}">
                <a16:creationId xmlns:a16="http://schemas.microsoft.com/office/drawing/2014/main" id="{784311AD-4A96-9C65-4CD9-1B81896AA23C}"/>
              </a:ext>
            </a:extLst>
          </p:cNvPr>
          <p:cNvPicPr>
            <a:picLocks noChangeAspect="1"/>
          </p:cNvPicPr>
          <p:nvPr/>
        </p:nvPicPr>
        <p:blipFill>
          <a:blip r:embed="rId3"/>
          <a:stretch>
            <a:fillRect/>
          </a:stretch>
        </p:blipFill>
        <p:spPr>
          <a:xfrm>
            <a:off x="7965039" y="50800"/>
            <a:ext cx="3642336" cy="3514855"/>
          </a:xfrm>
          <a:prstGeom prst="rect">
            <a:avLst/>
          </a:prstGeom>
        </p:spPr>
      </p:pic>
      <p:pic>
        <p:nvPicPr>
          <p:cNvPr id="4" name="Picture 3" descr="A green line graph with white text&#10;&#10;Description automatically generated">
            <a:extLst>
              <a:ext uri="{FF2B5EF4-FFF2-40B4-BE49-F238E27FC236}">
                <a16:creationId xmlns:a16="http://schemas.microsoft.com/office/drawing/2014/main" id="{279E9DE4-3E14-40E9-4FC9-9431F0EA7941}"/>
              </a:ext>
            </a:extLst>
          </p:cNvPr>
          <p:cNvPicPr>
            <a:picLocks noChangeAspect="1"/>
          </p:cNvPicPr>
          <p:nvPr/>
        </p:nvPicPr>
        <p:blipFill>
          <a:blip r:embed="rId4"/>
          <a:stretch>
            <a:fillRect/>
          </a:stretch>
        </p:blipFill>
        <p:spPr>
          <a:xfrm>
            <a:off x="338665" y="4091521"/>
            <a:ext cx="5937955" cy="2715679"/>
          </a:xfrm>
          <a:prstGeom prst="rect">
            <a:avLst/>
          </a:prstGeom>
        </p:spPr>
      </p:pic>
      <p:sp>
        <p:nvSpPr>
          <p:cNvPr id="5" name="TextBox 4">
            <a:extLst>
              <a:ext uri="{FF2B5EF4-FFF2-40B4-BE49-F238E27FC236}">
                <a16:creationId xmlns:a16="http://schemas.microsoft.com/office/drawing/2014/main" id="{9AF20F48-5F22-821E-9A15-A80B15ACC62B}"/>
              </a:ext>
            </a:extLst>
          </p:cNvPr>
          <p:cNvSpPr txBox="1"/>
          <p:nvPr/>
        </p:nvSpPr>
        <p:spPr>
          <a:xfrm>
            <a:off x="6955340" y="3643842"/>
            <a:ext cx="5153808" cy="1600438"/>
          </a:xfrm>
          <a:prstGeom prst="rect">
            <a:avLst/>
          </a:prstGeom>
          <a:noFill/>
        </p:spPr>
        <p:txBody>
          <a:bodyPr wrap="square" rtlCol="0">
            <a:spAutoFit/>
          </a:bodyPr>
          <a:lstStyle/>
          <a:p>
            <a:r>
              <a:rPr lang="en-US" sz="1400" dirty="0">
                <a:cs typeface="Times New Roman" panose="02020603050405020304" pitchFamily="18" charset="0"/>
              </a:rPr>
              <a:t>The bubble chart illustrates COVID-19 case distributions across FEMA regions with bubble size indicating case volume. Region 9 has the highest case count then Region 5 and Region 4. While  Region 7 has the lowest number of cases. </a:t>
            </a:r>
            <a:r>
              <a:rPr lang="en-US" sz="1400" dirty="0"/>
              <a:t>This visual representation helps identify regions with the highest and lowest case burdens that is guiding targeted resource allocation and public health interventions[4]. </a:t>
            </a:r>
            <a:endParaRPr lang="en-US" sz="1400" dirty="0">
              <a:cs typeface="Times New Roman" panose="02020603050405020304" pitchFamily="18" charset="0"/>
            </a:endParaRPr>
          </a:p>
        </p:txBody>
      </p:sp>
      <p:sp>
        <p:nvSpPr>
          <p:cNvPr id="6" name="TextBox 5">
            <a:extLst>
              <a:ext uri="{FF2B5EF4-FFF2-40B4-BE49-F238E27FC236}">
                <a16:creationId xmlns:a16="http://schemas.microsoft.com/office/drawing/2014/main" id="{0A4AA9DE-C8EC-27A2-A1A2-141336E59C81}"/>
              </a:ext>
            </a:extLst>
          </p:cNvPr>
          <p:cNvSpPr txBox="1"/>
          <p:nvPr/>
        </p:nvSpPr>
        <p:spPr>
          <a:xfrm>
            <a:off x="3309538" y="277270"/>
            <a:ext cx="3439324" cy="1815882"/>
          </a:xfrm>
          <a:prstGeom prst="rect">
            <a:avLst/>
          </a:prstGeom>
          <a:noFill/>
        </p:spPr>
        <p:txBody>
          <a:bodyPr wrap="square" rtlCol="0">
            <a:spAutoFit/>
          </a:bodyPr>
          <a:lstStyle/>
          <a:p>
            <a:r>
              <a:rPr lang="en-US" sz="1600" dirty="0">
                <a:cs typeface="Times New Roman" panose="02020603050405020304" pitchFamily="18" charset="0"/>
              </a:rPr>
              <a:t>This bar chart shows the distribution of “Overall outcome” by new results reported.</a:t>
            </a:r>
            <a:r>
              <a:rPr lang="en-US" sz="1600" dirty="0"/>
              <a:t> This chart shows that the trend of the results is decreasing showing the positive effect on the workforce and kits of the COVID-19 warriors[6]. </a:t>
            </a:r>
            <a:endParaRPr lang="en-US" sz="1600" dirty="0">
              <a:cs typeface="Times New Roman" panose="02020603050405020304" pitchFamily="18" charset="0"/>
            </a:endParaRPr>
          </a:p>
        </p:txBody>
      </p:sp>
      <p:sp>
        <p:nvSpPr>
          <p:cNvPr id="7" name="TextBox 6">
            <a:extLst>
              <a:ext uri="{FF2B5EF4-FFF2-40B4-BE49-F238E27FC236}">
                <a16:creationId xmlns:a16="http://schemas.microsoft.com/office/drawing/2014/main" id="{917661A1-F6E8-F7D1-97D5-84E99C9A3DF7}"/>
              </a:ext>
            </a:extLst>
          </p:cNvPr>
          <p:cNvSpPr txBox="1"/>
          <p:nvPr/>
        </p:nvSpPr>
        <p:spPr>
          <a:xfrm>
            <a:off x="6377203" y="5475113"/>
            <a:ext cx="5297621" cy="1585049"/>
          </a:xfrm>
          <a:prstGeom prst="rect">
            <a:avLst/>
          </a:prstGeom>
          <a:noFill/>
        </p:spPr>
        <p:txBody>
          <a:bodyPr wrap="square" rtlCol="0">
            <a:spAutoFit/>
          </a:bodyPr>
          <a:lstStyle/>
          <a:p>
            <a:r>
              <a:rPr lang="en-US" sz="1400" dirty="0">
                <a:cs typeface="Times New Roman" panose="02020603050405020304" pitchFamily="18" charset="0"/>
              </a:rPr>
              <a:t>This chart shows that the trend of the results is decreasing showing the positive effect on the workforce and kits of the COVID-19.</a:t>
            </a:r>
            <a:r>
              <a:rPr lang="en-US" sz="1400" dirty="0"/>
              <a:t> Such insights can inform future resource allocation and public health strategies, ensuring that testing and medical support are adjusted in response to evolving case trends[3].</a:t>
            </a:r>
          </a:p>
          <a:p>
            <a:endParaRPr lang="en-US" sz="1100" dirty="0">
              <a:ea typeface="Calibri"/>
              <a:cs typeface="Calibri"/>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8259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3873</TotalTime>
  <Words>1437</Words>
  <Application>Microsoft Office PowerPoint</Application>
  <PresentationFormat>Widescreen</PresentationFormat>
  <Paragraphs>89</Paragraphs>
  <Slides>16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Calibri</vt:lpstr>
      <vt:lpstr>Times New Roman</vt:lpstr>
      <vt:lpstr>Trebuchet MS</vt:lpstr>
      <vt:lpstr>Wingdings</vt:lpstr>
      <vt:lpstr>Wingdings 3</vt:lpstr>
      <vt:lpstr>Facet</vt:lpstr>
      <vt:lpstr>Optimizing Resource Allocation in Healthcare During the COVID-19 Pandemic from 2020 to 2023  </vt:lpstr>
      <vt:lpstr>Introduction</vt:lpstr>
      <vt:lpstr>About Data and processing </vt:lpstr>
      <vt:lpstr>Description of Methodology</vt:lpstr>
      <vt:lpstr>Flowchart</vt:lpstr>
      <vt:lpstr>Analytical methods and Used data</vt:lpstr>
      <vt:lpstr>Data Input and Output </vt:lpstr>
      <vt:lpstr>Descriptive Analytics </vt:lpstr>
      <vt:lpstr>PowerPoint Presentation</vt:lpstr>
      <vt:lpstr>Predictive Analytics</vt:lpstr>
      <vt:lpstr>Model Summary and Accuracy </vt:lpstr>
      <vt:lpstr>Reflection of techniques and software </vt:lpstr>
      <vt:lpstr>Peer discussion  </vt:lpstr>
      <vt:lpstr>Results and insights for business problem</vt:lpstr>
      <vt:lpstr>Role limitations and recommendations: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Vickybhai Rajendrakumar Joshi</dc:creator>
  <cp:lastModifiedBy>Vickybhai Rajendrakumar Joshi</cp:lastModifiedBy>
  <cp:revision>7</cp:revision>
  <dcterms:created xsi:type="dcterms:W3CDTF">2024-08-28T14:38:12Z</dcterms:created>
  <dcterms:modified xsi:type="dcterms:W3CDTF">2024-09-03T07:26:15Z</dcterms:modified>
</cp:coreProperties>
</file>