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7" r:id="rId13"/>
    <p:sldId id="278" r:id="rId14"/>
    <p:sldId id="279" r:id="rId15"/>
    <p:sldId id="281" r:id="rId16"/>
    <p:sldId id="280" r:id="rId17"/>
    <p:sldId id="271" r:id="rId18"/>
    <p:sldId id="276" r:id="rId19"/>
    <p:sldId id="274" r:id="rId20"/>
    <p:sldId id="275" r:id="rId21"/>
    <p:sldId id="272" r:id="rId22"/>
    <p:sldId id="257" r:id="rId23"/>
    <p:sldId id="273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5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hyperlink" Target="https://github.com/SignalR/Signal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stinMorgan/SignalR-Demo" TargetMode="External"/><Relationship Id="rId5" Type="http://schemas.openxmlformats.org/officeDocument/2006/relationships/hyperlink" Target="http://goo.gl/S1nziQ" TargetMode="External"/><Relationship Id="rId4" Type="http://schemas.openxmlformats.org/officeDocument/2006/relationships/hyperlink" Target="http://goo.gl/hedg7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easy, Real-time client-server 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3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183" y="2604655"/>
            <a:ext cx="3789217" cy="1456267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3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00242"/>
          </a:xfrm>
        </p:spPr>
        <p:txBody>
          <a:bodyPr>
            <a:noAutofit/>
          </a:bodyPr>
          <a:lstStyle/>
          <a:p>
            <a:r>
              <a:rPr lang="en-US" sz="2400" dirty="0" smtClean="0"/>
              <a:t>Pub/sub </a:t>
            </a:r>
            <a:r>
              <a:rPr lang="en-US" sz="2400" dirty="0"/>
              <a:t>model instead of </a:t>
            </a:r>
            <a:r>
              <a:rPr lang="en-US" sz="2400" dirty="0" smtClean="0"/>
              <a:t>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129441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52012"/>
            <a:ext cx="10131425" cy="1383915"/>
          </a:xfrm>
        </p:spPr>
        <p:txBody>
          <a:bodyPr>
            <a:noAutofit/>
          </a:bodyPr>
          <a:lstStyle/>
          <a:p>
            <a:r>
              <a:rPr lang="en-US" sz="2400" dirty="0" smtClean="0"/>
              <a:t>Pub/sub </a:t>
            </a:r>
            <a:r>
              <a:rPr lang="en-US" sz="2400" dirty="0"/>
              <a:t>model instead of </a:t>
            </a:r>
            <a:r>
              <a:rPr lang="en-US" sz="2400" dirty="0" smtClean="0"/>
              <a:t>request/response</a:t>
            </a:r>
          </a:p>
          <a:p>
            <a:r>
              <a:rPr lang="en-US" sz="2400" dirty="0" smtClean="0"/>
              <a:t>Uses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, which means long polling</a:t>
            </a:r>
          </a:p>
          <a:p>
            <a:pPr lvl="1"/>
            <a:r>
              <a:rPr lang="en-US" sz="2200" dirty="0"/>
              <a:t>Degrades gracefully to HTTP in older </a:t>
            </a:r>
            <a:r>
              <a:rPr lang="en-US" sz="2200" dirty="0" smtClean="0"/>
              <a:t>browsers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214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79722"/>
            <a:ext cx="10131425" cy="2783224"/>
          </a:xfrm>
        </p:spPr>
        <p:txBody>
          <a:bodyPr>
            <a:noAutofit/>
          </a:bodyPr>
          <a:lstStyle/>
          <a:p>
            <a:r>
              <a:rPr lang="en-US" sz="2400" dirty="0" smtClean="0"/>
              <a:t>Pub/sub </a:t>
            </a:r>
            <a:r>
              <a:rPr lang="en-US" sz="2400" dirty="0"/>
              <a:t>model instead of </a:t>
            </a:r>
            <a:r>
              <a:rPr lang="en-US" sz="2400" dirty="0" smtClean="0"/>
              <a:t>request/response</a:t>
            </a:r>
          </a:p>
          <a:p>
            <a:r>
              <a:rPr lang="en-US" sz="2400" dirty="0" smtClean="0"/>
              <a:t>Uses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, which means long polling</a:t>
            </a:r>
          </a:p>
          <a:p>
            <a:pPr lvl="1"/>
            <a:r>
              <a:rPr lang="en-US" sz="2200" dirty="0"/>
              <a:t>Degrades gracefully to HTTP in older browsers</a:t>
            </a:r>
          </a:p>
          <a:p>
            <a:r>
              <a:rPr lang="en-US" sz="2400" dirty="0" smtClean="0"/>
              <a:t>Small, dynamic code</a:t>
            </a:r>
            <a:endParaRPr lang="en-US" sz="2400" dirty="0"/>
          </a:p>
          <a:p>
            <a:r>
              <a:rPr lang="en-US" sz="2400" dirty="0" smtClean="0"/>
              <a:t>Loose </a:t>
            </a:r>
            <a:r>
              <a:rPr lang="en-US" sz="2400" dirty="0"/>
              <a:t>coupling</a:t>
            </a:r>
          </a:p>
          <a:p>
            <a:r>
              <a:rPr lang="en-US" sz="2400" dirty="0" smtClean="0"/>
              <a:t>Automagically serializes to/from JSON</a:t>
            </a:r>
          </a:p>
        </p:txBody>
      </p:sp>
    </p:spTree>
    <p:extLst>
      <p:ext uri="{BB962C8B-B14F-4D97-AF65-F5344CB8AC3E}">
        <p14:creationId xmlns:p14="http://schemas.microsoft.com/office/powerpoint/2010/main" val="406416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79722"/>
            <a:ext cx="10131425" cy="3295842"/>
          </a:xfrm>
        </p:spPr>
        <p:txBody>
          <a:bodyPr>
            <a:noAutofit/>
          </a:bodyPr>
          <a:lstStyle/>
          <a:p>
            <a:r>
              <a:rPr lang="en-US" sz="2400" dirty="0" smtClean="0"/>
              <a:t>Pub/sub </a:t>
            </a:r>
            <a:r>
              <a:rPr lang="en-US" sz="2400" dirty="0"/>
              <a:t>model instead of </a:t>
            </a:r>
            <a:r>
              <a:rPr lang="en-US" sz="2400" dirty="0" smtClean="0"/>
              <a:t>request/response</a:t>
            </a:r>
          </a:p>
          <a:p>
            <a:r>
              <a:rPr lang="en-US" sz="2400" dirty="0" smtClean="0"/>
              <a:t>Uses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, which means long polling</a:t>
            </a:r>
          </a:p>
          <a:p>
            <a:pPr lvl="1"/>
            <a:r>
              <a:rPr lang="en-US" sz="2200" dirty="0"/>
              <a:t>Degrades gracefully to HTTP in older browsers</a:t>
            </a:r>
          </a:p>
          <a:p>
            <a:r>
              <a:rPr lang="en-US" sz="2400" dirty="0" smtClean="0"/>
              <a:t>Small, dynamic code</a:t>
            </a:r>
            <a:endParaRPr lang="en-US" sz="2400" dirty="0"/>
          </a:p>
          <a:p>
            <a:r>
              <a:rPr lang="en-US" sz="2400" dirty="0" smtClean="0"/>
              <a:t>Loose </a:t>
            </a:r>
            <a:r>
              <a:rPr lang="en-US" sz="2400" dirty="0"/>
              <a:t>coupling</a:t>
            </a:r>
          </a:p>
          <a:p>
            <a:r>
              <a:rPr lang="en-US" sz="2400" dirty="0" smtClean="0"/>
              <a:t>Automagically serializes to/from JSON</a:t>
            </a:r>
          </a:p>
          <a:p>
            <a:r>
              <a:rPr lang="en-US" sz="2400" dirty="0" smtClean="0"/>
              <a:t>Allows grouping of connections/users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42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79722"/>
            <a:ext cx="10131425" cy="3794606"/>
          </a:xfrm>
        </p:spPr>
        <p:txBody>
          <a:bodyPr>
            <a:noAutofit/>
          </a:bodyPr>
          <a:lstStyle/>
          <a:p>
            <a:r>
              <a:rPr lang="en-US" sz="2400" dirty="0" smtClean="0"/>
              <a:t>Pub/sub </a:t>
            </a:r>
            <a:r>
              <a:rPr lang="en-US" sz="2400" dirty="0"/>
              <a:t>model instead of </a:t>
            </a:r>
            <a:r>
              <a:rPr lang="en-US" sz="2400" dirty="0" smtClean="0"/>
              <a:t>request/response</a:t>
            </a:r>
          </a:p>
          <a:p>
            <a:r>
              <a:rPr lang="en-US" sz="2400" dirty="0" smtClean="0"/>
              <a:t>Uses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, which means long polling</a:t>
            </a:r>
          </a:p>
          <a:p>
            <a:pPr lvl="1"/>
            <a:r>
              <a:rPr lang="en-US" sz="2200" dirty="0"/>
              <a:t>Degrades gracefully to HTTP in older browsers</a:t>
            </a:r>
          </a:p>
          <a:p>
            <a:r>
              <a:rPr lang="en-US" sz="2400" dirty="0" smtClean="0"/>
              <a:t>Small, dynamic code</a:t>
            </a:r>
            <a:endParaRPr lang="en-US" sz="2400" dirty="0"/>
          </a:p>
          <a:p>
            <a:r>
              <a:rPr lang="en-US" sz="2400" dirty="0" smtClean="0"/>
              <a:t>Loose </a:t>
            </a:r>
            <a:r>
              <a:rPr lang="en-US" sz="2400" dirty="0"/>
              <a:t>coupling</a:t>
            </a:r>
          </a:p>
          <a:p>
            <a:r>
              <a:rPr lang="en-US" sz="2400" dirty="0" smtClean="0"/>
              <a:t>Automagically serializes to/from JSON</a:t>
            </a:r>
          </a:p>
          <a:p>
            <a:r>
              <a:rPr lang="en-US" sz="2400" dirty="0" smtClean="0"/>
              <a:t>Allows grouping of connections/users</a:t>
            </a:r>
          </a:p>
          <a:p>
            <a:r>
              <a:rPr lang="en-US" sz="2400" dirty="0"/>
              <a:t>Built on top of </a:t>
            </a:r>
            <a:r>
              <a:rPr lang="en-US" sz="2400" dirty="0" smtClean="0"/>
              <a:t>OWIN/Katana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24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07224"/>
          </a:xfrm>
        </p:spPr>
        <p:txBody>
          <a:bodyPr>
            <a:noAutofit/>
          </a:bodyPr>
          <a:lstStyle/>
          <a:p>
            <a:r>
              <a:rPr lang="en-US" sz="2400" dirty="0" smtClean="0"/>
              <a:t>Pub/sub </a:t>
            </a:r>
            <a:r>
              <a:rPr lang="en-US" sz="2400" dirty="0"/>
              <a:t>model instead of </a:t>
            </a:r>
            <a:r>
              <a:rPr lang="en-US" sz="2400" dirty="0" smtClean="0"/>
              <a:t>request/response</a:t>
            </a:r>
          </a:p>
          <a:p>
            <a:r>
              <a:rPr lang="en-US" sz="2400" dirty="0" smtClean="0"/>
              <a:t>Uses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, which means long polling</a:t>
            </a:r>
          </a:p>
          <a:p>
            <a:pPr lvl="1"/>
            <a:r>
              <a:rPr lang="en-US" sz="2200" dirty="0"/>
              <a:t>Degrades gracefully to HTTP in older browsers</a:t>
            </a:r>
          </a:p>
          <a:p>
            <a:r>
              <a:rPr lang="en-US" sz="2400" dirty="0" smtClean="0"/>
              <a:t>Small, dynamic code</a:t>
            </a:r>
            <a:endParaRPr lang="en-US" sz="2400" dirty="0"/>
          </a:p>
          <a:p>
            <a:r>
              <a:rPr lang="en-US" sz="2400" dirty="0" smtClean="0"/>
              <a:t>Loose </a:t>
            </a:r>
            <a:r>
              <a:rPr lang="en-US" sz="2400" dirty="0"/>
              <a:t>coupling</a:t>
            </a:r>
          </a:p>
          <a:p>
            <a:r>
              <a:rPr lang="en-US" sz="2400" dirty="0" smtClean="0"/>
              <a:t>Automagically serializes to/from JSON</a:t>
            </a:r>
          </a:p>
          <a:p>
            <a:r>
              <a:rPr lang="en-US" sz="2400" dirty="0"/>
              <a:t>Built on top of </a:t>
            </a:r>
            <a:r>
              <a:rPr lang="en-US" sz="2400" dirty="0" smtClean="0"/>
              <a:t>OWIN/Katana</a:t>
            </a:r>
            <a:endParaRPr lang="en-US" sz="2400" dirty="0"/>
          </a:p>
          <a:p>
            <a:r>
              <a:rPr lang="en-US" sz="2400" dirty="0" smtClean="0"/>
              <a:t>Allows grouping of connections/users</a:t>
            </a:r>
          </a:p>
          <a:p>
            <a:r>
              <a:rPr lang="en-US" sz="2400" dirty="0" smtClean="0"/>
              <a:t>Support for web, iOS, Android, C#, and other clients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57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setup: It’s pretty fast and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89560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Server side:</a:t>
            </a:r>
          </a:p>
          <a:p>
            <a:pPr lvl="1"/>
            <a:r>
              <a:rPr lang="en-US" sz="2000" dirty="0" smtClean="0"/>
              <a:t>Pull down </a:t>
            </a:r>
            <a:r>
              <a:rPr lang="en-US" sz="2000" dirty="0" err="1" smtClean="0"/>
              <a:t>SignalR</a:t>
            </a:r>
            <a:r>
              <a:rPr lang="en-US" sz="2000" dirty="0" smtClean="0"/>
              <a:t> from </a:t>
            </a:r>
            <a:r>
              <a:rPr lang="en-US" sz="2000" dirty="0" err="1" smtClean="0"/>
              <a:t>NuGet</a:t>
            </a:r>
            <a:endParaRPr lang="en-US" sz="2000" dirty="0" smtClean="0"/>
          </a:p>
          <a:p>
            <a:pPr lvl="1"/>
            <a:r>
              <a:rPr lang="en-US" sz="2000" dirty="0" smtClean="0"/>
              <a:t>Implement Hub class</a:t>
            </a:r>
          </a:p>
          <a:p>
            <a:pPr lvl="1"/>
            <a:r>
              <a:rPr lang="en-US" sz="2000" dirty="0"/>
              <a:t>Add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app.MapSignalR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2000" dirty="0" smtClean="0"/>
              <a:t> to </a:t>
            </a:r>
            <a:r>
              <a:rPr lang="en-US" sz="2000" dirty="0"/>
              <a:t>the Configuration method in </a:t>
            </a:r>
            <a:r>
              <a:rPr lang="en-US" sz="2000" dirty="0" err="1" smtClean="0"/>
              <a:t>Startup.cs</a:t>
            </a:r>
            <a:endParaRPr lang="en-US" sz="2000" dirty="0" smtClean="0"/>
          </a:p>
          <a:p>
            <a:r>
              <a:rPr lang="en-US" sz="2400" dirty="0" smtClean="0"/>
              <a:t>Client side: </a:t>
            </a:r>
            <a:endParaRPr lang="en-US" sz="2200" dirty="0"/>
          </a:p>
          <a:p>
            <a:pPr lvl="1"/>
            <a:r>
              <a:rPr lang="en-US" sz="2000" dirty="0" smtClean="0"/>
              <a:t>Write some JS event handlers</a:t>
            </a:r>
          </a:p>
          <a:p>
            <a:pPr lvl="1"/>
            <a:r>
              <a:rPr lang="en-US" sz="2000" dirty="0" smtClean="0"/>
              <a:t>Include “magic” </a:t>
            </a:r>
            <a:r>
              <a:rPr lang="en-US" sz="2000" dirty="0" err="1" smtClean="0"/>
              <a:t>SignalR</a:t>
            </a:r>
            <a:r>
              <a:rPr lang="en-US" sz="2000" dirty="0" smtClean="0"/>
              <a:t> scripts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97" y="4961468"/>
            <a:ext cx="10430328" cy="7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5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9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vs. Persistent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err="1"/>
              <a:t>async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55922"/>
            <a:ext cx="10131425" cy="14601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AJAX</a:t>
            </a:r>
          </a:p>
          <a:p>
            <a:r>
              <a:rPr lang="en-US" sz="2400" dirty="0"/>
              <a:t>JSON via Web </a:t>
            </a:r>
            <a:r>
              <a:rPr lang="en-US" sz="2400" dirty="0" smtClean="0"/>
              <a:t>API/REST</a:t>
            </a:r>
          </a:p>
          <a:p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88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vs. Persistent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883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general, use hubs except in the following circumstances:</a:t>
            </a:r>
          </a:p>
          <a:p>
            <a:pPr lvl="1"/>
            <a:r>
              <a:rPr lang="en-US" sz="2200" dirty="0"/>
              <a:t>The format of the actual message sent needs to be specified.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developer prefers to work with a messaging and dispatching model rather than a remote invocation model.</a:t>
            </a:r>
          </a:p>
          <a:p>
            <a:pPr lvl="1"/>
            <a:r>
              <a:rPr lang="en-US" sz="2200" dirty="0" smtClean="0"/>
              <a:t>An </a:t>
            </a:r>
            <a:r>
              <a:rPr lang="en-US" sz="2200" dirty="0"/>
              <a:t>existing application that uses a messaging model is being ported to use </a:t>
            </a:r>
            <a:r>
              <a:rPr lang="en-US" sz="2200" dirty="0" err="1"/>
              <a:t>SignalR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37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7347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Generally good performance compared to other client/server messaging types</a:t>
            </a:r>
          </a:p>
          <a:p>
            <a:r>
              <a:rPr lang="en-US" sz="2400" dirty="0"/>
              <a:t>Allows 5000 concurrent requests per CPU by default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be configured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request limit exceeded, server starts throttling requests with a queue</a:t>
            </a:r>
          </a:p>
          <a:p>
            <a:r>
              <a:rPr lang="en-US" sz="2400" dirty="0" err="1" smtClean="0"/>
              <a:t>SignalR</a:t>
            </a:r>
            <a:r>
              <a:rPr lang="en-US" sz="2400" dirty="0" smtClean="0"/>
              <a:t> </a:t>
            </a:r>
            <a:r>
              <a:rPr lang="en-US" sz="2400" dirty="0"/>
              <a:t>team offers </a:t>
            </a:r>
            <a:r>
              <a:rPr lang="en-US" sz="2400" dirty="0" err="1"/>
              <a:t>SignalR.Crank</a:t>
            </a:r>
            <a:r>
              <a:rPr lang="en-US" sz="2400" dirty="0"/>
              <a:t> tool to generate testing load</a:t>
            </a:r>
          </a:p>
        </p:txBody>
      </p:sp>
    </p:spTree>
    <p:extLst>
      <p:ext uri="{BB962C8B-B14F-4D97-AF65-F5344CB8AC3E}">
        <p14:creationId xmlns:p14="http://schemas.microsoft.com/office/powerpoint/2010/main" val="221388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Generate connection token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4" y="2870199"/>
            <a:ext cx="5260877" cy="315652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Send to server along with username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59" y="2870199"/>
            <a:ext cx="5822388" cy="2244436"/>
          </a:xfrm>
        </p:spPr>
      </p:pic>
    </p:spTree>
    <p:extLst>
      <p:ext uri="{BB962C8B-B14F-4D97-AF65-F5344CB8AC3E}">
        <p14:creationId xmlns:p14="http://schemas.microsoft.com/office/powerpoint/2010/main" val="128373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Why </a:t>
            </a:r>
            <a:r>
              <a:rPr lang="en-US" dirty="0"/>
              <a:t>client/server </a:t>
            </a:r>
            <a:r>
              <a:rPr lang="en-US" dirty="0" err="1"/>
              <a:t>async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785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799617" cy="31226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SignalR</a:t>
            </a:r>
            <a:r>
              <a:rPr lang="en-US" sz="2400" dirty="0" smtClean="0"/>
              <a:t> project </a:t>
            </a:r>
            <a:r>
              <a:rPr lang="en-US" sz="2400" dirty="0"/>
              <a:t>and </a:t>
            </a:r>
            <a:r>
              <a:rPr lang="en-US" sz="2400" dirty="0" smtClean="0"/>
              <a:t>wiki: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github.com/SignalR/SignalR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Official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site: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www.asp.net/signalr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Why should ASP.NET </a:t>
            </a:r>
            <a:r>
              <a:rPr lang="en-US" sz="2400" dirty="0" err="1" smtClean="0"/>
              <a:t>devs</a:t>
            </a:r>
            <a:r>
              <a:rPr lang="en-US" sz="2400" dirty="0" smtClean="0"/>
              <a:t> </a:t>
            </a:r>
            <a:r>
              <a:rPr lang="en-US" sz="2400" dirty="0"/>
              <a:t>consider </a:t>
            </a:r>
            <a:r>
              <a:rPr lang="en-US" sz="2400" dirty="0" err="1"/>
              <a:t>SignalR</a:t>
            </a:r>
            <a:r>
              <a:rPr lang="en-US" sz="2400" dirty="0"/>
              <a:t> for ALL </a:t>
            </a:r>
            <a:r>
              <a:rPr lang="en-US" sz="2400" dirty="0" smtClean="0"/>
              <a:t>projects: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goo.gl/hedg7f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err="1" smtClean="0"/>
              <a:t>SignalR</a:t>
            </a:r>
            <a:r>
              <a:rPr lang="en-US" sz="2400" dirty="0" smtClean="0"/>
              <a:t> on iOS </a:t>
            </a:r>
            <a:r>
              <a:rPr lang="en-US" sz="2400" dirty="0"/>
              <a:t>and Android: </a:t>
            </a: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goo.gl/S1nziQ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800" dirty="0" smtClean="0"/>
              <a:t>All code and slides at: </a:t>
            </a:r>
            <a:r>
              <a:rPr lang="en-US" sz="2800" dirty="0" smtClean="0">
                <a:hlinkClick r:id="rId6"/>
              </a:rPr>
              <a:t>https</a:t>
            </a:r>
            <a:r>
              <a:rPr lang="en-US" sz="2800" dirty="0">
                <a:hlinkClick r:id="rId6"/>
              </a:rPr>
              <a:t>://</a:t>
            </a:r>
            <a:r>
              <a:rPr lang="en-US" sz="2800" dirty="0" smtClean="0">
                <a:hlinkClick r:id="rId6"/>
              </a:rPr>
              <a:t>github.com/JustinMorgan/SignalR-Demo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02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err="1"/>
              <a:t>async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55922"/>
            <a:ext cx="10131425" cy="19311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AJAX</a:t>
            </a:r>
          </a:p>
          <a:p>
            <a:pPr lvl="1"/>
            <a:r>
              <a:rPr lang="en-US" sz="2200" dirty="0" smtClean="0"/>
              <a:t>Request/response </a:t>
            </a:r>
            <a:r>
              <a:rPr lang="en-US" sz="2200" dirty="0"/>
              <a:t>model</a:t>
            </a:r>
          </a:p>
          <a:p>
            <a:r>
              <a:rPr lang="en-US" sz="2400" dirty="0" smtClean="0"/>
              <a:t>JSON </a:t>
            </a:r>
            <a:r>
              <a:rPr lang="en-US" sz="2400" dirty="0"/>
              <a:t>via Web </a:t>
            </a:r>
            <a:r>
              <a:rPr lang="en-US" sz="2400" dirty="0" smtClean="0"/>
              <a:t>API/REST</a:t>
            </a:r>
          </a:p>
          <a:p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73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err="1"/>
              <a:t>async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28213"/>
            <a:ext cx="10131425" cy="234680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AJAX</a:t>
            </a:r>
          </a:p>
          <a:p>
            <a:pPr lvl="1"/>
            <a:r>
              <a:rPr lang="en-US" sz="2200" dirty="0" smtClean="0"/>
              <a:t>Request/response model</a:t>
            </a:r>
          </a:p>
          <a:p>
            <a:pPr lvl="1"/>
            <a:r>
              <a:rPr lang="en-US" sz="2200" dirty="0"/>
              <a:t>Usually means interval polling</a:t>
            </a:r>
          </a:p>
          <a:p>
            <a:r>
              <a:rPr lang="en-US" sz="2400" dirty="0" smtClean="0"/>
              <a:t>JSON </a:t>
            </a:r>
            <a:r>
              <a:rPr lang="en-US" sz="2400" dirty="0"/>
              <a:t>via Web </a:t>
            </a:r>
            <a:r>
              <a:rPr lang="en-US" sz="2400" dirty="0" smtClean="0"/>
              <a:t>API/REST</a:t>
            </a:r>
          </a:p>
          <a:p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27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err="1"/>
              <a:t>async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83632"/>
            <a:ext cx="10131425" cy="344131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AJAX</a:t>
            </a:r>
          </a:p>
          <a:p>
            <a:pPr lvl="1"/>
            <a:r>
              <a:rPr lang="en-US" sz="2200" dirty="0" smtClean="0"/>
              <a:t>Request/response model</a:t>
            </a:r>
          </a:p>
          <a:p>
            <a:pPr lvl="1"/>
            <a:r>
              <a:rPr lang="en-US" sz="2200" dirty="0"/>
              <a:t>Usually means interval </a:t>
            </a:r>
            <a:r>
              <a:rPr lang="en-US" sz="2200" dirty="0" smtClean="0"/>
              <a:t>polling</a:t>
            </a:r>
          </a:p>
          <a:p>
            <a:pPr lvl="2"/>
            <a:r>
              <a:rPr lang="en-US" sz="2000" dirty="0"/>
              <a:t>High overhead in cycles and </a:t>
            </a:r>
            <a:r>
              <a:rPr lang="en-US" sz="2000" dirty="0" smtClean="0"/>
              <a:t>bandwidth</a:t>
            </a:r>
          </a:p>
          <a:p>
            <a:pPr lvl="2"/>
            <a:r>
              <a:rPr lang="en-US" sz="2000" dirty="0"/>
              <a:t>High </a:t>
            </a:r>
            <a:r>
              <a:rPr lang="en-US" sz="2000" dirty="0" smtClean="0"/>
              <a:t>latency</a:t>
            </a:r>
          </a:p>
          <a:p>
            <a:pPr lvl="2"/>
            <a:r>
              <a:rPr lang="en-US" sz="2000" dirty="0"/>
              <a:t>Wasted calls if there's nothing to transmit</a:t>
            </a:r>
          </a:p>
          <a:p>
            <a:r>
              <a:rPr lang="en-US" sz="2400" dirty="0" smtClean="0"/>
              <a:t>JSON </a:t>
            </a:r>
            <a:r>
              <a:rPr lang="en-US" sz="2400" dirty="0"/>
              <a:t>via Web </a:t>
            </a:r>
            <a:r>
              <a:rPr lang="en-US" sz="2400" dirty="0" smtClean="0"/>
              <a:t>API/REST</a:t>
            </a:r>
          </a:p>
          <a:p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03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err="1"/>
              <a:t>async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05894"/>
            <a:ext cx="10131425" cy="4253345"/>
          </a:xfrm>
        </p:spPr>
        <p:txBody>
          <a:bodyPr>
            <a:noAutofit/>
          </a:bodyPr>
          <a:lstStyle/>
          <a:p>
            <a:r>
              <a:rPr lang="en-US" sz="2400" dirty="0" smtClean="0"/>
              <a:t>AJAX</a:t>
            </a:r>
          </a:p>
          <a:p>
            <a:pPr lvl="1"/>
            <a:r>
              <a:rPr lang="en-US" sz="2200" dirty="0" smtClean="0"/>
              <a:t>Request/response model</a:t>
            </a:r>
          </a:p>
          <a:p>
            <a:pPr lvl="1"/>
            <a:r>
              <a:rPr lang="en-US" sz="2200" dirty="0"/>
              <a:t>Usually means interval </a:t>
            </a:r>
            <a:r>
              <a:rPr lang="en-US" sz="2200" dirty="0" smtClean="0"/>
              <a:t>polling</a:t>
            </a:r>
          </a:p>
          <a:p>
            <a:pPr lvl="2"/>
            <a:r>
              <a:rPr lang="en-US" sz="2000" dirty="0"/>
              <a:t>High overhead in cycles and </a:t>
            </a:r>
            <a:r>
              <a:rPr lang="en-US" sz="2000" dirty="0" smtClean="0"/>
              <a:t>bandwidth</a:t>
            </a:r>
          </a:p>
          <a:p>
            <a:pPr lvl="2"/>
            <a:r>
              <a:rPr lang="en-US" sz="2000" dirty="0"/>
              <a:t>High </a:t>
            </a:r>
            <a:r>
              <a:rPr lang="en-US" sz="2000" dirty="0" smtClean="0"/>
              <a:t>latency</a:t>
            </a:r>
          </a:p>
          <a:p>
            <a:pPr lvl="2"/>
            <a:r>
              <a:rPr lang="en-US" sz="2000" dirty="0"/>
              <a:t>Wasted calls if there's nothing to </a:t>
            </a:r>
            <a:r>
              <a:rPr lang="en-US" sz="2000" dirty="0" smtClean="0"/>
              <a:t>transmit</a:t>
            </a:r>
          </a:p>
          <a:p>
            <a:pPr lvl="1"/>
            <a:r>
              <a:rPr lang="en-US" sz="2200" dirty="0"/>
              <a:t>Lots of code, coupling, overhead</a:t>
            </a:r>
          </a:p>
          <a:p>
            <a:r>
              <a:rPr lang="en-US" sz="2400" dirty="0" smtClean="0"/>
              <a:t>JSON </a:t>
            </a:r>
            <a:r>
              <a:rPr lang="en-US" sz="2400" dirty="0"/>
              <a:t>via Web </a:t>
            </a:r>
            <a:r>
              <a:rPr lang="en-US" sz="2400" dirty="0" smtClean="0"/>
              <a:t>API/REST</a:t>
            </a:r>
          </a:p>
          <a:p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98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err="1"/>
              <a:t>async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00503"/>
            <a:ext cx="10131425" cy="20558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AJAX</a:t>
            </a:r>
          </a:p>
          <a:p>
            <a:r>
              <a:rPr lang="en-US" sz="2400" dirty="0"/>
              <a:t>JSON via Web </a:t>
            </a:r>
            <a:r>
              <a:rPr lang="en-US" sz="2400" dirty="0" smtClean="0"/>
              <a:t>API/REST</a:t>
            </a:r>
          </a:p>
          <a:p>
            <a:pPr lvl="1"/>
            <a:r>
              <a:rPr lang="en-US" sz="2200" dirty="0" smtClean="0"/>
              <a:t>Less overhead</a:t>
            </a:r>
          </a:p>
          <a:p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80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err="1"/>
              <a:t>async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74858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AJAX</a:t>
            </a:r>
          </a:p>
          <a:p>
            <a:r>
              <a:rPr lang="en-US" sz="2400" dirty="0"/>
              <a:t>JSON via Web </a:t>
            </a:r>
            <a:r>
              <a:rPr lang="en-US" sz="2400" dirty="0" smtClean="0"/>
              <a:t>API/REST</a:t>
            </a:r>
          </a:p>
          <a:p>
            <a:pPr lvl="1"/>
            <a:r>
              <a:rPr lang="en-US" sz="2200" dirty="0" smtClean="0"/>
              <a:t>Less overhead</a:t>
            </a:r>
          </a:p>
          <a:p>
            <a:pPr lvl="1"/>
            <a:r>
              <a:rPr lang="en-US" sz="2200" dirty="0" smtClean="0"/>
              <a:t>Request/response</a:t>
            </a:r>
          </a:p>
          <a:p>
            <a:pPr lvl="1"/>
            <a:r>
              <a:rPr lang="en-US" sz="2200" dirty="0"/>
              <a:t>Still doesn't solve polling issue</a:t>
            </a:r>
            <a:endParaRPr lang="en-US" sz="2200" dirty="0" smtClean="0"/>
          </a:p>
          <a:p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0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 err="1"/>
              <a:t>async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1909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AJAX</a:t>
            </a:r>
          </a:p>
          <a:p>
            <a:r>
              <a:rPr lang="en-US" sz="2400" dirty="0"/>
              <a:t>JSON via Web </a:t>
            </a:r>
            <a:r>
              <a:rPr lang="en-US" sz="2400" dirty="0" smtClean="0"/>
              <a:t>API/REST</a:t>
            </a:r>
          </a:p>
          <a:p>
            <a:r>
              <a:rPr lang="en-US" sz="2400" dirty="0" err="1" smtClean="0"/>
              <a:t>WebSockets</a:t>
            </a:r>
            <a:endParaRPr lang="en-US" sz="2400" dirty="0" smtClean="0"/>
          </a:p>
          <a:p>
            <a:pPr lvl="1"/>
            <a:r>
              <a:rPr lang="en-US" sz="2200" dirty="0"/>
              <a:t>Direct connection between client and server</a:t>
            </a:r>
            <a:endParaRPr lang="en-US" sz="2200" dirty="0" smtClean="0"/>
          </a:p>
          <a:p>
            <a:pPr lvl="1"/>
            <a:r>
              <a:rPr lang="en-US" sz="2200" dirty="0"/>
              <a:t>Uses long polling to keep connections </a:t>
            </a:r>
            <a:r>
              <a:rPr lang="en-US" sz="2200" dirty="0" smtClean="0"/>
              <a:t>alive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651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299</TotalTime>
  <Words>581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Celestial</vt:lpstr>
      <vt:lpstr>Signalr</vt:lpstr>
      <vt:lpstr>Options for async messaging</vt:lpstr>
      <vt:lpstr>Options for async messaging</vt:lpstr>
      <vt:lpstr>Options for async messaging</vt:lpstr>
      <vt:lpstr>Options for async messaging</vt:lpstr>
      <vt:lpstr>Options for async messaging</vt:lpstr>
      <vt:lpstr>Options for async messaging</vt:lpstr>
      <vt:lpstr>Options for async messaging</vt:lpstr>
      <vt:lpstr>Options for async messaging</vt:lpstr>
      <vt:lpstr>Enter SignalR</vt:lpstr>
      <vt:lpstr>Why SignalR?</vt:lpstr>
      <vt:lpstr>Why SignalR?</vt:lpstr>
      <vt:lpstr>Why SignalR?</vt:lpstr>
      <vt:lpstr>Why SignalR?</vt:lpstr>
      <vt:lpstr>Why SignalR?</vt:lpstr>
      <vt:lpstr>Why SignalR?</vt:lpstr>
      <vt:lpstr>Signalr setup: It’s pretty fast and easy</vt:lpstr>
      <vt:lpstr>Let’s see some code</vt:lpstr>
      <vt:lpstr>Hubs vs. Persistent Connections</vt:lpstr>
      <vt:lpstr>Hubs vs. Persistent Connections</vt:lpstr>
      <vt:lpstr>SignalR performance</vt:lpstr>
      <vt:lpstr>SignalR Authentication</vt:lpstr>
      <vt:lpstr>Conclusion: Why client/server async?</vt:lpstr>
      <vt:lpstr>Further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Morgan, Justin E</dc:creator>
  <cp:lastModifiedBy>Morgan, Justin E</cp:lastModifiedBy>
  <cp:revision>18</cp:revision>
  <dcterms:created xsi:type="dcterms:W3CDTF">2014-07-30T15:31:07Z</dcterms:created>
  <dcterms:modified xsi:type="dcterms:W3CDTF">2014-07-30T20:30:43Z</dcterms:modified>
</cp:coreProperties>
</file>