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91D04F"/>
          </a:solidFill>
        </p:spPr>
        <p:txBody>
          <a:bodyPr bIns="0" lIns="0" rIns="0" rtlCol="0" tIns="0" wrap="square"/>
          <a:p/>
        </p:txBody>
      </p:sp>
      <p:pic>
        <p:nvPicPr>
          <p:cNvPr id="2097157" name="bg 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4010025"/>
            <a:ext cx="447674" cy="2847974"/>
          </a:xfrm>
          <a:prstGeom prst="rect"/>
        </p:spPr>
      </p:pic>
      <p:pic>
        <p:nvPicPr>
          <p:cNvPr id="2097158" name="bg object 1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696075" y="1695450"/>
            <a:ext cx="314324" cy="323849"/>
          </a:xfrm>
          <a:prstGeom prst="rect"/>
        </p:spPr>
      </p:pic>
      <p:pic>
        <p:nvPicPr>
          <p:cNvPr id="2097159" name="bg object 19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7101592" y="0"/>
            <a:ext cx="5090407" cy="6857999"/>
          </a:xfrm>
          <a:prstGeom prst="rect"/>
        </p:spPr>
      </p:pic>
      <p:pic>
        <p:nvPicPr>
          <p:cNvPr id="2097160" name="bg object 20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676275" y="6467474"/>
            <a:ext cx="2143124" cy="200024"/>
          </a:xfrm>
          <a:prstGeom prst="rect"/>
        </p:spPr>
      </p:pic>
      <p:sp>
        <p:nvSpPr>
          <p:cNvPr id="1048591" name="bg object 21"/>
          <p:cNvSpPr/>
          <p:nvPr/>
        </p:nvSpPr>
        <p:spPr>
          <a:xfrm>
            <a:off x="466725" y="6410324"/>
            <a:ext cx="3705225" cy="295275"/>
          </a:xfrm>
          <a:custGeom>
            <a:avLst/>
            <a:ahLst/>
            <a:rect l="l" t="t" r="r" b="b"/>
            <a:pathLst>
              <a:path w="3705225" h="295275">
                <a:moveTo>
                  <a:pt x="3704778" y="295275"/>
                </a:moveTo>
                <a:lnTo>
                  <a:pt x="0" y="295275"/>
                </a:lnTo>
                <a:lnTo>
                  <a:pt x="0" y="0"/>
                </a:lnTo>
                <a:lnTo>
                  <a:pt x="3704778" y="0"/>
                </a:lnTo>
                <a:lnTo>
                  <a:pt x="3704778" y="295275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sp>
        <p:nvSpPr>
          <p:cNvPr id="1048592" name="Holder 2"/>
          <p:cNvSpPr>
            <a:spLocks noGrp="1"/>
          </p:cNvSpPr>
          <p:nvPr>
            <p:ph type="ctrTitle"/>
          </p:nvPr>
        </p:nvSpPr>
        <p:spPr>
          <a:xfrm>
            <a:off x="740413" y="805167"/>
            <a:ext cx="3911600" cy="6781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40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10485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40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bg object 1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/>
        </p:spPr>
      </p:pic>
      <p:pic>
        <p:nvPicPr>
          <p:cNvPr id="2097189" name="bg object 1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199" cy="180974"/>
          </a:xfrm>
          <a:prstGeom prst="rect"/>
        </p:spPr>
      </p:pic>
      <p:pic>
        <p:nvPicPr>
          <p:cNvPr id="2097190" name="bg object 1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0" y="603247"/>
            <a:ext cx="11918945" cy="6019799"/>
          </a:xfrm>
          <a:prstGeom prst="rect"/>
        </p:spPr>
      </p:pic>
      <p:pic>
        <p:nvPicPr>
          <p:cNvPr id="2097191" name="bg object 19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7267575" y="666750"/>
            <a:ext cx="4581524" cy="5886449"/>
          </a:xfrm>
          <a:prstGeom prst="rect"/>
        </p:spPr>
      </p:pic>
      <p:pic>
        <p:nvPicPr>
          <p:cNvPr id="2097192" name="bg object 20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0" y="603246"/>
            <a:ext cx="11928471" cy="6019799"/>
          </a:xfrm>
          <a:prstGeom prst="rect"/>
        </p:spPr>
      </p:pic>
      <p:sp>
        <p:nvSpPr>
          <p:cNvPr id="104863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3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91D04F"/>
          </a:solidFill>
        </p:spPr>
        <p:txBody>
          <a:bodyPr bIns="0" lIns="0" rIns="0" rtlCol="0" tIns="0" wrap="square"/>
          <a:p/>
        </p:txBody>
      </p:sp>
      <p:pic>
        <p:nvPicPr>
          <p:cNvPr id="2097152" name="bg object 17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0" y="4010025"/>
            <a:ext cx="447674" cy="2847974"/>
          </a:xfrm>
          <a:prstGeom prst="rect"/>
        </p:spPr>
      </p:pic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78740" y="-26387"/>
            <a:ext cx="8902699" cy="118691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333054" y="1125225"/>
            <a:ext cx="10173970" cy="35560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40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11285856" y="6465165"/>
            <a:ext cx="240665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6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.png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image" Target="../media/image24.jpe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12796" y="774696"/>
            <a:ext cx="1866899" cy="1457325"/>
          </a:xfrm>
          <a:prstGeom prst="rect"/>
        </p:spPr>
      </p:pic>
      <p:pic>
        <p:nvPicPr>
          <p:cNvPr id="2097154" name="object 3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800475" y="5229225"/>
            <a:ext cx="723899" cy="619124"/>
          </a:xfrm>
          <a:prstGeom prst="rect"/>
        </p:spPr>
      </p:pic>
      <p:pic>
        <p:nvPicPr>
          <p:cNvPr id="2097155" name="object 4" descr="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/>
        </p:spPr>
      </p:pic>
      <p:sp>
        <p:nvSpPr>
          <p:cNvPr id="1048587" name="object 6"/>
          <p:cNvSpPr txBox="1">
            <a:spLocks noGrp="1"/>
          </p:cNvSpPr>
          <p:nvPr>
            <p:ph type="title"/>
          </p:nvPr>
        </p:nvSpPr>
        <p:spPr>
          <a:xfrm>
            <a:off x="78740" y="-26387"/>
            <a:ext cx="8902699" cy="1027319"/>
          </a:xfrm>
          <a:prstGeom prst="rect"/>
        </p:spPr>
        <p:txBody>
          <a:bodyPr bIns="0" lIns="0" rIns="0" rtlCol="0" tIns="62118" vert="horz" wrap="square">
            <a:spAutoFit/>
          </a:bodyPr>
          <a:p>
            <a:pPr marL="2307590">
              <a:lnSpc>
                <a:spcPct val="100000"/>
              </a:lnSpc>
              <a:spcBef>
                <a:spcPts val="130"/>
              </a:spcBef>
            </a:pPr>
            <a:r>
              <a:rPr b="0" dirty="0" sz="3200" spc="75">
                <a:solidFill>
                  <a:srgbClr val="0E0E0E"/>
                </a:solidFill>
                <a:latin typeface="Tahoma"/>
                <a:cs typeface="Tahoma"/>
              </a:rPr>
              <a:t>Employee</a:t>
            </a:r>
            <a:r>
              <a:rPr b="0" dirty="0" sz="3200" spc="-165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b="0" dirty="0" sz="3200">
                <a:solidFill>
                  <a:srgbClr val="0E0E0E"/>
                </a:solidFill>
                <a:latin typeface="Tahoma"/>
                <a:cs typeface="Tahoma"/>
              </a:rPr>
              <a:t>Data</a:t>
            </a:r>
            <a:r>
              <a:rPr b="0" dirty="0" sz="3200" spc="-165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b="0" dirty="0" sz="3200" spc="80">
                <a:solidFill>
                  <a:srgbClr val="0E0E0E"/>
                </a:solidFill>
                <a:latin typeface="Tahoma"/>
                <a:cs typeface="Tahoma"/>
              </a:rPr>
              <a:t>Analysis</a:t>
            </a:r>
            <a:r>
              <a:rPr b="0" dirty="0" sz="3200" spc="-165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b="0" dirty="0" sz="3200">
                <a:solidFill>
                  <a:srgbClr val="0E0E0E"/>
                </a:solidFill>
                <a:latin typeface="Tahoma"/>
                <a:cs typeface="Tahoma"/>
              </a:rPr>
              <a:t>using</a:t>
            </a:r>
            <a:r>
              <a:rPr b="0" dirty="0" sz="3200" spc="-16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b="0" dirty="0" sz="3200" spc="70">
                <a:solidFill>
                  <a:srgbClr val="0E0E0E"/>
                </a:solidFill>
                <a:latin typeface="Tahoma"/>
                <a:cs typeface="Tahoma"/>
              </a:rPr>
              <a:t>Excel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048588" name="object 8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1048589" name="object 7" descr=""/>
          <p:cNvSpPr txBox="1"/>
          <p:nvPr/>
        </p:nvSpPr>
        <p:spPr>
          <a:xfrm>
            <a:off x="1168468" y="2444626"/>
            <a:ext cx="10008870" cy="2735579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6409055">
              <a:lnSpc>
                <a:spcPct val="117900"/>
              </a:lnSpc>
              <a:spcBef>
                <a:spcPts val="95"/>
              </a:spcBef>
            </a:pPr>
            <a:r>
              <a:rPr dirty="0" sz="2650">
                <a:latin typeface="Calibri"/>
                <a:cs typeface="Calibri"/>
              </a:rPr>
              <a:t>STUDENT</a:t>
            </a:r>
            <a:r>
              <a:rPr dirty="0" sz="2650" spc="3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NAME</a:t>
            </a:r>
            <a:r>
              <a:rPr dirty="0" sz="2650" spc="3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:</a:t>
            </a:r>
            <a:r>
              <a:rPr altLang="en" dirty="0" sz="2650" lang="en-US">
                <a:latin typeface="Calibri"/>
                <a:cs typeface="Calibri"/>
              </a:rPr>
              <a:t>Vigneshkumar</a:t>
            </a:r>
            <a:r>
              <a:rPr altLang="en" dirty="0" sz="2650" lang="en-US">
                <a:latin typeface="Calibri"/>
                <a:cs typeface="Calibri"/>
              </a:rPr>
              <a:t> </a:t>
            </a:r>
            <a:r>
              <a:rPr altLang="en" dirty="0" sz="2650" lang="en-US">
                <a:latin typeface="Calibri"/>
                <a:cs typeface="Calibri"/>
              </a:rPr>
              <a:t>M</a:t>
            </a:r>
            <a:endParaRPr sz="2650">
              <a:latin typeface="Calibri"/>
              <a:cs typeface="Calibri"/>
            </a:endParaRPr>
          </a:p>
          <a:p>
            <a:pPr marL="12700" marR="6409055">
              <a:lnSpc>
                <a:spcPct val="117900"/>
              </a:lnSpc>
              <a:spcBef>
                <a:spcPts val="95"/>
              </a:spcBef>
            </a:pPr>
            <a:r>
              <a:rPr dirty="0" sz="2650">
                <a:latin typeface="Calibri"/>
                <a:cs typeface="Calibri"/>
              </a:rPr>
              <a:t>REGISTER</a:t>
            </a:r>
            <a:r>
              <a:rPr dirty="0" sz="2650" spc="4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NO:3122</a:t>
            </a:r>
            <a:r>
              <a:rPr altLang="en" dirty="0" sz="2650" lang="en-US" spc="-10">
                <a:latin typeface="Calibri"/>
                <a:cs typeface="Calibri"/>
              </a:rPr>
              <a:t>2</a:t>
            </a:r>
            <a:r>
              <a:rPr altLang="en" dirty="0" sz="2650" lang="en-US" spc="-10">
                <a:latin typeface="Calibri"/>
                <a:cs typeface="Calibri"/>
              </a:rPr>
              <a:t>0</a:t>
            </a:r>
            <a:r>
              <a:rPr altLang="en" dirty="0" sz="2650" lang="en-US" spc="-10">
                <a:latin typeface="Calibri"/>
                <a:cs typeface="Calibri"/>
              </a:rPr>
              <a:t>1</a:t>
            </a:r>
            <a:r>
              <a:rPr altLang="en" dirty="0" sz="2650" lang="en-US" spc="-10">
                <a:latin typeface="Calibri"/>
                <a:cs typeface="Calibri"/>
              </a:rPr>
              <a:t>5</a:t>
            </a:r>
            <a:r>
              <a:rPr altLang="en" dirty="0" sz="2650" lang="en-US" spc="-10">
                <a:latin typeface="Calibri"/>
                <a:cs typeface="Calibri"/>
              </a:rPr>
              <a:t>1</a:t>
            </a:r>
            <a:r>
              <a:rPr dirty="0" sz="2650" spc="-10">
                <a:latin typeface="Calibri"/>
                <a:cs typeface="Calibri"/>
              </a:rPr>
              <a:t> </a:t>
            </a:r>
            <a:endParaRPr sz="2650">
              <a:latin typeface="Calibri"/>
              <a:cs typeface="Calibri"/>
            </a:endParaRPr>
          </a:p>
          <a:p>
            <a:pPr marL="12700" marR="6409055">
              <a:lnSpc>
                <a:spcPct val="117900"/>
              </a:lnSpc>
              <a:spcBef>
                <a:spcPts val="95"/>
              </a:spcBef>
            </a:pPr>
            <a:r>
              <a:rPr altLang="en" dirty="0" sz="2650" lang="en-US" spc="-10">
                <a:latin typeface="Calibri"/>
                <a:cs typeface="Calibri"/>
              </a:rPr>
              <a:t>asunm1723312220151</a:t>
            </a:r>
            <a:endParaRPr sz="2650">
              <a:latin typeface="Calibri"/>
              <a:cs typeface="Calibri"/>
            </a:endParaRPr>
          </a:p>
          <a:p>
            <a:pPr indent="-77470" marL="89535" marR="3707129">
              <a:lnSpc>
                <a:spcPct val="117900"/>
              </a:lnSpc>
            </a:pPr>
            <a:r>
              <a:rPr dirty="0" sz="2650">
                <a:latin typeface="Calibri"/>
                <a:cs typeface="Calibri"/>
              </a:rPr>
              <a:t>DEPARTMENT:</a:t>
            </a:r>
            <a:r>
              <a:rPr dirty="0" sz="2650" spc="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DEPARTMENT</a:t>
            </a:r>
            <a:r>
              <a:rPr dirty="0" sz="2650" spc="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OF</a:t>
            </a:r>
            <a:r>
              <a:rPr dirty="0" sz="2650" spc="4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COMMERCE </a:t>
            </a:r>
            <a:r>
              <a:rPr dirty="0" sz="2650">
                <a:latin typeface="Calibri"/>
                <a:cs typeface="Calibri"/>
              </a:rPr>
              <a:t>B.Com(ACCOUNTING</a:t>
            </a:r>
            <a:r>
              <a:rPr dirty="0" sz="2650" spc="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&amp;</a:t>
            </a:r>
            <a:r>
              <a:rPr dirty="0" sz="2650" spc="7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FINANCE)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650">
                <a:latin typeface="Calibri"/>
                <a:cs typeface="Calibri"/>
              </a:rPr>
              <a:t>COLLEGE:</a:t>
            </a:r>
            <a:r>
              <a:rPr altLang="en" dirty="0" sz="2650" lang="en-US">
                <a:latin typeface="Calibri"/>
                <a:cs typeface="Calibri"/>
              </a:rPr>
              <a:t>JEPPIAAR</a:t>
            </a:r>
            <a:r>
              <a:rPr altLang="en" dirty="0" sz="2650" lang="en-US">
                <a:latin typeface="Calibri"/>
                <a:cs typeface="Calibri"/>
              </a:rPr>
              <a:t> </a:t>
            </a:r>
            <a:r>
              <a:rPr altLang="en" dirty="0" sz="2650" lang="en-US">
                <a:latin typeface="Calibri"/>
                <a:cs typeface="Calibri"/>
              </a:rPr>
              <a:t>COLLEGE</a:t>
            </a:r>
            <a:r>
              <a:rPr altLang="en" dirty="0" sz="2650" lang="en-US">
                <a:latin typeface="Calibri"/>
                <a:cs typeface="Calibri"/>
              </a:rPr>
              <a:t> </a:t>
            </a:r>
            <a:r>
              <a:rPr altLang="en" dirty="0" sz="2650" lang="en-US">
                <a:latin typeface="Calibri"/>
                <a:cs typeface="Calibri"/>
              </a:rPr>
              <a:t>OF</a:t>
            </a:r>
            <a:r>
              <a:rPr altLang="en" dirty="0" sz="2650" lang="en-US">
                <a:latin typeface="Calibri"/>
                <a:cs typeface="Calibri"/>
              </a:rPr>
              <a:t> </a:t>
            </a:r>
            <a:r>
              <a:rPr altLang="en" dirty="0" sz="2650" lang="en-US">
                <a:latin typeface="Calibri"/>
                <a:cs typeface="Calibri"/>
              </a:rPr>
              <a:t>ARTS</a:t>
            </a:r>
            <a:r>
              <a:rPr altLang="en" dirty="0" sz="2650" lang="en-US">
                <a:latin typeface="Calibri"/>
                <a:cs typeface="Calibri"/>
              </a:rPr>
              <a:t> </a:t>
            </a:r>
            <a:r>
              <a:rPr altLang="en" dirty="0" sz="2650" lang="en-US">
                <a:latin typeface="Calibri"/>
                <a:cs typeface="Calibri"/>
              </a:rPr>
              <a:t>AND</a:t>
            </a:r>
            <a:r>
              <a:rPr altLang="en" dirty="0" sz="2650" lang="en-US">
                <a:latin typeface="Calibri"/>
                <a:cs typeface="Calibri"/>
              </a:rPr>
              <a:t> </a:t>
            </a:r>
            <a:r>
              <a:rPr altLang="en" dirty="0" sz="2650" lang="en-US">
                <a:latin typeface="Calibri"/>
                <a:cs typeface="Calibri"/>
              </a:rPr>
              <a:t>SCIENCE</a:t>
            </a:r>
            <a:r>
              <a:rPr altLang="en" dirty="0" sz="2650" lang="en-US">
                <a:latin typeface="Calibri"/>
                <a:cs typeface="Calibri"/>
              </a:rPr>
              <a:t> 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/>
        </p:spPr>
      </p:pic>
      <p:pic>
        <p:nvPicPr>
          <p:cNvPr id="2097185" name="object 3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199" cy="180974"/>
          </a:xfrm>
          <a:prstGeom prst="rect"/>
        </p:spPr>
      </p:pic>
      <p:pic>
        <p:nvPicPr>
          <p:cNvPr id="2097186" name="object 4" descr="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" y="1143000"/>
            <a:ext cx="10210799" cy="5219699"/>
          </a:xfrm>
          <a:prstGeom prst="rect"/>
        </p:spPr>
      </p:pic>
      <p:pic>
        <p:nvPicPr>
          <p:cNvPr id="2097187" name="object 5" descr="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10058400" y="523875"/>
            <a:ext cx="457199" cy="457199"/>
          </a:xfrm>
          <a:prstGeom prst="rect"/>
        </p:spPr>
      </p:pic>
      <p:sp>
        <p:nvSpPr>
          <p:cNvPr id="1048625" name="object 6"/>
          <p:cNvSpPr txBox="1">
            <a:spLocks noGrp="1"/>
          </p:cNvSpPr>
          <p:nvPr>
            <p:ph type="title"/>
          </p:nvPr>
        </p:nvSpPr>
        <p:spPr>
          <a:xfrm>
            <a:off x="740413" y="256086"/>
            <a:ext cx="542793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MODELLING</a:t>
            </a:r>
          </a:p>
        </p:txBody>
      </p:sp>
      <p:sp>
        <p:nvSpPr>
          <p:cNvPr id="1048626" name="object 11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048627" name="object 7" descr=""/>
          <p:cNvSpPr txBox="1"/>
          <p:nvPr/>
        </p:nvSpPr>
        <p:spPr>
          <a:xfrm>
            <a:off x="383854" y="4819190"/>
            <a:ext cx="530860" cy="24320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95">
                <a:latin typeface="Yu Gothic UI Light"/>
                <a:cs typeface="Yu Gothic UI Light"/>
              </a:rPr>
              <a:t>✓</a:t>
            </a:r>
            <a:r>
              <a:rPr dirty="0" sz="1400" spc="-65">
                <a:latin typeface="Yu Gothic UI Light"/>
                <a:cs typeface="Yu Gothic UI Light"/>
              </a:rPr>
              <a:t> </a:t>
            </a:r>
            <a:r>
              <a:rPr dirty="0" sz="1400" spc="-295">
                <a:latin typeface="Yu Gothic UI Light"/>
                <a:cs typeface="Yu Gothic UI Light"/>
              </a:rPr>
              <a:t>✓</a:t>
            </a:r>
            <a:r>
              <a:rPr dirty="0" sz="1400" spc="-65">
                <a:latin typeface="Yu Gothic UI Light"/>
                <a:cs typeface="Yu Gothic UI Light"/>
              </a:rPr>
              <a:t> </a:t>
            </a:r>
            <a:r>
              <a:rPr dirty="0" sz="1400" spc="-345">
                <a:latin typeface="Yu Gothic UI Light"/>
                <a:cs typeface="Yu Gothic UI Light"/>
              </a:rPr>
              <a:t>✓</a:t>
            </a:r>
            <a:endParaRPr sz="1400">
              <a:latin typeface="Yu Gothic UI Light"/>
              <a:cs typeface="Yu Gothic UI Light"/>
            </a:endParaRPr>
          </a:p>
        </p:txBody>
      </p:sp>
      <p:sp>
        <p:nvSpPr>
          <p:cNvPr id="1048628" name="object 8" descr=""/>
          <p:cNvSpPr txBox="1"/>
          <p:nvPr/>
        </p:nvSpPr>
        <p:spPr>
          <a:xfrm>
            <a:off x="1638934" y="4759795"/>
            <a:ext cx="2064385" cy="24320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50">
                <a:latin typeface="Verdana"/>
                <a:cs typeface="Verdana"/>
              </a:rPr>
              <a:t>PERFORMANCE</a:t>
            </a:r>
            <a:r>
              <a:rPr dirty="0" sz="1400" spc="-17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LEVEL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48629" name="object 9" descr=""/>
          <p:cNvSpPr txBox="1"/>
          <p:nvPr/>
        </p:nvSpPr>
        <p:spPr>
          <a:xfrm>
            <a:off x="383854" y="5075504"/>
            <a:ext cx="10310495" cy="117411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298450">
              <a:lnSpc>
                <a:spcPts val="1480"/>
              </a:lnSpc>
              <a:spcBef>
                <a:spcPts val="125"/>
              </a:spcBef>
            </a:pPr>
            <a:r>
              <a:rPr dirty="0" sz="1400" spc="-10">
                <a:latin typeface="Tahoma"/>
                <a:cs typeface="Tahoma"/>
              </a:rPr>
              <a:t>ROWS: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baseline="1984" dirty="0" sz="2100" spc="-75">
                <a:latin typeface="Verdana"/>
                <a:cs typeface="Verdana"/>
              </a:rPr>
              <a:t>BUSINESS</a:t>
            </a:r>
            <a:r>
              <a:rPr baseline="1984" dirty="0" sz="2100" spc="-202">
                <a:latin typeface="Verdana"/>
                <a:cs typeface="Verdana"/>
              </a:rPr>
              <a:t> </a:t>
            </a:r>
            <a:r>
              <a:rPr baseline="1984" dirty="0" sz="2100" spc="-30">
                <a:latin typeface="Verdana"/>
                <a:cs typeface="Verdana"/>
              </a:rPr>
              <a:t>UNIT</a:t>
            </a:r>
            <a:endParaRPr baseline="1984" sz="2100">
              <a:latin typeface="Verdana"/>
              <a:cs typeface="Verdana"/>
            </a:endParaRPr>
          </a:p>
          <a:p>
            <a:pPr marL="298450">
              <a:lnSpc>
                <a:spcPts val="1255"/>
              </a:lnSpc>
            </a:pPr>
            <a:r>
              <a:rPr dirty="0" sz="1400" spc="-10">
                <a:latin typeface="Tahoma"/>
                <a:cs typeface="Tahoma"/>
              </a:rPr>
              <a:t>VALUES:</a:t>
            </a:r>
            <a:endParaRPr sz="1400">
              <a:latin typeface="Tahoma"/>
              <a:cs typeface="Tahoma"/>
            </a:endParaRPr>
          </a:p>
          <a:p>
            <a:pPr marL="1057275">
              <a:lnSpc>
                <a:spcPts val="1460"/>
              </a:lnSpc>
            </a:pPr>
            <a:r>
              <a:rPr dirty="0" sz="1400">
                <a:latin typeface="Verdana"/>
                <a:cs typeface="Verdana"/>
              </a:rPr>
              <a:t>COUNT</a:t>
            </a:r>
            <a:r>
              <a:rPr dirty="0" sz="1400" spc="-140">
                <a:latin typeface="Verdana"/>
                <a:cs typeface="Verdana"/>
              </a:rPr>
              <a:t> </a:t>
            </a:r>
            <a:r>
              <a:rPr dirty="0" sz="1400" spc="70">
                <a:latin typeface="Verdana"/>
                <a:cs typeface="Verdana"/>
              </a:rPr>
              <a:t>OF</a:t>
            </a:r>
            <a:r>
              <a:rPr dirty="0" sz="1400" spc="-135">
                <a:latin typeface="Verdana"/>
                <a:cs typeface="Verdana"/>
              </a:rPr>
              <a:t> </a:t>
            </a:r>
            <a:r>
              <a:rPr dirty="0" sz="1400" spc="-70">
                <a:latin typeface="Verdana"/>
                <a:cs typeface="Verdana"/>
              </a:rPr>
              <a:t>FIRST</a:t>
            </a:r>
            <a:r>
              <a:rPr dirty="0" sz="1400" spc="-14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NAMES.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400" spc="-45">
                <a:latin typeface="Verdana"/>
                <a:cs typeface="Verdana"/>
              </a:rPr>
              <a:t>CHART:THE</a:t>
            </a:r>
            <a:r>
              <a:rPr dirty="0" sz="1400" spc="-1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CHART</a:t>
            </a:r>
            <a:r>
              <a:rPr dirty="0" sz="1400" spc="-114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CHOOSEN</a:t>
            </a:r>
            <a:r>
              <a:rPr dirty="0" sz="1400" spc="-120">
                <a:latin typeface="Verdana"/>
                <a:cs typeface="Verdana"/>
              </a:rPr>
              <a:t> </a:t>
            </a:r>
            <a:r>
              <a:rPr dirty="0" sz="1400" spc="50">
                <a:latin typeface="Verdana"/>
                <a:cs typeface="Verdana"/>
              </a:rPr>
              <a:t>FOR</a:t>
            </a:r>
            <a:r>
              <a:rPr dirty="0" sz="1400" spc="-114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-1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ABOVE</a:t>
            </a:r>
            <a:r>
              <a:rPr dirty="0" sz="1400" spc="-114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DATA</a:t>
            </a:r>
            <a:r>
              <a:rPr dirty="0" sz="1400" spc="-120">
                <a:latin typeface="Verdana"/>
                <a:cs typeface="Verdana"/>
              </a:rPr>
              <a:t> </a:t>
            </a:r>
            <a:r>
              <a:rPr dirty="0" sz="1400" spc="-150">
                <a:latin typeface="Verdana"/>
                <a:cs typeface="Verdana"/>
              </a:rPr>
              <a:t>IS</a:t>
            </a:r>
            <a:r>
              <a:rPr dirty="0" sz="1400" spc="-114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BAR</a:t>
            </a:r>
            <a:r>
              <a:rPr dirty="0" sz="1400" spc="-12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GRAPH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400" spc="50">
                <a:latin typeface="Verdana"/>
                <a:cs typeface="Verdana"/>
              </a:rPr>
              <a:t>BY</a:t>
            </a:r>
            <a:r>
              <a:rPr dirty="0" sz="1400" spc="-155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USING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TREND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LINE</a:t>
            </a:r>
            <a:r>
              <a:rPr dirty="0" sz="1400" spc="-155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,THE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LINEAR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WAS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SET</a:t>
            </a:r>
            <a:r>
              <a:rPr dirty="0" sz="1400" spc="-155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AT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VERY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HIGH</a:t>
            </a:r>
            <a:r>
              <a:rPr dirty="0" sz="1400" spc="-1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VALUE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55">
                <a:latin typeface="Verdana"/>
                <a:cs typeface="Verdana"/>
              </a:rPr>
              <a:t>AND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EXPONENTIAL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WAS</a:t>
            </a:r>
            <a:r>
              <a:rPr dirty="0" sz="1400" spc="-155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SET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114">
                <a:latin typeface="Verdana"/>
                <a:cs typeface="Verdana"/>
              </a:rPr>
              <a:t>UP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AT</a:t>
            </a:r>
            <a:r>
              <a:rPr dirty="0" sz="1400" spc="-155">
                <a:latin typeface="Verdana"/>
                <a:cs typeface="Verdana"/>
              </a:rPr>
              <a:t> </a:t>
            </a:r>
            <a:r>
              <a:rPr dirty="0" sz="1400" spc="85">
                <a:latin typeface="Verdana"/>
                <a:cs typeface="Verdana"/>
              </a:rPr>
              <a:t>LOW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VALUE.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48630" name="object 10" descr=""/>
          <p:cNvSpPr txBox="1">
            <a:spLocks noGrp="1"/>
          </p:cNvSpPr>
          <p:nvPr>
            <p:ph type="body" idx="1"/>
          </p:nvPr>
        </p:nvSpPr>
        <p:spPr>
          <a:xfrm>
            <a:off x="333054" y="1125225"/>
            <a:ext cx="10173970" cy="359730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63500" marR="17780">
              <a:lnSpc>
                <a:spcPct val="152100"/>
              </a:lnSpc>
              <a:spcBef>
                <a:spcPts val="95"/>
              </a:spcBef>
              <a:tabLst>
                <a:tab algn="l" pos="1933575"/>
              </a:tabLst>
            </a:pPr>
            <a:r>
              <a:rPr dirty="0">
                <a:latin typeface="Tahoma"/>
                <a:cs typeface="Tahoma"/>
              </a:rPr>
              <a:t>DATA</a:t>
            </a:r>
            <a:r>
              <a:rPr dirty="0" spc="30">
                <a:latin typeface="Tahoma"/>
                <a:cs typeface="Tahoma"/>
              </a:rPr>
              <a:t> </a:t>
            </a:r>
            <a:r>
              <a:rPr altLang="en" dirty="0" lang="en-US" spc="-10">
                <a:latin typeface="Tahoma"/>
                <a:cs typeface="Tahoma"/>
              </a:rPr>
              <a:t>COLLECTION</a:t>
            </a:r>
            <a:r>
              <a:rPr altLang="en" dirty="0" lang="en-US" spc="-10">
                <a:latin typeface="Tahoma"/>
                <a:cs typeface="Tahoma"/>
              </a:rPr>
              <a:t>:</a:t>
            </a:r>
            <a:r>
              <a:rPr dirty="0"/>
              <a:t>KAGGLE</a:t>
            </a:r>
            <a:r>
              <a:rPr dirty="0" spc="-130"/>
              <a:t> </a:t>
            </a:r>
            <a:r>
              <a:rPr dirty="0"/>
              <a:t>WAS</a:t>
            </a:r>
            <a:r>
              <a:rPr dirty="0" spc="-125"/>
              <a:t> </a:t>
            </a:r>
            <a:r>
              <a:rPr dirty="0"/>
              <a:t>THE</a:t>
            </a:r>
            <a:r>
              <a:rPr dirty="0" spc="-125"/>
              <a:t> </a:t>
            </a:r>
            <a:r>
              <a:rPr dirty="0"/>
              <a:t>SOURCE</a:t>
            </a:r>
            <a:r>
              <a:rPr dirty="0" spc="-125"/>
              <a:t> </a:t>
            </a:r>
            <a:r>
              <a:rPr dirty="0"/>
              <a:t>WHICH</a:t>
            </a:r>
            <a:r>
              <a:rPr dirty="0" spc="-125"/>
              <a:t> </a:t>
            </a:r>
            <a:r>
              <a:rPr dirty="0"/>
              <a:t>WAS</a:t>
            </a:r>
            <a:r>
              <a:rPr dirty="0" spc="-125"/>
              <a:t> </a:t>
            </a:r>
            <a:r>
              <a:rPr dirty="0"/>
              <a:t>USED</a:t>
            </a:r>
            <a:r>
              <a:rPr dirty="0" spc="-130"/>
              <a:t> </a:t>
            </a:r>
            <a:r>
              <a:rPr dirty="0" spc="-10"/>
              <a:t>TO</a:t>
            </a:r>
            <a:r>
              <a:rPr dirty="0" spc="-125"/>
              <a:t> </a:t>
            </a:r>
            <a:r>
              <a:rPr dirty="0"/>
              <a:t>COLLECT</a:t>
            </a:r>
            <a:r>
              <a:rPr dirty="0" spc="-125"/>
              <a:t> </a:t>
            </a:r>
            <a:r>
              <a:rPr dirty="0" spc="-25"/>
              <a:t>DATA.ALMOST</a:t>
            </a:r>
            <a:r>
              <a:rPr dirty="0" spc="-125"/>
              <a:t> </a:t>
            </a:r>
            <a:r>
              <a:rPr dirty="0" spc="-80"/>
              <a:t>26</a:t>
            </a:r>
            <a:r>
              <a:rPr dirty="0" spc="-125"/>
              <a:t> </a:t>
            </a:r>
            <a:r>
              <a:rPr dirty="0"/>
              <a:t>FEATURE</a:t>
            </a:r>
            <a:r>
              <a:rPr dirty="0" spc="-125"/>
              <a:t> </a:t>
            </a:r>
            <a:r>
              <a:rPr dirty="0" spc="-25"/>
              <a:t>WAS </a:t>
            </a:r>
            <a:r>
              <a:rPr dirty="0"/>
              <a:t>COLLECTED</a:t>
            </a:r>
            <a:r>
              <a:rPr dirty="0" spc="-160"/>
              <a:t> </a:t>
            </a:r>
            <a:r>
              <a:rPr dirty="0" spc="55"/>
              <a:t>AND</a:t>
            </a:r>
            <a:r>
              <a:rPr dirty="0" spc="-155"/>
              <a:t> </a:t>
            </a:r>
            <a:r>
              <a:rPr dirty="0" spc="-35"/>
              <a:t>9</a:t>
            </a:r>
            <a:r>
              <a:rPr dirty="0" spc="-155"/>
              <a:t> </a:t>
            </a:r>
            <a:r>
              <a:rPr dirty="0"/>
              <a:t>FEATURES</a:t>
            </a:r>
            <a:r>
              <a:rPr dirty="0" spc="-160"/>
              <a:t> </a:t>
            </a:r>
            <a:r>
              <a:rPr dirty="0" spc="60"/>
              <a:t>WERE</a:t>
            </a:r>
            <a:r>
              <a:rPr dirty="0" spc="-155"/>
              <a:t> </a:t>
            </a:r>
            <a:r>
              <a:rPr dirty="0"/>
              <a:t>USED</a:t>
            </a:r>
            <a:r>
              <a:rPr dirty="0" spc="-155"/>
              <a:t> </a:t>
            </a:r>
            <a:r>
              <a:rPr dirty="0" spc="-55"/>
              <a:t>IN</a:t>
            </a:r>
            <a:r>
              <a:rPr dirty="0" spc="-155"/>
              <a:t> </a:t>
            </a:r>
            <a:r>
              <a:rPr dirty="0" spc="-10"/>
              <a:t>EXCEL.</a:t>
            </a:r>
            <a:endParaRPr altLang="en-US" lang="zh-CN"/>
          </a:p>
          <a:p>
            <a:pPr marL="63500">
              <a:lnSpc>
                <a:spcPct val="100000"/>
              </a:lnSpc>
              <a:spcBef>
                <a:spcPts val="795"/>
              </a:spcBef>
            </a:pPr>
            <a:r>
              <a:rPr dirty="0"/>
              <a:t>SOME</a:t>
            </a:r>
            <a:r>
              <a:rPr dirty="0" spc="-130"/>
              <a:t> </a:t>
            </a:r>
            <a:r>
              <a:rPr dirty="0" spc="70"/>
              <a:t>OF</a:t>
            </a:r>
            <a:r>
              <a:rPr dirty="0" spc="-130"/>
              <a:t> </a:t>
            </a:r>
            <a:r>
              <a:rPr dirty="0"/>
              <a:t>THE</a:t>
            </a:r>
            <a:r>
              <a:rPr dirty="0" spc="-125"/>
              <a:t> </a:t>
            </a:r>
            <a:r>
              <a:rPr dirty="0"/>
              <a:t>FEATURE</a:t>
            </a:r>
            <a:r>
              <a:rPr dirty="0" spc="-130"/>
              <a:t> </a:t>
            </a:r>
            <a:r>
              <a:rPr dirty="0"/>
              <a:t>WAS</a:t>
            </a:r>
            <a:r>
              <a:rPr dirty="0" spc="-130"/>
              <a:t> </a:t>
            </a:r>
            <a:r>
              <a:rPr dirty="0" spc="55"/>
              <a:t>EMPLOYEE</a:t>
            </a:r>
            <a:r>
              <a:rPr dirty="0" spc="-125"/>
              <a:t> </a:t>
            </a:r>
            <a:r>
              <a:rPr dirty="0" spc="-95"/>
              <a:t>ID,FIRST</a:t>
            </a:r>
            <a:r>
              <a:rPr dirty="0" spc="-130"/>
              <a:t> </a:t>
            </a:r>
            <a:r>
              <a:rPr dirty="0" spc="-20"/>
              <a:t>NAME,CREDIT</a:t>
            </a:r>
            <a:r>
              <a:rPr dirty="0" spc="-125"/>
              <a:t> </a:t>
            </a:r>
            <a:r>
              <a:rPr dirty="0" spc="-10"/>
              <a:t>RATING.</a:t>
            </a:r>
          </a:p>
          <a:p>
            <a:pPr marL="63500">
              <a:lnSpc>
                <a:spcPct val="100000"/>
              </a:lnSpc>
              <a:spcBef>
                <a:spcPts val="830"/>
              </a:spcBef>
              <a:tabLst>
                <a:tab algn="l" pos="1640839"/>
              </a:tabLst>
            </a:pPr>
            <a:r>
              <a:rPr dirty="0">
                <a:latin typeface="Tahoma"/>
                <a:cs typeface="Tahoma"/>
              </a:rPr>
              <a:t>DATA</a:t>
            </a:r>
            <a:r>
              <a:rPr dirty="0" spc="45">
                <a:latin typeface="Tahoma"/>
                <a:cs typeface="Tahoma"/>
              </a:rPr>
              <a:t> </a:t>
            </a:r>
            <a:r>
              <a:rPr altLang="en" dirty="0" lang="en-US" spc="-10">
                <a:latin typeface="Tahoma"/>
                <a:cs typeface="Tahoma"/>
              </a:rPr>
              <a:t>CLEANING</a:t>
            </a:r>
            <a:r>
              <a:rPr altLang="en" dirty="0" lang="en-US" spc="-10">
                <a:latin typeface="Tahoma"/>
                <a:cs typeface="Tahoma"/>
              </a:rPr>
              <a:t>:</a:t>
            </a:r>
            <a:r>
              <a:rPr dirty="0"/>
              <a:t>THE</a:t>
            </a:r>
            <a:r>
              <a:rPr dirty="0" spc="-114"/>
              <a:t> </a:t>
            </a:r>
            <a:r>
              <a:rPr dirty="0"/>
              <a:t>COLLECTED</a:t>
            </a:r>
            <a:r>
              <a:rPr dirty="0" spc="-114"/>
              <a:t> </a:t>
            </a:r>
            <a:r>
              <a:rPr dirty="0"/>
              <a:t>DATA</a:t>
            </a:r>
            <a:r>
              <a:rPr dirty="0" spc="-114"/>
              <a:t> </a:t>
            </a:r>
            <a:r>
              <a:rPr dirty="0"/>
              <a:t>WAS</a:t>
            </a:r>
            <a:r>
              <a:rPr dirty="0" spc="-114"/>
              <a:t> </a:t>
            </a:r>
            <a:r>
              <a:rPr dirty="0"/>
              <a:t>CLEANED</a:t>
            </a:r>
            <a:r>
              <a:rPr dirty="0" spc="-114"/>
              <a:t> </a:t>
            </a:r>
            <a:r>
              <a:rPr dirty="0" spc="55"/>
              <a:t>AND</a:t>
            </a:r>
            <a:r>
              <a:rPr dirty="0" spc="-114"/>
              <a:t> </a:t>
            </a:r>
            <a:r>
              <a:rPr dirty="0" spc="-10"/>
              <a:t>FILTERED</a:t>
            </a:r>
            <a:r>
              <a:rPr dirty="0" spc="-110"/>
              <a:t> </a:t>
            </a:r>
            <a:r>
              <a:rPr dirty="0" spc="-45"/>
              <a:t>USING</a:t>
            </a:r>
            <a:r>
              <a:rPr dirty="0" spc="-114"/>
              <a:t> </a:t>
            </a:r>
            <a:r>
              <a:rPr dirty="0" spc="-20"/>
              <a:t>CONDITIONAL</a:t>
            </a:r>
            <a:r>
              <a:rPr dirty="0" spc="-114"/>
              <a:t> </a:t>
            </a:r>
            <a:r>
              <a:rPr dirty="0" spc="-10"/>
              <a:t>FORMATTING</a:t>
            </a:r>
            <a:r>
              <a:rPr dirty="0" spc="-114"/>
              <a:t> </a:t>
            </a:r>
            <a:r>
              <a:rPr dirty="0" spc="30"/>
              <a:t>AND</a:t>
            </a:r>
            <a:endParaRPr altLang="en-US" lang="zh-CN"/>
          </a:p>
          <a:p>
            <a:pPr marL="63500">
              <a:lnSpc>
                <a:spcPct val="100000"/>
              </a:lnSpc>
              <a:spcBef>
                <a:spcPts val="869"/>
              </a:spcBef>
            </a:pPr>
            <a:r>
              <a:rPr dirty="0" spc="-30"/>
              <a:t>FILTER</a:t>
            </a:r>
            <a:r>
              <a:rPr dirty="0" spc="-160"/>
              <a:t> </a:t>
            </a:r>
            <a:r>
              <a:rPr dirty="0" spc="-50"/>
              <a:t>.</a:t>
            </a:r>
          </a:p>
          <a:p>
            <a:pPr marL="63500">
              <a:lnSpc>
                <a:spcPct val="100000"/>
              </a:lnSpc>
              <a:spcBef>
                <a:spcPts val="844"/>
              </a:spcBef>
            </a:pPr>
            <a:r>
              <a:rPr dirty="0">
                <a:latin typeface="Tahoma"/>
                <a:cs typeface="Tahoma"/>
              </a:rPr>
              <a:t>T</a:t>
            </a:r>
            <a:r>
              <a:rPr dirty="0">
                <a:latin typeface="Tahoma"/>
                <a:cs typeface="Tahoma"/>
              </a:rPr>
              <a:t>EC</a:t>
            </a:r>
            <a:r>
              <a:rPr dirty="0" spc="55">
                <a:latin typeface="Tahoma"/>
                <a:cs typeface="Tahoma"/>
              </a:rPr>
              <a:t>HN</a:t>
            </a:r>
            <a:r>
              <a:rPr dirty="0">
                <a:latin typeface="Tahoma"/>
                <a:cs typeface="Tahoma"/>
              </a:rPr>
              <a:t>IQU</a:t>
            </a:r>
            <a:r>
              <a:rPr dirty="0">
                <a:latin typeface="Tahoma"/>
                <a:cs typeface="Tahoma"/>
              </a:rPr>
              <a:t>ES</a:t>
            </a:r>
            <a:r>
              <a:rPr dirty="0" spc="-50">
                <a:latin typeface="Tahoma"/>
                <a:cs typeface="Tahoma"/>
              </a:rPr>
              <a:t>:</a:t>
            </a:r>
          </a:p>
          <a:p>
            <a:pPr indent="-285750" marL="349250">
              <a:lnSpc>
                <a:spcPct val="100000"/>
              </a:lnSpc>
              <a:spcBef>
                <a:spcPts val="885"/>
              </a:spcBef>
              <a:buFont typeface="Yu Gothic UI Light"/>
              <a:buChar char="•"/>
              <a:tabLst>
                <a:tab algn="l" pos="349250"/>
                <a:tab algn="l" pos="2974975"/>
              </a:tabLst>
            </a:pPr>
            <a:r>
              <a:rPr dirty="0" spc="10">
                <a:latin typeface="Tahoma"/>
                <a:cs typeface="Tahoma"/>
              </a:rPr>
              <a:t>CONDITIONAL</a:t>
            </a:r>
            <a:r>
              <a:rPr dirty="0" spc="120">
                <a:latin typeface="Tahoma"/>
                <a:cs typeface="Tahoma"/>
              </a:rPr>
              <a:t> </a:t>
            </a:r>
            <a:r>
              <a:rPr dirty="0" spc="-10">
                <a:latin typeface="Tahoma"/>
                <a:cs typeface="Tahoma"/>
              </a:rPr>
              <a:t>FORMATTING:</a:t>
            </a:r>
            <a:r>
              <a:rPr dirty="0">
                <a:latin typeface="Tahoma"/>
                <a:cs typeface="Tahoma"/>
              </a:rPr>
              <a:t>	</a:t>
            </a:r>
            <a:r>
              <a:rPr altLang="en" dirty="0" lang="en-US" spc="50">
                <a:latin typeface="Tahoma"/>
                <a:cs typeface="Tahoma"/>
              </a:rPr>
              <a:t>BY</a:t>
            </a:r>
            <a:r>
              <a:rPr altLang="en" dirty="0" lang="en-US" spc="50">
                <a:latin typeface="Tahoma"/>
                <a:cs typeface="Tahoma"/>
              </a:rPr>
              <a:t> </a:t>
            </a:r>
            <a:r>
              <a:rPr dirty="0" spc="-45"/>
              <a:t>USING</a:t>
            </a:r>
            <a:r>
              <a:rPr dirty="0" spc="-150"/>
              <a:t> </a:t>
            </a:r>
            <a:r>
              <a:rPr dirty="0" spc="-85"/>
              <a:t>THIS</a:t>
            </a:r>
            <a:r>
              <a:rPr dirty="0" spc="-150"/>
              <a:t> </a:t>
            </a:r>
            <a:r>
              <a:rPr dirty="0"/>
              <a:t>BLANK</a:t>
            </a:r>
            <a:r>
              <a:rPr dirty="0" spc="-155"/>
              <a:t> </a:t>
            </a:r>
            <a:r>
              <a:rPr dirty="0" spc="-10"/>
              <a:t>CELLS</a:t>
            </a:r>
            <a:r>
              <a:rPr dirty="0" spc="-150"/>
              <a:t> </a:t>
            </a:r>
            <a:r>
              <a:rPr dirty="0" spc="60"/>
              <a:t>WERE</a:t>
            </a:r>
            <a:r>
              <a:rPr dirty="0" spc="-150"/>
              <a:t> </a:t>
            </a:r>
            <a:r>
              <a:rPr dirty="0" spc="65"/>
              <a:t>FOUND</a:t>
            </a:r>
            <a:r>
              <a:rPr dirty="0" spc="-155"/>
              <a:t> </a:t>
            </a:r>
            <a:r>
              <a:rPr dirty="0" spc="55"/>
              <a:t>AND</a:t>
            </a:r>
            <a:r>
              <a:rPr dirty="0" spc="-150"/>
              <a:t> </a:t>
            </a:r>
            <a:r>
              <a:rPr dirty="0" spc="-10"/>
              <a:t>HIGHLIGHTED.</a:t>
            </a:r>
            <a:endParaRPr altLang="en-US" lang="zh-CN"/>
          </a:p>
          <a:p>
            <a:pPr indent="-285750" marL="349250">
              <a:lnSpc>
                <a:spcPct val="100000"/>
              </a:lnSpc>
              <a:spcBef>
                <a:spcPts val="800"/>
              </a:spcBef>
              <a:buFont typeface="Yu Gothic UI Light"/>
              <a:buChar char="•"/>
              <a:tabLst>
                <a:tab algn="l" pos="349250"/>
              </a:tabLst>
            </a:pPr>
            <a:r>
              <a:rPr dirty="0">
                <a:latin typeface="Tahoma"/>
                <a:cs typeface="Tahoma"/>
              </a:rPr>
              <a:t>FILTER:</a:t>
            </a:r>
            <a:r>
              <a:rPr dirty="0" spc="50">
                <a:latin typeface="Tahoma"/>
                <a:cs typeface="Tahoma"/>
              </a:rPr>
              <a:t>  </a:t>
            </a:r>
            <a:r>
              <a:rPr dirty="0" spc="50"/>
              <a:t>BY</a:t>
            </a:r>
            <a:r>
              <a:rPr dirty="0" spc="-155"/>
              <a:t> </a:t>
            </a:r>
            <a:r>
              <a:rPr dirty="0" spc="-45"/>
              <a:t>USING</a:t>
            </a:r>
            <a:r>
              <a:rPr dirty="0" spc="-150"/>
              <a:t> </a:t>
            </a:r>
            <a:r>
              <a:rPr dirty="0" spc="-85"/>
              <a:t>THIS</a:t>
            </a:r>
            <a:r>
              <a:rPr dirty="0" spc="-150"/>
              <a:t> </a:t>
            </a:r>
            <a:r>
              <a:rPr dirty="0" spc="-30"/>
              <a:t>FILTER</a:t>
            </a:r>
            <a:r>
              <a:rPr dirty="0" spc="-150"/>
              <a:t> </a:t>
            </a:r>
            <a:r>
              <a:rPr dirty="0"/>
              <a:t>THE</a:t>
            </a:r>
            <a:r>
              <a:rPr dirty="0" spc="-150"/>
              <a:t> </a:t>
            </a:r>
            <a:r>
              <a:rPr dirty="0"/>
              <a:t>BLANK</a:t>
            </a:r>
            <a:r>
              <a:rPr dirty="0" spc="-155"/>
              <a:t> </a:t>
            </a:r>
            <a:r>
              <a:rPr dirty="0"/>
              <a:t>VALUES</a:t>
            </a:r>
            <a:r>
              <a:rPr dirty="0" spc="-150"/>
              <a:t> </a:t>
            </a:r>
            <a:r>
              <a:rPr dirty="0" spc="60"/>
              <a:t>WERE</a:t>
            </a:r>
            <a:r>
              <a:rPr dirty="0" spc="-150"/>
              <a:t> </a:t>
            </a:r>
            <a:r>
              <a:rPr dirty="0" spc="-10"/>
              <a:t>REMOVED.</a:t>
            </a:r>
          </a:p>
          <a:p>
            <a:pPr marL="63500">
              <a:lnSpc>
                <a:spcPct val="100000"/>
              </a:lnSpc>
              <a:spcBef>
                <a:spcPts val="815"/>
              </a:spcBef>
              <a:tabLst>
                <a:tab algn="l" pos="1003300"/>
              </a:tabLst>
            </a:pPr>
            <a:r>
              <a:rPr dirty="0" spc="-10">
                <a:latin typeface="Tahoma"/>
                <a:cs typeface="Tahoma"/>
              </a:rPr>
              <a:t>RESULTS:</a:t>
            </a:r>
            <a:r>
              <a:rPr dirty="0"/>
              <a:t>THE</a:t>
            </a:r>
            <a:r>
              <a:rPr dirty="0" spc="-150"/>
              <a:t> </a:t>
            </a:r>
            <a:r>
              <a:rPr dirty="0" spc="-20"/>
              <a:t>RESULT</a:t>
            </a:r>
            <a:r>
              <a:rPr dirty="0" spc="-150"/>
              <a:t> </a:t>
            </a:r>
            <a:r>
              <a:rPr dirty="0"/>
              <a:t>WAS</a:t>
            </a:r>
            <a:r>
              <a:rPr dirty="0" spc="-150"/>
              <a:t> </a:t>
            </a:r>
            <a:r>
              <a:rPr dirty="0"/>
              <a:t>CALCULATED</a:t>
            </a:r>
            <a:r>
              <a:rPr dirty="0" spc="-150"/>
              <a:t> </a:t>
            </a:r>
            <a:r>
              <a:rPr dirty="0" spc="75"/>
              <a:t>ON</a:t>
            </a:r>
            <a:r>
              <a:rPr dirty="0" spc="-145"/>
              <a:t> </a:t>
            </a:r>
            <a:r>
              <a:rPr dirty="0"/>
              <a:t>THE</a:t>
            </a:r>
            <a:r>
              <a:rPr dirty="0" spc="-150"/>
              <a:t> </a:t>
            </a:r>
            <a:r>
              <a:rPr dirty="0" spc="-75"/>
              <a:t>BASIS</a:t>
            </a:r>
            <a:r>
              <a:rPr dirty="0" spc="-150"/>
              <a:t> </a:t>
            </a:r>
            <a:r>
              <a:rPr dirty="0" spc="70"/>
              <a:t>OF</a:t>
            </a:r>
            <a:r>
              <a:rPr dirty="0" spc="-150"/>
              <a:t> </a:t>
            </a:r>
            <a:r>
              <a:rPr dirty="0" spc="50"/>
              <a:t>PERFORMANCE</a:t>
            </a:r>
            <a:r>
              <a:rPr dirty="0" spc="-150"/>
              <a:t> </a:t>
            </a:r>
            <a:r>
              <a:rPr dirty="0" spc="70"/>
              <a:t>OF</a:t>
            </a:r>
            <a:r>
              <a:rPr dirty="0" spc="-145"/>
              <a:t> </a:t>
            </a:r>
            <a:r>
              <a:rPr dirty="0"/>
              <a:t>THE</a:t>
            </a:r>
            <a:r>
              <a:rPr dirty="0" spc="-150"/>
              <a:t> </a:t>
            </a:r>
            <a:r>
              <a:rPr dirty="0" spc="40"/>
              <a:t>EMPLOYEE</a:t>
            </a:r>
          </a:p>
          <a:p>
            <a:pPr marL="63500">
              <a:lnSpc>
                <a:spcPct val="100000"/>
              </a:lnSpc>
              <a:spcBef>
                <a:spcPts val="930"/>
              </a:spcBef>
            </a:pPr>
            <a:r>
              <a:rPr baseline="1984" dirty="0" sz="2100"/>
              <a:t>THE</a:t>
            </a:r>
            <a:r>
              <a:rPr baseline="1984" dirty="0" sz="2100" spc="-209"/>
              <a:t> </a:t>
            </a:r>
            <a:r>
              <a:rPr baseline="1984" dirty="0" sz="2100" spc="-37"/>
              <a:t>PIVOT</a:t>
            </a:r>
            <a:r>
              <a:rPr baseline="1984" dirty="0" sz="2100" spc="-202"/>
              <a:t> </a:t>
            </a:r>
            <a:r>
              <a:rPr baseline="1984" dirty="0" sz="2100"/>
              <a:t>TABLE</a:t>
            </a:r>
            <a:r>
              <a:rPr baseline="1984" dirty="0" sz="2100" spc="-209"/>
              <a:t> </a:t>
            </a:r>
            <a:r>
              <a:rPr baseline="1984" dirty="0" sz="2100"/>
              <a:t>WAS</a:t>
            </a:r>
            <a:r>
              <a:rPr baseline="1984" dirty="0" sz="2100" spc="-209"/>
              <a:t> </a:t>
            </a:r>
            <a:r>
              <a:rPr baseline="1984" dirty="0" sz="2100" spc="82"/>
              <a:t>DONE</a:t>
            </a:r>
            <a:r>
              <a:rPr baseline="1984" dirty="0" sz="2100" spc="-209"/>
              <a:t> </a:t>
            </a:r>
            <a:r>
              <a:rPr baseline="1984" dirty="0" sz="2100" spc="-67"/>
              <a:t>USING</a:t>
            </a:r>
            <a:r>
              <a:rPr baseline="1984" dirty="0" sz="2100" spc="-209"/>
              <a:t> </a:t>
            </a:r>
            <a:r>
              <a:rPr baseline="1984" dirty="0" sz="2100"/>
              <a:t>THE</a:t>
            </a:r>
            <a:r>
              <a:rPr baseline="1984" dirty="0" sz="2100" spc="-209"/>
              <a:t> </a:t>
            </a:r>
            <a:r>
              <a:rPr baseline="1984" dirty="0" sz="2100" spc="-15"/>
              <a:t>FOLLOWING:-</a:t>
            </a:r>
            <a:endParaRPr baseline="1984" sz="2100">
              <a:latin typeface="Tahoma"/>
              <a:cs typeface="Tahoma"/>
            </a:endParaRPr>
          </a:p>
          <a:p>
            <a:pPr indent="-285750" marL="349250">
              <a:lnSpc>
                <a:spcPct val="100000"/>
              </a:lnSpc>
              <a:spcBef>
                <a:spcPts val="795"/>
              </a:spcBef>
              <a:buFont typeface="Yu Gothic UI Light"/>
              <a:buChar char="✓"/>
              <a:tabLst>
                <a:tab algn="l" pos="349250"/>
              </a:tabLst>
            </a:pPr>
            <a:r>
              <a:rPr dirty="0" spc="-700">
                <a:latin typeface="Tahoma"/>
                <a:cs typeface="Tahoma"/>
              </a:rPr>
              <a:t>F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TA</a:t>
            </a:r>
            <a:r>
              <a:rPr baseline="-25793" dirty="0" sz="2100" spc="-89">
                <a:latin typeface="Tahoma"/>
                <a:cs typeface="Tahoma"/>
              </a:rPr>
              <a:t>C</a:t>
            </a:r>
            <a:r>
              <a:rPr dirty="0" sz="1400" spc="-420">
                <a:latin typeface="Tahoma"/>
                <a:cs typeface="Tahoma"/>
              </a:rPr>
              <a:t>I</a:t>
            </a:r>
            <a:r>
              <a:rPr baseline="-25793" dirty="0" sz="2100" spc="-735">
                <a:latin typeface="Tahoma"/>
                <a:cs typeface="Tahoma"/>
              </a:rPr>
              <a:t>O</a:t>
            </a:r>
            <a:r>
              <a:rPr dirty="0" sz="1400" spc="-160">
                <a:latin typeface="Tahoma"/>
                <a:cs typeface="Tahoma"/>
              </a:rPr>
              <a:t>L</a:t>
            </a:r>
            <a:r>
              <a:rPr baseline="-25793" dirty="0" sz="2100" spc="-735">
                <a:latin typeface="Tahoma"/>
                <a:cs typeface="Tahoma"/>
              </a:rPr>
              <a:t>L</a:t>
            </a:r>
            <a:r>
              <a:rPr dirty="0" sz="1400" spc="-260">
                <a:latin typeface="Tahoma"/>
                <a:cs typeface="Tahoma"/>
              </a:rPr>
              <a:t>T</a:t>
            </a:r>
            <a:r>
              <a:rPr baseline="-25793" dirty="0" sz="2100" spc="-922">
                <a:latin typeface="Tahoma"/>
                <a:cs typeface="Tahoma"/>
              </a:rPr>
              <a:t>U</a:t>
            </a:r>
            <a:r>
              <a:rPr dirty="0" sz="1400" spc="-120">
                <a:latin typeface="Tahoma"/>
                <a:cs typeface="Tahoma"/>
              </a:rPr>
              <a:t>E</a:t>
            </a:r>
            <a:r>
              <a:rPr baseline="-25793" dirty="0" sz="2100" spc="-1372">
                <a:latin typeface="Tahoma"/>
                <a:cs typeface="Tahoma"/>
              </a:rPr>
              <a:t>M</a:t>
            </a:r>
            <a:r>
              <a:rPr dirty="0" sz="1400" spc="25">
                <a:latin typeface="Tahoma"/>
                <a:cs typeface="Tahoma"/>
              </a:rPr>
              <a:t>R</a:t>
            </a:r>
            <a:r>
              <a:rPr dirty="0" sz="1400" spc="-365">
                <a:latin typeface="Tahoma"/>
                <a:cs typeface="Tahoma"/>
              </a:rPr>
              <a:t>:</a:t>
            </a:r>
            <a:r>
              <a:rPr baseline="-25793" dirty="0" sz="2100" spc="-217">
                <a:latin typeface="Tahoma"/>
                <a:cs typeface="Tahoma"/>
              </a:rPr>
              <a:t>N</a:t>
            </a:r>
            <a:r>
              <a:rPr dirty="0" sz="1400" spc="-890"/>
              <a:t>G</a:t>
            </a:r>
            <a:r>
              <a:rPr baseline="-25793" dirty="0" sz="2100" spc="37">
                <a:latin typeface="Tahoma"/>
                <a:cs typeface="Tahoma"/>
              </a:rPr>
              <a:t>S</a:t>
            </a:r>
            <a:r>
              <a:rPr baseline="-25793" dirty="0" sz="2100" spc="-607">
                <a:latin typeface="Tahoma"/>
                <a:cs typeface="Tahoma"/>
              </a:rPr>
              <a:t>:</a:t>
            </a:r>
            <a:r>
              <a:rPr dirty="0" sz="1400" spc="-10"/>
              <a:t>ENDE</a:t>
            </a:r>
            <a:r>
              <a:rPr dirty="0" sz="1400" spc="30"/>
              <a:t>R</a:t>
            </a:r>
            <a:r>
              <a:rPr dirty="0" sz="1400" spc="-190"/>
              <a:t> </a:t>
            </a:r>
            <a:r>
              <a:rPr dirty="0" sz="1400" spc="-20"/>
              <a:t>CODE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 descr=""/>
          <p:cNvSpPr txBox="1"/>
          <p:nvPr/>
        </p:nvSpPr>
        <p:spPr>
          <a:xfrm>
            <a:off x="330514" y="4319961"/>
            <a:ext cx="170815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0.5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35" name="object 25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1048636" name="object 3" descr=""/>
          <p:cNvSpPr txBox="1"/>
          <p:nvPr/>
        </p:nvSpPr>
        <p:spPr>
          <a:xfrm>
            <a:off x="417515" y="5018459"/>
            <a:ext cx="8382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37" name="object 4" descr=""/>
          <p:cNvSpPr txBox="1"/>
          <p:nvPr/>
        </p:nvSpPr>
        <p:spPr>
          <a:xfrm>
            <a:off x="9700255" y="2193982"/>
            <a:ext cx="26924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38" name="object 5" descr=""/>
          <p:cNvSpPr txBox="1"/>
          <p:nvPr/>
        </p:nvSpPr>
        <p:spPr>
          <a:xfrm>
            <a:off x="9700255" y="3355775"/>
            <a:ext cx="450215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MEDIUM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39" name="object 6" descr=""/>
          <p:cNvSpPr txBox="1"/>
          <p:nvPr/>
        </p:nvSpPr>
        <p:spPr>
          <a:xfrm>
            <a:off x="9700255" y="4517576"/>
            <a:ext cx="66167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Expon.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(LOW)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40" name="object 7" descr=""/>
          <p:cNvSpPr txBox="1"/>
          <p:nvPr/>
        </p:nvSpPr>
        <p:spPr>
          <a:xfrm>
            <a:off x="330514" y="1536112"/>
            <a:ext cx="17018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41" name="object 8" descr=""/>
          <p:cNvSpPr txBox="1"/>
          <p:nvPr/>
        </p:nvSpPr>
        <p:spPr>
          <a:xfrm>
            <a:off x="330514" y="2933239"/>
            <a:ext cx="17018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1.5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42" name="object 9" descr=""/>
          <p:cNvSpPr txBox="1"/>
          <p:nvPr/>
        </p:nvSpPr>
        <p:spPr>
          <a:xfrm>
            <a:off x="417515" y="2234609"/>
            <a:ext cx="8382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43" name="object 10" descr=""/>
          <p:cNvSpPr txBox="1"/>
          <p:nvPr/>
        </p:nvSpPr>
        <p:spPr>
          <a:xfrm>
            <a:off x="417515" y="3631612"/>
            <a:ext cx="8382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44" name="object 11" descr=""/>
          <p:cNvSpPr txBox="1"/>
          <p:nvPr/>
        </p:nvSpPr>
        <p:spPr>
          <a:xfrm>
            <a:off x="861056" y="5177577"/>
            <a:ext cx="21082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45" name="object 12" descr=""/>
          <p:cNvSpPr txBox="1"/>
          <p:nvPr/>
        </p:nvSpPr>
        <p:spPr>
          <a:xfrm>
            <a:off x="1566544" y="5177577"/>
            <a:ext cx="280035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46" name="object 13" descr=""/>
          <p:cNvSpPr txBox="1"/>
          <p:nvPr/>
        </p:nvSpPr>
        <p:spPr>
          <a:xfrm>
            <a:off x="2356862" y="5177577"/>
            <a:ext cx="18478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47" name="object 14" descr=""/>
          <p:cNvSpPr txBox="1"/>
          <p:nvPr/>
        </p:nvSpPr>
        <p:spPr>
          <a:xfrm>
            <a:off x="3071494" y="5177577"/>
            <a:ext cx="23876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MSC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48" name="object 15" descr=""/>
          <p:cNvSpPr txBox="1"/>
          <p:nvPr/>
        </p:nvSpPr>
        <p:spPr>
          <a:xfrm>
            <a:off x="3829684" y="5177577"/>
            <a:ext cx="20701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49" name="object 16" descr=""/>
          <p:cNvSpPr txBox="1"/>
          <p:nvPr/>
        </p:nvSpPr>
        <p:spPr>
          <a:xfrm>
            <a:off x="4606543" y="5177577"/>
            <a:ext cx="132715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50" name="object 17" descr=""/>
          <p:cNvSpPr txBox="1"/>
          <p:nvPr/>
        </p:nvSpPr>
        <p:spPr>
          <a:xfrm>
            <a:off x="5317489" y="5177577"/>
            <a:ext cx="19431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PYZ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51" name="object 18" descr=""/>
          <p:cNvSpPr txBox="1"/>
          <p:nvPr/>
        </p:nvSpPr>
        <p:spPr>
          <a:xfrm>
            <a:off x="6048628" y="5177577"/>
            <a:ext cx="215265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SVG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52" name="object 19" descr=""/>
          <p:cNvSpPr txBox="1"/>
          <p:nvPr/>
        </p:nvSpPr>
        <p:spPr>
          <a:xfrm>
            <a:off x="6793864" y="5177577"/>
            <a:ext cx="211454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TNS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53" name="object 20" descr=""/>
          <p:cNvSpPr txBox="1"/>
          <p:nvPr/>
        </p:nvSpPr>
        <p:spPr>
          <a:xfrm>
            <a:off x="7520554" y="5177577"/>
            <a:ext cx="23749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54" name="object 21" descr=""/>
          <p:cNvSpPr txBox="1"/>
          <p:nvPr/>
        </p:nvSpPr>
        <p:spPr>
          <a:xfrm>
            <a:off x="9700255" y="2785154"/>
            <a:ext cx="25146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LOW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55" name="object 22" descr=""/>
          <p:cNvSpPr txBox="1"/>
          <p:nvPr/>
        </p:nvSpPr>
        <p:spPr>
          <a:xfrm>
            <a:off x="9700255" y="3946947"/>
            <a:ext cx="534035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VERY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56" name="object 23" descr=""/>
          <p:cNvSpPr txBox="1"/>
          <p:nvPr/>
        </p:nvSpPr>
        <p:spPr>
          <a:xfrm>
            <a:off x="9700255" y="5108749"/>
            <a:ext cx="916305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Linear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(VERY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HIGH)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57" name="object 24" descr=""/>
          <p:cNvSpPr txBox="1"/>
          <p:nvPr/>
        </p:nvSpPr>
        <p:spPr>
          <a:xfrm>
            <a:off x="4594856" y="712520"/>
            <a:ext cx="2752090" cy="42227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585858"/>
                </a:solidFill>
                <a:latin typeface="Calibri"/>
                <a:cs typeface="Calibri"/>
              </a:rPr>
              <a:t>EMPLOYEE</a:t>
            </a:r>
            <a:r>
              <a:rPr dirty="0" sz="1400" spc="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dirty="0" sz="1400" spc="6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 descr=""/>
          <p:cNvGrpSpPr/>
          <p:nvPr/>
        </p:nvGrpSpPr>
        <p:grpSpPr>
          <a:xfrm>
            <a:off x="7387237" y="0"/>
            <a:ext cx="4805045" cy="6858000"/>
            <a:chOff x="7387237" y="0"/>
            <a:chExt cx="4805045" cy="6858000"/>
          </a:xfrm>
        </p:grpSpPr>
        <p:pic>
          <p:nvPicPr>
            <p:cNvPr id="2097193" name="object 3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387237" y="0"/>
              <a:ext cx="4804762" cy="6857999"/>
            </a:xfrm>
            <a:prstGeom prst="rect"/>
          </p:spPr>
        </p:pic>
        <p:pic>
          <p:nvPicPr>
            <p:cNvPr id="2097194" name="object 4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839075" y="4486275"/>
              <a:ext cx="4352924" cy="2371724"/>
            </a:xfrm>
            <a:prstGeom prst="rect"/>
          </p:spPr>
        </p:pic>
      </p:grp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8740" y="-13516"/>
            <a:ext cx="29832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spc="105">
                <a:latin typeface="Tahoma"/>
                <a:cs typeface="Tahoma"/>
              </a:rPr>
              <a:t>conclusion</a:t>
            </a:r>
          </a:p>
        </p:txBody>
      </p:sp>
      <p:sp>
        <p:nvSpPr>
          <p:cNvPr id="1048659" name="object 6" descr=""/>
          <p:cNvSpPr txBox="1"/>
          <p:nvPr/>
        </p:nvSpPr>
        <p:spPr>
          <a:xfrm>
            <a:off x="78740" y="676381"/>
            <a:ext cx="12214860" cy="4010432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marL="12700" marR="118745">
              <a:lnSpc>
                <a:spcPct val="132800"/>
              </a:lnSpc>
              <a:spcBef>
                <a:spcPts val="100"/>
              </a:spcBef>
            </a:pPr>
            <a:r>
              <a:rPr dirty="0" sz="2400" spc="-390">
                <a:latin typeface="Verdana"/>
                <a:cs typeface="Verdana"/>
              </a:rPr>
              <a:t>In</a:t>
            </a:r>
            <a:r>
              <a:rPr dirty="0" sz="2400" spc="17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conclusion,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the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Employee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Performance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Analysis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project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135">
                <a:latin typeface="Verdana"/>
                <a:cs typeface="Verdana"/>
              </a:rPr>
              <a:t>has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provided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valuable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in </a:t>
            </a:r>
            <a:r>
              <a:rPr dirty="0" sz="2400" spc="-10">
                <a:latin typeface="Verdana"/>
                <a:cs typeface="Verdana"/>
              </a:rPr>
              <a:t>the</a:t>
            </a:r>
            <a:r>
              <a:rPr dirty="0" sz="2400" spc="-29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strengths,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weaknesses,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opportunities,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29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threats</a:t>
            </a:r>
            <a:r>
              <a:rPr dirty="0" sz="2400" spc="-2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within</a:t>
            </a:r>
            <a:r>
              <a:rPr dirty="0" sz="2400" spc="-28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our</a:t>
            </a:r>
            <a:r>
              <a:rPr dirty="0" sz="2400" spc="-28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organization.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By</a:t>
            </a:r>
            <a:r>
              <a:rPr dirty="0" sz="2400" spc="-29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algn="just" marL="12700" marR="111125">
              <a:lnSpc>
                <a:spcPct val="148400"/>
              </a:lnSpc>
            </a:pPr>
            <a:r>
              <a:rPr dirty="0" sz="2400" spc="-50">
                <a:latin typeface="Verdana"/>
                <a:cs typeface="Verdana"/>
              </a:rPr>
              <a:t>employee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performance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-175">
                <a:latin typeface="Verdana"/>
                <a:cs typeface="Verdana"/>
              </a:rPr>
              <a:t>data,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we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have</a:t>
            </a:r>
            <a:r>
              <a:rPr dirty="0" sz="2400" spc="-9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identified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areas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-180">
                <a:latin typeface="Verdana"/>
                <a:cs typeface="Verdana"/>
              </a:rPr>
              <a:t>for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improvement,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optimized </a:t>
            </a:r>
            <a:r>
              <a:rPr dirty="0" sz="2400" spc="-90">
                <a:latin typeface="Verdana"/>
                <a:cs typeface="Verdana"/>
              </a:rPr>
              <a:t>metrics,</a:t>
            </a:r>
            <a:r>
              <a:rPr dirty="0" sz="2400" spc="-2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developed</a:t>
            </a:r>
            <a:r>
              <a:rPr dirty="0" sz="2400" spc="-2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targeted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training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27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development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programs.</a:t>
            </a:r>
            <a:r>
              <a:rPr dirty="0" sz="2400" spc="-27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This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project</a:t>
            </a:r>
            <a:endParaRPr sz="2400">
              <a:latin typeface="Verdana"/>
              <a:cs typeface="Verdana"/>
            </a:endParaRPr>
          </a:p>
          <a:p>
            <a:pPr algn="just" marL="12700" marR="5080">
              <a:lnSpc>
                <a:spcPct val="131500"/>
              </a:lnSpc>
              <a:spcBef>
                <a:spcPts val="490"/>
              </a:spcBef>
            </a:pP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organization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make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data-</a:t>
            </a:r>
            <a:r>
              <a:rPr dirty="0" sz="2400" spc="-55">
                <a:latin typeface="Verdana"/>
                <a:cs typeface="Verdana"/>
              </a:rPr>
              <a:t>driven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decisions,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enhance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employee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engagement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and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drive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business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growth.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Ultimately,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this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project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has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set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new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standard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for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empl</a:t>
            </a:r>
            <a:r>
              <a:rPr dirty="0" sz="2400" spc="-30">
                <a:latin typeface="Verdana"/>
                <a:cs typeface="Verdana"/>
              </a:rPr>
              <a:t> performance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management,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positioning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organization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for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continued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excellence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1395"/>
              </a:spcBef>
            </a:pPr>
            <a:r>
              <a:rPr dirty="0" sz="2400" spc="-50">
                <a:latin typeface="Verdana"/>
                <a:cs typeface="Verdana"/>
              </a:rPr>
              <a:t>competitiveness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intheindustry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 txBox="1">
            <a:spLocks noGrp="1"/>
          </p:cNvSpPr>
          <p:nvPr>
            <p:ph type="ctrTitle"/>
          </p:nvPr>
        </p:nvSpPr>
        <p:spPr>
          <a:xfrm>
            <a:off x="740413" y="805167"/>
            <a:ext cx="3911600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PROJECT</a:t>
            </a:r>
            <a:r>
              <a:rPr dirty="0" sz="4250" spc="-25"/>
              <a:t> </a:t>
            </a:r>
            <a:r>
              <a:rPr dirty="0" sz="4250" spc="-10"/>
              <a:t>TITLE</a:t>
            </a:r>
            <a:endParaRPr sz="4250"/>
          </a:p>
        </p:txBody>
      </p:sp>
      <p:sp>
        <p:nvSpPr>
          <p:cNvPr id="1048598" name="object 4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1048599" name="object 3" descr=""/>
          <p:cNvSpPr txBox="1"/>
          <p:nvPr/>
        </p:nvSpPr>
        <p:spPr>
          <a:xfrm>
            <a:off x="1297301" y="2152567"/>
            <a:ext cx="8173084" cy="1367790"/>
          </a:xfrm>
          <a:prstGeom prst="rect"/>
        </p:spPr>
        <p:txBody>
          <a:bodyPr bIns="0" lIns="0" rIns="0" rtlCol="0" tIns="33655" vert="horz" wrap="square">
            <a:spAutoFit/>
          </a:bodyPr>
          <a:p>
            <a:pPr marL="12700" marR="5080">
              <a:lnSpc>
                <a:spcPts val="5250"/>
              </a:lnSpc>
              <a:spcBef>
                <a:spcPts val="265"/>
              </a:spcBef>
            </a:pPr>
            <a:r>
              <a:rPr dirty="0" sz="4400" spc="105">
                <a:solidFill>
                  <a:srgbClr val="0E0E0E"/>
                </a:solidFill>
                <a:latin typeface="Tahoma"/>
                <a:cs typeface="Tahoma"/>
              </a:rPr>
              <a:t>Employee</a:t>
            </a:r>
            <a:r>
              <a:rPr dirty="0" sz="4400" spc="-30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4400" spc="90">
                <a:solidFill>
                  <a:srgbClr val="0E0E0E"/>
                </a:solidFill>
                <a:latin typeface="Tahoma"/>
                <a:cs typeface="Tahoma"/>
              </a:rPr>
              <a:t>Performance</a:t>
            </a:r>
            <a:r>
              <a:rPr dirty="0" sz="4400" spc="-30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4400" spc="105">
                <a:solidFill>
                  <a:srgbClr val="0E0E0E"/>
                </a:solidFill>
                <a:latin typeface="Tahoma"/>
                <a:cs typeface="Tahoma"/>
              </a:rPr>
              <a:t>Analysis </a:t>
            </a:r>
            <a:r>
              <a:rPr dirty="0" sz="4400" spc="50">
                <a:solidFill>
                  <a:srgbClr val="0E0E0E"/>
                </a:solidFill>
                <a:latin typeface="Tahoma"/>
                <a:cs typeface="Tahoma"/>
              </a:rPr>
              <a:t>using</a:t>
            </a:r>
            <a:r>
              <a:rPr dirty="0" sz="4400" spc="-325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4400" spc="120">
                <a:solidFill>
                  <a:srgbClr val="0E0E0E"/>
                </a:solidFill>
                <a:latin typeface="Tahoma"/>
                <a:cs typeface="Tahoma"/>
              </a:rPr>
              <a:t>Excel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 descr=""/>
          <p:cNvGrpSpPr/>
          <p:nvPr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pic>
          <p:nvPicPr>
            <p:cNvPr id="2097161" name="object 3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/>
          </p:spPr>
        </p:pic>
        <p:pic>
          <p:nvPicPr>
            <p:cNvPr id="2097162" name="object 4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0687050" y="6134100"/>
              <a:ext cx="247649" cy="247649"/>
            </a:xfrm>
            <a:prstGeom prst="rect"/>
          </p:spPr>
        </p:pic>
        <p:sp>
          <p:nvSpPr>
            <p:cNvPr id="1048600" name="object 5" descr=""/>
            <p:cNvSpPr/>
            <p:nvPr/>
          </p:nvSpPr>
          <p:spPr>
            <a:xfrm>
              <a:off x="466725" y="6410323"/>
              <a:ext cx="3705225" cy="19921"/>
            </a:xfrm>
            <a:custGeom>
              <a:avLst/>
              <a:ahLst/>
              <a:rect l="l" t="t" r="r" b="b"/>
              <a:pathLst>
                <a:path w="3705225" h="295275">
                  <a:moveTo>
                    <a:pt x="3704778" y="295275"/>
                  </a:moveTo>
                  <a:lnTo>
                    <a:pt x="0" y="295275"/>
                  </a:lnTo>
                  <a:lnTo>
                    <a:pt x="0" y="0"/>
                  </a:lnTo>
                  <a:lnTo>
                    <a:pt x="3704778" y="0"/>
                  </a:lnTo>
                  <a:lnTo>
                    <a:pt x="3704778" y="2952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6" descr="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5"/>
              <a:ext cx="1733549" cy="3009899"/>
            </a:xfrm>
            <a:prstGeom prst="rect"/>
          </p:spPr>
        </p:pic>
      </p:grpSp>
      <p:sp>
        <p:nvSpPr>
          <p:cNvPr id="1048601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442064" vert="horz" wrap="square">
            <a:spAutoFit/>
          </a:bodyPr>
          <a:p>
            <a:pPr marL="67437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1048602" name="object 9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1048603" name="object 10" descr=""/>
          <p:cNvSpPr txBox="1"/>
          <p:nvPr/>
        </p:nvSpPr>
        <p:spPr>
          <a:xfrm>
            <a:off x="740413" y="6470881"/>
            <a:ext cx="1688464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>
              <a:latin typeface="Trebuchet MS"/>
              <a:cs typeface="Trebuchet MS"/>
            </a:endParaRPr>
          </a:p>
        </p:txBody>
      </p:sp>
      <p:sp>
        <p:nvSpPr>
          <p:cNvPr id="1048604" name="object 8" descr=""/>
          <p:cNvSpPr txBox="1"/>
          <p:nvPr/>
        </p:nvSpPr>
        <p:spPr>
          <a:xfrm>
            <a:off x="2590415" y="1469872"/>
            <a:ext cx="5259070" cy="3451225"/>
          </a:xfrm>
          <a:prstGeom prst="rect"/>
        </p:spPr>
        <p:txBody>
          <a:bodyPr bIns="0" lIns="0" rIns="0" rtlCol="0" tIns="40005" vert="horz" wrap="square">
            <a:spAutoFit/>
          </a:bodyPr>
          <a:p>
            <a:pPr indent="0" marL="1270">
              <a:lnSpc>
                <a:spcPct val="100000"/>
              </a:lnSpc>
              <a:spcBef>
                <a:spcPts val="315"/>
              </a:spcBef>
              <a:buNone/>
              <a:tabLst>
                <a:tab algn="l" pos="198120"/>
              </a:tabLst>
            </a:pPr>
            <a:r>
              <a:rPr altLang="en" dirty="0" sz="2750" lang="en-US" spc="-20">
                <a:solidFill>
                  <a:srgbClr val="0D0D0D"/>
                </a:solidFill>
                <a:latin typeface="Verdana"/>
                <a:cs typeface="Verdana"/>
              </a:rPr>
              <a:t>1</a:t>
            </a:r>
            <a:r>
              <a:rPr altLang="en" dirty="0" sz="2750" lang="en-US" spc="-20">
                <a:solidFill>
                  <a:srgbClr val="0D0D0D"/>
                </a:solidFill>
                <a:latin typeface="Verdana"/>
                <a:cs typeface="Verdana"/>
              </a:rPr>
              <a:t>.</a:t>
            </a:r>
            <a:r>
              <a:rPr dirty="0" sz="2750" spc="-20">
                <a:solidFill>
                  <a:srgbClr val="0D0D0D"/>
                </a:solidFill>
                <a:latin typeface="Verdana"/>
                <a:cs typeface="Verdana"/>
              </a:rPr>
              <a:t>Project</a:t>
            </a:r>
            <a:r>
              <a:rPr dirty="0" sz="2750" spc="-33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altLang="en" dirty="0" sz="2750" lang="en-US" spc="-10">
                <a:solidFill>
                  <a:srgbClr val="0D0D0D"/>
                </a:solidFill>
                <a:latin typeface="Verdana"/>
                <a:cs typeface="Verdana"/>
              </a:rPr>
              <a:t>Overview</a:t>
            </a:r>
            <a:endParaRPr sz="2750">
              <a:latin typeface="Verdana"/>
              <a:cs typeface="Verdana"/>
            </a:endParaRPr>
          </a:p>
          <a:p>
            <a:pPr indent="0" marL="1270">
              <a:lnSpc>
                <a:spcPct val="100000"/>
              </a:lnSpc>
              <a:spcBef>
                <a:spcPts val="315"/>
              </a:spcBef>
              <a:buNone/>
              <a:tabLst>
                <a:tab algn="l" pos="198120"/>
              </a:tabLst>
            </a:pPr>
            <a:r>
              <a:rPr altLang="en" dirty="0" sz="2750" lang="en-US" spc="-10">
                <a:solidFill>
                  <a:srgbClr val="0D0D0D"/>
                </a:solidFill>
                <a:latin typeface="Verdana"/>
                <a:cs typeface="Verdana"/>
              </a:rPr>
              <a:t>2</a:t>
            </a:r>
            <a:r>
              <a:rPr altLang="en" dirty="0" sz="2750" lang="en-US" spc="-10">
                <a:solidFill>
                  <a:srgbClr val="0D0D0D"/>
                </a:solidFill>
                <a:latin typeface="Verdana"/>
                <a:cs typeface="Verdana"/>
              </a:rPr>
              <a:t>.</a:t>
            </a:r>
            <a:r>
              <a:rPr dirty="0" sz="2750" spc="55">
                <a:solidFill>
                  <a:srgbClr val="0D0D0D"/>
                </a:solidFill>
                <a:latin typeface="Verdana"/>
                <a:cs typeface="Verdana"/>
              </a:rPr>
              <a:t>Problem</a:t>
            </a:r>
            <a:r>
              <a:rPr dirty="0" sz="2750" spc="-35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altLang="en" dirty="0" sz="2750" lang="en-US" spc="-10">
                <a:solidFill>
                  <a:srgbClr val="0D0D0D"/>
                </a:solidFill>
                <a:latin typeface="Verdana"/>
                <a:cs typeface="Verdana"/>
              </a:rPr>
              <a:t>Statement</a:t>
            </a:r>
            <a:endParaRPr sz="2750">
              <a:latin typeface="Verdana"/>
              <a:cs typeface="Verdana"/>
            </a:endParaRPr>
          </a:p>
          <a:p>
            <a:pPr indent="0" marL="1270">
              <a:lnSpc>
                <a:spcPct val="100000"/>
              </a:lnSpc>
              <a:spcBef>
                <a:spcPts val="315"/>
              </a:spcBef>
              <a:buNone/>
              <a:tabLst>
                <a:tab algn="l" pos="198120"/>
              </a:tabLst>
            </a:pPr>
            <a:r>
              <a:rPr altLang="en" dirty="0" sz="2750" lang="en-US" spc="-10">
                <a:solidFill>
                  <a:srgbClr val="0D0D0D"/>
                </a:solidFill>
                <a:latin typeface="Verdana"/>
                <a:cs typeface="Verdana"/>
              </a:rPr>
              <a:t>3</a:t>
            </a:r>
            <a:r>
              <a:rPr altLang="en" dirty="0" sz="2750" lang="en-US" spc="-10">
                <a:solidFill>
                  <a:srgbClr val="0D0D0D"/>
                </a:solidFill>
                <a:latin typeface="Verdana"/>
                <a:cs typeface="Verdana"/>
              </a:rPr>
              <a:t>.</a:t>
            </a:r>
            <a:r>
              <a:rPr dirty="0" sz="2750" spc="100">
                <a:solidFill>
                  <a:srgbClr val="0D0D0D"/>
                </a:solidFill>
                <a:latin typeface="Verdana"/>
                <a:cs typeface="Verdana"/>
              </a:rPr>
              <a:t>End</a:t>
            </a:r>
            <a:r>
              <a:rPr dirty="0" sz="2750" spc="-36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altLang="en" dirty="0" sz="2750" lang="en-US" spc="-20">
                <a:solidFill>
                  <a:srgbClr val="0D0D0D"/>
                </a:solidFill>
                <a:latin typeface="Verdana"/>
                <a:cs typeface="Verdana"/>
              </a:rPr>
              <a:t>Users</a:t>
            </a:r>
            <a:endParaRPr sz="2750">
              <a:latin typeface="Verdana"/>
              <a:cs typeface="Verdana"/>
            </a:endParaRPr>
          </a:p>
          <a:p>
            <a:pPr indent="0" marL="1270">
              <a:lnSpc>
                <a:spcPct val="100000"/>
              </a:lnSpc>
              <a:spcBef>
                <a:spcPts val="315"/>
              </a:spcBef>
              <a:buNone/>
              <a:tabLst>
                <a:tab algn="l" pos="198120"/>
              </a:tabLst>
            </a:pPr>
            <a:r>
              <a:rPr altLang="en" dirty="0" sz="2750" lang="en-US" spc="-20">
                <a:solidFill>
                  <a:srgbClr val="0D0D0D"/>
                </a:solidFill>
                <a:latin typeface="Verdana"/>
                <a:cs typeface="Verdana"/>
              </a:rPr>
              <a:t>4</a:t>
            </a:r>
            <a:r>
              <a:rPr altLang="en" dirty="0" sz="2750" lang="en-US" spc="-20">
                <a:solidFill>
                  <a:srgbClr val="0D0D0D"/>
                </a:solidFill>
                <a:latin typeface="Verdana"/>
                <a:cs typeface="Verdana"/>
              </a:rPr>
              <a:t>.</a:t>
            </a:r>
            <a:r>
              <a:rPr dirty="0" sz="2750">
                <a:solidFill>
                  <a:srgbClr val="0D0D0D"/>
                </a:solidFill>
                <a:latin typeface="Verdana"/>
                <a:cs typeface="Verdana"/>
              </a:rPr>
              <a:t>Our</a:t>
            </a:r>
            <a:r>
              <a:rPr dirty="0" sz="2750" spc="-31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0D0D0D"/>
                </a:solidFill>
                <a:latin typeface="Verdana"/>
                <a:cs typeface="Verdana"/>
              </a:rPr>
              <a:t>Solution</a:t>
            </a:r>
            <a:r>
              <a:rPr dirty="0" sz="2750" spc="-31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0D0D0D"/>
                </a:solidFill>
                <a:latin typeface="Verdana"/>
                <a:cs typeface="Verdana"/>
              </a:rPr>
              <a:t>and</a:t>
            </a:r>
            <a:r>
              <a:rPr dirty="0" sz="2750" spc="-31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Verdana"/>
                <a:cs typeface="Verdana"/>
              </a:rPr>
              <a:t>Proposition</a:t>
            </a:r>
            <a:endParaRPr sz="2750">
              <a:latin typeface="Verdana"/>
              <a:cs typeface="Verdana"/>
            </a:endParaRPr>
          </a:p>
          <a:p>
            <a:pPr indent="0" marL="1270">
              <a:lnSpc>
                <a:spcPct val="100000"/>
              </a:lnSpc>
              <a:spcBef>
                <a:spcPts val="315"/>
              </a:spcBef>
              <a:buNone/>
              <a:tabLst>
                <a:tab algn="l" pos="198120"/>
              </a:tabLst>
            </a:pPr>
            <a:r>
              <a:rPr altLang="en" dirty="0" sz="2750" lang="en-US" spc="-10">
                <a:solidFill>
                  <a:srgbClr val="0D0D0D"/>
                </a:solidFill>
                <a:latin typeface="Verdana"/>
                <a:cs typeface="Verdana"/>
              </a:rPr>
              <a:t>5</a:t>
            </a:r>
            <a:r>
              <a:rPr altLang="en" dirty="0" sz="2750" lang="en-US" spc="-10">
                <a:solidFill>
                  <a:srgbClr val="0D0D0D"/>
                </a:solidFill>
                <a:latin typeface="Verdana"/>
                <a:cs typeface="Verdana"/>
              </a:rPr>
              <a:t>.</a:t>
            </a:r>
            <a:r>
              <a:rPr dirty="0" sz="2750" spc="-40">
                <a:solidFill>
                  <a:srgbClr val="0D0D0D"/>
                </a:solidFill>
                <a:latin typeface="Verdana"/>
                <a:cs typeface="Verdana"/>
              </a:rPr>
              <a:t>Dataset</a:t>
            </a:r>
            <a:r>
              <a:rPr dirty="0" sz="2750" spc="-33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Verdana"/>
                <a:cs typeface="Verdana"/>
              </a:rPr>
              <a:t>Description </a:t>
            </a:r>
            <a:r>
              <a:rPr dirty="0" sz="2750" spc="-30">
                <a:solidFill>
                  <a:srgbClr val="0D0D0D"/>
                </a:solidFill>
                <a:latin typeface="Verdana"/>
                <a:cs typeface="Verdana"/>
              </a:rPr>
              <a:t>6.Modelling</a:t>
            </a:r>
            <a:r>
              <a:rPr dirty="0" sz="2750" spc="-28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Verdana"/>
                <a:cs typeface="Verdana"/>
              </a:rPr>
              <a:t>Approach</a:t>
            </a:r>
            <a:endParaRPr sz="2750">
              <a:latin typeface="Verdana"/>
              <a:cs typeface="Verdana"/>
            </a:endParaRPr>
          </a:p>
          <a:p>
            <a:pPr marL="12700" marR="1078230">
              <a:lnSpc>
                <a:spcPct val="100000"/>
              </a:lnSpc>
            </a:pPr>
            <a:r>
              <a:rPr dirty="0" sz="2750" spc="-114">
                <a:solidFill>
                  <a:srgbClr val="0D0D0D"/>
                </a:solidFill>
                <a:latin typeface="Verdana"/>
                <a:cs typeface="Verdana"/>
              </a:rPr>
              <a:t>7.Results</a:t>
            </a:r>
            <a:r>
              <a:rPr dirty="0" sz="2750" spc="-32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0D0D0D"/>
                </a:solidFill>
                <a:latin typeface="Verdana"/>
                <a:cs typeface="Verdana"/>
              </a:rPr>
              <a:t>and</a:t>
            </a:r>
            <a:r>
              <a:rPr dirty="0" sz="2750" spc="-32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Verdana"/>
                <a:cs typeface="Verdana"/>
              </a:rPr>
              <a:t>Discussion 8.Conclusion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 descr=""/>
          <p:cNvGrpSpPr/>
          <p:nvPr/>
        </p:nvGrpSpPr>
        <p:grpSpPr>
          <a:xfrm>
            <a:off x="7387237" y="0"/>
            <a:ext cx="4805045" cy="6858000"/>
            <a:chOff x="7387237" y="0"/>
            <a:chExt cx="4805045" cy="6858000"/>
          </a:xfrm>
        </p:grpSpPr>
        <p:pic>
          <p:nvPicPr>
            <p:cNvPr id="2097164" name="object 3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387237" y="0"/>
              <a:ext cx="4804762" cy="6857999"/>
            </a:xfrm>
            <a:prstGeom prst="rect"/>
          </p:spPr>
        </p:pic>
        <p:pic>
          <p:nvPicPr>
            <p:cNvPr id="2097165" name="object 4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/>
          </p:spPr>
        </p:pic>
      </p:grpSp>
      <p:pic>
        <p:nvPicPr>
          <p:cNvPr id="2097166" name="object 5" descr="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696075" y="1695450"/>
            <a:ext cx="314324" cy="323849"/>
          </a:xfrm>
          <a:prstGeom prst="rect"/>
        </p:spPr>
      </p:pic>
      <p:pic>
        <p:nvPicPr>
          <p:cNvPr id="2097167" name="object 6" descr="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676275" y="6467475"/>
            <a:ext cx="2143124" cy="200024"/>
          </a:xfrm>
          <a:prstGeom prst="rect"/>
        </p:spPr>
      </p:pic>
      <p:pic>
        <p:nvPicPr>
          <p:cNvPr id="2097168" name="object 7" descr="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209550" y="676275"/>
            <a:ext cx="11772899" cy="5591174"/>
          </a:xfrm>
          <a:prstGeom prst="rect"/>
        </p:spPr>
      </p:pic>
      <p:sp>
        <p:nvSpPr>
          <p:cNvPr id="1048605" name="object 8"/>
          <p:cNvSpPr txBox="1">
            <a:spLocks noGrp="1"/>
          </p:cNvSpPr>
          <p:nvPr>
            <p:ph type="title"/>
          </p:nvPr>
        </p:nvSpPr>
        <p:spPr>
          <a:xfrm>
            <a:off x="805183" y="-26387"/>
            <a:ext cx="556958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PROBLEM</a:t>
            </a:r>
            <a:r>
              <a:rPr dirty="0" sz="4250" spc="-35"/>
              <a:t> </a:t>
            </a:r>
            <a:r>
              <a:rPr dirty="0" sz="4250" spc="-10"/>
              <a:t>STATEMENT</a:t>
            </a:r>
            <a:endParaRPr sz="4250"/>
          </a:p>
        </p:txBody>
      </p:sp>
      <p:sp>
        <p:nvSpPr>
          <p:cNvPr id="1048606" name="object 10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1048607" name="object 9" descr=""/>
          <p:cNvSpPr txBox="1"/>
          <p:nvPr/>
        </p:nvSpPr>
        <p:spPr>
          <a:xfrm>
            <a:off x="284794" y="649911"/>
            <a:ext cx="10551160" cy="542861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234950" marL="234950" marR="5080">
              <a:lnSpc>
                <a:spcPct val="150200"/>
              </a:lnSpc>
              <a:spcBef>
                <a:spcPts val="95"/>
              </a:spcBef>
              <a:buSzPct val="87500"/>
              <a:buAutoNum type="arabicPeriod"/>
              <a:tabLst>
                <a:tab algn="l" pos="355600"/>
              </a:tabLst>
            </a:pPr>
            <a:r>
              <a:rPr dirty="0" sz="2000" spc="-85">
                <a:latin typeface="Verdana"/>
                <a:cs typeface="Verdana"/>
              </a:rPr>
              <a:t>IDENTIFYING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30">
                <a:latin typeface="Verdana"/>
                <a:cs typeface="Verdana"/>
              </a:rPr>
              <a:t>STRENGTHS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AND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5">
                <a:latin typeface="Verdana"/>
                <a:cs typeface="Verdana"/>
              </a:rPr>
              <a:t>WEAKNESSES: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Understand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individual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skills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and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areas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for </a:t>
            </a:r>
            <a:r>
              <a:rPr dirty="0" sz="2000" spc="-25">
                <a:latin typeface="Verdana"/>
                <a:cs typeface="Verdana"/>
              </a:rPr>
              <a:t>	</a:t>
            </a:r>
            <a:r>
              <a:rPr dirty="0" sz="2000" spc="-45">
                <a:latin typeface="Verdana"/>
                <a:cs typeface="Verdana"/>
              </a:rPr>
              <a:t>improvement.</a:t>
            </a:r>
            <a:endParaRPr sz="2000">
              <a:latin typeface="Verdana"/>
              <a:cs typeface="Verdana"/>
            </a:endParaRPr>
          </a:p>
          <a:p>
            <a:pPr indent="-12065" marL="12700" marR="1388745">
              <a:lnSpc>
                <a:spcPct val="146900"/>
              </a:lnSpc>
              <a:spcBef>
                <a:spcPts val="80"/>
              </a:spcBef>
              <a:buSzPct val="87500"/>
              <a:buAutoNum type="arabicPeriod"/>
              <a:tabLst>
                <a:tab algn="l" pos="235585"/>
              </a:tabLst>
            </a:pPr>
            <a:r>
              <a:rPr dirty="0" sz="2000" spc="-114">
                <a:latin typeface="Verdana"/>
                <a:cs typeface="Verdana"/>
              </a:rPr>
              <a:t>	</a:t>
            </a:r>
            <a:r>
              <a:rPr dirty="0" sz="2000" spc="-114">
                <a:latin typeface="Verdana"/>
                <a:cs typeface="Verdana"/>
              </a:rPr>
              <a:t>SETTING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45">
                <a:latin typeface="Verdana"/>
                <a:cs typeface="Verdana"/>
              </a:rPr>
              <a:t>GOALS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AND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EXPECTATIONS: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Establish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clear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objectives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and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targets. </a:t>
            </a:r>
            <a:r>
              <a:rPr dirty="0" sz="2000" spc="-110">
                <a:latin typeface="Verdana"/>
                <a:cs typeface="Verdana"/>
              </a:rPr>
              <a:t>3.EVALUATING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JOB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30">
                <a:latin typeface="Verdana"/>
                <a:cs typeface="Verdana"/>
              </a:rPr>
              <a:t>FIT: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Determine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if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employees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are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suited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for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their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roles.</a:t>
            </a:r>
            <a:endParaRPr sz="2000">
              <a:latin typeface="Verdana"/>
              <a:cs typeface="Verdana"/>
            </a:endParaRPr>
          </a:p>
          <a:p>
            <a:pPr indent="-283210" marL="295910">
              <a:lnSpc>
                <a:spcPct val="100000"/>
              </a:lnSpc>
              <a:spcBef>
                <a:spcPts val="1125"/>
              </a:spcBef>
              <a:buSzPct val="87500"/>
              <a:buAutoNum type="arabicPeriod"/>
              <a:tabLst>
                <a:tab algn="l" pos="295910"/>
              </a:tabLst>
            </a:pPr>
            <a:r>
              <a:rPr dirty="0" sz="2000" spc="-105">
                <a:latin typeface="Verdana"/>
                <a:cs typeface="Verdana"/>
              </a:rPr>
              <a:t>DEVELOPMENT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AND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65">
                <a:latin typeface="Verdana"/>
                <a:cs typeface="Verdana"/>
              </a:rPr>
              <a:t>GROWTH: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Create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training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plans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and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opportunities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for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advancement.</a:t>
            </a:r>
            <a:endParaRPr sz="2000">
              <a:latin typeface="Verdana"/>
              <a:cs typeface="Verdana"/>
            </a:endParaRPr>
          </a:p>
          <a:p>
            <a:pPr indent="-283210" marL="295910">
              <a:lnSpc>
                <a:spcPct val="100000"/>
              </a:lnSpc>
              <a:spcBef>
                <a:spcPts val="1125"/>
              </a:spcBef>
              <a:buSzPct val="87500"/>
              <a:buAutoNum type="arabicPeriod"/>
              <a:tabLst>
                <a:tab algn="l" pos="295910"/>
              </a:tabLst>
            </a:pPr>
            <a:r>
              <a:rPr dirty="0" sz="2000" spc="-90">
                <a:latin typeface="Verdana"/>
                <a:cs typeface="Verdana"/>
              </a:rPr>
              <a:t>PERFORMANCE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IMPROVEMENT: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Address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underperformance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and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provide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support.</a:t>
            </a:r>
            <a:endParaRPr sz="2000">
              <a:latin typeface="Verdana"/>
              <a:cs typeface="Verdana"/>
            </a:endParaRPr>
          </a:p>
          <a:p>
            <a:pPr indent="-234950" marL="235585">
              <a:lnSpc>
                <a:spcPct val="100000"/>
              </a:lnSpc>
              <a:spcBef>
                <a:spcPts val="1125"/>
              </a:spcBef>
              <a:buSzPct val="87500"/>
              <a:buAutoNum type="arabicPeriod"/>
              <a:tabLst>
                <a:tab algn="l" pos="235585"/>
              </a:tabLst>
            </a:pPr>
            <a:r>
              <a:rPr dirty="0" sz="2000" spc="-65">
                <a:latin typeface="Verdana"/>
                <a:cs typeface="Verdana"/>
              </a:rPr>
              <a:t>FAIR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COMPENSATION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AND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65">
                <a:latin typeface="Verdana"/>
                <a:cs typeface="Verdana"/>
              </a:rPr>
              <a:t>REWARDS: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Base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salary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and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benefits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on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performance</a:t>
            </a:r>
            <a:endParaRPr sz="2000">
              <a:latin typeface="Verdana"/>
              <a:cs typeface="Verdana"/>
            </a:endParaRPr>
          </a:p>
          <a:p>
            <a:pPr indent="283210" marL="12700" marR="1565275">
              <a:lnSpc>
                <a:spcPct val="146900"/>
              </a:lnSpc>
              <a:buSzPct val="87500"/>
              <a:buAutoNum type="arabicPeriod"/>
              <a:tabLst>
                <a:tab algn="l" pos="295910"/>
              </a:tabLst>
            </a:pPr>
            <a:r>
              <a:rPr dirty="0" sz="2000" spc="-145">
                <a:latin typeface="Verdana"/>
                <a:cs typeface="Verdana"/>
              </a:rPr>
              <a:t>SUCCESSION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PLANNING: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Identify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future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leaders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and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40">
                <a:latin typeface="Verdana"/>
                <a:cs typeface="Verdana"/>
              </a:rPr>
              <a:t>key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players. </a:t>
            </a:r>
            <a:r>
              <a:rPr dirty="0" sz="2000" spc="-105">
                <a:latin typeface="Verdana"/>
                <a:cs typeface="Verdana"/>
              </a:rPr>
              <a:t>8.ENHANCING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EMPLOYEE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ENGAGEMENT: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Recognize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and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value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contributions.</a:t>
            </a:r>
            <a:endParaRPr sz="2000">
              <a:latin typeface="Verdana"/>
              <a:cs typeface="Verdana"/>
            </a:endParaRPr>
          </a:p>
          <a:p>
            <a:pPr marL="12700" marR="421005">
              <a:lnSpc>
                <a:spcPct val="146900"/>
              </a:lnSpc>
            </a:pPr>
            <a:r>
              <a:rPr dirty="0" sz="2000" spc="-120">
                <a:latin typeface="Verdana"/>
                <a:cs typeface="Verdana"/>
              </a:rPr>
              <a:t>9.STRATEGIC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DECISION-</a:t>
            </a:r>
            <a:r>
              <a:rPr dirty="0" sz="2000" spc="-130">
                <a:latin typeface="Verdana"/>
                <a:cs typeface="Verdana"/>
              </a:rPr>
              <a:t>MAKING: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Inform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business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decisions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with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data-driven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insights. </a:t>
            </a:r>
            <a:r>
              <a:rPr dirty="0" sz="2000" spc="-114">
                <a:latin typeface="Verdana"/>
                <a:cs typeface="Verdana"/>
              </a:rPr>
              <a:t>REGULAR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ANALYSIS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HELPS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EMPLOYEES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60">
                <a:latin typeface="Verdana"/>
                <a:cs typeface="Verdana"/>
              </a:rPr>
              <a:t>GROW,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IMPROVES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ORGANIZATIONAL </a:t>
            </a:r>
            <a:r>
              <a:rPr dirty="0" sz="2000" spc="-90">
                <a:latin typeface="Verdana"/>
                <a:cs typeface="Verdana"/>
              </a:rPr>
              <a:t>EFFICIENCY,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AND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35">
                <a:latin typeface="Verdana"/>
                <a:cs typeface="Verdana"/>
              </a:rPr>
              <a:t>DRIVES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30">
                <a:latin typeface="Verdana"/>
                <a:cs typeface="Verdana"/>
              </a:rPr>
              <a:t>BUSINESS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SUCCESS.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 descr=""/>
          <p:cNvGrpSpPr/>
          <p:nvPr/>
        </p:nvGrpSpPr>
        <p:grpSpPr>
          <a:xfrm>
            <a:off x="9848066" y="0"/>
            <a:ext cx="2344216" cy="6858000"/>
            <a:chOff x="7387237" y="0"/>
            <a:chExt cx="4805045" cy="6858000"/>
          </a:xfrm>
        </p:grpSpPr>
        <p:pic>
          <p:nvPicPr>
            <p:cNvPr id="2097169" name="object 3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387237" y="0"/>
              <a:ext cx="4804762" cy="6857999"/>
            </a:xfrm>
            <a:prstGeom prst="rect"/>
          </p:spPr>
        </p:pic>
        <p:pic>
          <p:nvPicPr>
            <p:cNvPr id="2097170" name="object 4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1506200" y="1285875"/>
              <a:ext cx="314324" cy="323849"/>
            </a:xfrm>
            <a:prstGeom prst="rect"/>
          </p:spPr>
        </p:pic>
        <p:pic>
          <p:nvPicPr>
            <p:cNvPr id="2097171" name="object 5" descr="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9477375" y="2647950"/>
              <a:ext cx="2714624" cy="3809999"/>
            </a:xfrm>
            <a:prstGeom prst="rect"/>
          </p:spPr>
        </p:pic>
      </p:grpSp>
      <p:pic>
        <p:nvPicPr>
          <p:cNvPr id="2097172" name="object 6" descr="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676275" y="6467475"/>
            <a:ext cx="2143124" cy="200024"/>
          </a:xfrm>
          <a:prstGeom prst="rect"/>
        </p:spPr>
      </p:pic>
      <p:sp>
        <p:nvSpPr>
          <p:cNvPr id="1048608" name="object 7"/>
          <p:cNvSpPr txBox="1">
            <a:spLocks noGrp="1"/>
          </p:cNvSpPr>
          <p:nvPr>
            <p:ph type="title"/>
          </p:nvPr>
        </p:nvSpPr>
        <p:spPr>
          <a:xfrm>
            <a:off x="346706" y="164360"/>
            <a:ext cx="5128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PROJECT</a:t>
            </a:r>
            <a:r>
              <a:rPr dirty="0" sz="4250" spc="-35"/>
              <a:t> </a:t>
            </a:r>
            <a:r>
              <a:rPr dirty="0" sz="4250" spc="-10"/>
              <a:t>OVERVIEW</a:t>
            </a:r>
            <a:endParaRPr sz="4250"/>
          </a:p>
        </p:txBody>
      </p:sp>
      <p:sp>
        <p:nvSpPr>
          <p:cNvPr id="1048609" name="object 9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1048610" name="object 8" descr=""/>
          <p:cNvSpPr txBox="1"/>
          <p:nvPr/>
        </p:nvSpPr>
        <p:spPr>
          <a:xfrm>
            <a:off x="412750" y="899235"/>
            <a:ext cx="10483215" cy="5266792"/>
          </a:xfrm>
          <a:prstGeom prst="rect"/>
        </p:spPr>
        <p:txBody>
          <a:bodyPr bIns="0" lIns="0" rIns="0" rtlCol="0" tIns="106680" vert="horz" wrap="square">
            <a:spAutoFit/>
          </a:bodyPr>
          <a:p>
            <a:pPr marL="25400">
              <a:lnSpc>
                <a:spcPct val="100000"/>
              </a:lnSpc>
              <a:spcBef>
                <a:spcPts val="840"/>
              </a:spcBef>
            </a:pP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Employee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Performance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Analysis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project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aims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enhance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employee</a:t>
            </a:r>
            <a:endParaRPr sz="20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dirty="0" sz="2000" spc="-10">
                <a:latin typeface="Verdana"/>
                <a:cs typeface="Verdana"/>
              </a:rPr>
              <a:t>performance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business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success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through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data-</a:t>
            </a:r>
            <a:r>
              <a:rPr dirty="0" sz="2000" spc="-35">
                <a:latin typeface="Verdana"/>
                <a:cs typeface="Verdana"/>
              </a:rPr>
              <a:t>driven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insights.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project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will</a:t>
            </a:r>
            <a:endParaRPr sz="20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Verdana"/>
                <a:cs typeface="Verdana"/>
              </a:rPr>
              <a:t>collect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relevant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data,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establish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clear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performance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metrics,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conduct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statistical</a:t>
            </a:r>
            <a:endParaRPr sz="2000">
              <a:latin typeface="Verdana"/>
              <a:cs typeface="Verdana"/>
            </a:endParaRPr>
          </a:p>
          <a:p>
            <a:pPr marL="25400" marR="17780">
              <a:lnSpc>
                <a:spcPct val="137700"/>
              </a:lnSpc>
              <a:spcBef>
                <a:spcPts val="195"/>
              </a:spcBef>
            </a:pPr>
            <a:r>
              <a:rPr altLang="en" dirty="0" sz="2000" lang="en-US" spc="-105">
                <a:latin typeface="Verdana"/>
                <a:cs typeface="Verdana"/>
              </a:rPr>
              <a:t>analysis</a:t>
            </a:r>
            <a:r>
              <a:rPr altLang="en" dirty="0" sz="2000" lang="en-US" spc="-10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,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present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findings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recommendations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stakeholders.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scope </a:t>
            </a:r>
            <a:r>
              <a:rPr dirty="0" sz="2000">
                <a:latin typeface="Verdana"/>
                <a:cs typeface="Verdana"/>
              </a:rPr>
              <a:t>includes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identifying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strengths,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weaknesses,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opportunities,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threats,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and </a:t>
            </a:r>
            <a:r>
              <a:rPr dirty="0" sz="2000">
                <a:latin typeface="Verdana"/>
                <a:cs typeface="Verdana"/>
              </a:rPr>
              <a:t>implementing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actions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address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performance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gaps,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develop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training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programs,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  <a:p>
            <a:pPr marL="25400" marR="303530">
              <a:lnSpc>
                <a:spcPct val="148100"/>
              </a:lnSpc>
              <a:spcBef>
                <a:spcPts val="45"/>
              </a:spcBef>
            </a:pPr>
            <a:r>
              <a:rPr dirty="0" sz="2000">
                <a:latin typeface="Verdana"/>
                <a:cs typeface="Verdana"/>
              </a:rPr>
              <a:t>enhance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employee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engagement.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project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will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deliver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a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comprehensive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analysis </a:t>
            </a:r>
            <a:r>
              <a:rPr dirty="0" sz="2000" spc="-75">
                <a:latin typeface="Verdana"/>
                <a:cs typeface="Verdana"/>
              </a:rPr>
              <a:t>report,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actionable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recommendations,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customized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training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plans,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enhanced performance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evaluation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framework.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 spc="55">
                <a:latin typeface="Verdana"/>
                <a:cs typeface="Verdana"/>
              </a:rPr>
              <a:t>With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a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timeline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of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[insert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timeline],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project </a:t>
            </a:r>
            <a:r>
              <a:rPr dirty="0" sz="2000" spc="-20">
                <a:latin typeface="Verdana"/>
                <a:cs typeface="Verdana"/>
              </a:rPr>
              <a:t>will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involve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HR,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management,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department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heads,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employees,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will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benefit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organization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through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data-</a:t>
            </a:r>
            <a:r>
              <a:rPr dirty="0" sz="2000" spc="-35">
                <a:latin typeface="Verdana"/>
                <a:cs typeface="Verdana"/>
              </a:rPr>
              <a:t>driven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decision-</a:t>
            </a:r>
            <a:r>
              <a:rPr dirty="0" sz="2000" spc="-35">
                <a:latin typeface="Verdana"/>
                <a:cs typeface="Verdana"/>
              </a:rPr>
              <a:t>making,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improved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employee </a:t>
            </a:r>
            <a:r>
              <a:rPr dirty="0" sz="2000">
                <a:latin typeface="Verdana"/>
                <a:cs typeface="Verdana"/>
              </a:rPr>
              <a:t>engagement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productivity,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increased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business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altLang="en" dirty="0" sz="2000" lang="en-US" spc="-10">
                <a:latin typeface="Verdana"/>
                <a:cs typeface="Verdana"/>
              </a:rPr>
              <a:t>effective</a:t>
            </a:r>
            <a:r>
              <a:rPr altLang="en" dirty="0" sz="2000" lang="en-US" spc="-10">
                <a:latin typeface="Verdana"/>
                <a:cs typeface="Verdana"/>
              </a:rPr>
              <a:t> and success.</a:t>
            </a:r>
            <a:r>
              <a:rPr altLang="en" dirty="0" sz="2000" lang="en-US" spc="-10">
                <a:latin typeface="Verdana"/>
                <a:cs typeface="Verdana"/>
              </a:rPr>
              <a:t> 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 descr=""/>
          <p:cNvSpPr/>
          <p:nvPr/>
        </p:nvSpPr>
        <p:spPr>
          <a:xfrm flipV="1">
            <a:off x="723899" y="6163551"/>
            <a:ext cx="53888" cy="8645"/>
          </a:xfrm>
          <a:custGeom>
            <a:avLst/>
            <a:ahLst/>
            <a:rect l="l" t="t" r="r" b="b"/>
            <a:pathLst>
              <a:path w="2180590" h="485775">
                <a:moveTo>
                  <a:pt x="2180294" y="485775"/>
                </a:moveTo>
                <a:lnTo>
                  <a:pt x="0" y="485775"/>
                </a:lnTo>
                <a:lnTo>
                  <a:pt x="0" y="0"/>
                </a:lnTo>
                <a:lnTo>
                  <a:pt x="2180294" y="0"/>
                </a:lnTo>
                <a:lnTo>
                  <a:pt x="2180294" y="485775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pic>
        <p:nvPicPr>
          <p:cNvPr id="2097173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96075" y="1695450"/>
            <a:ext cx="314324" cy="323849"/>
          </a:xfrm>
          <a:prstGeom prst="rect"/>
        </p:spPr>
      </p:pic>
      <p:pic>
        <p:nvPicPr>
          <p:cNvPr id="2097174" name="object 4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/>
        </p:spPr>
      </p:pic>
      <p:sp>
        <p:nvSpPr>
          <p:cNvPr id="1048612" name="object 5"/>
          <p:cNvSpPr txBox="1">
            <a:spLocks noGrp="1"/>
          </p:cNvSpPr>
          <p:nvPr>
            <p:ph type="title"/>
          </p:nvPr>
        </p:nvSpPr>
        <p:spPr>
          <a:xfrm>
            <a:off x="700084" y="867041"/>
            <a:ext cx="508952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WHO</a:t>
            </a:r>
            <a:r>
              <a:rPr dirty="0" sz="3200" spc="10"/>
              <a:t> </a:t>
            </a:r>
            <a:r>
              <a:rPr dirty="0" sz="3200"/>
              <a:t>ARE</a:t>
            </a:r>
            <a:r>
              <a:rPr dirty="0" sz="3200" spc="10"/>
              <a:t> </a:t>
            </a:r>
            <a:r>
              <a:rPr dirty="0" sz="3200"/>
              <a:t>THE</a:t>
            </a:r>
            <a:r>
              <a:rPr dirty="0" sz="3200" spc="15"/>
              <a:t> </a:t>
            </a:r>
            <a:r>
              <a:rPr dirty="0" sz="3200"/>
              <a:t>END</a:t>
            </a:r>
            <a:r>
              <a:rPr dirty="0" sz="3200" spc="10"/>
              <a:t> </a:t>
            </a:r>
            <a:r>
              <a:rPr dirty="0" sz="3200" spc="-10"/>
              <a:t>USERS?</a:t>
            </a:r>
            <a:endParaRPr sz="3200"/>
          </a:p>
        </p:txBody>
      </p:sp>
      <p:sp>
        <p:nvSpPr>
          <p:cNvPr id="1048613" name="object 7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1048614" name="object 6" descr=""/>
          <p:cNvSpPr txBox="1"/>
          <p:nvPr/>
        </p:nvSpPr>
        <p:spPr>
          <a:xfrm>
            <a:off x="765178" y="1706472"/>
            <a:ext cx="5422285" cy="4745990"/>
          </a:xfrm>
          <a:prstGeom prst="rect"/>
        </p:spPr>
        <p:txBody>
          <a:bodyPr bIns="0" lIns="0" rIns="0" rtlCol="0" tIns="248285" vert="horz" wrap="square">
            <a:spAutoFit/>
          </a:bodyPr>
          <a:p>
            <a:pPr indent="-456565" marL="507365">
              <a:lnSpc>
                <a:spcPct val="100000"/>
              </a:lnSpc>
              <a:spcBef>
                <a:spcPts val="1955"/>
              </a:spcBef>
              <a:buFont typeface="Segoe UI Symbol"/>
              <a:buChar char="❑"/>
              <a:tabLst>
                <a:tab algn="l" pos="507365"/>
              </a:tabLst>
            </a:pPr>
            <a:r>
              <a:rPr dirty="0" sz="3200" spc="95">
                <a:latin typeface="Verdana"/>
                <a:cs typeface="Verdana"/>
              </a:rPr>
              <a:t>EMPLOYER</a:t>
            </a:r>
            <a:endParaRPr sz="3200">
              <a:latin typeface="Verdana"/>
              <a:cs typeface="Verdana"/>
            </a:endParaRPr>
          </a:p>
          <a:p>
            <a:pPr indent="-456565" marL="507365">
              <a:lnSpc>
                <a:spcPct val="100000"/>
              </a:lnSpc>
              <a:spcBef>
                <a:spcPts val="1860"/>
              </a:spcBef>
              <a:buFont typeface="Segoe UI Symbol"/>
              <a:buChar char="❑"/>
              <a:tabLst>
                <a:tab algn="l" pos="507365"/>
              </a:tabLst>
            </a:pPr>
            <a:r>
              <a:rPr dirty="0" sz="3200" spc="95">
                <a:latin typeface="Verdana"/>
                <a:cs typeface="Verdana"/>
              </a:rPr>
              <a:t>EMPLOYEE</a:t>
            </a:r>
            <a:endParaRPr sz="3200">
              <a:latin typeface="Verdana"/>
              <a:cs typeface="Verdana"/>
            </a:endParaRPr>
          </a:p>
          <a:p>
            <a:pPr indent="-456565" marL="507365">
              <a:lnSpc>
                <a:spcPct val="100000"/>
              </a:lnSpc>
              <a:spcBef>
                <a:spcPts val="1860"/>
              </a:spcBef>
              <a:buFont typeface="Segoe UI Symbol"/>
              <a:buChar char="❑"/>
              <a:tabLst>
                <a:tab algn="l" pos="507365"/>
              </a:tabLst>
            </a:pPr>
            <a:r>
              <a:rPr altLang="en" dirty="0" sz="3200" lang="en-US" spc="95">
                <a:latin typeface="Verdana"/>
                <a:cs typeface="Verdana"/>
              </a:rPr>
              <a:t>ORGANISATIO</a:t>
            </a:r>
            <a:r>
              <a:rPr altLang="en" dirty="0" sz="3200" lang="en-US" spc="95">
                <a:latin typeface="Verdana"/>
                <a:cs typeface="Verdana"/>
              </a:rPr>
              <a:t>N</a:t>
            </a:r>
            <a:endParaRPr sz="3200">
              <a:latin typeface="Verdana"/>
              <a:cs typeface="Verdana"/>
            </a:endParaRPr>
          </a:p>
          <a:p>
            <a:pPr indent="-456565" marL="507365">
              <a:lnSpc>
                <a:spcPct val="100000"/>
              </a:lnSpc>
              <a:spcBef>
                <a:spcPts val="1860"/>
              </a:spcBef>
              <a:buFont typeface="Segoe UI Symbol"/>
              <a:buChar char="❑"/>
              <a:tabLst>
                <a:tab algn="l" pos="507365"/>
              </a:tabLst>
            </a:pPr>
            <a:r>
              <a:rPr altLang="en" dirty="0" sz="3200" lang="en-US" spc="95">
                <a:latin typeface="Verdana"/>
                <a:cs typeface="Verdana"/>
              </a:rPr>
              <a:t>IT</a:t>
            </a:r>
            <a:r>
              <a:rPr altLang="en" dirty="0" sz="3200" lang="en-US" spc="95">
                <a:latin typeface="Verdana"/>
                <a:cs typeface="Verdana"/>
              </a:rPr>
              <a:t> </a:t>
            </a:r>
            <a:r>
              <a:rPr altLang="en" dirty="0" sz="3200" lang="en-US" spc="95">
                <a:latin typeface="Verdana"/>
                <a:cs typeface="Verdana"/>
              </a:rPr>
              <a:t>S</a:t>
            </a:r>
            <a:r>
              <a:rPr altLang="en" dirty="0" sz="3200" lang="en-US" spc="95">
                <a:latin typeface="Verdana"/>
                <a:cs typeface="Verdana"/>
              </a:rPr>
              <a:t>E</a:t>
            </a:r>
            <a:r>
              <a:rPr altLang="en" dirty="0" sz="3200" lang="en-US" spc="95">
                <a:latin typeface="Verdana"/>
                <a:cs typeface="Verdana"/>
              </a:rPr>
              <a:t>C</a:t>
            </a:r>
            <a:r>
              <a:rPr altLang="en" dirty="0" sz="3200" lang="en-US" spc="95">
                <a:latin typeface="Verdana"/>
                <a:cs typeface="Verdana"/>
              </a:rPr>
              <a:t>T</a:t>
            </a:r>
            <a:r>
              <a:rPr altLang="en" dirty="0" sz="3200" lang="en-US" spc="95">
                <a:latin typeface="Verdana"/>
                <a:cs typeface="Verdana"/>
              </a:rPr>
              <a:t>O</a:t>
            </a:r>
            <a:r>
              <a:rPr altLang="en" dirty="0" sz="3200" lang="en-US" spc="95">
                <a:latin typeface="Verdana"/>
                <a:cs typeface="Verdana"/>
              </a:rPr>
              <a:t>R</a:t>
            </a:r>
            <a:r>
              <a:rPr altLang="en" dirty="0" sz="3200" lang="en-US" spc="95">
                <a:latin typeface="Verdana"/>
                <a:cs typeface="Verdana"/>
              </a:rPr>
              <a:t>S</a:t>
            </a:r>
            <a:endParaRPr sz="3200">
              <a:latin typeface="Verdana"/>
              <a:cs typeface="Verdana"/>
            </a:endParaRPr>
          </a:p>
          <a:p>
            <a:pPr indent="-456565" marL="507365">
              <a:lnSpc>
                <a:spcPct val="100000"/>
              </a:lnSpc>
              <a:spcBef>
                <a:spcPts val="1860"/>
              </a:spcBef>
              <a:buFont typeface="Segoe UI Symbol"/>
              <a:buChar char="❑"/>
              <a:tabLst>
                <a:tab algn="l" pos="507365"/>
              </a:tabLst>
            </a:pPr>
            <a:r>
              <a:rPr altLang="en" dirty="0" sz="3200" lang="en-US" spc="95">
                <a:latin typeface="Verdana"/>
                <a:cs typeface="Verdana"/>
              </a:rPr>
              <a:t>BUSINESS</a:t>
            </a:r>
            <a:r>
              <a:rPr altLang="en" dirty="0" sz="3200" lang="en-US" spc="95">
                <a:latin typeface="Verdana"/>
                <a:cs typeface="Verdana"/>
              </a:rPr>
              <a:t> </a:t>
            </a:r>
            <a:r>
              <a:rPr altLang="en" dirty="0" sz="3200" lang="en-US" spc="95">
                <a:latin typeface="Verdana"/>
                <a:cs typeface="Verdana"/>
              </a:rPr>
              <a:t>F</a:t>
            </a:r>
            <a:r>
              <a:rPr altLang="en" dirty="0" sz="3200" lang="en-US" spc="95">
                <a:latin typeface="Verdana"/>
                <a:cs typeface="Verdana"/>
              </a:rPr>
              <a:t>I</a:t>
            </a:r>
            <a:r>
              <a:rPr altLang="en" dirty="0" sz="3200" lang="en-US" spc="95">
                <a:latin typeface="Verdana"/>
                <a:cs typeface="Verdana"/>
              </a:rPr>
              <a:t>R</a:t>
            </a:r>
            <a:r>
              <a:rPr altLang="en" dirty="0" sz="3200" lang="en-US" spc="95">
                <a:latin typeface="Verdana"/>
                <a:cs typeface="Verdana"/>
              </a:rPr>
              <a:t>M</a:t>
            </a:r>
            <a:endParaRPr sz="3200">
              <a:latin typeface="Verdana"/>
              <a:cs typeface="Verdana"/>
            </a:endParaRPr>
          </a:p>
          <a:p>
            <a:pPr indent="-456565" marL="507365">
              <a:lnSpc>
                <a:spcPct val="100000"/>
              </a:lnSpc>
              <a:spcBef>
                <a:spcPts val="1860"/>
              </a:spcBef>
              <a:buFont typeface="Segoe UI Symbol"/>
              <a:buChar char="❑"/>
              <a:tabLst>
                <a:tab algn="l" pos="507365"/>
              </a:tabLst>
            </a:pPr>
            <a:r>
              <a:rPr altLang="en" dirty="0" sz="3200" lang="en-US" spc="95">
                <a:latin typeface="Verdana"/>
                <a:cs typeface="Verdana"/>
              </a:rPr>
              <a:t>C</a:t>
            </a:r>
            <a:r>
              <a:rPr altLang="en" dirty="0" sz="3200" lang="en-US" spc="95">
                <a:latin typeface="Verdana"/>
                <a:cs typeface="Verdana"/>
              </a:rPr>
              <a:t>O</a:t>
            </a:r>
            <a:r>
              <a:rPr altLang="en" dirty="0" sz="3200" lang="en-US" spc="95">
                <a:latin typeface="Verdana"/>
                <a:cs typeface="Verdana"/>
              </a:rPr>
              <a:t>M</a:t>
            </a:r>
            <a:r>
              <a:rPr altLang="en" dirty="0" sz="3200" lang="en-US" spc="95">
                <a:latin typeface="Verdana"/>
                <a:cs typeface="Verdana"/>
              </a:rPr>
              <a:t>P</a:t>
            </a:r>
            <a:r>
              <a:rPr altLang="en" dirty="0" sz="3200" lang="en-US" spc="95">
                <a:latin typeface="Verdana"/>
                <a:cs typeface="Verdana"/>
              </a:rPr>
              <a:t>A</a:t>
            </a:r>
            <a:r>
              <a:rPr altLang="en" dirty="0" sz="3200" lang="en-US" spc="95">
                <a:latin typeface="Verdana"/>
                <a:cs typeface="Verdana"/>
              </a:rPr>
              <a:t>N</a:t>
            </a:r>
            <a:r>
              <a:rPr altLang="en" dirty="0" sz="3200" lang="en-US" spc="95">
                <a:latin typeface="Verdana"/>
                <a:cs typeface="Verdana"/>
              </a:rPr>
              <a:t>Y</a:t>
            </a:r>
            <a:endParaRPr sz="3200">
              <a:latin typeface="Verdana"/>
              <a:cs typeface="Verdana"/>
            </a:endParaRPr>
          </a:p>
          <a:p>
            <a:pPr marL="508000">
              <a:lnSpc>
                <a:spcPts val="3315"/>
              </a:lnSpc>
            </a:pP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 descr=""/>
          <p:cNvGrpSpPr/>
          <p:nvPr/>
        </p:nvGrpSpPr>
        <p:grpSpPr>
          <a:xfrm>
            <a:off x="7387237" y="0"/>
            <a:ext cx="4805045" cy="6858000"/>
            <a:chOff x="7387237" y="0"/>
            <a:chExt cx="4805045" cy="6858000"/>
          </a:xfrm>
        </p:grpSpPr>
        <p:pic>
          <p:nvPicPr>
            <p:cNvPr id="2097175" name="object 3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387237" y="0"/>
              <a:ext cx="4804762" cy="6857999"/>
            </a:xfrm>
            <a:prstGeom prst="rect"/>
          </p:spPr>
        </p:pic>
        <p:pic>
          <p:nvPicPr>
            <p:cNvPr id="2097176" name="object 4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496425" y="3924300"/>
              <a:ext cx="2695574" cy="2933699"/>
            </a:xfrm>
            <a:prstGeom prst="rect"/>
          </p:spPr>
        </p:pic>
      </p:grpSp>
      <p:pic>
        <p:nvPicPr>
          <p:cNvPr id="2097177" name="object 5" descr="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696075" y="1695450"/>
            <a:ext cx="314324" cy="323849"/>
          </a:xfrm>
          <a:prstGeom prst="rect"/>
        </p:spPr>
      </p:pic>
      <p:pic>
        <p:nvPicPr>
          <p:cNvPr id="2097178" name="object 6" descr="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9290046" y="5299071"/>
            <a:ext cx="581024" cy="838199"/>
          </a:xfrm>
          <a:prstGeom prst="rect"/>
        </p:spPr>
      </p:pic>
      <p:pic>
        <p:nvPicPr>
          <p:cNvPr id="2097179" name="object 7" descr="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676275" y="6467475"/>
            <a:ext cx="2143124" cy="200024"/>
          </a:xfrm>
          <a:prstGeom prst="rect"/>
        </p:spPr>
      </p:pic>
      <p:sp>
        <p:nvSpPr>
          <p:cNvPr id="1048615" name="object 8"/>
          <p:cNvSpPr txBox="1">
            <a:spLocks noGrp="1"/>
          </p:cNvSpPr>
          <p:nvPr>
            <p:ph type="title"/>
          </p:nvPr>
        </p:nvSpPr>
        <p:spPr>
          <a:xfrm>
            <a:off x="558485" y="836371"/>
            <a:ext cx="956500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OUR</a:t>
            </a:r>
            <a:r>
              <a:rPr dirty="0" sz="3600" spc="-35"/>
              <a:t> </a:t>
            </a:r>
            <a:r>
              <a:rPr dirty="0" sz="3600"/>
              <a:t>SOLUTION</a:t>
            </a:r>
            <a:r>
              <a:rPr dirty="0" sz="3600" spc="-30"/>
              <a:t> </a:t>
            </a:r>
            <a:r>
              <a:rPr dirty="0" sz="3600"/>
              <a:t>AND</a:t>
            </a:r>
            <a:r>
              <a:rPr dirty="0" sz="3600" spc="-35"/>
              <a:t> </a:t>
            </a:r>
            <a:r>
              <a:rPr dirty="0" sz="3600"/>
              <a:t>ITS</a:t>
            </a:r>
            <a:r>
              <a:rPr dirty="0" sz="3600" spc="-30"/>
              <a:t> </a:t>
            </a:r>
            <a:r>
              <a:rPr dirty="0" sz="3600"/>
              <a:t>VALUE</a:t>
            </a:r>
            <a:r>
              <a:rPr dirty="0" sz="3600" spc="-35"/>
              <a:t> </a:t>
            </a:r>
            <a:r>
              <a:rPr dirty="0" sz="3600" spc="-10"/>
              <a:t>PROPOSITION</a:t>
            </a:r>
            <a:endParaRPr sz="3600"/>
          </a:p>
        </p:txBody>
      </p:sp>
      <p:sp>
        <p:nvSpPr>
          <p:cNvPr id="1048616" name="object 10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7</a:t>
            </a:fld>
          </a:p>
        </p:txBody>
      </p:sp>
      <p:sp>
        <p:nvSpPr>
          <p:cNvPr id="1048617" name="object 9" descr=""/>
          <p:cNvSpPr txBox="1"/>
          <p:nvPr/>
        </p:nvSpPr>
        <p:spPr>
          <a:xfrm>
            <a:off x="755653" y="1822751"/>
            <a:ext cx="7640955" cy="36696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408940">
              <a:lnSpc>
                <a:spcPct val="150000"/>
              </a:lnSpc>
              <a:spcBef>
                <a:spcPts val="95"/>
              </a:spcBef>
            </a:pPr>
            <a:r>
              <a:rPr dirty="0" sz="2000" spc="-30">
                <a:latin typeface="Verdana"/>
                <a:cs typeface="Verdana"/>
              </a:rPr>
              <a:t>CONDITIONAL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FORMATTING:IT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USED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TO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FIND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OUT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 </a:t>
            </a:r>
            <a:r>
              <a:rPr dirty="0" sz="2000" spc="50">
                <a:latin typeface="Verdana"/>
                <a:cs typeface="Verdana"/>
              </a:rPr>
              <a:t>BLANK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VALUES.</a:t>
            </a:r>
            <a:endParaRPr sz="2000">
              <a:latin typeface="Verdana"/>
              <a:cs typeface="Verdana"/>
            </a:endParaRPr>
          </a:p>
          <a:p>
            <a:pPr marL="12700" marR="364490">
              <a:lnSpc>
                <a:spcPct val="150000"/>
              </a:lnSpc>
            </a:pPr>
            <a:r>
              <a:rPr dirty="0" sz="2000" spc="-105">
                <a:latin typeface="Verdana"/>
                <a:cs typeface="Verdana"/>
              </a:rPr>
              <a:t>FILTERING: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185">
                <a:latin typeface="Verdana"/>
                <a:cs typeface="Verdana"/>
              </a:rPr>
              <a:t>IT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USED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TO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FILTER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OUT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50">
                <a:latin typeface="Verdana"/>
                <a:cs typeface="Verdana"/>
              </a:rPr>
              <a:t>BLANK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VALUES </a:t>
            </a:r>
            <a:r>
              <a:rPr dirty="0" sz="2000" spc="90">
                <a:latin typeface="Verdana"/>
                <a:cs typeface="Verdana"/>
              </a:rPr>
              <a:t>FROM</a:t>
            </a:r>
            <a:r>
              <a:rPr dirty="0" sz="2000" spc="-2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4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DATA.</a:t>
            </a:r>
            <a:endParaRPr sz="2000">
              <a:latin typeface="Verdana"/>
              <a:cs typeface="Verdana"/>
            </a:endParaRPr>
          </a:p>
          <a:p>
            <a:pPr marL="12700" marR="584835">
              <a:lnSpc>
                <a:spcPct val="150000"/>
              </a:lnSpc>
            </a:pPr>
            <a:r>
              <a:rPr dirty="0" sz="2000" spc="-30">
                <a:latin typeface="Verdana"/>
                <a:cs typeface="Verdana"/>
              </a:rPr>
              <a:t>PIVOT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TABLE: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PIVOT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TABLE</a:t>
            </a:r>
            <a:r>
              <a:rPr dirty="0" sz="2000" spc="-229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USED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TO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SUMMARIZES, </a:t>
            </a:r>
            <a:r>
              <a:rPr dirty="0" sz="2000" spc="-45">
                <a:latin typeface="Verdana"/>
                <a:cs typeface="Verdana"/>
              </a:rPr>
              <a:t>ORGNAIZES</a:t>
            </a:r>
            <a:r>
              <a:rPr dirty="0" sz="2000" spc="-250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AND</a:t>
            </a:r>
            <a:r>
              <a:rPr dirty="0" sz="2000" spc="-2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ANALYZES</a:t>
            </a:r>
            <a:r>
              <a:rPr dirty="0" sz="2000" spc="-2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DATA</a:t>
            </a:r>
            <a:r>
              <a:rPr dirty="0" sz="2000" spc="-25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IN</a:t>
            </a:r>
            <a:r>
              <a:rPr dirty="0" sz="2000" spc="-250">
                <a:latin typeface="Verdana"/>
                <a:cs typeface="Verdana"/>
              </a:rPr>
              <a:t> </a:t>
            </a:r>
            <a:r>
              <a:rPr dirty="0" sz="2000" spc="80">
                <a:latin typeface="Verdana"/>
                <a:cs typeface="Verdana"/>
              </a:rPr>
              <a:t>A</a:t>
            </a:r>
            <a:r>
              <a:rPr dirty="0" sz="2000" spc="-2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TABLE. </a:t>
            </a:r>
            <a:r>
              <a:rPr dirty="0" sz="2000" spc="-90">
                <a:latin typeface="Verdana"/>
                <a:cs typeface="Verdana"/>
              </a:rPr>
              <a:t>CHART:</a:t>
            </a:r>
            <a:r>
              <a:rPr dirty="0" sz="2000" spc="-229">
                <a:latin typeface="Verdana"/>
                <a:cs typeface="Verdana"/>
              </a:rPr>
              <a:t> </a:t>
            </a:r>
            <a:r>
              <a:rPr dirty="0" sz="2000" spc="80">
                <a:latin typeface="Verdana"/>
                <a:cs typeface="Verdana"/>
              </a:rPr>
              <a:t>A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CHART</a:t>
            </a:r>
            <a:r>
              <a:rPr dirty="0" sz="2000" spc="-229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USED</a:t>
            </a:r>
            <a:r>
              <a:rPr dirty="0" sz="2000" spc="-229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TO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VISUALLY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REPRESENT</a:t>
            </a:r>
            <a:r>
              <a:rPr dirty="0" sz="2000" spc="-229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</a:pPr>
            <a:r>
              <a:rPr dirty="0" sz="2000">
                <a:latin typeface="Verdana"/>
                <a:cs typeface="Verdana"/>
              </a:rPr>
              <a:t>DATA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AND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95">
                <a:latin typeface="Verdana"/>
                <a:cs typeface="Verdana"/>
              </a:rPr>
              <a:t>HELP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US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TO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SEE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PATTERNS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AND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TRENDS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IN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40">
                <a:latin typeface="Verdana"/>
                <a:cs typeface="Verdana"/>
              </a:rPr>
              <a:t>OUR </a:t>
            </a:r>
            <a:r>
              <a:rPr dirty="0" sz="2000" spc="120">
                <a:latin typeface="Verdana"/>
                <a:cs typeface="Verdana"/>
              </a:rPr>
              <a:t>D</a:t>
            </a:r>
            <a:r>
              <a:rPr dirty="0" sz="2000" spc="-10">
                <a:latin typeface="Verdana"/>
                <a:cs typeface="Verdana"/>
              </a:rPr>
              <a:t>ATA</a:t>
            </a:r>
            <a:r>
              <a:rPr dirty="0" sz="2000" spc="-270">
                <a:latin typeface="Verdana"/>
                <a:cs typeface="Verdana"/>
              </a:rPr>
              <a:t> </a:t>
            </a:r>
            <a:r>
              <a:rPr dirty="0" sz="2000" spc="-35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/>
        </p:spPr>
      </p:pic>
      <p:sp>
        <p:nvSpPr>
          <p:cNvPr id="1048618" name="object 3"/>
          <p:cNvSpPr txBox="1">
            <a:spLocks noGrp="1"/>
          </p:cNvSpPr>
          <p:nvPr>
            <p:ph type="title"/>
          </p:nvPr>
        </p:nvSpPr>
        <p:spPr>
          <a:xfrm>
            <a:off x="78740" y="-26387"/>
            <a:ext cx="8902699" cy="1099766"/>
          </a:xfrm>
          <a:prstGeom prst="rect"/>
        </p:spPr>
        <p:txBody>
          <a:bodyPr bIns="0" lIns="0" rIns="0" rtlCol="0" tIns="375865" vert="horz" wrap="square">
            <a:spAutoFit/>
          </a:bodyPr>
          <a:p>
            <a:pPr marL="676910">
              <a:lnSpc>
                <a:spcPct val="100000"/>
              </a:lnSpc>
              <a:spcBef>
                <a:spcPts val="105"/>
              </a:spcBef>
            </a:pPr>
            <a:r>
              <a:rPr dirty="0"/>
              <a:t>Dataset</a:t>
            </a:r>
            <a:r>
              <a:rPr dirty="0" spc="-85"/>
              <a:t> </a:t>
            </a:r>
            <a:r>
              <a:rPr dirty="0" spc="-10"/>
              <a:t>Description</a:t>
            </a:r>
          </a:p>
        </p:txBody>
      </p:sp>
      <p:sp>
        <p:nvSpPr>
          <p:cNvPr id="1048619" name="object 4" descr=""/>
          <p:cNvSpPr txBox="1"/>
          <p:nvPr/>
        </p:nvSpPr>
        <p:spPr>
          <a:xfrm>
            <a:off x="637857" y="1322292"/>
            <a:ext cx="330835" cy="461200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400" spc="204">
                <a:latin typeface="Segoe UI Symbol"/>
                <a:cs typeface="Segoe UI Symbol"/>
              </a:rPr>
              <a:t>❖</a:t>
            </a:r>
            <a:endParaRPr sz="2400">
              <a:latin typeface="Segoe UI Symbol"/>
              <a:cs typeface="Segoe UI Symbol"/>
            </a:endParaRPr>
          </a:p>
        </p:txBody>
      </p:sp>
      <p:sp>
        <p:nvSpPr>
          <p:cNvPr id="1048620" name="object 5" descr=""/>
          <p:cNvSpPr txBox="1"/>
          <p:nvPr/>
        </p:nvSpPr>
        <p:spPr>
          <a:xfrm>
            <a:off x="1209995" y="1307241"/>
            <a:ext cx="5891530" cy="463158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1111885">
              <a:lnSpc>
                <a:spcPct val="132800"/>
              </a:lnSpc>
              <a:spcBef>
                <a:spcPts val="100"/>
              </a:spcBef>
            </a:pPr>
            <a:r>
              <a:rPr dirty="0" sz="2400" spc="70">
                <a:latin typeface="Verdana"/>
                <a:cs typeface="Verdana"/>
              </a:rPr>
              <a:t>EMPLOYEE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DATA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SET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340">
                <a:latin typeface="Verdana"/>
                <a:cs typeface="Verdana"/>
              </a:rPr>
              <a:t>–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KAGGLE </a:t>
            </a:r>
            <a:r>
              <a:rPr dirty="0" sz="2400" spc="-160">
                <a:latin typeface="Verdana"/>
                <a:cs typeface="Verdana"/>
              </a:rPr>
              <a:t>26</a:t>
            </a:r>
            <a:r>
              <a:rPr dirty="0" sz="2400" spc="-33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FEATURE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400" spc="-25">
                <a:latin typeface="Verdana"/>
                <a:cs typeface="Verdana"/>
              </a:rPr>
              <a:t>FEATURE-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9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FEATURE</a:t>
            </a:r>
            <a:endParaRPr sz="2400">
              <a:latin typeface="Verdana"/>
              <a:cs typeface="Verdana"/>
            </a:endParaRPr>
          </a:p>
          <a:p>
            <a:pPr marL="12700" marR="529590">
              <a:lnSpc>
                <a:spcPct val="148400"/>
              </a:lnSpc>
            </a:pPr>
            <a:r>
              <a:rPr dirty="0" sz="2400" spc="70">
                <a:latin typeface="Verdana"/>
                <a:cs typeface="Verdana"/>
              </a:rPr>
              <a:t>EMPLOYEE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165">
                <a:latin typeface="Verdana"/>
                <a:cs typeface="Verdana"/>
              </a:rPr>
              <a:t>ID-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CATEGORICAL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DATA </a:t>
            </a:r>
            <a:r>
              <a:rPr altLang="en" dirty="0" sz="2400" lang="en-US" spc="-20">
                <a:latin typeface="Verdana"/>
                <a:cs typeface="Verdana"/>
              </a:rPr>
              <a:t> </a:t>
            </a:r>
            <a:r>
              <a:rPr altLang="en" dirty="0" sz="2400" lang="en-US" spc="-20">
                <a:latin typeface="Verdana"/>
                <a:cs typeface="Verdana"/>
              </a:rPr>
              <a:t> </a:t>
            </a:r>
            <a:r>
              <a:rPr altLang="en" dirty="0" sz="2400" lang="en-US" spc="-20">
                <a:latin typeface="Verdana"/>
                <a:cs typeface="Verdana"/>
              </a:rPr>
              <a:t> </a:t>
            </a:r>
            <a:r>
              <a:rPr altLang="en" dirty="0" sz="2400" lang="en-US" spc="-20">
                <a:latin typeface="Verdana"/>
                <a:cs typeface="Verdana"/>
              </a:rPr>
              <a:t> </a:t>
            </a:r>
            <a:r>
              <a:rPr altLang="en" dirty="0" sz="2400" lang="en-US" spc="-20">
                <a:latin typeface="Verdana"/>
                <a:cs typeface="Verdana"/>
              </a:rPr>
              <a:t> </a:t>
            </a:r>
            <a:r>
              <a:rPr altLang="en" dirty="0" sz="2400" lang="en-US" spc="-20">
                <a:latin typeface="Verdana"/>
                <a:cs typeface="Verdana"/>
              </a:rPr>
              <a:t> </a:t>
            </a:r>
            <a:r>
              <a:rPr altLang="en" dirty="0" sz="2400" lang="en-US" spc="-20">
                <a:latin typeface="Verdana"/>
                <a:cs typeface="Verdana"/>
              </a:rPr>
              <a:t> </a:t>
            </a:r>
            <a:r>
              <a:rPr altLang="en" dirty="0" sz="2400" lang="en-US" spc="-20">
                <a:latin typeface="Verdana"/>
                <a:cs typeface="Verdana"/>
              </a:rPr>
              <a:t> </a:t>
            </a:r>
            <a:r>
              <a:rPr altLang="en" dirty="0" sz="2400" lang="en-US" spc="-20">
                <a:latin typeface="Verdana"/>
                <a:cs typeface="Verdana"/>
              </a:rPr>
              <a:t> </a:t>
            </a:r>
            <a:r>
              <a:rPr altLang="en" dirty="0" sz="2400" lang="en-US" spc="-20">
                <a:latin typeface="Verdana"/>
                <a:cs typeface="Verdana"/>
              </a:rPr>
              <a:t> </a:t>
            </a:r>
            <a:r>
              <a:rPr altLang="en" dirty="0" sz="2400" lang="en-US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GE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NDE</a:t>
            </a:r>
            <a:r>
              <a:rPr altLang="en" dirty="0" sz="2400" lang="en-US" spc="-310">
                <a:latin typeface="Verdana"/>
                <a:cs typeface="Verdana"/>
              </a:rPr>
              <a:t>R</a:t>
            </a:r>
            <a:r>
              <a:rPr dirty="0" sz="2400" spc="-135">
                <a:latin typeface="Verdana"/>
                <a:cs typeface="Verdana"/>
              </a:rPr>
              <a:t>-</a:t>
            </a:r>
            <a:r>
              <a:rPr dirty="0" sz="2400" spc="260">
                <a:latin typeface="Verdana"/>
                <a:cs typeface="Verdana"/>
              </a:rPr>
              <a:t>M</a:t>
            </a:r>
            <a:r>
              <a:rPr altLang="en" dirty="0" sz="2400" lang="en-US" spc="260">
                <a:latin typeface="Verdana"/>
                <a:cs typeface="Verdana"/>
              </a:rPr>
              <a:t>A</a:t>
            </a:r>
            <a:r>
              <a:rPr dirty="0" sz="2400">
                <a:latin typeface="Verdana"/>
                <a:cs typeface="Verdana"/>
              </a:rPr>
              <a:t>LE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155">
                <a:latin typeface="Verdana"/>
                <a:cs typeface="Verdana"/>
              </a:rPr>
              <a:t>,F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140">
                <a:latin typeface="Verdana"/>
                <a:cs typeface="Verdana"/>
              </a:rPr>
              <a:t>EM</a:t>
            </a:r>
            <a:r>
              <a:rPr dirty="0" sz="2400" spc="-25">
                <a:latin typeface="Verdana"/>
                <a:cs typeface="Verdana"/>
              </a:rPr>
              <a:t>ALE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3829"/>
              </a:lnSpc>
              <a:spcBef>
                <a:spcPts val="209"/>
              </a:spcBef>
            </a:pPr>
            <a:r>
              <a:rPr dirty="0" sz="2400" spc="60">
                <a:latin typeface="Verdana"/>
                <a:cs typeface="Verdana"/>
              </a:rPr>
              <a:t>PERFORMANCE</a:t>
            </a:r>
            <a:r>
              <a:rPr dirty="0" sz="2400" spc="-27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LEVEL-</a:t>
            </a:r>
            <a:r>
              <a:rPr dirty="0" sz="2400" spc="-20">
                <a:latin typeface="Verdana"/>
                <a:cs typeface="Verdana"/>
              </a:rPr>
              <a:t>ORDINAL</a:t>
            </a:r>
            <a:r>
              <a:rPr dirty="0" sz="2400" spc="-27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DATA </a:t>
            </a:r>
            <a:r>
              <a:rPr dirty="0" sz="2400" spc="-100">
                <a:latin typeface="Verdana"/>
                <a:cs typeface="Verdana"/>
              </a:rPr>
              <a:t>BUSINESS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35">
                <a:latin typeface="Verdana"/>
                <a:cs typeface="Verdana"/>
              </a:rPr>
              <a:t>UNIT-</a:t>
            </a:r>
            <a:r>
              <a:rPr dirty="0" sz="2400">
                <a:latin typeface="Verdana"/>
                <a:cs typeface="Verdana"/>
              </a:rPr>
              <a:t>REFERENCE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DATA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SET</a:t>
            </a:r>
            <a:endParaRPr sz="2400">
              <a:latin typeface="Verdana"/>
              <a:cs typeface="Verdana"/>
            </a:endParaRPr>
          </a:p>
          <a:p>
            <a:pPr marL="12700" marR="1672589">
              <a:lnSpc>
                <a:spcPts val="4280"/>
              </a:lnSpc>
            </a:pPr>
            <a:r>
              <a:rPr dirty="0" sz="2400">
                <a:latin typeface="Verdana"/>
                <a:cs typeface="Verdana"/>
              </a:rPr>
              <a:t>NAME-NOMINAL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DATA </a:t>
            </a:r>
            <a:r>
              <a:rPr dirty="0" sz="2400" spc="-114">
                <a:latin typeface="Verdana"/>
                <a:cs typeface="Verdana"/>
              </a:rPr>
              <a:t>RATING-</a:t>
            </a:r>
            <a:r>
              <a:rPr dirty="0" sz="2400">
                <a:latin typeface="Verdana"/>
                <a:cs typeface="Verdana"/>
              </a:rPr>
              <a:t>NUMERICAL</a:t>
            </a:r>
            <a:r>
              <a:rPr dirty="0" sz="2400" spc="-25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VALUE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96075" y="1695450"/>
            <a:ext cx="314324" cy="323849"/>
          </a:xfrm>
          <a:prstGeom prst="rect"/>
        </p:spPr>
      </p:pic>
      <p:grpSp>
        <p:nvGrpSpPr>
          <p:cNvPr id="34" name="object 3" descr=""/>
          <p:cNvGrpSpPr/>
          <p:nvPr/>
        </p:nvGrpSpPr>
        <p:grpSpPr>
          <a:xfrm>
            <a:off x="7387237" y="0"/>
            <a:ext cx="4805045" cy="6858000"/>
            <a:chOff x="7387237" y="0"/>
            <a:chExt cx="4805045" cy="6858000"/>
          </a:xfrm>
        </p:grpSpPr>
        <p:pic>
          <p:nvPicPr>
            <p:cNvPr id="2097182" name="object 4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387237" y="0"/>
              <a:ext cx="4804762" cy="6857999"/>
            </a:xfrm>
            <a:prstGeom prst="rect"/>
          </p:spPr>
        </p:pic>
        <p:pic>
          <p:nvPicPr>
            <p:cNvPr id="2097183" name="object 5" descr="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9725025" y="3914775"/>
              <a:ext cx="2466974" cy="2943224"/>
            </a:xfrm>
            <a:prstGeom prst="rect"/>
          </p:spPr>
        </p:pic>
      </p:grpSp>
      <p:sp>
        <p:nvSpPr>
          <p:cNvPr id="1048621" name="object 6" descr=""/>
          <p:cNvSpPr txBox="1"/>
          <p:nvPr/>
        </p:nvSpPr>
        <p:spPr>
          <a:xfrm>
            <a:off x="740413" y="6462143"/>
            <a:ext cx="1688464" cy="19748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100" spc="6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2C2"/>
                </a:solidFill>
                <a:latin typeface="Trebuchet MS"/>
                <a:cs typeface="Trebuchet MS"/>
              </a:rPr>
              <a:t>AnnualReview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2" name="object 7" descr=""/>
          <p:cNvSpPr txBox="1"/>
          <p:nvPr/>
        </p:nvSpPr>
        <p:spPr>
          <a:xfrm>
            <a:off x="11311256" y="6456427"/>
            <a:ext cx="100965" cy="19748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solidFill>
                  <a:srgbClr val="2D936A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3" name="object 8"/>
          <p:cNvSpPr txBox="1">
            <a:spLocks noGrp="1"/>
          </p:cNvSpPr>
          <p:nvPr>
            <p:ph type="title"/>
          </p:nvPr>
        </p:nvSpPr>
        <p:spPr>
          <a:xfrm>
            <a:off x="374012" y="371126"/>
            <a:ext cx="759396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THE</a:t>
            </a:r>
            <a:r>
              <a:rPr dirty="0" sz="4250" spc="-20"/>
              <a:t> </a:t>
            </a:r>
            <a:r>
              <a:rPr dirty="0" sz="4250"/>
              <a:t>"WOW"</a:t>
            </a:r>
            <a:r>
              <a:rPr dirty="0" sz="4250" spc="-5"/>
              <a:t> </a:t>
            </a:r>
            <a:r>
              <a:rPr dirty="0" sz="4250"/>
              <a:t>IN</a:t>
            </a:r>
            <a:r>
              <a:rPr dirty="0" sz="4250" spc="-5"/>
              <a:t> </a:t>
            </a:r>
            <a:r>
              <a:rPr dirty="0" sz="4250"/>
              <a:t>OUR</a:t>
            </a:r>
            <a:r>
              <a:rPr dirty="0" sz="4250" spc="-5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1048624" name="object 9" descr=""/>
          <p:cNvSpPr txBox="1"/>
          <p:nvPr/>
        </p:nvSpPr>
        <p:spPr>
          <a:xfrm>
            <a:off x="374013" y="1175275"/>
            <a:ext cx="8818880" cy="5121530"/>
          </a:xfrm>
          <a:prstGeom prst="rect"/>
        </p:spPr>
        <p:txBody>
          <a:bodyPr bIns="0" lIns="0" rIns="0" rtlCol="0" tIns="231140" vert="horz" wrap="square">
            <a:spAutoFit/>
          </a:bodyPr>
          <a:p>
            <a:pPr indent="-285750" marL="298450">
              <a:lnSpc>
                <a:spcPct val="100000"/>
              </a:lnSpc>
              <a:spcBef>
                <a:spcPts val="1820"/>
              </a:spcBef>
              <a:buFont typeface="Yu Gothic UI Light"/>
              <a:buChar char="•"/>
              <a:tabLst>
                <a:tab algn="l" pos="298450"/>
              </a:tabLst>
            </a:pPr>
            <a:r>
              <a:rPr dirty="0" sz="2750" spc="45">
                <a:latin typeface="Tahoma"/>
                <a:cs typeface="Tahoma"/>
              </a:rPr>
              <a:t>CONDITIONAL</a:t>
            </a:r>
            <a:r>
              <a:rPr dirty="0" sz="2750" spc="-170">
                <a:latin typeface="Tahoma"/>
                <a:cs typeface="Tahoma"/>
              </a:rPr>
              <a:t> </a:t>
            </a:r>
            <a:r>
              <a:rPr dirty="0" sz="2750" spc="45">
                <a:latin typeface="Tahoma"/>
                <a:cs typeface="Tahoma"/>
              </a:rPr>
              <a:t>FORMATTING:BY</a:t>
            </a:r>
            <a:r>
              <a:rPr dirty="0" sz="2750" spc="-165">
                <a:latin typeface="Tahoma"/>
                <a:cs typeface="Tahoma"/>
              </a:rPr>
              <a:t> </a:t>
            </a:r>
            <a:r>
              <a:rPr dirty="0" sz="2750" spc="75">
                <a:latin typeface="Tahoma"/>
                <a:cs typeface="Tahoma"/>
              </a:rPr>
              <a:t>USING</a:t>
            </a:r>
            <a:r>
              <a:rPr dirty="0" sz="2750" spc="-165">
                <a:latin typeface="Tahoma"/>
                <a:cs typeface="Tahoma"/>
              </a:rPr>
              <a:t> </a:t>
            </a:r>
            <a:r>
              <a:rPr dirty="0" sz="2750" spc="30">
                <a:latin typeface="Tahoma"/>
                <a:cs typeface="Tahoma"/>
              </a:rPr>
              <a:t>THIS</a:t>
            </a:r>
            <a:endParaRPr sz="2750">
              <a:latin typeface="Tahoma"/>
              <a:cs typeface="Tahoma"/>
            </a:endParaRPr>
          </a:p>
          <a:p>
            <a:pPr marL="298450">
              <a:lnSpc>
                <a:spcPct val="100000"/>
              </a:lnSpc>
              <a:spcBef>
                <a:spcPts val="1725"/>
              </a:spcBef>
            </a:pPr>
            <a:r>
              <a:rPr dirty="0" sz="2750" spc="75">
                <a:latin typeface="Verdana"/>
                <a:cs typeface="Verdana"/>
              </a:rPr>
              <a:t>BLANK</a:t>
            </a:r>
            <a:r>
              <a:rPr dirty="0" sz="2750" spc="-355">
                <a:latin typeface="Verdana"/>
                <a:cs typeface="Verdana"/>
              </a:rPr>
              <a:t> </a:t>
            </a:r>
            <a:r>
              <a:rPr dirty="0" sz="2750" spc="-20">
                <a:latin typeface="Verdana"/>
                <a:cs typeface="Verdana"/>
              </a:rPr>
              <a:t>CELLS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110">
                <a:latin typeface="Verdana"/>
                <a:cs typeface="Verdana"/>
              </a:rPr>
              <a:t>WERE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114">
                <a:latin typeface="Verdana"/>
                <a:cs typeface="Verdana"/>
              </a:rPr>
              <a:t>FOUND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105">
                <a:latin typeface="Verdana"/>
                <a:cs typeface="Verdana"/>
              </a:rPr>
              <a:t>AND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-45">
                <a:latin typeface="Verdana"/>
                <a:cs typeface="Verdana"/>
              </a:rPr>
              <a:t>HIGHLIGHTED.</a:t>
            </a:r>
            <a:endParaRPr sz="2750">
              <a:latin typeface="Verdana"/>
              <a:cs typeface="Verdana"/>
            </a:endParaRPr>
          </a:p>
          <a:p>
            <a:pPr indent="-106680" marL="107314" marR="10160">
              <a:lnSpc>
                <a:spcPct val="153000"/>
              </a:lnSpc>
              <a:spcBef>
                <a:spcPts val="5"/>
              </a:spcBef>
              <a:buSzPct val="45454"/>
              <a:buChar char="•"/>
              <a:tabLst>
                <a:tab algn="l" pos="298450"/>
              </a:tabLst>
            </a:pPr>
            <a:r>
              <a:rPr dirty="0" sz="2750" spc="-160">
                <a:latin typeface="Verdana"/>
                <a:cs typeface="Verdana"/>
              </a:rPr>
              <a:t>FILTER: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100">
                <a:latin typeface="Verdana"/>
                <a:cs typeface="Verdana"/>
              </a:rPr>
              <a:t>BY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-90">
                <a:latin typeface="Verdana"/>
                <a:cs typeface="Verdana"/>
              </a:rPr>
              <a:t>USING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-170">
                <a:latin typeface="Verdana"/>
                <a:cs typeface="Verdana"/>
              </a:rPr>
              <a:t>THIS</a:t>
            </a:r>
            <a:r>
              <a:rPr dirty="0" sz="2750" spc="-345">
                <a:latin typeface="Verdana"/>
                <a:cs typeface="Verdana"/>
              </a:rPr>
              <a:t> </a:t>
            </a:r>
            <a:r>
              <a:rPr dirty="0" sz="2750" spc="-60">
                <a:latin typeface="Verdana"/>
                <a:cs typeface="Verdana"/>
              </a:rPr>
              <a:t>FILTER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THE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75">
                <a:latin typeface="Verdana"/>
                <a:cs typeface="Verdana"/>
              </a:rPr>
              <a:t>BLANK</a:t>
            </a:r>
            <a:r>
              <a:rPr dirty="0" sz="2750" spc="-350">
                <a:latin typeface="Verdana"/>
                <a:cs typeface="Verdana"/>
              </a:rPr>
              <a:t> </a:t>
            </a:r>
            <a:r>
              <a:rPr dirty="0" sz="2750" spc="-10">
                <a:latin typeface="Verdana"/>
                <a:cs typeface="Verdana"/>
              </a:rPr>
              <a:t>VALUES </a:t>
            </a:r>
            <a:r>
              <a:rPr dirty="0" sz="2750" spc="-10">
                <a:latin typeface="Verdana"/>
                <a:cs typeface="Verdana"/>
              </a:rPr>
              <a:t>	</a:t>
            </a:r>
            <a:r>
              <a:rPr dirty="0" sz="2750" spc="125">
                <a:latin typeface="Verdana"/>
                <a:cs typeface="Verdana"/>
              </a:rPr>
              <a:t>WERE</a:t>
            </a:r>
            <a:r>
              <a:rPr dirty="0" sz="2750" spc="-345">
                <a:latin typeface="Verdana"/>
                <a:cs typeface="Verdana"/>
              </a:rPr>
              <a:t> </a:t>
            </a:r>
            <a:r>
              <a:rPr dirty="0" sz="2750" spc="-10">
                <a:latin typeface="Verdana"/>
                <a:cs typeface="Verdana"/>
              </a:rPr>
              <a:t>REMOVED.</a:t>
            </a:r>
            <a:endParaRPr sz="2750">
              <a:latin typeface="Verdana"/>
              <a:cs typeface="Verdana"/>
            </a:endParaRPr>
          </a:p>
          <a:p>
            <a:pPr indent="-150495" marL="150495" marR="1303020">
              <a:lnSpc>
                <a:spcPts val="5050"/>
              </a:lnSpc>
              <a:spcBef>
                <a:spcPts val="425"/>
              </a:spcBef>
              <a:buSzPct val="83636"/>
              <a:buChar char="•"/>
              <a:tabLst>
                <a:tab algn="l" pos="298450"/>
              </a:tabLst>
            </a:pPr>
            <a:r>
              <a:rPr dirty="0" sz="2750" spc="65">
                <a:latin typeface="Tahoma"/>
                <a:cs typeface="Tahoma"/>
              </a:rPr>
              <a:t>FORMULA</a:t>
            </a:r>
            <a:r>
              <a:rPr dirty="0" sz="2750" spc="-150">
                <a:latin typeface="Tahoma"/>
                <a:cs typeface="Tahoma"/>
              </a:rPr>
              <a:t> </a:t>
            </a:r>
            <a:r>
              <a:rPr dirty="0" sz="2750">
                <a:latin typeface="Tahoma"/>
                <a:cs typeface="Tahoma"/>
              </a:rPr>
              <a:t>USED</a:t>
            </a:r>
            <a:r>
              <a:rPr dirty="0" sz="2750" spc="-145">
                <a:latin typeface="Tahoma"/>
                <a:cs typeface="Tahoma"/>
              </a:rPr>
              <a:t> </a:t>
            </a:r>
            <a:r>
              <a:rPr dirty="0" sz="2750" spc="-20">
                <a:latin typeface="Tahoma"/>
                <a:cs typeface="Tahoma"/>
              </a:rPr>
              <a:t>TO</a:t>
            </a:r>
            <a:r>
              <a:rPr dirty="0" sz="2750" spc="-150">
                <a:latin typeface="Tahoma"/>
                <a:cs typeface="Tahoma"/>
              </a:rPr>
              <a:t> </a:t>
            </a:r>
            <a:r>
              <a:rPr dirty="0" sz="2750" spc="55">
                <a:latin typeface="Tahoma"/>
                <a:cs typeface="Tahoma"/>
              </a:rPr>
              <a:t>IDENTIFY</a:t>
            </a:r>
            <a:r>
              <a:rPr dirty="0" sz="2750" spc="-145">
                <a:latin typeface="Tahoma"/>
                <a:cs typeface="Tahoma"/>
              </a:rPr>
              <a:t> </a:t>
            </a:r>
            <a:r>
              <a:rPr dirty="0" sz="2750" spc="70">
                <a:latin typeface="Tahoma"/>
                <a:cs typeface="Tahoma"/>
              </a:rPr>
              <a:t>PERFORMANCE </a:t>
            </a:r>
            <a:r>
              <a:rPr dirty="0" sz="2750" spc="70">
                <a:latin typeface="Tahoma"/>
                <a:cs typeface="Tahoma"/>
              </a:rPr>
              <a:t>	</a:t>
            </a:r>
            <a:r>
              <a:rPr dirty="0" sz="2750">
                <a:latin typeface="Tahoma"/>
                <a:cs typeface="Tahoma"/>
              </a:rPr>
              <a:t>LEVEL:</a:t>
            </a:r>
            <a:r>
              <a:rPr dirty="0" sz="2750" spc="-40">
                <a:latin typeface="Tahoma"/>
                <a:cs typeface="Tahoma"/>
              </a:rPr>
              <a:t> </a:t>
            </a:r>
            <a:r>
              <a:rPr dirty="0" sz="2750" spc="60">
                <a:latin typeface="Tahoma"/>
                <a:cs typeface="Tahoma"/>
              </a:rPr>
              <a:t>IFS</a:t>
            </a:r>
            <a:endParaRPr sz="2750">
              <a:latin typeface="Tahoma"/>
              <a:cs typeface="Tahoma"/>
            </a:endParaRPr>
          </a:p>
          <a:p>
            <a:pPr marL="12700" marR="161290">
              <a:lnSpc>
                <a:spcPts val="5030"/>
              </a:lnSpc>
            </a:pPr>
            <a:r>
              <a:rPr dirty="0" sz="2750">
                <a:latin typeface="Verdana"/>
                <a:cs typeface="Verdana"/>
              </a:rPr>
              <a:t>EG</a:t>
            </a:r>
            <a:r>
              <a:rPr dirty="0" sz="2750" spc="-360">
                <a:latin typeface="Verdana"/>
                <a:cs typeface="Verdana"/>
              </a:rPr>
              <a:t> </a:t>
            </a:r>
            <a:r>
              <a:rPr dirty="0" sz="2750" spc="-665">
                <a:latin typeface="Verdana"/>
                <a:cs typeface="Verdana"/>
              </a:rPr>
              <a:t>:</a:t>
            </a:r>
            <a:r>
              <a:rPr dirty="0" sz="2750" spc="-360">
                <a:latin typeface="Verdana"/>
                <a:cs typeface="Verdana"/>
              </a:rPr>
              <a:t> </a:t>
            </a:r>
            <a:r>
              <a:rPr dirty="0" sz="2750" spc="-655">
                <a:latin typeface="Verdana"/>
                <a:cs typeface="Verdana"/>
              </a:rPr>
              <a:t>=</a:t>
            </a:r>
            <a:r>
              <a:rPr dirty="0" sz="2750" spc="-360">
                <a:latin typeface="Verdana"/>
                <a:cs typeface="Verdana"/>
              </a:rPr>
              <a:t> </a:t>
            </a:r>
            <a:r>
              <a:rPr dirty="0" sz="2750" spc="-335">
                <a:latin typeface="Verdana"/>
                <a:cs typeface="Verdana"/>
              </a:rPr>
              <a:t>IFS(Z8&gt;=5,</a:t>
            </a:r>
            <a:r>
              <a:rPr dirty="0" sz="2750" spc="-360">
                <a:latin typeface="Verdana"/>
                <a:cs typeface="Verdana"/>
              </a:rPr>
              <a:t> </a:t>
            </a:r>
            <a:r>
              <a:rPr dirty="0" sz="2750" spc="-10">
                <a:latin typeface="Verdana"/>
                <a:cs typeface="Verdana"/>
              </a:rPr>
              <a:t>“VERY </a:t>
            </a:r>
            <a:r>
              <a:rPr dirty="0" sz="2750" spc="-190">
                <a:latin typeface="Verdana"/>
                <a:cs typeface="Verdana"/>
              </a:rPr>
              <a:t>HIGH”,Z8&gt;=4,“HIGH”,Z8&gt;=3,“MEDIUM”,TRUE,“LOW”)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Employee_Data_Analysis DEVIKA nan mudhalvan.pdf</dc:title>
  <dc:creator>AF I Raji.D</dc:creator>
  <dcterms:created xsi:type="dcterms:W3CDTF">2024-09-05T06:25:02Z</dcterms:created>
  <dcterms:modified xsi:type="dcterms:W3CDTF">2024-09-10T06:45:55Z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2024-09-05T00:00:00Z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2024-09-05T00:00:00Z</vt:filetime>
  </property>
  <property fmtid="{D5CDD505-2E9C-101B-9397-08002B2CF9AE}" pid="5" name="Producer">
    <vt:lpwstr>Canva</vt:lpwstr>
  </property>
  <property fmtid="{D5CDD505-2E9C-101B-9397-08002B2CF9AE}" pid="6" name="ICV">
    <vt:lpwstr>4dba7393f64b4f53a1d097a564360ca1</vt:lpwstr>
  </property>
</Properties>
</file>