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1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0" r:id="rId3"/>
    <p:sldId id="258" r:id="rId4"/>
    <p:sldId id="261" r:id="rId5"/>
    <p:sldId id="262" r:id="rId6"/>
    <p:sldId id="263" r:id="rId7"/>
    <p:sldId id="264" r:id="rId8"/>
    <p:sldId id="259" r:id="rId9"/>
    <p:sldId id="265" r:id="rId10"/>
    <p:sldId id="266" r:id="rId11"/>
    <p:sldId id="268" r:id="rId12"/>
    <p:sldId id="267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71" r:id="rId21"/>
    <p:sldId id="25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77D66E-443E-4573-94F8-A60FE67237F4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81EF0-1241-4DAF-B40D-42AA69766F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05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4402440" y="9553680"/>
            <a:ext cx="3368160" cy="502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fld id="{08AA4EB7-8864-45D0-BEC8-E404BAD2E2A2}" type="slidenum">
              <a:rPr lang="en-US" sz="1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3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353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95280" y="754200"/>
            <a:ext cx="5181480" cy="3772080"/>
          </a:xfrm>
          <a:prstGeom prst="rect">
            <a:avLst/>
          </a:prstGeom>
        </p:spPr>
      </p:sp>
      <p:sp>
        <p:nvSpPr>
          <p:cNvPr id="354" name="PlaceHolder 3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920" cy="452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8785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1C559-5082-406A-98B7-FA4D4B7E038F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687BE-1B0F-48E6-810E-B291CF449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221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1C559-5082-406A-98B7-FA4D4B7E038F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687BE-1B0F-48E6-810E-B291CF449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301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1C559-5082-406A-98B7-FA4D4B7E038F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687BE-1B0F-48E6-810E-B291CF449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92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1C559-5082-406A-98B7-FA4D4B7E038F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687BE-1B0F-48E6-810E-B291CF449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143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1C559-5082-406A-98B7-FA4D4B7E038F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687BE-1B0F-48E6-810E-B291CF449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823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1C559-5082-406A-98B7-FA4D4B7E038F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687BE-1B0F-48E6-810E-B291CF449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680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1C559-5082-406A-98B7-FA4D4B7E038F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687BE-1B0F-48E6-810E-B291CF449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987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1C559-5082-406A-98B7-FA4D4B7E038F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687BE-1B0F-48E6-810E-B291CF449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682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1C559-5082-406A-98B7-FA4D4B7E038F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687BE-1B0F-48E6-810E-B291CF449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626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1C559-5082-406A-98B7-FA4D4B7E038F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687BE-1B0F-48E6-810E-B291CF449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626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1C559-5082-406A-98B7-FA4D4B7E038F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687BE-1B0F-48E6-810E-B291CF449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308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1C559-5082-406A-98B7-FA4D4B7E038F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687BE-1B0F-48E6-810E-B291CF449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219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Canny edge detector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6124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253" y="0"/>
            <a:ext cx="11697630" cy="1325563"/>
          </a:xfrm>
        </p:spPr>
        <p:txBody>
          <a:bodyPr/>
          <a:lstStyle/>
          <a:p>
            <a:r>
              <a:rPr lang="en-US" dirty="0" smtClean="0"/>
              <a:t>Thinning of edges using non-maximal suppression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6325358" y="5730654"/>
            <a:ext cx="482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effectLst/>
                <a:latin typeface="Source Sans Pro"/>
              </a:rPr>
              <a:t>Non Maximum Suppression with Interpolation</a:t>
            </a:r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443" y="1790758"/>
            <a:ext cx="3229426" cy="249589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197068" y="2023044"/>
            <a:ext cx="545595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0" i="0" dirty="0" smtClean="0">
                <a:solidFill>
                  <a:srgbClr val="1F2328"/>
                </a:solidFill>
                <a:effectLst/>
                <a:latin typeface="-apple-system"/>
              </a:rPr>
              <a:t>When looking at a pixel there are only four directions when checking the surrounding pixels in a reverse trigonometric direction: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1F2328"/>
                </a:solidFill>
                <a:effectLst/>
                <a:latin typeface="-apple-system"/>
              </a:rPr>
              <a:t>0 degrees =&gt; horizontal direction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1F2328"/>
                </a:solidFill>
                <a:effectLst/>
                <a:latin typeface="-apple-system"/>
              </a:rPr>
              <a:t>45 degrees =&gt; positive diagonal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1F2328"/>
                </a:solidFill>
                <a:effectLst/>
                <a:latin typeface="-apple-system"/>
              </a:rPr>
              <a:t>90 degrees =&gt; vertical direction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1F2328"/>
                </a:solidFill>
                <a:effectLst/>
                <a:latin typeface="-apple-system"/>
              </a:rPr>
              <a:t>135 degrees =&gt; negative diagonal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pic>
        <p:nvPicPr>
          <p:cNvPr id="5124" name="Picture 4" descr="alt tex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15" t="16669" r="31990" b="45797"/>
          <a:stretch/>
        </p:blipFill>
        <p:spPr bwMode="auto">
          <a:xfrm>
            <a:off x="1070516" y="4682799"/>
            <a:ext cx="3590693" cy="141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8775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253" y="0"/>
            <a:ext cx="11697630" cy="1325563"/>
          </a:xfrm>
        </p:spPr>
        <p:txBody>
          <a:bodyPr/>
          <a:lstStyle/>
          <a:p>
            <a:r>
              <a:rPr lang="en-US" dirty="0" smtClean="0"/>
              <a:t>Thinning of edges using non-maximal suppression</a:t>
            </a:r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443" y="1790758"/>
            <a:ext cx="3229426" cy="249589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361825" y="1894276"/>
            <a:ext cx="612392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red area covers the intervals [0, 22.5) and [157.5, 180] =&gt; we are looking at pixel (x, y-1) and pixel (x, y+1)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blue area lies between [22.5 , 67.5) =&gt; we are looking at pixel (x-1, y-1) and pixel (x+1, y+1)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yellow area lies between [67.5, 112.5) =&gt; we are looking at pixel (x-1, y) and pixel (x+1, 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green area lies between [112.5, 157.5) =&gt; we are looking at pixel (x+1, y-1) and pixel (x-1, y+1)</a:t>
            </a:r>
          </a:p>
          <a:p>
            <a:r>
              <a:rPr lang="en-US" sz="2000" dirty="0"/>
              <a:t>If the current pixel is greater than both of his neighbors then we keep it. As a result, the algorithm gets thinner edges.</a:t>
            </a:r>
          </a:p>
        </p:txBody>
      </p:sp>
      <p:pic>
        <p:nvPicPr>
          <p:cNvPr id="5124" name="Picture 4" descr="alt tex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15" t="16669" r="31990" b="45797"/>
          <a:stretch/>
        </p:blipFill>
        <p:spPr bwMode="auto">
          <a:xfrm>
            <a:off x="1070516" y="4682799"/>
            <a:ext cx="3590693" cy="141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896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253" y="0"/>
            <a:ext cx="11697630" cy="1325563"/>
          </a:xfrm>
        </p:spPr>
        <p:txBody>
          <a:bodyPr/>
          <a:lstStyle/>
          <a:p>
            <a:r>
              <a:rPr lang="en-US" dirty="0" smtClean="0"/>
              <a:t>Thinning of edges using non-maximal suppression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514" y="1619491"/>
            <a:ext cx="4001901" cy="40019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257" y="1639229"/>
            <a:ext cx="3982163" cy="398216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325358" y="5730654"/>
            <a:ext cx="482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effectLst/>
                <a:latin typeface="Source Sans Pro"/>
              </a:rPr>
              <a:t>Non Maximum Suppression with Interpolation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0254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Double </a:t>
            </a:r>
            <a:r>
              <a:rPr lang="en-US" dirty="0" err="1" smtClean="0"/>
              <a:t>thresholding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376" y="1940550"/>
            <a:ext cx="6975328" cy="225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16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253" y="0"/>
            <a:ext cx="11697630" cy="1325563"/>
          </a:xfrm>
        </p:spPr>
        <p:txBody>
          <a:bodyPr/>
          <a:lstStyle/>
          <a:p>
            <a:pPr algn="ctr"/>
            <a:r>
              <a:rPr lang="en-US" dirty="0" smtClean="0"/>
              <a:t>Double </a:t>
            </a:r>
            <a:r>
              <a:rPr lang="en-US" dirty="0" err="1" smtClean="0"/>
              <a:t>thresholding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440" y="1619491"/>
            <a:ext cx="4001901" cy="400190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184646" y="5730654"/>
            <a:ext cx="482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effectLst/>
                <a:latin typeface="Source Sans Pro"/>
              </a:rPr>
              <a:t>Non Maximum Suppression with Interpolation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493" y="1619490"/>
            <a:ext cx="4001901" cy="400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033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253" y="0"/>
            <a:ext cx="11697630" cy="1325563"/>
          </a:xfrm>
        </p:spPr>
        <p:txBody>
          <a:bodyPr/>
          <a:lstStyle/>
          <a:p>
            <a:pPr algn="ctr"/>
            <a:r>
              <a:rPr lang="en-US" dirty="0" smtClean="0"/>
              <a:t>Double </a:t>
            </a:r>
            <a:r>
              <a:rPr lang="en-US" dirty="0" err="1" smtClean="0"/>
              <a:t>thresholding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977" y="1325563"/>
            <a:ext cx="3824403" cy="382440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7344" y="1325564"/>
            <a:ext cx="3824402" cy="382440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86629" y="5552199"/>
            <a:ext cx="1057766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determine which weak edges are actual edges -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 tracking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 edges that are connected to strong edges will be actual/real edges. Weak edges that are not connected to strong edges will be removed.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465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Canny edge detection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3913224" cy="24126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425" y="1797700"/>
            <a:ext cx="3946806" cy="230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816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Canny edge detection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230" y="2825265"/>
            <a:ext cx="3946806" cy="23017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607" y="1977773"/>
            <a:ext cx="7108091" cy="356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66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Canny edge detection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50460" b="33114"/>
          <a:stretch/>
        </p:blipFill>
        <p:spPr>
          <a:xfrm>
            <a:off x="1260088" y="2157968"/>
            <a:ext cx="4337823" cy="29347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4518" y="2576509"/>
            <a:ext cx="4193247" cy="271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240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Canny edge detection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753" y="2554206"/>
            <a:ext cx="4193247" cy="27168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0414" y="2554206"/>
            <a:ext cx="4220576" cy="241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690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Grayscale conversion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663" y="2754350"/>
            <a:ext cx="3217127" cy="32171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7570" y="2759925"/>
            <a:ext cx="3211552" cy="3211552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5672253" y="4215161"/>
            <a:ext cx="918118" cy="111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59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Canny edge detection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706" y="1371600"/>
            <a:ext cx="9193865" cy="507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055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extShape 1"/>
          <p:cNvSpPr txBox="1"/>
          <p:nvPr/>
        </p:nvSpPr>
        <p:spPr>
          <a:xfrm>
            <a:off x="609755" y="273422"/>
            <a:ext cx="10971300" cy="11446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5321" spc="-1">
                <a:latin typeface="Arial"/>
              </a:rPr>
              <a:t>Demo</a:t>
            </a:r>
          </a:p>
        </p:txBody>
      </p:sp>
      <p:sp>
        <p:nvSpPr>
          <p:cNvPr id="287" name="TextShape 2"/>
          <p:cNvSpPr txBox="1"/>
          <p:nvPr/>
        </p:nvSpPr>
        <p:spPr>
          <a:xfrm>
            <a:off x="609755" y="1604399"/>
            <a:ext cx="10971300" cy="39768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522461" indent="-391846">
              <a:spcBef>
                <a:spcPts val="17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870" spc="-1">
                <a:latin typeface="Arial"/>
              </a:rPr>
              <a:t>http://shd101wyy.github.io/edge-detection/</a:t>
            </a:r>
          </a:p>
        </p:txBody>
      </p:sp>
    </p:spTree>
    <p:extLst>
      <p:ext uri="{BB962C8B-B14F-4D97-AF65-F5344CB8AC3E}">
        <p14:creationId xmlns:p14="http://schemas.microsoft.com/office/powerpoint/2010/main" val="1618713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extShape 1"/>
          <p:cNvSpPr txBox="1"/>
          <p:nvPr/>
        </p:nvSpPr>
        <p:spPr>
          <a:xfrm>
            <a:off x="609755" y="75757"/>
            <a:ext cx="10971736" cy="1142889"/>
          </a:xfrm>
          <a:prstGeom prst="rect">
            <a:avLst/>
          </a:prstGeom>
          <a:noFill/>
          <a:ln>
            <a:noFill/>
          </a:ln>
        </p:spPr>
        <p:txBody>
          <a:bodyPr lIns="61389" tIns="61389" bIns="61389" anchor="ctr"/>
          <a:lstStyle/>
          <a:p>
            <a:pPr marL="47892" indent="-47892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354" spc="-1">
                <a:latin typeface="Arial"/>
              </a:rPr>
              <a:t>Canny Edge Operator</a:t>
            </a:r>
          </a:p>
        </p:txBody>
      </p:sp>
      <p:sp>
        <p:nvSpPr>
          <p:cNvPr id="289" name="TextShape 2"/>
          <p:cNvSpPr txBox="1"/>
          <p:nvPr/>
        </p:nvSpPr>
        <p:spPr>
          <a:xfrm>
            <a:off x="653729" y="1447224"/>
            <a:ext cx="10825446" cy="4723942"/>
          </a:xfrm>
          <a:prstGeom prst="rect">
            <a:avLst/>
          </a:prstGeom>
          <a:noFill/>
          <a:ln>
            <a:noFill/>
          </a:ln>
        </p:spPr>
        <p:txBody>
          <a:bodyPr lIns="61389" tIns="61389" bIns="61389">
            <a:normAutofit/>
          </a:bodyPr>
          <a:lstStyle/>
          <a:p>
            <a:pPr marL="47892" indent="-47892">
              <a:lnSpc>
                <a:spcPct val="110000"/>
              </a:lnSpc>
              <a:spcBef>
                <a:spcPts val="7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19" spc="-1">
                <a:latin typeface="Times New Roman"/>
              </a:rPr>
              <a:t>Smooth image </a:t>
            </a:r>
            <a:r>
              <a:rPr lang="en-US" sz="2419" i="1" spc="-1">
                <a:latin typeface="Times New Roman"/>
              </a:rPr>
              <a:t>I</a:t>
            </a:r>
            <a:r>
              <a:rPr lang="en-US" sz="2419" spc="-1">
                <a:latin typeface="Times New Roman"/>
              </a:rPr>
              <a:t> with 2D Gaussian:</a:t>
            </a:r>
          </a:p>
          <a:p>
            <a:pPr marL="47892" indent="-47892">
              <a:lnSpc>
                <a:spcPct val="110000"/>
              </a:lnSpc>
              <a:spcBef>
                <a:spcPts val="7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19" spc="-1">
              <a:latin typeface="Times New Roman"/>
            </a:endParaRPr>
          </a:p>
          <a:p>
            <a:pPr marL="47892" indent="-47892">
              <a:lnSpc>
                <a:spcPct val="110000"/>
              </a:lnSpc>
              <a:spcBef>
                <a:spcPts val="7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19" spc="-1">
                <a:latin typeface="Times New Roman"/>
              </a:rPr>
              <a:t>Find local edge normal directions for each pixel</a:t>
            </a:r>
          </a:p>
          <a:p>
            <a:pPr marL="47892" indent="-47892">
              <a:lnSpc>
                <a:spcPct val="180000"/>
              </a:lnSpc>
              <a:spcBef>
                <a:spcPts val="7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19" spc="-1">
              <a:latin typeface="Times New Roman"/>
            </a:endParaRPr>
          </a:p>
          <a:p>
            <a:pPr marL="47892" indent="-47892">
              <a:lnSpc>
                <a:spcPct val="110000"/>
              </a:lnSpc>
              <a:spcBef>
                <a:spcPts val="7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19" spc="-1">
                <a:latin typeface="Times New Roman"/>
              </a:rPr>
              <a:t>Compute edge magnitudes</a:t>
            </a:r>
          </a:p>
          <a:p>
            <a:pPr marL="47892" indent="-47892">
              <a:lnSpc>
                <a:spcPct val="110000"/>
              </a:lnSpc>
              <a:spcBef>
                <a:spcPts val="7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19" spc="-1">
              <a:latin typeface="Times New Roman"/>
            </a:endParaRPr>
          </a:p>
          <a:p>
            <a:pPr marL="47892" indent="-47892">
              <a:lnSpc>
                <a:spcPct val="110000"/>
              </a:lnSpc>
              <a:spcBef>
                <a:spcPts val="7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19" spc="-1">
              <a:latin typeface="Times New Roman"/>
            </a:endParaRPr>
          </a:p>
          <a:p>
            <a:pPr marL="47892" indent="-47892">
              <a:lnSpc>
                <a:spcPct val="110000"/>
              </a:lnSpc>
              <a:spcBef>
                <a:spcPts val="7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19" spc="-1">
                <a:latin typeface="Times New Roman"/>
              </a:rPr>
              <a:t>Locate edges by finding zero-crossings along the edge normal directions (</a:t>
            </a:r>
            <a:r>
              <a:rPr lang="en-US" sz="2419" b="1" spc="-1">
                <a:latin typeface="Times New Roman"/>
              </a:rPr>
              <a:t>non-maximum suppression</a:t>
            </a:r>
            <a:r>
              <a:rPr lang="en-US" sz="2419" spc="-1">
                <a:latin typeface="Times New Roman"/>
              </a:rPr>
              <a:t>)</a:t>
            </a:r>
          </a:p>
          <a:p>
            <a:pPr marL="47892" indent="-47892">
              <a:lnSpc>
                <a:spcPct val="170000"/>
              </a:lnSpc>
              <a:spcBef>
                <a:spcPts val="7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19" spc="-1">
              <a:latin typeface="Times New Roman"/>
            </a:endParaRPr>
          </a:p>
          <a:p>
            <a:pPr marL="47892" indent="-47892">
              <a:lnSpc>
                <a:spcPct val="110000"/>
              </a:lnSpc>
              <a:spcBef>
                <a:spcPts val="7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19" spc="-1">
              <a:latin typeface="Times New Roman"/>
            </a:endParaRPr>
          </a:p>
          <a:p>
            <a:pPr marL="47892" indent="-47892">
              <a:lnSpc>
                <a:spcPct val="110000"/>
              </a:lnSpc>
              <a:spcBef>
                <a:spcPts val="7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19" spc="-1">
              <a:latin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0" name="Formula 3"/>
              <p:cNvSpPr txBox="1"/>
              <p:nvPr/>
            </p:nvSpPr>
            <p:spPr>
              <a:xfrm>
                <a:off x="4313151" y="2764703"/>
                <a:ext cx="2294051" cy="885576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¯"/>
                          <m:ctrlPr>
                            <a:rPr sz="2177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sz="2177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sz="2177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2177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177">
                              <a:latin typeface="Cambria Math" panose="02040503050406030204" pitchFamily="18" charset="0"/>
                            </a:rPr>
                            <m:t>𝛻</m:t>
                          </m:r>
                          <m:d>
                            <m:dPr>
                              <m:ctrlPr>
                                <a:rPr sz="2177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sz="2177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sz="2177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sz="2177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sz="2177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sz="2177">
                                  <a:latin typeface="Cambria Math" panose="02040503050406030204" pitchFamily="18" charset="0"/>
                                </a:rPr>
                                <m:t>𝛻</m:t>
                              </m:r>
                              <m:d>
                                <m:dPr>
                                  <m:ctrlPr>
                                    <a:rPr sz="2177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sz="2177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r>
                                    <a:rPr sz="2177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sz="2177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sz="2177"/>
              </a:p>
            </p:txBody>
          </p:sp>
        </mc:Choice>
        <mc:Fallback>
          <p:sp>
            <p:nvSpPr>
              <p:cNvPr id="290" name="Formula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3151" y="2764703"/>
                <a:ext cx="2294051" cy="8855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1" name="Formula 4"/>
              <p:cNvSpPr txBox="1"/>
              <p:nvPr/>
            </p:nvSpPr>
            <p:spPr>
              <a:xfrm>
                <a:off x="5834391" y="1636182"/>
                <a:ext cx="911699" cy="354404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177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sz="2177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sz="2177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sz="2177"/>
              </a:p>
            </p:txBody>
          </p:sp>
        </mc:Choice>
        <mc:Fallback>
          <p:sp>
            <p:nvSpPr>
              <p:cNvPr id="291" name="Formula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391" y="1636182"/>
                <a:ext cx="911699" cy="354404"/>
              </a:xfrm>
              <a:prstGeom prst="rect">
                <a:avLst/>
              </a:prstGeom>
              <a:blipFill>
                <a:blip r:embed="rId4"/>
                <a:stretch>
                  <a:fillRect b="-1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2" name="Formula 5"/>
              <p:cNvSpPr txBox="1"/>
              <p:nvPr/>
            </p:nvSpPr>
            <p:spPr>
              <a:xfrm>
                <a:off x="4469890" y="5690064"/>
                <a:ext cx="2226566" cy="834636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177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sz="2177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sz="2177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sz="2177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sz="2177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sz="2177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sz="2177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sz="2177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num>
                        <m:den>
                          <m:r>
                            <a:rPr sz="2177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sz="2177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¯"/>
                                  <m:ctrlPr>
                                    <a:rPr sz="2177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sz="2177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p>
                              <m:r>
                                <a:rPr sz="2177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sz="2177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sz="2177"/>
              </a:p>
            </p:txBody>
          </p:sp>
        </mc:Choice>
        <mc:Fallback>
          <p:sp>
            <p:nvSpPr>
              <p:cNvPr id="292" name="Formula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890" y="5690064"/>
                <a:ext cx="2226566" cy="8346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3" name="Formula 6"/>
              <p:cNvSpPr txBox="1"/>
              <p:nvPr/>
            </p:nvSpPr>
            <p:spPr>
              <a:xfrm>
                <a:off x="4866091" y="4091761"/>
                <a:ext cx="1551282" cy="506354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sz="2177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sz="2177">
                              <a:latin typeface="Cambria Math" panose="02040503050406030204" pitchFamily="18" charset="0"/>
                            </a:rPr>
                            <m:t>𝛻</m:t>
                          </m:r>
                          <m:d>
                            <m:dPr>
                              <m:ctrlPr>
                                <a:rPr sz="2177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sz="2177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sz="2177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sz="2177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sz="2177"/>
              </a:p>
            </p:txBody>
          </p:sp>
        </mc:Choice>
        <mc:Fallback>
          <p:sp>
            <p:nvSpPr>
              <p:cNvPr id="293" name="Formula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091" y="4091761"/>
                <a:ext cx="1551282" cy="5063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4" name="CustomShape 7"/>
          <p:cNvSpPr/>
          <p:nvPr/>
        </p:nvSpPr>
        <p:spPr>
          <a:xfrm>
            <a:off x="837897" y="1057118"/>
            <a:ext cx="10464075" cy="76193"/>
          </a:xfrm>
          <a:prstGeom prst="rect">
            <a:avLst/>
          </a:prstGeom>
          <a:solidFill>
            <a:srgbClr val="000000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6118057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Apply Gaussian blur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424" y="2620536"/>
            <a:ext cx="3211552" cy="3211552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5672253" y="4215161"/>
            <a:ext cx="918118" cy="111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4937" y="2620536"/>
            <a:ext cx="3215268" cy="32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555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Determine the gradients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Sobel filter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898" y="2999678"/>
            <a:ext cx="2693020" cy="26930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391" y="2999678"/>
            <a:ext cx="2715322" cy="27153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00039" y="57150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Gx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8521891" y="5715000"/>
            <a:ext cx="431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7862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Determine the gradients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the magnitude and angle of the directional gradients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779" y="3411507"/>
            <a:ext cx="2879275" cy="13723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211" y="2570356"/>
            <a:ext cx="3250580" cy="325058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979096" y="5942568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dirty="0" smtClean="0">
                <a:solidFill>
                  <a:srgbClr val="646464"/>
                </a:solidFill>
                <a:effectLst/>
                <a:latin typeface="Source Sans Pro"/>
              </a:rPr>
              <a:t>Gradient Magnitude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7328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Determine the gradients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Sobel filter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16" y="2877015"/>
            <a:ext cx="2693020" cy="26930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377" y="2877015"/>
            <a:ext cx="2715322" cy="27153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81657" y="559233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Gx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644877" y="5592337"/>
            <a:ext cx="431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Gy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7666" y="2877015"/>
            <a:ext cx="2688621" cy="268862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796545" y="5700573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dirty="0" smtClean="0">
                <a:effectLst/>
                <a:latin typeface="Source Sans Pro"/>
              </a:rPr>
              <a:t>Gradient Magnitude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4600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Line 1"/>
          <p:cNvSpPr/>
          <p:nvPr/>
        </p:nvSpPr>
        <p:spPr>
          <a:xfrm>
            <a:off x="914525" y="838118"/>
            <a:ext cx="10362195" cy="1742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" name="TextShape 2"/>
          <p:cNvSpPr txBox="1"/>
          <p:nvPr/>
        </p:nvSpPr>
        <p:spPr>
          <a:xfrm>
            <a:off x="914525" y="0"/>
            <a:ext cx="10362195" cy="990504"/>
          </a:xfrm>
          <a:prstGeom prst="rect">
            <a:avLst/>
          </a:prstGeom>
          <a:noFill/>
          <a:ln>
            <a:noFill/>
          </a:ln>
        </p:spPr>
        <p:txBody>
          <a:bodyPr lIns="61389" tIns="61389" rIns="159787" bIns="61389" anchor="ctr"/>
          <a:lstStyle/>
          <a:p>
            <a:pPr marL="47892" algn="ctr"/>
            <a:r>
              <a:rPr lang="en-US" sz="5321" spc="-1">
                <a:latin typeface="Times New Roman"/>
              </a:rPr>
              <a:t>Non-maximum suppression</a:t>
            </a:r>
          </a:p>
        </p:txBody>
      </p:sp>
      <p:sp>
        <p:nvSpPr>
          <p:cNvPr id="297" name="TextShape 3"/>
          <p:cNvSpPr txBox="1"/>
          <p:nvPr/>
        </p:nvSpPr>
        <p:spPr>
          <a:xfrm>
            <a:off x="914525" y="5028712"/>
            <a:ext cx="10362195" cy="1828623"/>
          </a:xfrm>
          <a:prstGeom prst="rect">
            <a:avLst/>
          </a:prstGeom>
          <a:noFill/>
          <a:ln>
            <a:noFill/>
          </a:ln>
        </p:spPr>
        <p:txBody>
          <a:bodyPr lIns="61389" tIns="61389" rIns="159787" bIns="61389">
            <a:normAutofit lnSpcReduction="10000"/>
          </a:bodyPr>
          <a:lstStyle/>
          <a:p>
            <a:pPr marL="462378" indent="-414486">
              <a:spcBef>
                <a:spcPts val="723"/>
              </a:spcBef>
            </a:pPr>
            <a:r>
              <a:rPr lang="en-US" sz="3870" spc="-1">
                <a:latin typeface="Times New Roman"/>
              </a:rPr>
              <a:t>Check if pixel is local maximum along gradient direction</a:t>
            </a:r>
          </a:p>
          <a:p>
            <a:pPr marL="946089" lvl="1" indent="-345260">
              <a:spcBef>
                <a:spcPts val="603"/>
              </a:spcBef>
              <a:buClr>
                <a:srgbClr val="000000"/>
              </a:buClr>
              <a:buFont typeface="Arial"/>
              <a:buChar char="•"/>
            </a:pPr>
            <a:r>
              <a:rPr lang="en-US" sz="3386" spc="-1">
                <a:latin typeface="Times New Roman"/>
              </a:rPr>
              <a:t>requires checking interpolated pixels p and r</a:t>
            </a:r>
          </a:p>
        </p:txBody>
      </p:sp>
      <p:pic>
        <p:nvPicPr>
          <p:cNvPr id="298" name="Picture 4"/>
          <p:cNvPicPr/>
          <p:nvPr/>
        </p:nvPicPr>
        <p:blipFill>
          <a:blip r:embed="rId2"/>
          <a:stretch/>
        </p:blipFill>
        <p:spPr>
          <a:xfrm>
            <a:off x="1422186" y="1294839"/>
            <a:ext cx="4266786" cy="3200090"/>
          </a:xfrm>
          <a:prstGeom prst="rect">
            <a:avLst/>
          </a:prstGeom>
          <a:ln>
            <a:noFill/>
          </a:ln>
        </p:spPr>
      </p:pic>
      <p:pic>
        <p:nvPicPr>
          <p:cNvPr id="299" name="Picture 5"/>
          <p:cNvPicPr/>
          <p:nvPr/>
        </p:nvPicPr>
        <p:blipFill>
          <a:blip r:embed="rId3"/>
          <a:stretch/>
        </p:blipFill>
        <p:spPr>
          <a:xfrm>
            <a:off x="6197068" y="1294839"/>
            <a:ext cx="4266786" cy="320009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07996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Thinning of edges using non-maximal suppression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117" y="4694662"/>
            <a:ext cx="11664176" cy="1929161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 maximum suppression works by finding the pixel with the maximum value in an edge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occurs when pixel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an intensity that is larger than both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pixels p and r are the pixels in the gradient direction of q.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condition is true, then we keep the pixel, otherwise we set the pixel to zero (make it a black pixel).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4"/>
          <p:cNvPicPr/>
          <p:nvPr/>
        </p:nvPicPr>
        <p:blipFill>
          <a:blip r:embed="rId2"/>
          <a:stretch/>
        </p:blipFill>
        <p:spPr>
          <a:xfrm>
            <a:off x="1422186" y="1294839"/>
            <a:ext cx="4266786" cy="3200090"/>
          </a:xfrm>
          <a:prstGeom prst="rect">
            <a:avLst/>
          </a:prstGeom>
          <a:ln>
            <a:noFill/>
          </a:ln>
        </p:spPr>
      </p:pic>
      <p:pic>
        <p:nvPicPr>
          <p:cNvPr id="5" name="Picture 5"/>
          <p:cNvPicPr/>
          <p:nvPr/>
        </p:nvPicPr>
        <p:blipFill>
          <a:blip r:embed="rId3"/>
          <a:stretch/>
        </p:blipFill>
        <p:spPr>
          <a:xfrm>
            <a:off x="6197068" y="1294839"/>
            <a:ext cx="4266786" cy="320009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2005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198DB72C7E61489191F040C38B932C" ma:contentTypeVersion="4" ma:contentTypeDescription="Create a new document." ma:contentTypeScope="" ma:versionID="33632a33264d97ecd40b014290670ebd">
  <xsd:schema xmlns:xsd="http://www.w3.org/2001/XMLSchema" xmlns:xs="http://www.w3.org/2001/XMLSchema" xmlns:p="http://schemas.microsoft.com/office/2006/metadata/properties" xmlns:ns2="c1067364-fbb6-4fc9-9445-6ebe1f8e3e18" targetNamespace="http://schemas.microsoft.com/office/2006/metadata/properties" ma:root="true" ma:fieldsID="d94412ddd10f8234795f6351cfab57d9" ns2:_="">
    <xsd:import namespace="c1067364-fbb6-4fc9-9445-6ebe1f8e3e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067364-fbb6-4fc9-9445-6ebe1f8e3e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A7E0D8D-650A-48F8-B758-7ED318B102EF}"/>
</file>

<file path=customXml/itemProps2.xml><?xml version="1.0" encoding="utf-8"?>
<ds:datastoreItem xmlns:ds="http://schemas.openxmlformats.org/officeDocument/2006/customXml" ds:itemID="{A98B3B72-C23E-4A5B-A74B-FB1D53256531}"/>
</file>

<file path=customXml/itemProps3.xml><?xml version="1.0" encoding="utf-8"?>
<ds:datastoreItem xmlns:ds="http://schemas.openxmlformats.org/officeDocument/2006/customXml" ds:itemID="{10C957E3-250B-4565-82A6-D671E693929B}"/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456</Words>
  <Application>Microsoft Office PowerPoint</Application>
  <PresentationFormat>Widescreen</PresentationFormat>
  <Paragraphs>65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ＭＳ Ｐゴシック</vt:lpstr>
      <vt:lpstr>-apple-system</vt:lpstr>
      <vt:lpstr>Arial</vt:lpstr>
      <vt:lpstr>Calibri</vt:lpstr>
      <vt:lpstr>Calibri Light</vt:lpstr>
      <vt:lpstr>Cambria Math</vt:lpstr>
      <vt:lpstr>Source Sans Pro</vt:lpstr>
      <vt:lpstr>Times New Roman</vt:lpstr>
      <vt:lpstr>Wingdings</vt:lpstr>
      <vt:lpstr>Office Theme</vt:lpstr>
      <vt:lpstr>Canny edge detector</vt:lpstr>
      <vt:lpstr>Grayscale conversion</vt:lpstr>
      <vt:lpstr>PowerPoint Presentation</vt:lpstr>
      <vt:lpstr>Apply Gaussian blur</vt:lpstr>
      <vt:lpstr>Determine the gradients</vt:lpstr>
      <vt:lpstr>Determine the gradients</vt:lpstr>
      <vt:lpstr>Determine the gradients</vt:lpstr>
      <vt:lpstr>PowerPoint Presentation</vt:lpstr>
      <vt:lpstr>Thinning of edges using non-maximal suppression</vt:lpstr>
      <vt:lpstr>Thinning of edges using non-maximal suppression</vt:lpstr>
      <vt:lpstr>Thinning of edges using non-maximal suppression</vt:lpstr>
      <vt:lpstr>Thinning of edges using non-maximal suppression</vt:lpstr>
      <vt:lpstr>Double thresholding</vt:lpstr>
      <vt:lpstr>Double thresholding</vt:lpstr>
      <vt:lpstr>Double thresholding</vt:lpstr>
      <vt:lpstr>Canny edge detection</vt:lpstr>
      <vt:lpstr>Canny edge detection</vt:lpstr>
      <vt:lpstr>Canny edge detection</vt:lpstr>
      <vt:lpstr>Canny edge detection</vt:lpstr>
      <vt:lpstr>Canny edge detection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Canny edge detector</dc:title>
  <dc:creator>hemam</dc:creator>
  <cp:lastModifiedBy>hemam</cp:lastModifiedBy>
  <cp:revision>4</cp:revision>
  <dcterms:created xsi:type="dcterms:W3CDTF">2025-02-18T07:26:59Z</dcterms:created>
  <dcterms:modified xsi:type="dcterms:W3CDTF">2025-02-18T07:41:50Z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0x0101008C198DB72C7E61489191F040C38B932C</vt:lpwstr>
  </property>
</Properties>
</file>