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2E82-FEC9-4A1F-9EF6-63F8BA71366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1D970-ED5C-493C-B1A1-AB7A03E9C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2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6656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729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9123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122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565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66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4225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213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689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224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7856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222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5BA-31B8-453F-9887-FC82D51369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36D4-9E67-4594-B1B2-5D148B335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5BA-31B8-453F-9887-FC82D51369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36D4-9E67-4594-B1B2-5D148B335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5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5BA-31B8-453F-9887-FC82D51369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36D4-9E67-4594-B1B2-5D148B335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9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5BA-31B8-453F-9887-FC82D51369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36D4-9E67-4594-B1B2-5D148B335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8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5BA-31B8-453F-9887-FC82D51369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36D4-9E67-4594-B1B2-5D148B335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4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5BA-31B8-453F-9887-FC82D51369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36D4-9E67-4594-B1B2-5D148B335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5BA-31B8-453F-9887-FC82D51369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36D4-9E67-4594-B1B2-5D148B335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2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5BA-31B8-453F-9887-FC82D51369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36D4-9E67-4594-B1B2-5D148B335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5BA-31B8-453F-9887-FC82D51369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36D4-9E67-4594-B1B2-5D148B335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63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5BA-31B8-453F-9887-FC82D51369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36D4-9E67-4594-B1B2-5D148B335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85BA-31B8-453F-9887-FC82D51369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36D4-9E67-4594-B1B2-5D148B335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75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85BA-31B8-453F-9887-FC82D513692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36D4-9E67-4594-B1B2-5D148B335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5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Fourier transform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09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Representing discontinuities or sharp corners (cont’d)</a:t>
            </a:r>
          </a:p>
        </p:txBody>
      </p:sp>
      <p:pic>
        <p:nvPicPr>
          <p:cNvPr id="2765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5046663"/>
            <a:ext cx="4322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2817813" y="4029076"/>
            <a:ext cx="1943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Reconstructed</a:t>
            </a:r>
          </a:p>
        </p:txBody>
      </p:sp>
      <p:pic>
        <p:nvPicPr>
          <p:cNvPr id="27653" name="Picture 6" descr="fourier_demo_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827214"/>
            <a:ext cx="3590925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4" descr="fourier_demo_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487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1"/>
          <p:cNvSpPr txBox="1">
            <a:spLocks noChangeArrowheads="1"/>
          </p:cNvSpPr>
          <p:nvPr/>
        </p:nvSpPr>
        <p:spPr bwMode="auto">
          <a:xfrm>
            <a:off x="3276601" y="1747838"/>
            <a:ext cx="1209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Original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58001" y="4960939"/>
            <a:ext cx="276225" cy="307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7</a:t>
            </a:r>
          </a:p>
        </p:txBody>
      </p:sp>
      <p:pic>
        <p:nvPicPr>
          <p:cNvPr id="12" name="Picture 7" descr="fourier_demo_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96"/>
          <a:stretch>
            <a:fillRect/>
          </a:stretch>
        </p:blipFill>
        <p:spPr bwMode="auto">
          <a:xfrm>
            <a:off x="1895476" y="4540250"/>
            <a:ext cx="39719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Representing discontinuities or sharp corners (cont’d)</a:t>
            </a:r>
          </a:p>
        </p:txBody>
      </p:sp>
      <p:pic>
        <p:nvPicPr>
          <p:cNvPr id="2969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5046663"/>
            <a:ext cx="4322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2817813" y="4029076"/>
            <a:ext cx="1943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Reconstructed</a:t>
            </a:r>
          </a:p>
        </p:txBody>
      </p:sp>
      <p:pic>
        <p:nvPicPr>
          <p:cNvPr id="29701" name="Picture 6" descr="fourier_demo_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747839"/>
            <a:ext cx="3675063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4" descr="fourier_demo_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487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Box 1"/>
          <p:cNvSpPr txBox="1">
            <a:spLocks noChangeArrowheads="1"/>
          </p:cNvSpPr>
          <p:nvPr/>
        </p:nvSpPr>
        <p:spPr bwMode="auto">
          <a:xfrm>
            <a:off x="3276601" y="1747838"/>
            <a:ext cx="1209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Original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58000" y="4960939"/>
            <a:ext cx="381000" cy="307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23</a:t>
            </a:r>
          </a:p>
        </p:txBody>
      </p:sp>
      <p:pic>
        <p:nvPicPr>
          <p:cNvPr id="10" name="Picture 6" descr="fourier_demo_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83"/>
          <a:stretch>
            <a:fillRect/>
          </a:stretch>
        </p:blipFill>
        <p:spPr bwMode="auto">
          <a:xfrm>
            <a:off x="1765301" y="4457700"/>
            <a:ext cx="40481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0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Representing discontinuities or sharp corners (cont’d)</a:t>
            </a:r>
          </a:p>
        </p:txBody>
      </p:sp>
      <p:pic>
        <p:nvPicPr>
          <p:cNvPr id="3174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5046663"/>
            <a:ext cx="4322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2817813" y="4029076"/>
            <a:ext cx="1943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Reconstructed</a:t>
            </a:r>
          </a:p>
        </p:txBody>
      </p:sp>
      <p:pic>
        <p:nvPicPr>
          <p:cNvPr id="31749" name="Picture 6" descr="fourier_demo_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1676400"/>
            <a:ext cx="3667125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4" descr="fourier_demo_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487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Box 1"/>
          <p:cNvSpPr txBox="1">
            <a:spLocks noChangeArrowheads="1"/>
          </p:cNvSpPr>
          <p:nvPr/>
        </p:nvSpPr>
        <p:spPr bwMode="auto">
          <a:xfrm>
            <a:off x="3276601" y="1747838"/>
            <a:ext cx="1209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Original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58000" y="4960939"/>
            <a:ext cx="381000" cy="307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39</a:t>
            </a:r>
          </a:p>
        </p:txBody>
      </p:sp>
      <p:pic>
        <p:nvPicPr>
          <p:cNvPr id="12" name="Picture 6" descr="fourier_demo_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1"/>
          <a:stretch>
            <a:fillRect/>
          </a:stretch>
        </p:blipFill>
        <p:spPr bwMode="auto">
          <a:xfrm>
            <a:off x="1900238" y="4572000"/>
            <a:ext cx="3962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36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Representing discontinuities or sharp corners (cont’d)</a:t>
            </a:r>
          </a:p>
        </p:txBody>
      </p:sp>
      <p:pic>
        <p:nvPicPr>
          <p:cNvPr id="3379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5046663"/>
            <a:ext cx="4322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2817813" y="4029076"/>
            <a:ext cx="1943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Reconstructed</a:t>
            </a:r>
          </a:p>
        </p:txBody>
      </p:sp>
      <p:pic>
        <p:nvPicPr>
          <p:cNvPr id="33797" name="Picture 6" descr="fourier_demo_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619250"/>
            <a:ext cx="3743325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4" descr="fourier_demo_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487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TextBox 1"/>
          <p:cNvSpPr txBox="1">
            <a:spLocks noChangeArrowheads="1"/>
          </p:cNvSpPr>
          <p:nvPr/>
        </p:nvSpPr>
        <p:spPr bwMode="auto">
          <a:xfrm>
            <a:off x="3276601" y="1747838"/>
            <a:ext cx="1209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Original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58000" y="4960939"/>
            <a:ext cx="381000" cy="307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63</a:t>
            </a:r>
          </a:p>
        </p:txBody>
      </p:sp>
      <p:pic>
        <p:nvPicPr>
          <p:cNvPr id="10" name="Picture 6" descr="fourier_demo_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0"/>
          <a:stretch>
            <a:fillRect/>
          </a:stretch>
        </p:blipFill>
        <p:spPr bwMode="auto">
          <a:xfrm>
            <a:off x="1790700" y="4535489"/>
            <a:ext cx="4114800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02" name="Group 10"/>
          <p:cNvGrpSpPr>
            <a:grpSpLocks/>
          </p:cNvGrpSpPr>
          <p:nvPr/>
        </p:nvGrpSpPr>
        <p:grpSpPr bwMode="auto">
          <a:xfrm>
            <a:off x="8458202" y="4203699"/>
            <a:ext cx="1531635" cy="487900"/>
            <a:chOff x="6775462" y="4614391"/>
            <a:chExt cx="1588401" cy="488676"/>
          </a:xfrm>
        </p:grpSpPr>
        <p:sp>
          <p:nvSpPr>
            <p:cNvPr id="12" name="Left Brace 11"/>
            <p:cNvSpPr/>
            <p:nvPr/>
          </p:nvSpPr>
          <p:spPr bwMode="auto">
            <a:xfrm rot="16200000">
              <a:off x="7386487" y="4003366"/>
              <a:ext cx="152642" cy="1374692"/>
            </a:xfrm>
            <a:prstGeom prst="leftBrace">
              <a:avLst/>
            </a:prstGeom>
            <a:ln w="28575"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04" name="TextBox 12"/>
            <p:cNvSpPr txBox="1">
              <a:spLocks noChangeArrowheads="1"/>
            </p:cNvSpPr>
            <p:nvPr/>
          </p:nvSpPr>
          <p:spPr bwMode="auto">
            <a:xfrm>
              <a:off x="6806381" y="4763975"/>
              <a:ext cx="1557482" cy="33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128 coefficients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6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Representing discontinuities or sharp corners (cont’d)</a:t>
            </a:r>
          </a:p>
        </p:txBody>
      </p:sp>
      <p:pic>
        <p:nvPicPr>
          <p:cNvPr id="3584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5046663"/>
            <a:ext cx="4322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2817813" y="4029076"/>
            <a:ext cx="1943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Reconstructed</a:t>
            </a:r>
          </a:p>
        </p:txBody>
      </p:sp>
      <p:pic>
        <p:nvPicPr>
          <p:cNvPr id="35845" name="Picture 6" descr="fourier_demo_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687514"/>
            <a:ext cx="3743325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4" descr="fourier_demo_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487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TextBox 1"/>
          <p:cNvSpPr txBox="1">
            <a:spLocks noChangeArrowheads="1"/>
          </p:cNvSpPr>
          <p:nvPr/>
        </p:nvSpPr>
        <p:spPr bwMode="auto">
          <a:xfrm>
            <a:off x="3276601" y="1747838"/>
            <a:ext cx="1209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Original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58000" y="4960939"/>
            <a:ext cx="381000" cy="307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95</a:t>
            </a:r>
          </a:p>
        </p:txBody>
      </p:sp>
      <p:pic>
        <p:nvPicPr>
          <p:cNvPr id="12" name="Picture 6" descr="fourier_demo_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00"/>
          <a:stretch>
            <a:fillRect/>
          </a:stretch>
        </p:blipFill>
        <p:spPr bwMode="auto">
          <a:xfrm>
            <a:off x="1770063" y="4525963"/>
            <a:ext cx="40386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4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Representing discontinuities or sharp corners (cont’d)</a:t>
            </a:r>
          </a:p>
        </p:txBody>
      </p:sp>
      <p:pic>
        <p:nvPicPr>
          <p:cNvPr id="378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4876800"/>
            <a:ext cx="43227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2817813" y="4029076"/>
            <a:ext cx="1943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Reconstructed</a:t>
            </a:r>
          </a:p>
        </p:txBody>
      </p:sp>
      <p:pic>
        <p:nvPicPr>
          <p:cNvPr id="37893" name="Picture 6" descr="fourier_demo_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60526"/>
            <a:ext cx="37719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4" descr="fourier_demo_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487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TextBox 1"/>
          <p:cNvSpPr txBox="1">
            <a:spLocks noChangeArrowheads="1"/>
          </p:cNvSpPr>
          <p:nvPr/>
        </p:nvSpPr>
        <p:spPr bwMode="auto">
          <a:xfrm>
            <a:off x="3276601" y="1747838"/>
            <a:ext cx="1209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Original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904038" y="4791076"/>
            <a:ext cx="457200" cy="307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127</a:t>
            </a:r>
          </a:p>
        </p:txBody>
      </p:sp>
      <p:pic>
        <p:nvPicPr>
          <p:cNvPr id="10" name="Picture 6" descr="fourier_demo_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81"/>
          <a:stretch>
            <a:fillRect/>
          </a:stretch>
        </p:blipFill>
        <p:spPr bwMode="auto">
          <a:xfrm>
            <a:off x="1808163" y="4535488"/>
            <a:ext cx="3962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02364" y="5873751"/>
            <a:ext cx="4275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large number </a:t>
            </a:r>
            <a:r>
              <a:rPr lang="en-US" altLang="en-US" sz="2000" dirty="0"/>
              <a:t>of Fourier components is needed to represent discontinuities.</a:t>
            </a:r>
          </a:p>
        </p:txBody>
      </p:sp>
    </p:spTree>
    <p:extLst>
      <p:ext uri="{BB962C8B-B14F-4D97-AF65-F5344CB8AC3E}">
        <p14:creationId xmlns:p14="http://schemas.microsoft.com/office/powerpoint/2010/main" val="27334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 on images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427" y="2081469"/>
            <a:ext cx="3743847" cy="2943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51" y="2100522"/>
            <a:ext cx="3734321" cy="292458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4874272" y="3553287"/>
            <a:ext cx="2104155" cy="95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3222702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Fourier transform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003503" y="5025105"/>
            <a:ext cx="20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Spatial domain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95455" y="4954221"/>
            <a:ext cx="2509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Frequency domain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321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Fourier transform on images</a:t>
            </a:r>
            <a:endParaRPr lang="en-IN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4874272" y="3553287"/>
            <a:ext cx="2104155" cy="95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3222702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Fourier transform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003503" y="5025105"/>
            <a:ext cx="204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Spatial domain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95455" y="4954221"/>
            <a:ext cx="2509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Frequency domain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427" y="2583623"/>
            <a:ext cx="3791479" cy="2191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21" y="2583623"/>
            <a:ext cx="3679165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4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Spatial </a:t>
            </a:r>
            <a:r>
              <a:rPr lang="en-IN" b="1" dirty="0" smtClean="0"/>
              <a:t>Domain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image can be represented in the form of a 2D matrix where each element of the matrix represents pixel intensity.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2900049"/>
            <a:ext cx="4486167" cy="2819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16" y="2936166"/>
            <a:ext cx="5106059" cy="27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6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Frequency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frequency-domain methods are based on Fourier Transform of an image. </a:t>
            </a:r>
            <a:r>
              <a:rPr lang="en-US" dirty="0" smtClean="0"/>
              <a:t>Roughly, the term frequency in an image tells about the rate of change of pixel values.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805" y="2871614"/>
            <a:ext cx="3479982" cy="344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4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Fourier Transform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981200"/>
            <a:ext cx="8153400" cy="4114800"/>
          </a:xfrm>
        </p:spPr>
        <p:txBody>
          <a:bodyPr/>
          <a:lstStyle/>
          <a:p>
            <a:r>
              <a:rPr lang="en-US" altLang="en-US" smtClean="0"/>
              <a:t>Fourier Transform reveals </a:t>
            </a:r>
            <a:r>
              <a:rPr lang="en-US" altLang="en-US" smtClean="0">
                <a:solidFill>
                  <a:srgbClr val="FFC000"/>
                </a:solidFill>
              </a:rPr>
              <a:t>which</a:t>
            </a:r>
            <a:r>
              <a:rPr lang="en-US" altLang="en-US" smtClean="0"/>
              <a:t> frequency components are present in a given function.</a:t>
            </a:r>
          </a:p>
        </p:txBody>
      </p:sp>
      <p:pic>
        <p:nvPicPr>
          <p:cNvPr id="71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13" y="4648200"/>
            <a:ext cx="50038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17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3429001"/>
            <a:ext cx="50292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1741489" y="4862513"/>
            <a:ext cx="101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where:</a:t>
            </a:r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8037514" y="3733800"/>
            <a:ext cx="191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(inverse DFT)</a:t>
            </a: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8113713" y="4953000"/>
            <a:ext cx="2005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(forward DFT)</a:t>
            </a:r>
          </a:p>
        </p:txBody>
      </p:sp>
    </p:spTree>
    <p:extLst>
      <p:ext uri="{BB962C8B-B14F-4D97-AF65-F5344CB8AC3E}">
        <p14:creationId xmlns:p14="http://schemas.microsoft.com/office/powerpoint/2010/main" val="40460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Why Frequency Domain?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times image processing task is best performed in other domain than spatial domain.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07" y="3155795"/>
            <a:ext cx="9339585" cy="22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4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" t="9608" r="7349" b="5701"/>
          <a:stretch>
            <a:fillRect/>
          </a:stretch>
        </p:blipFill>
        <p:spPr bwMode="auto">
          <a:xfrm>
            <a:off x="4648200" y="1676400"/>
            <a:ext cx="563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652612"/>
              </p:ext>
            </p:extLst>
          </p:nvPr>
        </p:nvGraphicFramePr>
        <p:xfrm>
          <a:off x="1968500" y="2286000"/>
          <a:ext cx="238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1231366" imgH="215806" progId="Equation.3">
                  <p:embed/>
                </p:oleObj>
              </mc:Choice>
              <mc:Fallback>
                <p:oleObj name="Equation" r:id="rId5" imgW="1231366" imgH="215806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2286000"/>
                        <a:ext cx="238760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737683"/>
              </p:ext>
            </p:extLst>
          </p:nvPr>
        </p:nvGraphicFramePr>
        <p:xfrm>
          <a:off x="1905000" y="3886200"/>
          <a:ext cx="2559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1320227" imgH="215806" progId="Equation.3">
                  <p:embed/>
                </p:oleObj>
              </mc:Choice>
              <mc:Fallback>
                <p:oleObj name="Equation" r:id="rId7" imgW="1320227" imgH="215806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86200"/>
                        <a:ext cx="255905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000700"/>
              </p:ext>
            </p:extLst>
          </p:nvPr>
        </p:nvGraphicFramePr>
        <p:xfrm>
          <a:off x="1981200" y="5715000"/>
          <a:ext cx="2451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9" imgW="1320800" imgH="228600" progId="Equation.DSMT4">
                  <p:embed/>
                </p:oleObj>
              </mc:Choice>
              <mc:Fallback>
                <p:oleObj name="Equation" r:id="rId9" imgW="1320800" imgH="228600" progId="Equation.DSMT4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15000"/>
                        <a:ext cx="2451100" cy="425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6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 (cont’d)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" t="12018" r="7042"/>
          <a:stretch>
            <a:fillRect/>
          </a:stretch>
        </p:blipFill>
        <p:spPr bwMode="auto">
          <a:xfrm>
            <a:off x="4105275" y="1682751"/>
            <a:ext cx="58674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3124201" y="2362201"/>
            <a:ext cx="81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  <a:r>
              <a:rPr lang="en-US" altLang="en-US" sz="2400" baseline="-25000"/>
              <a:t>1</a:t>
            </a:r>
            <a:r>
              <a:rPr lang="en-US" altLang="en-US" sz="2400"/>
              <a:t>(u)</a:t>
            </a:r>
          </a:p>
        </p:txBody>
      </p:sp>
      <p:sp>
        <p:nvSpPr>
          <p:cNvPr id="11269" name="TextBox 7"/>
          <p:cNvSpPr txBox="1">
            <a:spLocks noChangeArrowheads="1"/>
          </p:cNvSpPr>
          <p:nvPr/>
        </p:nvSpPr>
        <p:spPr bwMode="auto">
          <a:xfrm>
            <a:off x="3048001" y="3733801"/>
            <a:ext cx="81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  <a:r>
              <a:rPr lang="en-US" altLang="en-US" sz="2400" baseline="-25000"/>
              <a:t>2</a:t>
            </a:r>
            <a:r>
              <a:rPr lang="en-US" altLang="en-US" sz="2400"/>
              <a:t>(u)</a:t>
            </a:r>
          </a:p>
        </p:txBody>
      </p:sp>
      <p:sp>
        <p:nvSpPr>
          <p:cNvPr id="11270" name="TextBox 8"/>
          <p:cNvSpPr txBox="1">
            <a:spLocks noChangeArrowheads="1"/>
          </p:cNvSpPr>
          <p:nvPr/>
        </p:nvSpPr>
        <p:spPr bwMode="auto">
          <a:xfrm>
            <a:off x="3048001" y="5257801"/>
            <a:ext cx="81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  <a:r>
              <a:rPr lang="en-US" altLang="en-US" sz="2400" baseline="-25000"/>
              <a:t>3</a:t>
            </a:r>
            <a:r>
              <a:rPr lang="en-US" altLang="en-US" sz="2400"/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14209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Fourier Analysis – Examples (cont’d)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8795" r="7780" b="46494"/>
          <a:stretch>
            <a:fillRect/>
          </a:stretch>
        </p:blipFill>
        <p:spPr bwMode="auto">
          <a:xfrm>
            <a:off x="4648200" y="1676400"/>
            <a:ext cx="5257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58387"/>
              </p:ext>
            </p:extLst>
          </p:nvPr>
        </p:nvGraphicFramePr>
        <p:xfrm>
          <a:off x="1739901" y="2209800"/>
          <a:ext cx="26336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1358310" imgH="672808" progId="Equation.3">
                  <p:embed/>
                </p:oleObj>
              </mc:Choice>
              <mc:Fallback>
                <p:oleObj name="Equation" r:id="rId5" imgW="1358310" imgH="672808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1" y="2209800"/>
                        <a:ext cx="2633663" cy="1309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3352800" y="4876801"/>
            <a:ext cx="103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  <a:r>
              <a:rPr lang="en-US" altLang="en-US" sz="2400" baseline="-25000"/>
              <a:t>4</a:t>
            </a:r>
            <a:r>
              <a:rPr lang="en-US" altLang="en-US" sz="2400"/>
              <a:t>(u) ?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52109" r="7780" b="3909"/>
          <a:stretch>
            <a:fillRect/>
          </a:stretch>
        </p:blipFill>
        <p:spPr bwMode="auto">
          <a:xfrm>
            <a:off x="4648200" y="4191001"/>
            <a:ext cx="5257800" cy="239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1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Fourier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356"/>
            <a:ext cx="10515600" cy="4749607"/>
          </a:xfrm>
        </p:spPr>
        <p:txBody>
          <a:bodyPr/>
          <a:lstStyle/>
          <a:p>
            <a:pPr algn="just"/>
            <a:r>
              <a:rPr lang="en-US" dirty="0" smtClean="0"/>
              <a:t>Any signal or waveform could be made up just by adding together a series of pure tones (sine waves) with appropriate amplitude and phase Fourier's theorem assumes we add sine waves of infinite duration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2922877"/>
            <a:ext cx="618258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0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Fourier transform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390"/>
            <a:ext cx="10515600" cy="4894573"/>
          </a:xfrm>
        </p:spPr>
        <p:txBody>
          <a:bodyPr/>
          <a:lstStyle/>
          <a:p>
            <a:pPr algn="just"/>
            <a:r>
              <a:rPr lang="en-US" dirty="0" smtClean="0"/>
              <a:t>Every next wave is the integral multiple of the fundamental wave. What does that mean? </a:t>
            </a:r>
          </a:p>
          <a:p>
            <a:pPr algn="just"/>
            <a:r>
              <a:rPr lang="en-US" dirty="0" smtClean="0"/>
              <a:t>It means: every next wave has an integral multiple frequency of the fundamental wave, ex. w, 2w, 3w, 4w, ..., nw.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071"/>
          <a:stretch/>
        </p:blipFill>
        <p:spPr>
          <a:xfrm>
            <a:off x="2623143" y="3211551"/>
            <a:ext cx="6888848" cy="35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9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Representing discontinuities or sharp corners (cont’d)</a:t>
            </a:r>
          </a:p>
        </p:txBody>
      </p:sp>
      <p:pic>
        <p:nvPicPr>
          <p:cNvPr id="23555" name="Picture 4" descr="fourier_demo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981201"/>
            <a:ext cx="4048125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6" descr="fourier_demo_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1981200"/>
            <a:ext cx="3971925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Line 7"/>
          <p:cNvSpPr>
            <a:spLocks noChangeShapeType="1"/>
          </p:cNvSpPr>
          <p:nvPr/>
        </p:nvSpPr>
        <p:spPr bwMode="auto">
          <a:xfrm>
            <a:off x="5943600" y="3429000"/>
            <a:ext cx="3810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5943600" y="2819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FT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5459414"/>
            <a:ext cx="50038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7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Representing discontinuities or sharp corners (cont’d)</a:t>
            </a:r>
          </a:p>
        </p:txBody>
      </p:sp>
      <p:pic>
        <p:nvPicPr>
          <p:cNvPr id="17411" name="Picture 7" descr="fourier_demo_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01"/>
          <a:stretch>
            <a:fillRect/>
          </a:stretch>
        </p:blipFill>
        <p:spPr bwMode="auto">
          <a:xfrm>
            <a:off x="1752601" y="4495800"/>
            <a:ext cx="40735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5046663"/>
            <a:ext cx="4322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2817813" y="4029076"/>
            <a:ext cx="1943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Reconstructed</a:t>
            </a:r>
          </a:p>
        </p:txBody>
      </p:sp>
      <p:pic>
        <p:nvPicPr>
          <p:cNvPr id="25606" name="Picture 6" descr="fourier_demo_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838325"/>
            <a:ext cx="3590925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4" descr="fourier_demo_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48768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Box 1"/>
          <p:cNvSpPr txBox="1">
            <a:spLocks noChangeArrowheads="1"/>
          </p:cNvSpPr>
          <p:nvPr/>
        </p:nvSpPr>
        <p:spPr bwMode="auto">
          <a:xfrm>
            <a:off x="3276601" y="1747838"/>
            <a:ext cx="1209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Original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58001" y="4960939"/>
            <a:ext cx="276225" cy="307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864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98DB72C7E61489191F040C38B932C" ma:contentTypeVersion="4" ma:contentTypeDescription="Create a new document." ma:contentTypeScope="" ma:versionID="33632a33264d97ecd40b014290670ebd">
  <xsd:schema xmlns:xsd="http://www.w3.org/2001/XMLSchema" xmlns:xs="http://www.w3.org/2001/XMLSchema" xmlns:p="http://schemas.microsoft.com/office/2006/metadata/properties" xmlns:ns2="c1067364-fbb6-4fc9-9445-6ebe1f8e3e18" targetNamespace="http://schemas.microsoft.com/office/2006/metadata/properties" ma:root="true" ma:fieldsID="d94412ddd10f8234795f6351cfab57d9" ns2:_="">
    <xsd:import namespace="c1067364-fbb6-4fc9-9445-6ebe1f8e3e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67364-fbb6-4fc9-9445-6ebe1f8e3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71D3BE-8CE5-41AA-96E4-27E9E3E5994F}"/>
</file>

<file path=customXml/itemProps2.xml><?xml version="1.0" encoding="utf-8"?>
<ds:datastoreItem xmlns:ds="http://schemas.openxmlformats.org/officeDocument/2006/customXml" ds:itemID="{50EF8B66-4531-41D0-8027-852EFF7FDD38}"/>
</file>

<file path=customXml/itemProps3.xml><?xml version="1.0" encoding="utf-8"?>
<ds:datastoreItem xmlns:ds="http://schemas.openxmlformats.org/officeDocument/2006/customXml" ds:itemID="{F66CB433-7380-46E6-8DCD-FDA988F370D8}"/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313</Words>
  <Application>Microsoft Office PowerPoint</Application>
  <PresentationFormat>Widescreen</PresentationFormat>
  <Paragraphs>64</Paragraphs>
  <Slides>20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Microsoft Equation 3.0</vt:lpstr>
      <vt:lpstr>MathType 6.0 Equation</vt:lpstr>
      <vt:lpstr>Fourier transform</vt:lpstr>
      <vt:lpstr>Fourier Transform</vt:lpstr>
      <vt:lpstr>Examples</vt:lpstr>
      <vt:lpstr>Examples (cont’d)</vt:lpstr>
      <vt:lpstr>Fourier Analysis – Examples (cont’d)</vt:lpstr>
      <vt:lpstr>Discrete Fourier transform</vt:lpstr>
      <vt:lpstr>Discrete Fourier transform</vt:lpstr>
      <vt:lpstr>Representing discontinuities or sharp corners (cont’d)</vt:lpstr>
      <vt:lpstr>Representing discontinuities or sharp corners (cont’d)</vt:lpstr>
      <vt:lpstr>Representing discontinuities or sharp corners (cont’d)</vt:lpstr>
      <vt:lpstr>Representing discontinuities or sharp corners (cont’d)</vt:lpstr>
      <vt:lpstr>Representing discontinuities or sharp corners (cont’d)</vt:lpstr>
      <vt:lpstr>Representing discontinuities or sharp corners (cont’d)</vt:lpstr>
      <vt:lpstr>Representing discontinuities or sharp corners (cont’d)</vt:lpstr>
      <vt:lpstr>Representing discontinuities or sharp corners (cont’d)</vt:lpstr>
      <vt:lpstr>Fourier transform on images</vt:lpstr>
      <vt:lpstr>Fourier transform on images</vt:lpstr>
      <vt:lpstr>Spatial Domain</vt:lpstr>
      <vt:lpstr>Frequency Domain</vt:lpstr>
      <vt:lpstr>Why Frequency Domain?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transform</dc:title>
  <dc:creator>hemam</dc:creator>
  <cp:lastModifiedBy>hemam</cp:lastModifiedBy>
  <cp:revision>4</cp:revision>
  <dcterms:created xsi:type="dcterms:W3CDTF">2025-01-30T12:42:09Z</dcterms:created>
  <dcterms:modified xsi:type="dcterms:W3CDTF">2025-01-30T14:39:05Z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0x0101008C198DB72C7E61489191F040C38B932C</vt:lpwstr>
  </property>
</Properties>
</file>