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Slides/notesSlide2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_rels/notesSlide29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2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81.png" ContentType="image/png"/>
  <Override PartName="/ppt/media/image80.png" ContentType="image/png"/>
  <Override PartName="/ppt/media/image79.png" ContentType="image/png"/>
  <Override PartName="/ppt/media/image87.png" ContentType="image/png"/>
  <Override PartName="/ppt/media/image6.png" ContentType="image/png"/>
  <Override PartName="/ppt/media/image61.png" ContentType="image/png"/>
  <Override PartName="/ppt/media/image86.png" ContentType="image/png"/>
  <Override PartName="/ppt/media/image5.png" ContentType="image/png"/>
  <Override PartName="/ppt/media/image85.png" ContentType="image/png"/>
  <Override PartName="/ppt/media/image84.png" ContentType="image/png"/>
  <Override PartName="/ppt/media/image82.png" ContentType="image/png"/>
  <Override PartName="/ppt/media/image83.png" ContentType="image/png"/>
  <Override PartName="/ppt/media/image2.png" ContentType="image/png"/>
  <Override PartName="/ppt/media/image88.png" ContentType="image/png"/>
  <Override PartName="/ppt/media/image7.png" ContentType="image/png"/>
  <Override PartName="/ppt/media/image8.png" ContentType="image/png"/>
  <Override PartName="/ppt/media/image63.png" ContentType="image/png"/>
  <Override PartName="/ppt/media/image9.png" ContentType="image/png"/>
  <Override PartName="/ppt/media/image64.png" ContentType="image/png"/>
  <Override PartName="/ppt/media/image36.png" ContentType="image/png"/>
  <Override PartName="/ppt/media/image11.png" ContentType="image/png"/>
  <Override PartName="/ppt/media/image35.png" ContentType="image/png"/>
  <Override PartName="/ppt/media/image62.jpeg" ContentType="image/jpeg"/>
  <Override PartName="/ppt/media/image10.png" ContentType="image/png"/>
  <Override PartName="/ppt/media/image34.png" ContentType="image/png"/>
  <Override PartName="/ppt/media/image59.png" ContentType="image/png"/>
  <Override PartName="/ppt/media/image33.png" ContentType="image/png"/>
  <Override PartName="/ppt/media/image58.png" ContentType="image/png"/>
  <Override PartName="/ppt/media/image32.png" ContentType="image/png"/>
  <Override PartName="/ppt/media/image57.png" ContentType="image/png"/>
  <Override PartName="/ppt/media/image31.png" ContentType="image/png"/>
  <Override PartName="/ppt/media/image56.png" ContentType="image/png"/>
  <Override PartName="/ppt/media/image30.png" ContentType="image/png"/>
  <Override PartName="/ppt/media/image55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49.png" ContentType="image/png"/>
  <Override PartName="/ppt/media/image23.png" ContentType="image/png"/>
  <Override PartName="/ppt/media/image48.png" ContentType="image/png"/>
  <Override PartName="/ppt/media/image22.png" ContentType="image/png"/>
  <Override PartName="/ppt/media/image47.png" ContentType="image/png"/>
  <Override PartName="/ppt/media/image21.png" ContentType="image/png"/>
  <Override PartName="/ppt/media/image46.png" ContentType="image/png"/>
  <Override PartName="/ppt/media/image20.png" ContentType="image/png"/>
  <Override PartName="/ppt/media/image45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2.png" ContentType="image/png"/>
  <Override PartName="/ppt/media/image37.png" ContentType="image/png"/>
  <Override PartName="/ppt/media/image13.png" ContentType="image/png"/>
  <Override PartName="/ppt/media/image38.png" ContentType="image/png"/>
  <Override PartName="/ppt/media/image14.png" ContentType="image/png"/>
  <Override PartName="/ppt/media/image39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69.png" ContentType="image/png"/>
  <Override PartName="/ppt/media/image51.png" ContentType="image/png"/>
  <Override PartName="/ppt/media/image76.png" ContentType="image/png"/>
  <Override PartName="/ppt/media/image52.png" ContentType="image/png"/>
  <Override PartName="/ppt/media/image77.png" ContentType="image/png"/>
  <Override PartName="/ppt/media/image53.png" ContentType="image/png"/>
  <Override PartName="/ppt/media/image78.png" ContentType="image/png"/>
  <Override PartName="/ppt/media/image54.png" ContentType="image/png"/>
  <Override PartName="/ppt/media/image40.png" ContentType="image/png"/>
  <Override PartName="/ppt/media/image65.jpeg" ContentType="image/jpeg"/>
  <Override PartName="/ppt/media/image50.png" ContentType="image/png"/>
  <Override PartName="/ppt/media/image66.jpeg" ContentType="image/jpeg"/>
  <Override PartName="/ppt/media/image60.png" ContentType="image/png"/>
  <Override PartName="/ppt/media/image67.jpeg" ContentType="image/jpeg"/>
  <Override PartName="/ppt/media/image68.jpeg" ContentType="image/jpe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media/image75.png" ContentType="image/png"/>
  <Override PartName="/ppt/media/image1.png" ContentType="image/png"/>
  <Override PartName="/ppt/media/image3.png" ContentType="image/png"/>
  <Override PartName="/ppt/media/image4.png" ContentType="image/png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0080625" cy="5670550"/>
  <p:notesSz cx="7772400" cy="10058400"/>
</p:presentation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customXml" Target="../customXml/item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customXml" Target="../customXml/item1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ustomXml" Target="../customXml/item3.xml"/><Relationship Id="rId8" Type="http://schemas.openxmlformats.org/officeDocument/2006/relationships/slide" Target="slides/slide5.xml"/><Relationship Id="rId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c</a:t>
            </a:r>
            <a:r>
              <a:rPr b="0" lang="en-US" sz="2000" spc="-1" strike="noStrike">
                <a:latin typeface="Arial"/>
              </a:rPr>
              <a:t>k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d</a:t>
            </a:r>
            <a:r>
              <a:rPr b="0" lang="en-US" sz="2000" spc="-1" strike="noStrike">
                <a:latin typeface="Arial"/>
              </a:rPr>
              <a:t>i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 </a:t>
            </a:r>
            <a:r>
              <a:rPr b="0" lang="en-US" sz="2000" spc="-1" strike="noStrike">
                <a:latin typeface="Arial"/>
              </a:rPr>
              <a:t>f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r</a:t>
            </a:r>
            <a:r>
              <a:rPr b="0" lang="en-US" sz="2000" spc="-1" strike="noStrike">
                <a:latin typeface="Arial"/>
              </a:rPr>
              <a:t>m</a:t>
            </a:r>
            <a:r>
              <a:rPr b="0" lang="en-US" sz="2000" spc="-1" strike="noStrike">
                <a:latin typeface="Arial"/>
              </a:rPr>
              <a:t>a</a:t>
            </a:r>
            <a:r>
              <a:rPr b="0" lang="en-US" sz="2000" spc="-1" strike="noStrike">
                <a:latin typeface="Arial"/>
              </a:rPr>
              <a:t>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BA57E01-E22D-4363-8E64-F416D44064F7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295280" y="754200"/>
            <a:ext cx="5181480" cy="3772080"/>
          </a:xfrm>
          <a:prstGeom prst="rect">
            <a:avLst/>
          </a:prstGeom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920" cy="4526280"/>
          </a:xfrm>
          <a:prstGeom prst="rect">
            <a:avLst/>
          </a:prstGeom>
        </p:spPr>
        <p:txBody>
          <a:bodyPr/>
          <a:p>
            <a:pPr marL="44280">
              <a:spcBef>
                <a:spcPts val="448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Q:  Why might these work better?</a:t>
            </a:r>
            <a:endParaRPr b="0" lang="en-US" sz="2200" spc="-1" strike="noStrike">
              <a:latin typeface="Arial"/>
            </a:endParaRPr>
          </a:p>
          <a:p>
            <a:pPr marL="44280">
              <a:spcBef>
                <a:spcPts val="448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A:  more stable when there is noise</a:t>
            </a:r>
            <a:endParaRPr b="0" lang="en-US" sz="2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4402800" y="9553680"/>
            <a:ext cx="3367800" cy="50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fld id="{E43CEBB1-D58C-4DFC-B76F-F7CA02CC86D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ldImg"/>
          </p:nvPr>
        </p:nvSpPr>
        <p:spPr>
          <a:xfrm>
            <a:off x="1295280" y="754200"/>
            <a:ext cx="5181480" cy="3772080"/>
          </a:xfrm>
          <a:prstGeom prst="rect">
            <a:avLst/>
          </a:prstGeom>
        </p:spPr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920" cy="4526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1295280" y="754200"/>
            <a:ext cx="5181480" cy="3772080"/>
          </a:xfrm>
          <a:prstGeom prst="rect">
            <a:avLst/>
          </a:prstGeom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920" cy="4526280"/>
          </a:xfrm>
          <a:prstGeom prst="rect">
            <a:avLst/>
          </a:prstGeom>
        </p:spPr>
        <p:txBody>
          <a:bodyPr/>
          <a:p>
            <a:pPr marL="44280">
              <a:spcBef>
                <a:spcPts val="448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How to fix?</a:t>
            </a:r>
            <a:endParaRPr b="0" lang="en-US" sz="2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1295280" y="754200"/>
            <a:ext cx="5181480" cy="377208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920" cy="4526280"/>
          </a:xfrm>
          <a:prstGeom prst="rect">
            <a:avLst/>
          </a:prstGeom>
        </p:spPr>
        <p:txBody>
          <a:bodyPr/>
          <a:p>
            <a:pPr marL="44280">
              <a:spcBef>
                <a:spcPts val="448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How many 2</a:t>
            </a:r>
            <a:r>
              <a:rPr b="0" lang="en-US" sz="2200" spc="-1" strike="noStrike" baseline="30000">
                <a:solidFill>
                  <a:srgbClr val="000000"/>
                </a:solidFill>
                <a:latin typeface="Arial"/>
                <a:ea typeface="Times New Roman"/>
              </a:rPr>
              <a:t>nd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 derivative filters are there?  There are four 2</a:t>
            </a:r>
            <a:r>
              <a:rPr b="0" lang="en-US" sz="2200" spc="-1" strike="noStrike" baseline="30000">
                <a:solidFill>
                  <a:srgbClr val="000000"/>
                </a:solidFill>
                <a:latin typeface="Arial"/>
                <a:ea typeface="Times New Roman"/>
              </a:rPr>
              <a:t>nd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 partial derivative filters.</a:t>
            </a:r>
            <a:endParaRPr b="0" lang="en-US" sz="2200" spc="-1" strike="noStrike">
              <a:latin typeface="Arial"/>
            </a:endParaRPr>
          </a:p>
          <a:p>
            <a:pPr marL="44280">
              <a:spcBef>
                <a:spcPts val="448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In practice, it</a:t>
            </a:r>
            <a:r>
              <a:rPr b="0" lang="ja-JP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’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s handy to define a single 2</a:t>
            </a:r>
            <a:r>
              <a:rPr b="0" lang="en-US" sz="2200" spc="-1" strike="noStrike" baseline="30000">
                <a:solidFill>
                  <a:srgbClr val="000000"/>
                </a:solidFill>
                <a:latin typeface="Arial"/>
                <a:ea typeface="Times New Roman"/>
              </a:rPr>
              <a:t>nd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 derivative filter—the Laplacian</a:t>
            </a:r>
            <a:endParaRPr b="0" lang="en-US" sz="2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402440" y="9553680"/>
            <a:ext cx="3368160" cy="50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fld id="{08AA4EB7-8864-45D0-BEC8-E404BAD2E2A2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sldImg"/>
          </p:nvPr>
        </p:nvSpPr>
        <p:spPr>
          <a:xfrm>
            <a:off x="1295280" y="754200"/>
            <a:ext cx="5181480" cy="3772080"/>
          </a:xfrm>
          <a:prstGeom prst="rect">
            <a:avLst/>
          </a:prstGeom>
        </p:spPr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920" cy="4526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1295280" y="754200"/>
            <a:ext cx="5181480" cy="3772080"/>
          </a:xfrm>
          <a:prstGeom prst="rect">
            <a:avLst/>
          </a:prstGeom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920" cy="4526280"/>
          </a:xfrm>
          <a:prstGeom prst="rect">
            <a:avLst/>
          </a:prstGeom>
        </p:spPr>
        <p:txBody>
          <a:bodyPr/>
          <a:p>
            <a:pPr marL="44280">
              <a:spcBef>
                <a:spcPts val="448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give definition of partial derivative:  lim h-&gt;0 [f(x+h,y) – f(x,y)]/h</a:t>
            </a:r>
            <a:endParaRPr b="0" lang="en-US" sz="2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295280" y="754200"/>
            <a:ext cx="5181480" cy="3772080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920" cy="4526280"/>
          </a:xfrm>
          <a:prstGeom prst="rect">
            <a:avLst/>
          </a:prstGeom>
        </p:spPr>
        <p:txBody>
          <a:bodyPr/>
          <a:p>
            <a:pPr marL="44280">
              <a:spcBef>
                <a:spcPts val="448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Times New Roman"/>
              </a:rPr>
              <a:t>Work out on board</a:t>
            </a:r>
            <a:endParaRPr b="0" lang="en-US" sz="2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62829DAE-946C-425C-924B-280159745D4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62.jpe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image" Target="../media/image65.jpeg"/><Relationship Id="rId4" Type="http://schemas.openxmlformats.org/officeDocument/2006/relationships/image" Target="../media/image66.jpeg"/><Relationship Id="rId5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67.jpe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8.jpe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image" Target="../media/image74.png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29560" y="18882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g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n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Shape 2"/>
          <p:cNvSpPr txBox="1"/>
          <p:nvPr/>
        </p:nvSpPr>
        <p:spPr>
          <a:xfrm>
            <a:off x="756000" y="63000"/>
            <a:ext cx="8568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Times New Roman"/>
              </a:rPr>
              <a:t>T</a:t>
            </a:r>
            <a:r>
              <a:rPr b="0" lang="en-US" sz="4400" spc="-1" strike="noStrike">
                <a:latin typeface="Times New Roman"/>
              </a:rPr>
              <a:t>h</a:t>
            </a:r>
            <a:r>
              <a:rPr b="0" lang="en-US" sz="4400" spc="-1" strike="noStrike">
                <a:latin typeface="Times New Roman"/>
              </a:rPr>
              <a:t>e </a:t>
            </a:r>
            <a:r>
              <a:rPr b="0" lang="en-US" sz="4400" spc="-1" strike="noStrike">
                <a:latin typeface="Times New Roman"/>
              </a:rPr>
              <a:t>d</a:t>
            </a:r>
            <a:r>
              <a:rPr b="0" lang="en-US" sz="4400" spc="-1" strike="noStrike">
                <a:latin typeface="Times New Roman"/>
              </a:rPr>
              <a:t>is</a:t>
            </a:r>
            <a:r>
              <a:rPr b="0" lang="en-US" sz="4400" spc="-1" strike="noStrike">
                <a:latin typeface="Times New Roman"/>
              </a:rPr>
              <a:t>c</a:t>
            </a:r>
            <a:r>
              <a:rPr b="0" lang="en-US" sz="4400" spc="-1" strike="noStrike">
                <a:latin typeface="Times New Roman"/>
              </a:rPr>
              <a:t>r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t</a:t>
            </a:r>
            <a:r>
              <a:rPr b="0" lang="en-US" sz="4400" spc="-1" strike="noStrike">
                <a:latin typeface="Times New Roman"/>
              </a:rPr>
              <a:t>e </a:t>
            </a:r>
            <a:r>
              <a:rPr b="0" lang="en-US" sz="4400" spc="-1" strike="noStrike">
                <a:latin typeface="Times New Roman"/>
              </a:rPr>
              <a:t>g</a:t>
            </a:r>
            <a:r>
              <a:rPr b="0" lang="en-US" sz="4400" spc="-1" strike="noStrike">
                <a:latin typeface="Times New Roman"/>
              </a:rPr>
              <a:t>r</a:t>
            </a:r>
            <a:r>
              <a:rPr b="0" lang="en-US" sz="4400" spc="-1" strike="noStrike">
                <a:latin typeface="Times New Roman"/>
              </a:rPr>
              <a:t>a</a:t>
            </a:r>
            <a:r>
              <a:rPr b="0" lang="en-US" sz="4400" spc="-1" strike="noStrike">
                <a:latin typeface="Times New Roman"/>
              </a:rPr>
              <a:t>d</a:t>
            </a:r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n</a:t>
            </a:r>
            <a:r>
              <a:rPr b="0" lang="en-US" sz="4400" spc="-1" strike="noStrike">
                <a:latin typeface="Times New Roman"/>
              </a:rPr>
              <a:t>t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503280" y="755640"/>
            <a:ext cx="9120240" cy="255168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spcBef>
                <a:spcPts val="598"/>
              </a:spcBef>
            </a:pPr>
            <a:r>
              <a:rPr b="0" lang="en-US" sz="2800" spc="-1" strike="noStrike">
                <a:latin typeface="Times New Roman"/>
              </a:rPr>
              <a:t>How can we differentiate a </a:t>
            </a:r>
            <a:r>
              <a:rPr b="0" lang="en-US" sz="2800" spc="-1" strike="noStrike">
                <a:latin typeface="Times New Roman"/>
                <a:ea typeface="Arial Italic"/>
              </a:rPr>
              <a:t>digital</a:t>
            </a:r>
            <a:r>
              <a:rPr b="0" lang="en-US" sz="2800" spc="-1" strike="noStrike">
                <a:latin typeface="Times New Roman"/>
              </a:rPr>
              <a:t> image F[x,y]?</a:t>
            </a:r>
            <a:endParaRPr b="0" lang="en-US" sz="2800" spc="-1" strike="noStrike">
              <a:latin typeface="Times New Roman"/>
            </a:endParaRPr>
          </a:p>
          <a:p>
            <a:pPr lvl="1" marL="782280" indent="-28548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latin typeface="Times New Roman"/>
              </a:rPr>
              <a:t>Option 1:  reconstruct a continuous image, then take gradient</a:t>
            </a:r>
            <a:endParaRPr b="0" lang="en-US" sz="2600" spc="-1" strike="noStrike">
              <a:latin typeface="Times New Roman"/>
            </a:endParaRPr>
          </a:p>
          <a:p>
            <a:pPr lvl="1" marL="782280" indent="-28548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latin typeface="Times New Roman"/>
              </a:rPr>
              <a:t>Option 2:  take discrete derivative (</a:t>
            </a:r>
            <a:r>
              <a:rPr b="0" lang="ja-JP" sz="2600" spc="-1" strike="noStrike">
                <a:latin typeface="Times New Roman"/>
              </a:rPr>
              <a:t>“</a:t>
            </a:r>
            <a:r>
              <a:rPr b="0" lang="en-US" sz="2600" spc="-1" strike="noStrike">
                <a:latin typeface="Times New Roman"/>
              </a:rPr>
              <a:t>finite difference</a:t>
            </a:r>
            <a:r>
              <a:rPr b="0" lang="ja-JP" sz="2600" spc="-1" strike="noStrike">
                <a:latin typeface="Times New Roman"/>
              </a:rPr>
              <a:t>”</a:t>
            </a:r>
            <a:r>
              <a:rPr b="0" lang="en-US" sz="2600" spc="-1" strike="noStrike">
                <a:latin typeface="Times New Roman"/>
              </a:rPr>
              <a:t>)</a:t>
            </a:r>
            <a:endParaRPr b="0" lang="en-US" sz="2600" spc="-1" strike="noStrike">
              <a:latin typeface="Times New Roman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756000" y="2736000"/>
            <a:ext cx="900216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marL="382320" indent="-342720">
              <a:lnSpc>
                <a:spcPct val="100000"/>
              </a:lnSpc>
              <a:spcBef>
                <a:spcPts val="550"/>
              </a:spcBef>
            </a:pPr>
            <a:endParaRPr b="0" lang="en-US" sz="1490" spc="-1" strike="noStrike">
              <a:latin typeface="Times New Roman"/>
            </a:endParaRPr>
          </a:p>
          <a:p>
            <a:pPr marL="382320" indent="-342720">
              <a:lnSpc>
                <a:spcPct val="100000"/>
              </a:lnSpc>
              <a:spcBef>
                <a:spcPts val="550"/>
              </a:spcBef>
            </a:pP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endParaRPr b="0" lang="en-US" sz="1490" spc="-1" strike="noStrike">
              <a:latin typeface="Times New Roman"/>
            </a:endParaRPr>
          </a:p>
          <a:p>
            <a:pPr marL="382320" indent="-342720">
              <a:lnSpc>
                <a:spcPct val="100000"/>
              </a:lnSpc>
              <a:spcBef>
                <a:spcPts val="55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How would you implement this as a cross-correlation?</a:t>
            </a:r>
            <a:endParaRPr b="0" lang="en-US" sz="1800" spc="-1" strike="noStrike">
              <a:latin typeface="Times New Roman"/>
            </a:endParaRPr>
          </a:p>
        </p:txBody>
      </p:sp>
      <p:graphicFrame>
        <p:nvGraphicFramePr>
          <p:cNvPr id="131" name="Table 5"/>
          <p:cNvGraphicFramePr/>
          <p:nvPr/>
        </p:nvGraphicFramePr>
        <p:xfrm>
          <a:off x="4367880" y="3797640"/>
          <a:ext cx="1260000" cy="869040"/>
        </p:xfrm>
        <a:graphic>
          <a:graphicData uri="http://schemas.openxmlformats.org/drawingml/2006/table">
            <a:tbl>
              <a:tblPr/>
              <a:tblGrid>
                <a:gridCol w="419760"/>
                <a:gridCol w="419760"/>
                <a:gridCol w="420480"/>
              </a:tblGrid>
              <a:tr h="315360">
                <a:tc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6840">
                <a:tc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6840">
                <a:tc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2" name="Picture 39" descr=""/>
          <p:cNvPicPr/>
          <p:nvPr/>
        </p:nvPicPr>
        <p:blipFill>
          <a:blip r:embed="rId1"/>
          <a:stretch/>
        </p:blipFill>
        <p:spPr>
          <a:xfrm>
            <a:off x="4812480" y="4759920"/>
            <a:ext cx="314640" cy="182520"/>
          </a:xfrm>
          <a:prstGeom prst="rect">
            <a:avLst/>
          </a:prstGeom>
          <a:ln>
            <a:noFill/>
          </a:ln>
        </p:spPr>
      </p:pic>
      <p:pic>
        <p:nvPicPr>
          <p:cNvPr id="133" name="Picture 41" descr=""/>
          <p:cNvPicPr/>
          <p:nvPr/>
        </p:nvPicPr>
        <p:blipFill>
          <a:blip r:embed="rId2"/>
          <a:stretch/>
        </p:blipFill>
        <p:spPr>
          <a:xfrm>
            <a:off x="2834640" y="2579760"/>
            <a:ext cx="4297680" cy="53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2"/>
          <p:cNvSpPr txBox="1"/>
          <p:nvPr/>
        </p:nvSpPr>
        <p:spPr>
          <a:xfrm>
            <a:off x="756000" y="63000"/>
            <a:ext cx="8568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Times New Roman"/>
              </a:rPr>
              <a:t>T</a:t>
            </a:r>
            <a:r>
              <a:rPr b="0" lang="en-US" sz="4400" spc="-1" strike="noStrike">
                <a:latin typeface="Times New Roman"/>
              </a:rPr>
              <a:t>h</a:t>
            </a:r>
            <a:r>
              <a:rPr b="0" lang="en-US" sz="4400" spc="-1" strike="noStrike">
                <a:latin typeface="Times New Roman"/>
              </a:rPr>
              <a:t>e </a:t>
            </a:r>
            <a:r>
              <a:rPr b="0" lang="en-US" sz="4400" spc="-1" strike="noStrike">
                <a:latin typeface="Times New Roman"/>
              </a:rPr>
              <a:t>S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b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l 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p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r</a:t>
            </a:r>
            <a:r>
              <a:rPr b="0" lang="en-US" sz="4400" spc="-1" strike="noStrike">
                <a:latin typeface="Times New Roman"/>
              </a:rPr>
              <a:t>a</a:t>
            </a:r>
            <a:r>
              <a:rPr b="0" lang="en-US" sz="4400" spc="-1" strike="noStrike">
                <a:latin typeface="Times New Roman"/>
              </a:rPr>
              <a:t>t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r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755280" y="755640"/>
            <a:ext cx="8735760" cy="255168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spcBef>
                <a:spcPts val="598"/>
              </a:spcBef>
            </a:pPr>
            <a:r>
              <a:rPr b="0" lang="en-US" sz="3200" spc="-1" strike="noStrike">
                <a:latin typeface="Times New Roman"/>
              </a:rPr>
              <a:t>Better approximations of the derivatives exist</a:t>
            </a:r>
            <a:endParaRPr b="0" lang="en-US" sz="3200" spc="-1" strike="noStrike">
              <a:latin typeface="Times New Roman"/>
            </a:endParaRPr>
          </a:p>
          <a:p>
            <a:pPr lvl="1" marL="782280" indent="-28548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latin typeface="Times New Roman"/>
              </a:rPr>
              <a:t>The </a:t>
            </a:r>
            <a:r>
              <a:rPr b="0" lang="en-US" sz="2800" spc="-1" strike="noStrike">
                <a:latin typeface="Times New Roman"/>
                <a:ea typeface="Arial Italic"/>
              </a:rPr>
              <a:t>Sobel</a:t>
            </a:r>
            <a:r>
              <a:rPr b="0" lang="en-US" sz="2800" spc="-1" strike="noStrike">
                <a:latin typeface="Times New Roman"/>
              </a:rPr>
              <a:t> operators below are very commonly used</a:t>
            </a:r>
            <a:endParaRPr b="0" lang="en-US" sz="2800" spc="-1" strike="noStrike">
              <a:latin typeface="Times New Roman"/>
            </a:endParaRPr>
          </a:p>
        </p:txBody>
      </p:sp>
      <p:graphicFrame>
        <p:nvGraphicFramePr>
          <p:cNvPr id="137" name="Table 4"/>
          <p:cNvGraphicFramePr/>
          <p:nvPr/>
        </p:nvGraphicFramePr>
        <p:xfrm>
          <a:off x="3202920" y="2078640"/>
          <a:ext cx="1188720" cy="869040"/>
        </p:xfrm>
        <a:graphic>
          <a:graphicData uri="http://schemas.openxmlformats.org/drawingml/2006/table">
            <a:tbl>
              <a:tblPr/>
              <a:tblGrid>
                <a:gridCol w="396720"/>
                <a:gridCol w="396360"/>
                <a:gridCol w="395640"/>
              </a:tblGrid>
              <a:tr h="31536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684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684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8" name="Table 5"/>
          <p:cNvGraphicFramePr/>
          <p:nvPr/>
        </p:nvGraphicFramePr>
        <p:xfrm>
          <a:off x="5699160" y="2078640"/>
          <a:ext cx="1188720" cy="869040"/>
        </p:xfrm>
        <a:graphic>
          <a:graphicData uri="http://schemas.openxmlformats.org/drawingml/2006/table">
            <a:tbl>
              <a:tblPr/>
              <a:tblGrid>
                <a:gridCol w="396360"/>
                <a:gridCol w="396360"/>
                <a:gridCol w="396000"/>
              </a:tblGrid>
              <a:tr h="31536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684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76840"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39" name="Picture 72" descr=""/>
          <p:cNvPicPr/>
          <p:nvPr/>
        </p:nvPicPr>
        <p:blipFill>
          <a:blip r:embed="rId1"/>
          <a:stretch/>
        </p:blipFill>
        <p:spPr>
          <a:xfrm>
            <a:off x="2926080" y="2316240"/>
            <a:ext cx="198360" cy="365040"/>
          </a:xfrm>
          <a:prstGeom prst="rect">
            <a:avLst/>
          </a:prstGeom>
          <a:ln>
            <a:noFill/>
          </a:ln>
        </p:spPr>
      </p:pic>
      <p:pic>
        <p:nvPicPr>
          <p:cNvPr id="140" name="Picture 73" descr=""/>
          <p:cNvPicPr/>
          <p:nvPr/>
        </p:nvPicPr>
        <p:blipFill>
          <a:blip r:embed="rId2"/>
          <a:stretch/>
        </p:blipFill>
        <p:spPr>
          <a:xfrm>
            <a:off x="5421960" y="2320560"/>
            <a:ext cx="198000" cy="365040"/>
          </a:xfrm>
          <a:prstGeom prst="rect">
            <a:avLst/>
          </a:prstGeom>
          <a:ln>
            <a:noFill/>
          </a:ln>
        </p:spPr>
      </p:pic>
      <p:sp>
        <p:nvSpPr>
          <p:cNvPr id="141" name="CustomShape 6"/>
          <p:cNvSpPr/>
          <p:nvPr/>
        </p:nvSpPr>
        <p:spPr>
          <a:xfrm>
            <a:off x="755640" y="3402000"/>
            <a:ext cx="875016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marL="782280" indent="-28548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The standard defn. of the Sobel operator omits the 1/8 term</a:t>
            </a:r>
            <a:endParaRPr b="0" lang="en-US" sz="2400" spc="-1" strike="noStrike">
              <a:latin typeface="Times New Roman"/>
            </a:endParaRPr>
          </a:p>
          <a:p>
            <a:pPr marL="782280" indent="-285480">
              <a:lnSpc>
                <a:spcPct val="100000"/>
              </a:lnSpc>
              <a:spcBef>
                <a:spcPts val="41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doesn</a:t>
            </a:r>
            <a:r>
              <a:rPr b="0" lang="ja-JP" sz="2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’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Arial"/>
              </a:rPr>
              <a:t>t make a difference for edge detection</a:t>
            </a:r>
            <a:endParaRPr b="0" lang="en-US" sz="2200" spc="-1" strike="noStrike">
              <a:latin typeface="Times New Roman"/>
            </a:endParaRPr>
          </a:p>
          <a:p>
            <a:pPr marL="782280" indent="-285480">
              <a:lnSpc>
                <a:spcPct val="100000"/>
              </a:lnSpc>
              <a:spcBef>
                <a:spcPts val="41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Arial"/>
              </a:rPr>
              <a:t>the 1/8 term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Arial Bold"/>
              </a:rPr>
              <a:t>is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Arial"/>
              </a:rPr>
              <a:t> needed to get the right gradient value, however</a:t>
            </a:r>
            <a:endParaRPr b="0" lang="en-US" sz="2200" spc="-1" strike="noStrike">
              <a:latin typeface="Times New Roman"/>
            </a:endParaRPr>
          </a:p>
        </p:txBody>
      </p:sp>
      <p:pic>
        <p:nvPicPr>
          <p:cNvPr id="142" name="Picture 75" descr=""/>
          <p:cNvPicPr/>
          <p:nvPr/>
        </p:nvPicPr>
        <p:blipFill>
          <a:blip r:embed="rId3"/>
          <a:stretch/>
        </p:blipFill>
        <p:spPr>
          <a:xfrm>
            <a:off x="3610800" y="3109320"/>
            <a:ext cx="312120" cy="157320"/>
          </a:xfrm>
          <a:prstGeom prst="rect">
            <a:avLst/>
          </a:prstGeom>
          <a:ln>
            <a:noFill/>
          </a:ln>
        </p:spPr>
      </p:pic>
      <p:pic>
        <p:nvPicPr>
          <p:cNvPr id="143" name="Picture 76" descr=""/>
          <p:cNvPicPr/>
          <p:nvPr/>
        </p:nvPicPr>
        <p:blipFill>
          <a:blip r:embed="rId4"/>
          <a:stretch/>
        </p:blipFill>
        <p:spPr>
          <a:xfrm>
            <a:off x="6115680" y="3092040"/>
            <a:ext cx="295200" cy="194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7" dur="indefinite" restart="never" nodeType="tmRoot">
          <p:childTnLst>
            <p:seq>
              <p:cTn id="1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-126000"/>
            <a:ext cx="9072000" cy="945000"/>
          </a:xfrm>
          <a:prstGeom prst="rect">
            <a:avLst/>
          </a:prstGeom>
          <a:noFill/>
          <a:ln>
            <a:noFill/>
          </a:ln>
        </p:spPr>
        <p:txBody>
          <a:bodyPr lIns="50760" tIns="50760" bIns="50760" anchor="ctr"/>
          <a:p>
            <a:pPr marL="39600" indent="-396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Times New Roman"/>
              </a:rPr>
              <a:t>C</a:t>
            </a:r>
            <a:r>
              <a:rPr b="0" lang="en-US" sz="3600" spc="-1" strike="noStrike">
                <a:latin typeface="Times New Roman"/>
              </a:rPr>
              <a:t>o</a:t>
            </a:r>
            <a:r>
              <a:rPr b="0" lang="en-US" sz="3600" spc="-1" strike="noStrike">
                <a:latin typeface="Times New Roman"/>
              </a:rPr>
              <a:t>m</a:t>
            </a:r>
            <a:r>
              <a:rPr b="0" lang="en-US" sz="3600" spc="-1" strike="noStrike">
                <a:latin typeface="Times New Roman"/>
              </a:rPr>
              <a:t>p</a:t>
            </a:r>
            <a:r>
              <a:rPr b="0" lang="en-US" sz="3600" spc="-1" strike="noStrike">
                <a:latin typeface="Times New Roman"/>
              </a:rPr>
              <a:t>a</a:t>
            </a:r>
            <a:r>
              <a:rPr b="0" lang="en-US" sz="3600" spc="-1" strike="noStrike">
                <a:latin typeface="Times New Roman"/>
              </a:rPr>
              <a:t>r</a:t>
            </a:r>
            <a:r>
              <a:rPr b="0" lang="en-US" sz="3600" spc="-1" strike="noStrike">
                <a:latin typeface="Times New Roman"/>
              </a:rPr>
              <a:t>i</a:t>
            </a:r>
            <a:r>
              <a:rPr b="0" lang="en-US" sz="3600" spc="-1" strike="noStrike">
                <a:latin typeface="Times New Roman"/>
              </a:rPr>
              <a:t>n</a:t>
            </a:r>
            <a:r>
              <a:rPr b="0" lang="en-US" sz="3600" spc="-1" strike="noStrike">
                <a:latin typeface="Times New Roman"/>
              </a:rPr>
              <a:t>g</a:t>
            </a:r>
            <a:r>
              <a:rPr b="0" lang="en-US" sz="3600" spc="-1" strike="noStrike">
                <a:latin typeface="Times New Roman"/>
              </a:rPr>
              <a:t> </a:t>
            </a:r>
            <a:r>
              <a:rPr b="0" lang="en-US" sz="3600" spc="-1" strike="noStrike">
                <a:latin typeface="Times New Roman"/>
              </a:rPr>
              <a:t>E</a:t>
            </a:r>
            <a:r>
              <a:rPr b="0" lang="en-US" sz="3600" spc="-1" strike="noStrike">
                <a:latin typeface="Times New Roman"/>
              </a:rPr>
              <a:t>d</a:t>
            </a:r>
            <a:r>
              <a:rPr b="0" lang="en-US" sz="3600" spc="-1" strike="noStrike">
                <a:latin typeface="Times New Roman"/>
              </a:rPr>
              <a:t>g</a:t>
            </a:r>
            <a:r>
              <a:rPr b="0" lang="en-US" sz="3600" spc="-1" strike="noStrike">
                <a:latin typeface="Times New Roman"/>
              </a:rPr>
              <a:t>e</a:t>
            </a:r>
            <a:r>
              <a:rPr b="0" lang="en-US" sz="3600" spc="-1" strike="noStrike">
                <a:latin typeface="Times New Roman"/>
              </a:rPr>
              <a:t> </a:t>
            </a:r>
            <a:r>
              <a:rPr b="0" lang="en-US" sz="3600" spc="-1" strike="noStrike">
                <a:latin typeface="Times New Roman"/>
              </a:rPr>
              <a:t>O</a:t>
            </a:r>
            <a:r>
              <a:rPr b="0" lang="en-US" sz="3600" spc="-1" strike="noStrike">
                <a:latin typeface="Times New Roman"/>
              </a:rPr>
              <a:t>p</a:t>
            </a:r>
            <a:r>
              <a:rPr b="0" lang="en-US" sz="3600" spc="-1" strike="noStrike">
                <a:latin typeface="Times New Roman"/>
              </a:rPr>
              <a:t>e</a:t>
            </a:r>
            <a:r>
              <a:rPr b="0" lang="en-US" sz="3600" spc="-1" strike="noStrike">
                <a:latin typeface="Times New Roman"/>
              </a:rPr>
              <a:t>r</a:t>
            </a:r>
            <a:r>
              <a:rPr b="0" lang="en-US" sz="3600" spc="-1" strike="noStrike">
                <a:latin typeface="Times New Roman"/>
              </a:rPr>
              <a:t>a</a:t>
            </a:r>
            <a:r>
              <a:rPr b="0" lang="en-US" sz="3600" spc="-1" strike="noStrike">
                <a:latin typeface="Times New Roman"/>
              </a:rPr>
              <a:t>t</a:t>
            </a:r>
            <a:r>
              <a:rPr b="0" lang="en-US" sz="3600" spc="-1" strike="noStrike">
                <a:latin typeface="Times New Roman"/>
              </a:rPr>
              <a:t>o</a:t>
            </a:r>
            <a:r>
              <a:rPr b="0" lang="en-US" sz="3600" spc="-1" strike="noStrike">
                <a:latin typeface="Times New Roman"/>
              </a:rPr>
              <a:t>r</a:t>
            </a:r>
            <a:r>
              <a:rPr b="0" lang="en-US" sz="3600" spc="-1" strike="noStrike">
                <a:latin typeface="Times New Roman"/>
              </a:rPr>
              <a:t>s</a:t>
            </a:r>
            <a:endParaRPr b="0" lang="en-US" sz="3600" spc="-1" strike="noStrike">
              <a:latin typeface="Times New Roman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71400" y="630000"/>
            <a:ext cx="8652240" cy="6264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46" name="Table 3"/>
          <p:cNvGraphicFramePr/>
          <p:nvPr/>
        </p:nvGraphicFramePr>
        <p:xfrm>
          <a:off x="3275640" y="2645640"/>
          <a:ext cx="1260000" cy="983160"/>
        </p:xfrm>
        <a:graphic>
          <a:graphicData uri="http://schemas.openxmlformats.org/drawingml/2006/table">
            <a:tbl>
              <a:tblPr/>
              <a:tblGrid>
                <a:gridCol w="419760"/>
                <a:gridCol w="420120"/>
                <a:gridCol w="420120"/>
              </a:tblGrid>
              <a:tr h="375120"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5120"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5120"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7" name="Table 4"/>
          <p:cNvGraphicFramePr/>
          <p:nvPr/>
        </p:nvGraphicFramePr>
        <p:xfrm>
          <a:off x="5039640" y="2645640"/>
          <a:ext cx="1260000" cy="983160"/>
        </p:xfrm>
        <a:graphic>
          <a:graphicData uri="http://schemas.openxmlformats.org/drawingml/2006/table">
            <a:tbl>
              <a:tblPr/>
              <a:tblGrid>
                <a:gridCol w="419760"/>
                <a:gridCol w="420120"/>
                <a:gridCol w="420120"/>
              </a:tblGrid>
              <a:tr h="375120"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5120"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5120"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/>
                    <a:p>
                      <a:pPr algn="ctr">
                        <a:lnSpc>
                          <a:spcPct val="100000"/>
                        </a:lnSpc>
                        <a:spcBef>
                          <a:spcPts val="499"/>
                        </a:spcBef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48" name="Picture 82" descr="Edittex"/>
          <p:cNvPicPr/>
          <p:nvPr/>
        </p:nvPicPr>
        <p:blipFill>
          <a:blip r:embed="rId1"/>
          <a:stretch/>
        </p:blipFill>
        <p:spPr>
          <a:xfrm>
            <a:off x="3359880" y="881640"/>
            <a:ext cx="2721240" cy="523800"/>
          </a:xfrm>
          <a:prstGeom prst="rect">
            <a:avLst/>
          </a:prstGeom>
          <a:ln>
            <a:noFill/>
          </a:ln>
        </p:spPr>
      </p:pic>
      <p:sp>
        <p:nvSpPr>
          <p:cNvPr id="149" name="CustomShape 5"/>
          <p:cNvSpPr/>
          <p:nvPr/>
        </p:nvSpPr>
        <p:spPr>
          <a:xfrm>
            <a:off x="524880" y="1008000"/>
            <a:ext cx="11422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Gradient: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620280" y="1678320"/>
            <a:ext cx="17899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Roberts (2 x 2):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594720" y="2308680"/>
            <a:ext cx="15782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Sobel (3 x 3):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594720" y="3694320"/>
            <a:ext cx="15782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Sobel (5 x 5):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53" name="Table 9"/>
          <p:cNvGraphicFramePr/>
          <p:nvPr/>
        </p:nvGraphicFramePr>
        <p:xfrm>
          <a:off x="2519640" y="3968640"/>
          <a:ext cx="2016000" cy="1449000"/>
        </p:xfrm>
        <a:graphic>
          <a:graphicData uri="http://schemas.openxmlformats.org/drawingml/2006/table">
            <a:tbl>
              <a:tblPr/>
              <a:tblGrid>
                <a:gridCol w="404280"/>
                <a:gridCol w="400320"/>
                <a:gridCol w="406080"/>
                <a:gridCol w="400320"/>
                <a:gridCol w="405000"/>
              </a:tblGrid>
              <a:tr h="293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4" name="Table 10"/>
          <p:cNvGraphicFramePr/>
          <p:nvPr/>
        </p:nvGraphicFramePr>
        <p:xfrm>
          <a:off x="4955400" y="3968640"/>
          <a:ext cx="2016000" cy="1449000"/>
        </p:xfrm>
        <a:graphic>
          <a:graphicData uri="http://schemas.openxmlformats.org/drawingml/2006/table">
            <a:tbl>
              <a:tblPr/>
              <a:tblGrid>
                <a:gridCol w="404280"/>
                <a:gridCol w="400680"/>
                <a:gridCol w="405720"/>
                <a:gridCol w="400680"/>
                <a:gridCol w="404640"/>
              </a:tblGrid>
              <a:tr h="293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-5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376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-3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-2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349"/>
                        </a:spcBef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5" name="Table 11"/>
          <p:cNvGraphicFramePr/>
          <p:nvPr/>
        </p:nvGraphicFramePr>
        <p:xfrm>
          <a:off x="3606120" y="1700640"/>
          <a:ext cx="840240" cy="567000"/>
        </p:xfrm>
        <a:graphic>
          <a:graphicData uri="http://schemas.openxmlformats.org/drawingml/2006/table">
            <a:tbl>
              <a:tblPr/>
              <a:tblGrid>
                <a:gridCol w="420120"/>
                <a:gridCol w="420120"/>
              </a:tblGrid>
              <a:tr h="3196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96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6" name="Table 12"/>
          <p:cNvGraphicFramePr/>
          <p:nvPr/>
        </p:nvGraphicFramePr>
        <p:xfrm>
          <a:off x="5039640" y="1700640"/>
          <a:ext cx="840240" cy="567000"/>
        </p:xfrm>
        <a:graphic>
          <a:graphicData uri="http://schemas.openxmlformats.org/drawingml/2006/table">
            <a:tbl>
              <a:tblPr/>
              <a:tblGrid>
                <a:gridCol w="419760"/>
                <a:gridCol w="420480"/>
              </a:tblGrid>
              <a:tr h="3196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13680">
                      <a:solidFill>
                        <a:srgbClr val="000000"/>
                      </a:solidFill>
                    </a:lnT>
                    <a:lnB w="57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19680"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000000"/>
                      </a:solidFill>
                    </a:lnL>
                    <a:lnR w="576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  <a:ea typeface="ヒラギノ角ゴ ProN W3"/>
                        </a:rPr>
                        <a:t>-1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000000"/>
                      </a:solidFill>
                    </a:lnL>
                    <a:lnR w="13680">
                      <a:solidFill>
                        <a:srgbClr val="000000"/>
                      </a:solidFill>
                    </a:lnR>
                    <a:lnT w="5760">
                      <a:solidFill>
                        <a:srgbClr val="000000"/>
                      </a:solidFill>
                    </a:lnT>
                    <a:lnB w="1368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7" name="CustomShape 13"/>
          <p:cNvSpPr/>
          <p:nvPr/>
        </p:nvSpPr>
        <p:spPr>
          <a:xfrm>
            <a:off x="8046720" y="1903680"/>
            <a:ext cx="671760" cy="2394000"/>
          </a:xfrm>
          <a:custGeom>
            <a:avLst/>
            <a:gdLst/>
            <a:ahLst/>
            <a:rect l="0" t="0" r="r" b="b"/>
            <a:pathLst>
              <a:path w="1868" h="6652">
                <a:moveTo>
                  <a:pt x="466" y="0"/>
                </a:moveTo>
                <a:lnTo>
                  <a:pt x="466" y="4988"/>
                </a:lnTo>
                <a:lnTo>
                  <a:pt x="0" y="4988"/>
                </a:lnTo>
                <a:lnTo>
                  <a:pt x="933" y="6651"/>
                </a:lnTo>
                <a:lnTo>
                  <a:pt x="1867" y="4988"/>
                </a:lnTo>
                <a:lnTo>
                  <a:pt x="1400" y="4988"/>
                </a:lnTo>
                <a:lnTo>
                  <a:pt x="1400" y="0"/>
                </a:lnTo>
                <a:lnTo>
                  <a:pt x="466" y="0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4"/>
          <p:cNvSpPr/>
          <p:nvPr/>
        </p:nvSpPr>
        <p:spPr>
          <a:xfrm>
            <a:off x="7319880" y="819000"/>
            <a:ext cx="2084040" cy="100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Good Localization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Noise Sensitive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Poor Detection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CustomShape 15"/>
          <p:cNvSpPr/>
          <p:nvPr/>
        </p:nvSpPr>
        <p:spPr>
          <a:xfrm>
            <a:off x="7390440" y="4324320"/>
            <a:ext cx="2302200" cy="100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Poor Localization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Less Noise Sensitive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Good Detection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x</a:t>
            </a:r>
            <a:r>
              <a:rPr b="0" lang="en-US" sz="4400" spc="-1" strike="noStrike">
                <a:latin typeface="Times New Roman"/>
              </a:rPr>
              <a:t>a</a:t>
            </a:r>
            <a:r>
              <a:rPr b="0" lang="en-US" sz="4400" spc="-1" strike="noStrike">
                <a:latin typeface="Times New Roman"/>
              </a:rPr>
              <a:t>m</a:t>
            </a:r>
            <a:r>
              <a:rPr b="0" lang="en-US" sz="4400" spc="-1" strike="noStrike">
                <a:latin typeface="Times New Roman"/>
              </a:rPr>
              <a:t>p</a:t>
            </a:r>
            <a:r>
              <a:rPr b="0" lang="en-US" sz="4400" spc="-1" strike="noStrike">
                <a:latin typeface="Times New Roman"/>
              </a:rPr>
              <a:t>le </a:t>
            </a:r>
            <a:r>
              <a:rPr b="0" lang="en-US" sz="4400" spc="-1" strike="noStrike">
                <a:latin typeface="Times New Roman"/>
              </a:rPr>
              <a:t>p</a:t>
            </a:r>
            <a:r>
              <a:rPr b="0" lang="en-US" sz="4400" spc="-1" strike="noStrike">
                <a:latin typeface="Times New Roman"/>
              </a:rPr>
              <a:t>r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b</a:t>
            </a:r>
            <a:r>
              <a:rPr b="0" lang="en-US" sz="4400" spc="-1" strike="noStrike">
                <a:latin typeface="Times New Roman"/>
              </a:rPr>
              <a:t>le</a:t>
            </a:r>
            <a:r>
              <a:rPr b="0" lang="en-US" sz="4400" spc="-1" strike="noStrike">
                <a:latin typeface="Times New Roman"/>
              </a:rPr>
              <a:t>m</a:t>
            </a:r>
            <a:endParaRPr b="0" lang="en-US" sz="4400" spc="-1" strike="noStrike">
              <a:latin typeface="Times New Roman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324360" y="1840680"/>
            <a:ext cx="2876040" cy="2457000"/>
          </a:xfrm>
          <a:prstGeom prst="rect">
            <a:avLst/>
          </a:prstGeom>
          <a:ln>
            <a:noFill/>
          </a:ln>
        </p:spPr>
      </p:pic>
      <p:sp>
        <p:nvSpPr>
          <p:cNvPr id="162" name="TextShape 2"/>
          <p:cNvSpPr txBox="1"/>
          <p:nvPr/>
        </p:nvSpPr>
        <p:spPr>
          <a:xfrm>
            <a:off x="1169640" y="1497240"/>
            <a:ext cx="12826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imes New Roman"/>
              </a:rPr>
              <a:t>Inpu</a:t>
            </a:r>
            <a:r>
              <a:rPr b="0" lang="en-US" sz="1800" spc="-1" strike="noStrike">
                <a:latin typeface="Times New Roman"/>
              </a:rPr>
              <a:t>t </a:t>
            </a:r>
            <a:r>
              <a:rPr b="0" lang="en-US" sz="1800" spc="-1" strike="noStrike">
                <a:latin typeface="Times New Roman"/>
              </a:rPr>
              <a:t>ima</a:t>
            </a:r>
            <a:r>
              <a:rPr b="0" lang="en-US" sz="1800" spc="-1" strike="noStrike">
                <a:latin typeface="Times New Roman"/>
              </a:rPr>
              <a:t>ge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3684600" y="2381400"/>
            <a:ext cx="1161720" cy="1514160"/>
          </a:xfrm>
          <a:prstGeom prst="rect">
            <a:avLst/>
          </a:prstGeom>
          <a:ln>
            <a:noFill/>
          </a:ln>
        </p:spPr>
      </p:pic>
      <p:sp>
        <p:nvSpPr>
          <p:cNvPr id="164" name="TextShape 3"/>
          <p:cNvSpPr txBox="1"/>
          <p:nvPr/>
        </p:nvSpPr>
        <p:spPr>
          <a:xfrm>
            <a:off x="3657600" y="2065680"/>
            <a:ext cx="9946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imes New Roman"/>
              </a:rPr>
              <a:t>Ope</a:t>
            </a:r>
            <a:r>
              <a:rPr b="0" lang="en-US" sz="1800" spc="-1" strike="noStrike">
                <a:latin typeface="Times New Roman"/>
              </a:rPr>
              <a:t>rato</a:t>
            </a:r>
            <a:r>
              <a:rPr b="0" lang="en-US" sz="1800" spc="-1" strike="noStrike">
                <a:latin typeface="Times New Roman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1" dur="indefinite" restart="never" nodeType="tmRoot">
          <p:childTnLst>
            <p:seq>
              <p:cTn id="1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Times New Roman"/>
              </a:rPr>
              <a:t>Example problem</a:t>
            </a:r>
            <a:endParaRPr b="0" lang="en-US" sz="4400" spc="-1" strike="noStrike">
              <a:latin typeface="Times New Roman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324360" y="1840680"/>
            <a:ext cx="2876040" cy="2457000"/>
          </a:xfrm>
          <a:prstGeom prst="rect">
            <a:avLst/>
          </a:prstGeom>
          <a:ln>
            <a:noFill/>
          </a:ln>
        </p:spPr>
      </p:pic>
      <p:sp>
        <p:nvSpPr>
          <p:cNvPr id="167" name="TextShape 2"/>
          <p:cNvSpPr txBox="1"/>
          <p:nvPr/>
        </p:nvSpPr>
        <p:spPr>
          <a:xfrm>
            <a:off x="1169640" y="1497240"/>
            <a:ext cx="12826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imes New Roman"/>
              </a:rPr>
              <a:t>Input image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3684600" y="2381400"/>
            <a:ext cx="1161720" cy="1514160"/>
          </a:xfrm>
          <a:prstGeom prst="rect">
            <a:avLst/>
          </a:prstGeom>
          <a:ln>
            <a:noFill/>
          </a:ln>
        </p:spPr>
      </p:pic>
      <p:sp>
        <p:nvSpPr>
          <p:cNvPr id="169" name="TextShape 3"/>
          <p:cNvSpPr txBox="1"/>
          <p:nvPr/>
        </p:nvSpPr>
        <p:spPr>
          <a:xfrm>
            <a:off x="3657600" y="2065680"/>
            <a:ext cx="99468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imes New Roman"/>
              </a:rPr>
              <a:t>Operator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5303520" y="1621440"/>
            <a:ext cx="4616280" cy="3042000"/>
          </a:xfrm>
          <a:prstGeom prst="rect">
            <a:avLst/>
          </a:prstGeom>
          <a:ln>
            <a:noFill/>
          </a:ln>
        </p:spPr>
      </p:pic>
      <p:sp>
        <p:nvSpPr>
          <p:cNvPr id="171" name="TextShape 4"/>
          <p:cNvSpPr txBox="1"/>
          <p:nvPr/>
        </p:nvSpPr>
        <p:spPr>
          <a:xfrm>
            <a:off x="6949440" y="1278000"/>
            <a:ext cx="15494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imes New Roman"/>
              </a:rPr>
              <a:t>Applying </a:t>
            </a:r>
            <a:r>
              <a:rPr b="0" lang="en-US" sz="1800" spc="-1" strike="noStrike">
                <a:latin typeface="Times New Roman"/>
              </a:rPr>
              <a:t>filter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3" dur="indefinite" restart="never" nodeType="tmRoot">
          <p:childTnLst>
            <p:seq>
              <p:cTn id="1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x</a:t>
            </a:r>
            <a:r>
              <a:rPr b="0" lang="en-US" sz="4400" spc="-1" strike="noStrike">
                <a:latin typeface="Times New Roman"/>
              </a:rPr>
              <a:t>a</a:t>
            </a:r>
            <a:r>
              <a:rPr b="0" lang="en-US" sz="4400" spc="-1" strike="noStrike">
                <a:latin typeface="Times New Roman"/>
              </a:rPr>
              <a:t>m</a:t>
            </a:r>
            <a:r>
              <a:rPr b="0" lang="en-US" sz="4400" spc="-1" strike="noStrike">
                <a:latin typeface="Times New Roman"/>
              </a:rPr>
              <a:t>p</a:t>
            </a:r>
            <a:r>
              <a:rPr b="0" lang="en-US" sz="4400" spc="-1" strike="noStrike">
                <a:latin typeface="Times New Roman"/>
              </a:rPr>
              <a:t>l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p</a:t>
            </a:r>
            <a:r>
              <a:rPr b="0" lang="en-US" sz="4400" spc="-1" strike="noStrike">
                <a:latin typeface="Times New Roman"/>
              </a:rPr>
              <a:t>r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b</a:t>
            </a:r>
            <a:r>
              <a:rPr b="0" lang="en-US" sz="4400" spc="-1" strike="noStrike">
                <a:latin typeface="Times New Roman"/>
              </a:rPr>
              <a:t>l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m</a:t>
            </a:r>
            <a:endParaRPr b="0" lang="en-US" sz="4400" spc="-1" strike="noStrike">
              <a:latin typeface="Times New Roman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778680" y="1623600"/>
            <a:ext cx="4616280" cy="3042000"/>
          </a:xfrm>
          <a:prstGeom prst="rect">
            <a:avLst/>
          </a:prstGeom>
          <a:ln>
            <a:noFill/>
          </a:ln>
        </p:spPr>
      </p:pic>
      <p:sp>
        <p:nvSpPr>
          <p:cNvPr id="174" name="TextShape 2"/>
          <p:cNvSpPr txBox="1"/>
          <p:nvPr/>
        </p:nvSpPr>
        <p:spPr>
          <a:xfrm>
            <a:off x="2424600" y="1280160"/>
            <a:ext cx="15494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imes New Roman"/>
              </a:rPr>
              <a:t>Applying filter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6816600" y="2194560"/>
            <a:ext cx="1961640" cy="1599840"/>
          </a:xfrm>
          <a:prstGeom prst="rect">
            <a:avLst/>
          </a:prstGeom>
          <a:ln>
            <a:noFill/>
          </a:ln>
        </p:spPr>
      </p:pic>
      <p:sp>
        <p:nvSpPr>
          <p:cNvPr id="176" name="TextShape 3"/>
          <p:cNvSpPr txBox="1"/>
          <p:nvPr/>
        </p:nvSpPr>
        <p:spPr>
          <a:xfrm>
            <a:off x="6949440" y="1759680"/>
            <a:ext cx="137700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imes New Roman"/>
              </a:rPr>
              <a:t>Computation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Shape 4"/>
          <p:cNvSpPr txBox="1"/>
          <p:nvPr/>
        </p:nvSpPr>
        <p:spPr>
          <a:xfrm>
            <a:off x="6126480" y="4339440"/>
            <a:ext cx="328068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latin typeface="Times New Roman"/>
              </a:rPr>
              <a:t>-150 + -300 + -150 + 0 + 0 + 0 + 150 + 510 + 255 = 315</a:t>
            </a:r>
            <a:endParaRPr b="0" lang="en-US" sz="2000" spc="-1" strike="noStrike">
              <a:latin typeface="Times New Roman"/>
            </a:endParaRPr>
          </a:p>
        </p:txBody>
      </p:sp>
    </p:spTree>
  </p:cSld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Times New Roman"/>
              </a:rPr>
              <a:t>Example problem</a:t>
            </a:r>
            <a:endParaRPr b="0" lang="en-US" sz="4400" spc="-1" strike="noStrike">
              <a:latin typeface="Times New Roman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778680" y="1623600"/>
            <a:ext cx="4616280" cy="3042000"/>
          </a:xfrm>
          <a:prstGeom prst="rect">
            <a:avLst/>
          </a:prstGeom>
          <a:ln>
            <a:noFill/>
          </a:ln>
        </p:spPr>
      </p:pic>
      <p:sp>
        <p:nvSpPr>
          <p:cNvPr id="180" name="TextShape 2"/>
          <p:cNvSpPr txBox="1"/>
          <p:nvPr/>
        </p:nvSpPr>
        <p:spPr>
          <a:xfrm>
            <a:off x="2424600" y="1280160"/>
            <a:ext cx="1549440" cy="34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imes New Roman"/>
              </a:rPr>
              <a:t>A</a:t>
            </a:r>
            <a:r>
              <a:rPr b="0" lang="en-US" sz="1800" spc="-1" strike="noStrike">
                <a:latin typeface="Times New Roman"/>
              </a:rPr>
              <a:t>p</a:t>
            </a:r>
            <a:r>
              <a:rPr b="0" lang="en-US" sz="1800" spc="-1" strike="noStrike">
                <a:latin typeface="Times New Roman"/>
              </a:rPr>
              <a:t>pl</a:t>
            </a:r>
            <a:r>
              <a:rPr b="0" lang="en-US" sz="1800" spc="-1" strike="noStrike">
                <a:latin typeface="Times New Roman"/>
              </a:rPr>
              <a:t>yi</a:t>
            </a:r>
            <a:r>
              <a:rPr b="0" lang="en-US" sz="1800" spc="-1" strike="noStrike">
                <a:latin typeface="Times New Roman"/>
              </a:rPr>
              <a:t>n</a:t>
            </a:r>
            <a:r>
              <a:rPr b="0" lang="en-US" sz="1800" spc="-1" strike="noStrike">
                <a:latin typeface="Times New Roman"/>
              </a:rPr>
              <a:t>g </a:t>
            </a:r>
            <a:r>
              <a:rPr b="0" lang="en-US" sz="1800" spc="-1" strike="noStrike">
                <a:latin typeface="Times New Roman"/>
              </a:rPr>
              <a:t>fil</a:t>
            </a:r>
            <a:r>
              <a:rPr b="0" lang="en-US" sz="1800" spc="-1" strike="noStrike">
                <a:latin typeface="Times New Roman"/>
              </a:rPr>
              <a:t>te</a:t>
            </a:r>
            <a:r>
              <a:rPr b="0" lang="en-US" sz="1800" spc="-1" strike="noStrike">
                <a:latin typeface="Times New Roman"/>
              </a:rPr>
              <a:t>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6309360" y="1645920"/>
            <a:ext cx="2742840" cy="256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7" dur="indefinite" restart="never" nodeType="tmRoot">
          <p:childTnLst>
            <p:seq>
              <p:cTn id="1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2"/>
          <p:cNvSpPr txBox="1"/>
          <p:nvPr/>
        </p:nvSpPr>
        <p:spPr>
          <a:xfrm>
            <a:off x="756000" y="63000"/>
            <a:ext cx="8568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Times New Roman"/>
              </a:rPr>
              <a:t>Effect</a:t>
            </a:r>
            <a:r>
              <a:rPr b="0" lang="en-US" sz="4400" spc="-1" strike="noStrike">
                <a:latin typeface="Times New Roman"/>
              </a:rPr>
              <a:t>s of </a:t>
            </a:r>
            <a:r>
              <a:rPr b="0" lang="en-US" sz="4400" spc="-1" strike="noStrike">
                <a:latin typeface="Times New Roman"/>
              </a:rPr>
              <a:t>noise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756000" y="755640"/>
            <a:ext cx="8568000" cy="217368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spcBef>
                <a:spcPts val="598"/>
              </a:spcBef>
            </a:pPr>
            <a:r>
              <a:rPr b="0" lang="en-US" sz="2800" spc="-1" strike="noStrike">
                <a:latin typeface="Times New Roman"/>
              </a:rPr>
              <a:t>Consider a single row or column of the image</a:t>
            </a:r>
            <a:endParaRPr b="0" lang="en-US" sz="2800" spc="-1" strike="noStrike">
              <a:latin typeface="Times New Roman"/>
            </a:endParaRPr>
          </a:p>
          <a:p>
            <a:pPr lvl="1" marL="782280" indent="-28548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latin typeface="Times New Roman"/>
              </a:rPr>
              <a:t>Plotting intensity as a function of position gives a signal</a:t>
            </a:r>
            <a:endParaRPr b="0" lang="en-US" sz="2600" spc="-1" strike="noStrike">
              <a:latin typeface="Times New Roman"/>
            </a:endParaRPr>
          </a:p>
        </p:txBody>
      </p:sp>
      <p:grpSp>
        <p:nvGrpSpPr>
          <p:cNvPr id="185" name="Group 4"/>
          <p:cNvGrpSpPr/>
          <p:nvPr/>
        </p:nvGrpSpPr>
        <p:grpSpPr>
          <a:xfrm>
            <a:off x="1335240" y="1719000"/>
            <a:ext cx="6345720" cy="1564560"/>
            <a:chOff x="1335240" y="1719000"/>
            <a:chExt cx="6345720" cy="1564560"/>
          </a:xfrm>
        </p:grpSpPr>
        <p:pic>
          <p:nvPicPr>
            <p:cNvPr id="186" name="Picture 4" descr=""/>
            <p:cNvPicPr/>
            <p:nvPr/>
          </p:nvPicPr>
          <p:blipFill>
            <a:blip r:embed="rId1"/>
            <a:stretch/>
          </p:blipFill>
          <p:spPr>
            <a:xfrm>
              <a:off x="2148840" y="1719000"/>
              <a:ext cx="5532120" cy="1564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7" name="Picture 5" descr=""/>
            <p:cNvPicPr/>
            <p:nvPr/>
          </p:nvPicPr>
          <p:blipFill>
            <a:blip r:embed="rId2"/>
            <a:stretch/>
          </p:blipFill>
          <p:spPr>
            <a:xfrm>
              <a:off x="1335240" y="2217600"/>
              <a:ext cx="717480" cy="2624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88" name="Group 5"/>
          <p:cNvGrpSpPr/>
          <p:nvPr/>
        </p:nvGrpSpPr>
        <p:grpSpPr>
          <a:xfrm>
            <a:off x="827640" y="3554640"/>
            <a:ext cx="8582040" cy="2068560"/>
            <a:chOff x="827640" y="3554640"/>
            <a:chExt cx="8582040" cy="2068560"/>
          </a:xfrm>
        </p:grpSpPr>
        <p:pic>
          <p:nvPicPr>
            <p:cNvPr id="189" name="Picture 6" descr=""/>
            <p:cNvPicPr/>
            <p:nvPr/>
          </p:nvPicPr>
          <p:blipFill>
            <a:blip r:embed="rId3"/>
            <a:stretch/>
          </p:blipFill>
          <p:spPr>
            <a:xfrm>
              <a:off x="1994760" y="3554640"/>
              <a:ext cx="5552640" cy="1428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0" name="Picture 7" descr=""/>
            <p:cNvPicPr/>
            <p:nvPr/>
          </p:nvPicPr>
          <p:blipFill>
            <a:blip r:embed="rId4"/>
            <a:stretch/>
          </p:blipFill>
          <p:spPr>
            <a:xfrm>
              <a:off x="911880" y="4006080"/>
              <a:ext cx="1088640" cy="367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91" name="CustomShape 6"/>
            <p:cNvSpPr/>
            <p:nvPr/>
          </p:nvSpPr>
          <p:spPr>
            <a:xfrm>
              <a:off x="827640" y="5255640"/>
              <a:ext cx="8582040" cy="36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40680" tIns="0" bIns="0"/>
            <a:p>
              <a:pPr marL="382320" indent="-342720">
                <a:lnSpc>
                  <a:spcPct val="100000"/>
                </a:lnSpc>
                <a:spcBef>
                  <a:spcPts val="550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Where is the edge?</a:t>
              </a:r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192" name="CustomShape 7"/>
          <p:cNvSpPr/>
          <p:nvPr/>
        </p:nvSpPr>
        <p:spPr>
          <a:xfrm>
            <a:off x="167760" y="3240000"/>
            <a:ext cx="900216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marL="382320" indent="-342720" algn="ctr">
              <a:lnSpc>
                <a:spcPct val="100000"/>
              </a:lnSpc>
              <a:spcBef>
                <a:spcPts val="550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Times New Roman"/>
                <a:ea typeface="ＭＳ Ｐゴシック"/>
              </a:rPr>
              <a:t>Derivatives amplify noise!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19" dur="indefinite" restart="never" nodeType="tmRoot">
          <p:childTnLst>
            <p:seq>
              <p:cTn id="120" dur="indefinite" nodeType="mainSeq">
                <p:childTnLst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85800" y="15192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Times New Roman"/>
              </a:rPr>
              <a:t>S</a:t>
            </a:r>
            <a:r>
              <a:rPr b="0" lang="en-US" sz="4400" spc="-1" strike="noStrike">
                <a:latin typeface="Times New Roman"/>
              </a:rPr>
              <a:t>m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t</a:t>
            </a:r>
            <a:r>
              <a:rPr b="0" lang="en-US" sz="4400" spc="-1" strike="noStrike">
                <a:latin typeface="Times New Roman"/>
              </a:rPr>
              <a:t>h</a:t>
            </a:r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n</a:t>
            </a:r>
            <a:r>
              <a:rPr b="0" lang="en-US" sz="4400" spc="-1" strike="noStrike">
                <a:latin typeface="Times New Roman"/>
              </a:rPr>
              <a:t>g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685800" y="1371600"/>
            <a:ext cx="909828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Reduce noise by smoothing with a Gaussian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4163040" y="2674800"/>
            <a:ext cx="1689120" cy="34272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2743200" y="3423960"/>
            <a:ext cx="4927680" cy="965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29" dur="indefinite" restart="never" nodeType="tmRoot">
          <p:childTnLst>
            <p:seq>
              <p:cTn id="1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"/>
          <p:cNvSpPr/>
          <p:nvPr/>
        </p:nvSpPr>
        <p:spPr>
          <a:xfrm>
            <a:off x="755640" y="5228640"/>
            <a:ext cx="858204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marL="382320" indent="-342720">
              <a:lnSpc>
                <a:spcPct val="100000"/>
              </a:lnSpc>
              <a:spcBef>
                <a:spcPts val="550"/>
              </a:spcBef>
            </a:pP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h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h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g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?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endParaRPr b="0" lang="en-US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756000" y="63000"/>
            <a:ext cx="8568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Times New Roman"/>
              </a:rPr>
              <a:t>S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l</a:t>
            </a:r>
            <a:r>
              <a:rPr b="0" lang="en-US" sz="4400" spc="-1" strike="noStrike">
                <a:latin typeface="Times New Roman"/>
              </a:rPr>
              <a:t>u</a:t>
            </a:r>
            <a:r>
              <a:rPr b="0" lang="en-US" sz="4400" spc="-1" strike="noStrike">
                <a:latin typeface="Times New Roman"/>
              </a:rPr>
              <a:t>t</a:t>
            </a:r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n</a:t>
            </a:r>
            <a:r>
              <a:rPr b="0" lang="en-US" sz="4400" spc="-1" strike="noStrike">
                <a:latin typeface="Times New Roman"/>
              </a:rPr>
              <a:t>: 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s</a:t>
            </a:r>
            <a:r>
              <a:rPr b="0" lang="en-US" sz="4400" spc="-1" strike="noStrike">
                <a:latin typeface="Times New Roman"/>
              </a:rPr>
              <a:t>m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t</a:t>
            </a:r>
            <a:r>
              <a:rPr b="0" lang="en-US" sz="4400" spc="-1" strike="noStrike">
                <a:latin typeface="Times New Roman"/>
              </a:rPr>
              <a:t>h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f</a:t>
            </a:r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r</a:t>
            </a:r>
            <a:r>
              <a:rPr b="0" lang="en-US" sz="4400" spc="-1" strike="noStrike">
                <a:latin typeface="Times New Roman"/>
              </a:rPr>
              <a:t>s</a:t>
            </a:r>
            <a:r>
              <a:rPr b="0" lang="en-US" sz="4400" spc="-1" strike="noStrike">
                <a:latin typeface="Times New Roman"/>
              </a:rPr>
              <a:t>t</a:t>
            </a:r>
            <a:endParaRPr b="0" lang="en-US" sz="4400" spc="-1" strike="noStrike">
              <a:latin typeface="Times New Roman"/>
            </a:endParaRPr>
          </a:p>
        </p:txBody>
      </p:sp>
      <p:pic>
        <p:nvPicPr>
          <p:cNvPr id="200" name="Picture 4" descr=""/>
          <p:cNvPicPr/>
          <p:nvPr/>
        </p:nvPicPr>
        <p:blipFill>
          <a:blip r:embed="rId1"/>
          <a:stretch/>
        </p:blipFill>
        <p:spPr>
          <a:xfrm>
            <a:off x="1849680" y="1324080"/>
            <a:ext cx="190800" cy="250920"/>
          </a:xfrm>
          <a:prstGeom prst="rect">
            <a:avLst/>
          </a:prstGeom>
          <a:ln>
            <a:noFill/>
          </a:ln>
        </p:spPr>
      </p:pic>
      <p:pic>
        <p:nvPicPr>
          <p:cNvPr id="201" name="Picture 5" descr=""/>
          <p:cNvPicPr/>
          <p:nvPr/>
        </p:nvPicPr>
        <p:blipFill>
          <a:blip r:embed="rId2"/>
          <a:stretch/>
        </p:blipFill>
        <p:spPr>
          <a:xfrm>
            <a:off x="1849680" y="2347920"/>
            <a:ext cx="190800" cy="196560"/>
          </a:xfrm>
          <a:prstGeom prst="rect">
            <a:avLst/>
          </a:prstGeom>
          <a:ln>
            <a:noFill/>
          </a:ln>
        </p:spPr>
      </p:pic>
      <p:grpSp>
        <p:nvGrpSpPr>
          <p:cNvPr id="202" name="Group 4"/>
          <p:cNvGrpSpPr/>
          <p:nvPr/>
        </p:nvGrpSpPr>
        <p:grpSpPr>
          <a:xfrm>
            <a:off x="3947760" y="5226480"/>
            <a:ext cx="4250880" cy="380520"/>
            <a:chOff x="3947760" y="5226480"/>
            <a:chExt cx="4250880" cy="380520"/>
          </a:xfrm>
        </p:grpSpPr>
        <p:pic>
          <p:nvPicPr>
            <p:cNvPr id="203" name="Picture 6" descr=""/>
            <p:cNvPicPr/>
            <p:nvPr/>
          </p:nvPicPr>
          <p:blipFill>
            <a:blip r:embed="rId3"/>
            <a:stretch/>
          </p:blipFill>
          <p:spPr>
            <a:xfrm>
              <a:off x="6719760" y="5226480"/>
              <a:ext cx="1478880" cy="380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04" name="CustomShape 5"/>
            <p:cNvSpPr/>
            <p:nvPr/>
          </p:nvSpPr>
          <p:spPr>
            <a:xfrm>
              <a:off x="3947760" y="5229000"/>
              <a:ext cx="3038040" cy="367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40680" tIns="0" bIns="0"/>
            <a:p>
              <a:pPr marL="382320" indent="-342720">
                <a:lnSpc>
                  <a:spcPct val="100000"/>
                </a:lnSpc>
                <a:spcBef>
                  <a:spcPts val="550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L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o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o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k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 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f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o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r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 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p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e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a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k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s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 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i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n</a:t>
              </a:r>
              <a:r>
                <a:rPr b="0" lang="en-US" sz="2400" spc="-1" strike="noStrike">
                  <a:solidFill>
                    <a:srgbClr val="000000"/>
                  </a:solidFill>
                  <a:latin typeface="Times New Roman"/>
                  <a:ea typeface="ＭＳ Ｐゴシック"/>
                </a:rPr>
                <a:t> </a:t>
              </a:r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pic>
        <p:nvPicPr>
          <p:cNvPr id="205" name="Picture 9" descr=""/>
          <p:cNvPicPr/>
          <p:nvPr/>
        </p:nvPicPr>
        <p:blipFill>
          <a:blip r:embed="rId4"/>
          <a:stretch/>
        </p:blipFill>
        <p:spPr>
          <a:xfrm>
            <a:off x="2271240" y="756000"/>
            <a:ext cx="7076880" cy="1252080"/>
          </a:xfrm>
          <a:prstGeom prst="rect">
            <a:avLst/>
          </a:prstGeom>
          <a:ln>
            <a:noFill/>
          </a:ln>
        </p:spPr>
      </p:pic>
      <p:pic>
        <p:nvPicPr>
          <p:cNvPr id="206" name="Picture 10" descr=""/>
          <p:cNvPicPr/>
          <p:nvPr/>
        </p:nvPicPr>
        <p:blipFill>
          <a:blip r:embed="rId5"/>
          <a:stretch/>
        </p:blipFill>
        <p:spPr>
          <a:xfrm>
            <a:off x="2271240" y="2015640"/>
            <a:ext cx="7076880" cy="1008000"/>
          </a:xfrm>
          <a:prstGeom prst="rect">
            <a:avLst/>
          </a:prstGeom>
          <a:ln>
            <a:noFill/>
          </a:ln>
        </p:spPr>
      </p:pic>
      <p:grpSp>
        <p:nvGrpSpPr>
          <p:cNvPr id="207" name="Group 6"/>
          <p:cNvGrpSpPr/>
          <p:nvPr/>
        </p:nvGrpSpPr>
        <p:grpSpPr>
          <a:xfrm>
            <a:off x="1284480" y="3039480"/>
            <a:ext cx="8064000" cy="992160"/>
            <a:chOff x="1284480" y="3039480"/>
            <a:chExt cx="8064000" cy="992160"/>
          </a:xfrm>
        </p:grpSpPr>
        <p:pic>
          <p:nvPicPr>
            <p:cNvPr id="208" name="Picture 11" descr=""/>
            <p:cNvPicPr/>
            <p:nvPr/>
          </p:nvPicPr>
          <p:blipFill>
            <a:blip r:embed="rId6"/>
            <a:stretch/>
          </p:blipFill>
          <p:spPr>
            <a:xfrm>
              <a:off x="1284480" y="3329640"/>
              <a:ext cx="756000" cy="250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9" name="Picture 12" descr=""/>
            <p:cNvPicPr/>
            <p:nvPr/>
          </p:nvPicPr>
          <p:blipFill>
            <a:blip r:embed="rId7"/>
            <a:stretch/>
          </p:blipFill>
          <p:spPr>
            <a:xfrm>
              <a:off x="2271600" y="3039480"/>
              <a:ext cx="7076880" cy="99216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0" name="Group 7"/>
          <p:cNvGrpSpPr/>
          <p:nvPr/>
        </p:nvGrpSpPr>
        <p:grpSpPr>
          <a:xfrm>
            <a:off x="671760" y="4032000"/>
            <a:ext cx="8676360" cy="1039320"/>
            <a:chOff x="671760" y="4032000"/>
            <a:chExt cx="8676360" cy="1039320"/>
          </a:xfrm>
        </p:grpSpPr>
        <p:pic>
          <p:nvPicPr>
            <p:cNvPr id="211" name="Picture 14" descr=""/>
            <p:cNvPicPr/>
            <p:nvPr/>
          </p:nvPicPr>
          <p:blipFill>
            <a:blip r:embed="rId8"/>
            <a:stretch/>
          </p:blipFill>
          <p:spPr>
            <a:xfrm>
              <a:off x="671760" y="4282200"/>
              <a:ext cx="1478520" cy="380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2" name="Picture 15" descr=""/>
            <p:cNvPicPr/>
            <p:nvPr/>
          </p:nvPicPr>
          <p:blipFill>
            <a:blip r:embed="rId9"/>
            <a:stretch/>
          </p:blipFill>
          <p:spPr>
            <a:xfrm>
              <a:off x="2271240" y="4032000"/>
              <a:ext cx="7076880" cy="1039320"/>
            </a:xfrm>
            <a:prstGeom prst="rect">
              <a:avLst/>
            </a:prstGeom>
            <a:ln>
              <a:noFill/>
            </a:ln>
          </p:spPr>
        </p:pic>
      </p:grpSp>
    </p:spTree>
  </p:cSld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6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6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Shape 2"/>
          <p:cNvSpPr txBox="1"/>
          <p:nvPr/>
        </p:nvSpPr>
        <p:spPr>
          <a:xfrm>
            <a:off x="756000" y="63000"/>
            <a:ext cx="9072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Times New Roman"/>
              </a:rPr>
              <a:t>L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v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l</a:t>
            </a:r>
            <a:r>
              <a:rPr b="0" lang="en-US" sz="4400" spc="-1" strike="noStrike">
                <a:latin typeface="Times New Roman"/>
              </a:rPr>
              <a:t>s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f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r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a</a:t>
            </a:r>
            <a:r>
              <a:rPr b="0" lang="en-US" sz="4400" spc="-1" strike="noStrike">
                <a:latin typeface="Times New Roman"/>
              </a:rPr>
              <a:t>s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n</a:t>
            </a:r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n</a:t>
            </a:r>
            <a:r>
              <a:rPr b="0" lang="en-US" sz="4400" spc="-1" strike="noStrike">
                <a:latin typeface="Times New Roman"/>
              </a:rPr>
              <a:t>g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n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v</a:t>
            </a:r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s</a:t>
            </a:r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n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4360680" y="4913640"/>
            <a:ext cx="13586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Images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4452120" y="4064760"/>
            <a:ext cx="11757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Pixels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4824720" y="4548960"/>
            <a:ext cx="430200" cy="393480"/>
          </a:xfrm>
          <a:custGeom>
            <a:avLst/>
            <a:gdLst/>
            <a:ahLst/>
            <a:rect l="0" t="0" r="r" b="b"/>
            <a:pathLst>
              <a:path w="1197" h="1095">
                <a:moveTo>
                  <a:pt x="299" y="1094"/>
                </a:moveTo>
                <a:lnTo>
                  <a:pt x="299" y="450"/>
                </a:lnTo>
                <a:lnTo>
                  <a:pt x="0" y="450"/>
                </a:lnTo>
                <a:lnTo>
                  <a:pt x="598" y="0"/>
                </a:lnTo>
                <a:lnTo>
                  <a:pt x="1196" y="450"/>
                </a:lnTo>
                <a:lnTo>
                  <a:pt x="897" y="450"/>
                </a:lnTo>
                <a:lnTo>
                  <a:pt x="897" y="1094"/>
                </a:lnTo>
                <a:lnTo>
                  <a:pt x="299" y="1094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4450680" y="3187800"/>
            <a:ext cx="11775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Edges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CustomShape 7"/>
          <p:cNvSpPr/>
          <p:nvPr/>
        </p:nvSpPr>
        <p:spPr>
          <a:xfrm>
            <a:off x="4824720" y="3670920"/>
            <a:ext cx="430200" cy="393480"/>
          </a:xfrm>
          <a:custGeom>
            <a:avLst/>
            <a:gdLst/>
            <a:ahLst/>
            <a:rect l="0" t="0" r="r" b="b"/>
            <a:pathLst>
              <a:path w="1197" h="1095">
                <a:moveTo>
                  <a:pt x="299" y="1094"/>
                </a:moveTo>
                <a:lnTo>
                  <a:pt x="299" y="450"/>
                </a:lnTo>
                <a:lnTo>
                  <a:pt x="0" y="450"/>
                </a:lnTo>
                <a:lnTo>
                  <a:pt x="598" y="0"/>
                </a:lnTo>
                <a:lnTo>
                  <a:pt x="1196" y="450"/>
                </a:lnTo>
                <a:lnTo>
                  <a:pt x="897" y="450"/>
                </a:lnTo>
                <a:lnTo>
                  <a:pt x="897" y="1094"/>
                </a:lnTo>
                <a:lnTo>
                  <a:pt x="299" y="1094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4496400" y="2311200"/>
            <a:ext cx="10861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Lines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CustomShape 9"/>
          <p:cNvSpPr/>
          <p:nvPr/>
        </p:nvSpPr>
        <p:spPr>
          <a:xfrm>
            <a:off x="4824720" y="2794320"/>
            <a:ext cx="430200" cy="393480"/>
          </a:xfrm>
          <a:custGeom>
            <a:avLst/>
            <a:gdLst/>
            <a:ahLst/>
            <a:rect l="0" t="0" r="r" b="b"/>
            <a:pathLst>
              <a:path w="1197" h="1095">
                <a:moveTo>
                  <a:pt x="299" y="1094"/>
                </a:moveTo>
                <a:lnTo>
                  <a:pt x="299" y="450"/>
                </a:lnTo>
                <a:lnTo>
                  <a:pt x="0" y="450"/>
                </a:lnTo>
                <a:lnTo>
                  <a:pt x="598" y="0"/>
                </a:lnTo>
                <a:lnTo>
                  <a:pt x="1196" y="450"/>
                </a:lnTo>
                <a:lnTo>
                  <a:pt x="897" y="450"/>
                </a:lnTo>
                <a:lnTo>
                  <a:pt x="897" y="1094"/>
                </a:lnTo>
                <a:lnTo>
                  <a:pt x="299" y="1094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4326480" y="1511640"/>
            <a:ext cx="14259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Objects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CustomShape 11"/>
          <p:cNvSpPr/>
          <p:nvPr/>
        </p:nvSpPr>
        <p:spPr>
          <a:xfrm>
            <a:off x="4824720" y="1995120"/>
            <a:ext cx="430200" cy="393480"/>
          </a:xfrm>
          <a:custGeom>
            <a:avLst/>
            <a:gdLst/>
            <a:ahLst/>
            <a:rect l="0" t="0" r="r" b="b"/>
            <a:pathLst>
              <a:path w="1197" h="1095">
                <a:moveTo>
                  <a:pt x="299" y="1094"/>
                </a:moveTo>
                <a:lnTo>
                  <a:pt x="299" y="450"/>
                </a:lnTo>
                <a:lnTo>
                  <a:pt x="0" y="450"/>
                </a:lnTo>
                <a:lnTo>
                  <a:pt x="598" y="0"/>
                </a:lnTo>
                <a:lnTo>
                  <a:pt x="1196" y="450"/>
                </a:lnTo>
                <a:lnTo>
                  <a:pt x="897" y="450"/>
                </a:lnTo>
                <a:lnTo>
                  <a:pt x="897" y="1094"/>
                </a:lnTo>
                <a:lnTo>
                  <a:pt x="299" y="1094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2"/>
          <p:cNvSpPr/>
          <p:nvPr/>
        </p:nvSpPr>
        <p:spPr>
          <a:xfrm>
            <a:off x="4383000" y="692640"/>
            <a:ext cx="13129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Scenes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CustomShape 13"/>
          <p:cNvSpPr/>
          <p:nvPr/>
        </p:nvSpPr>
        <p:spPr>
          <a:xfrm>
            <a:off x="4824720" y="1176120"/>
            <a:ext cx="430200" cy="393480"/>
          </a:xfrm>
          <a:custGeom>
            <a:avLst/>
            <a:gdLst/>
            <a:ahLst/>
            <a:rect l="0" t="0" r="r" b="b"/>
            <a:pathLst>
              <a:path w="1197" h="1095">
                <a:moveTo>
                  <a:pt x="299" y="1094"/>
                </a:moveTo>
                <a:lnTo>
                  <a:pt x="299" y="450"/>
                </a:lnTo>
                <a:lnTo>
                  <a:pt x="0" y="450"/>
                </a:lnTo>
                <a:lnTo>
                  <a:pt x="598" y="0"/>
                </a:lnTo>
                <a:lnTo>
                  <a:pt x="1196" y="450"/>
                </a:lnTo>
                <a:lnTo>
                  <a:pt x="897" y="450"/>
                </a:lnTo>
                <a:lnTo>
                  <a:pt x="897" y="1094"/>
                </a:lnTo>
                <a:lnTo>
                  <a:pt x="299" y="1094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nodeType="after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14" name="Picture 2" descr=""/>
          <p:cNvPicPr/>
          <p:nvPr/>
        </p:nvPicPr>
        <p:blipFill>
          <a:blip r:embed="rId1"/>
          <a:stretch/>
        </p:blipFill>
        <p:spPr>
          <a:xfrm>
            <a:off x="2791440" y="1535400"/>
            <a:ext cx="6297840" cy="3815280"/>
          </a:xfrm>
          <a:prstGeom prst="rect">
            <a:avLst/>
          </a:prstGeom>
          <a:ln>
            <a:noFill/>
          </a:ln>
        </p:spPr>
      </p:pic>
      <p:sp>
        <p:nvSpPr>
          <p:cNvPr id="215" name="TextShape 2"/>
          <p:cNvSpPr txBox="1"/>
          <p:nvPr/>
        </p:nvSpPr>
        <p:spPr>
          <a:xfrm>
            <a:off x="756000" y="360"/>
            <a:ext cx="8568000" cy="819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Times New Roman"/>
              </a:rPr>
              <a:t>Derivative theorem of convolution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756000" y="1259280"/>
            <a:ext cx="8568000" cy="185868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spcBef>
                <a:spcPts val="598"/>
              </a:spcBef>
            </a:pPr>
            <a:r>
              <a:rPr b="0" lang="en-US" sz="2600" spc="-1" strike="noStrike">
                <a:latin typeface="Times New Roman"/>
              </a:rPr>
              <a:t>This saves us one operation:</a:t>
            </a:r>
            <a:endParaRPr b="0" lang="en-US" sz="2600" spc="-1" strike="noStrike">
              <a:latin typeface="Times New Roman"/>
            </a:endParaRPr>
          </a:p>
        </p:txBody>
      </p:sp>
      <p:pic>
        <p:nvPicPr>
          <p:cNvPr id="217" name="Picture 5" descr=""/>
          <p:cNvPicPr/>
          <p:nvPr/>
        </p:nvPicPr>
        <p:blipFill>
          <a:blip r:embed="rId2"/>
          <a:stretch/>
        </p:blipFill>
        <p:spPr>
          <a:xfrm>
            <a:off x="2520000" y="819000"/>
            <a:ext cx="3552480" cy="380520"/>
          </a:xfrm>
          <a:prstGeom prst="rect">
            <a:avLst/>
          </a:prstGeom>
          <a:ln>
            <a:noFill/>
          </a:ln>
        </p:spPr>
      </p:pic>
      <p:pic>
        <p:nvPicPr>
          <p:cNvPr id="218" name="Picture 6" descr=""/>
          <p:cNvPicPr/>
          <p:nvPr/>
        </p:nvPicPr>
        <p:blipFill>
          <a:blip r:embed="rId3"/>
          <a:stretch/>
        </p:blipFill>
        <p:spPr>
          <a:xfrm>
            <a:off x="1469880" y="2142000"/>
            <a:ext cx="190800" cy="250560"/>
          </a:xfrm>
          <a:prstGeom prst="rect">
            <a:avLst/>
          </a:prstGeom>
          <a:ln>
            <a:noFill/>
          </a:ln>
        </p:spPr>
      </p:pic>
      <p:pic>
        <p:nvPicPr>
          <p:cNvPr id="219" name="Picture 7" descr=""/>
          <p:cNvPicPr/>
          <p:nvPr/>
        </p:nvPicPr>
        <p:blipFill>
          <a:blip r:embed="rId4"/>
          <a:stretch/>
        </p:blipFill>
        <p:spPr>
          <a:xfrm>
            <a:off x="1265040" y="3276000"/>
            <a:ext cx="596880" cy="380520"/>
          </a:xfrm>
          <a:prstGeom prst="rect">
            <a:avLst/>
          </a:prstGeom>
          <a:ln>
            <a:noFill/>
          </a:ln>
        </p:spPr>
      </p:pic>
      <p:pic>
        <p:nvPicPr>
          <p:cNvPr id="220" name="Picture 8" descr=""/>
          <p:cNvPicPr/>
          <p:nvPr/>
        </p:nvPicPr>
        <p:blipFill>
          <a:blip r:embed="rId5"/>
          <a:stretch/>
        </p:blipFill>
        <p:spPr>
          <a:xfrm>
            <a:off x="819000" y="4536000"/>
            <a:ext cx="1478520" cy="380520"/>
          </a:xfrm>
          <a:prstGeom prst="rect">
            <a:avLst/>
          </a:prstGeom>
          <a:ln>
            <a:noFill/>
          </a:ln>
        </p:spPr>
      </p:pic>
      <p:sp>
        <p:nvSpPr>
          <p:cNvPr id="221" name="CustomShape 4"/>
          <p:cNvSpPr/>
          <p:nvPr/>
        </p:nvSpPr>
        <p:spPr>
          <a:xfrm>
            <a:off x="923760" y="5292000"/>
            <a:ext cx="858240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marL="382320" indent="-342720">
              <a:lnSpc>
                <a:spcPct val="100000"/>
              </a:lnSpc>
              <a:spcBef>
                <a:spcPts val="550"/>
              </a:spcBef>
            </a:pP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How can we find (local) maxima of a function?</a:t>
            </a:r>
            <a:endParaRPr b="0" lang="en-US" sz="149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TextShape 2"/>
          <p:cNvSpPr txBox="1"/>
          <p:nvPr/>
        </p:nvSpPr>
        <p:spPr>
          <a:xfrm>
            <a:off x="756000" y="0"/>
            <a:ext cx="8568000" cy="819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Arial"/>
              </a:rPr>
              <a:t>Laplacian of Gaussian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756000" y="789840"/>
            <a:ext cx="8568000" cy="4788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spcBef>
                <a:spcPts val="598"/>
              </a:spcBef>
            </a:pPr>
            <a:r>
              <a:rPr b="0" lang="en-US" sz="2600" spc="-1" strike="noStrike">
                <a:latin typeface="Times New Roman"/>
              </a:rPr>
              <a:t>Consider  </a:t>
            </a:r>
            <a:endParaRPr b="0" lang="en-US" sz="2600" spc="-1" strike="noStrike">
              <a:latin typeface="Times New Roman"/>
            </a:endParaRPr>
          </a:p>
        </p:txBody>
      </p:sp>
      <p:pic>
        <p:nvPicPr>
          <p:cNvPr id="225" name="Picture 4" descr=""/>
          <p:cNvPicPr/>
          <p:nvPr/>
        </p:nvPicPr>
        <p:blipFill>
          <a:blip r:embed="rId1"/>
          <a:stretch/>
        </p:blipFill>
        <p:spPr>
          <a:xfrm>
            <a:off x="2791440" y="1197000"/>
            <a:ext cx="6418800" cy="3907080"/>
          </a:xfrm>
          <a:prstGeom prst="rect">
            <a:avLst/>
          </a:prstGeom>
          <a:ln>
            <a:noFill/>
          </a:ln>
        </p:spPr>
      </p:pic>
      <p:pic>
        <p:nvPicPr>
          <p:cNvPr id="226" name="Picture 5" descr=""/>
          <p:cNvPicPr/>
          <p:nvPr/>
        </p:nvPicPr>
        <p:blipFill>
          <a:blip r:embed="rId2"/>
          <a:stretch/>
        </p:blipFill>
        <p:spPr>
          <a:xfrm>
            <a:off x="2520000" y="813600"/>
            <a:ext cx="1634760" cy="446040"/>
          </a:xfrm>
          <a:prstGeom prst="rect">
            <a:avLst/>
          </a:prstGeom>
          <a:ln>
            <a:noFill/>
          </a:ln>
        </p:spPr>
      </p:pic>
      <p:pic>
        <p:nvPicPr>
          <p:cNvPr id="227" name="Picture 6" descr=""/>
          <p:cNvPicPr/>
          <p:nvPr/>
        </p:nvPicPr>
        <p:blipFill>
          <a:blip r:embed="rId3"/>
          <a:stretch/>
        </p:blipFill>
        <p:spPr>
          <a:xfrm>
            <a:off x="1469880" y="1803240"/>
            <a:ext cx="190800" cy="250560"/>
          </a:xfrm>
          <a:prstGeom prst="rect">
            <a:avLst/>
          </a:prstGeom>
          <a:ln>
            <a:noFill/>
          </a:ln>
        </p:spPr>
      </p:pic>
      <p:pic>
        <p:nvPicPr>
          <p:cNvPr id="228" name="Picture 7" descr=""/>
          <p:cNvPicPr/>
          <p:nvPr/>
        </p:nvPicPr>
        <p:blipFill>
          <a:blip r:embed="rId4"/>
          <a:stretch/>
        </p:blipFill>
        <p:spPr>
          <a:xfrm>
            <a:off x="1181160" y="2870280"/>
            <a:ext cx="757440" cy="447480"/>
          </a:xfrm>
          <a:prstGeom prst="rect">
            <a:avLst/>
          </a:prstGeom>
          <a:ln>
            <a:noFill/>
          </a:ln>
        </p:spPr>
      </p:pic>
      <p:pic>
        <p:nvPicPr>
          <p:cNvPr id="229" name="Picture 8" descr=""/>
          <p:cNvPicPr/>
          <p:nvPr/>
        </p:nvPicPr>
        <p:blipFill>
          <a:blip r:embed="rId5"/>
          <a:stretch/>
        </p:blipFill>
        <p:spPr>
          <a:xfrm>
            <a:off x="743400" y="4163040"/>
            <a:ext cx="1634760" cy="446040"/>
          </a:xfrm>
          <a:prstGeom prst="rect">
            <a:avLst/>
          </a:prstGeom>
          <a:ln>
            <a:noFill/>
          </a:ln>
        </p:spPr>
      </p:pic>
      <p:sp>
        <p:nvSpPr>
          <p:cNvPr id="230" name="CustomShape 4"/>
          <p:cNvSpPr/>
          <p:nvPr/>
        </p:nvSpPr>
        <p:spPr>
          <a:xfrm>
            <a:off x="4991760" y="2876760"/>
            <a:ext cx="213084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pl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n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ss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ia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39600"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at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CustomShape 5"/>
          <p:cNvSpPr/>
          <p:nvPr/>
        </p:nvSpPr>
        <p:spPr>
          <a:xfrm>
            <a:off x="756000" y="5228640"/>
            <a:ext cx="341604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marL="382320" indent="-342720">
              <a:lnSpc>
                <a:spcPct val="100000"/>
              </a:lnSpc>
              <a:spcBef>
                <a:spcPts val="550"/>
              </a:spcBef>
            </a:pP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h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h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g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?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 </a:t>
            </a:r>
            <a:endParaRPr b="0" lang="en-US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4161240" y="5228640"/>
            <a:ext cx="5068080" cy="3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marL="382320" indent="-342720">
              <a:lnSpc>
                <a:spcPct val="100000"/>
              </a:lnSpc>
              <a:spcBef>
                <a:spcPts val="550"/>
              </a:spcBef>
            </a:pPr>
            <a:r>
              <a:rPr b="0" lang="en-US" sz="149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Zero-crossings of bottom graph</a:t>
            </a:r>
            <a:endParaRPr b="0" lang="en-US" sz="149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dur="indefinite" nodeType="mainSeq">
                <p:childTnLst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TextShape 2"/>
          <p:cNvSpPr txBox="1"/>
          <p:nvPr/>
        </p:nvSpPr>
        <p:spPr>
          <a:xfrm>
            <a:off x="756000" y="63000"/>
            <a:ext cx="8568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Arial"/>
              </a:rPr>
              <a:t>2D edge detection filters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35" name="Picture 3" descr=""/>
          <p:cNvPicPr/>
          <p:nvPr/>
        </p:nvPicPr>
        <p:blipFill>
          <a:blip r:embed="rId1"/>
          <a:stretch/>
        </p:blipFill>
        <p:spPr>
          <a:xfrm>
            <a:off x="335880" y="881640"/>
            <a:ext cx="3013200" cy="1588320"/>
          </a:xfrm>
          <a:prstGeom prst="rect">
            <a:avLst/>
          </a:prstGeom>
          <a:ln>
            <a:noFill/>
          </a:ln>
        </p:spPr>
      </p:pic>
      <p:pic>
        <p:nvPicPr>
          <p:cNvPr id="236" name="Picture 4" descr=""/>
          <p:cNvPicPr/>
          <p:nvPr/>
        </p:nvPicPr>
        <p:blipFill>
          <a:blip r:embed="rId2"/>
          <a:stretch/>
        </p:blipFill>
        <p:spPr>
          <a:xfrm>
            <a:off x="3528000" y="1619640"/>
            <a:ext cx="3314520" cy="1089360"/>
          </a:xfrm>
          <a:prstGeom prst="rect">
            <a:avLst/>
          </a:prstGeom>
          <a:ln>
            <a:noFill/>
          </a:ln>
        </p:spPr>
      </p:pic>
      <p:pic>
        <p:nvPicPr>
          <p:cNvPr id="237" name="Picture 5" descr=""/>
          <p:cNvPicPr/>
          <p:nvPr/>
        </p:nvPicPr>
        <p:blipFill>
          <a:blip r:embed="rId3"/>
          <a:stretch/>
        </p:blipFill>
        <p:spPr>
          <a:xfrm>
            <a:off x="348120" y="2970000"/>
            <a:ext cx="3029040" cy="495000"/>
          </a:xfrm>
          <a:prstGeom prst="rect">
            <a:avLst/>
          </a:prstGeom>
          <a:ln>
            <a:noFill/>
          </a:ln>
        </p:spPr>
      </p:pic>
      <p:grpSp>
        <p:nvGrpSpPr>
          <p:cNvPr id="238" name="Group 3"/>
          <p:cNvGrpSpPr/>
          <p:nvPr/>
        </p:nvGrpSpPr>
        <p:grpSpPr>
          <a:xfrm>
            <a:off x="755640" y="4094640"/>
            <a:ext cx="8582040" cy="1011960"/>
            <a:chOff x="755640" y="4094640"/>
            <a:chExt cx="8582040" cy="1011960"/>
          </a:xfrm>
        </p:grpSpPr>
        <p:sp>
          <p:nvSpPr>
            <p:cNvPr id="239" name="CustomShape 4"/>
            <p:cNvSpPr/>
            <p:nvPr/>
          </p:nvSpPr>
          <p:spPr>
            <a:xfrm>
              <a:off x="755640" y="4094640"/>
              <a:ext cx="8582040" cy="3675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40680" tIns="0" bIns="0"/>
            <a:p>
              <a:pPr marL="382320" indent="-342720">
                <a:lnSpc>
                  <a:spcPct val="100000"/>
                </a:lnSpc>
                <a:spcBef>
                  <a:spcPts val="550"/>
                </a:spcBef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    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is the 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 Bold"/>
                  <a:ea typeface="ＭＳ Ｐゴシック"/>
                </a:rPr>
                <a:t>Laplacian</a:t>
              </a: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operator:</a:t>
              </a:r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pic>
          <p:nvPicPr>
            <p:cNvPr id="240" name="Picture 7" descr=""/>
            <p:cNvPicPr/>
            <p:nvPr/>
          </p:nvPicPr>
          <p:blipFill>
            <a:blip r:embed="rId4"/>
            <a:stretch/>
          </p:blipFill>
          <p:spPr>
            <a:xfrm>
              <a:off x="839880" y="4094640"/>
              <a:ext cx="474120" cy="275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1" name="Picture 8" descr=""/>
            <p:cNvPicPr/>
            <p:nvPr/>
          </p:nvPicPr>
          <p:blipFill>
            <a:blip r:embed="rId5"/>
            <a:stretch/>
          </p:blipFill>
          <p:spPr>
            <a:xfrm>
              <a:off x="3205800" y="4610520"/>
              <a:ext cx="2841840" cy="4960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42" name="Group 5"/>
          <p:cNvGrpSpPr/>
          <p:nvPr/>
        </p:nvGrpSpPr>
        <p:grpSpPr>
          <a:xfrm>
            <a:off x="6714360" y="1523880"/>
            <a:ext cx="3113280" cy="2508120"/>
            <a:chOff x="6714360" y="1523880"/>
            <a:chExt cx="3113280" cy="2508120"/>
          </a:xfrm>
        </p:grpSpPr>
        <p:pic>
          <p:nvPicPr>
            <p:cNvPr id="243" name="Picture 10" descr=""/>
            <p:cNvPicPr/>
            <p:nvPr/>
          </p:nvPicPr>
          <p:blipFill>
            <a:blip r:embed="rId6"/>
            <a:stretch/>
          </p:blipFill>
          <p:spPr>
            <a:xfrm>
              <a:off x="6961320" y="1850760"/>
              <a:ext cx="2866320" cy="21812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4" name="Picture 11" descr=""/>
            <p:cNvPicPr/>
            <p:nvPr/>
          </p:nvPicPr>
          <p:blipFill>
            <a:blip r:embed="rId7"/>
            <a:stretch/>
          </p:blipFill>
          <p:spPr>
            <a:xfrm>
              <a:off x="6714360" y="3099960"/>
              <a:ext cx="1335240" cy="2390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45" name="CustomShape 6"/>
            <p:cNvSpPr/>
            <p:nvPr/>
          </p:nvSpPr>
          <p:spPr>
            <a:xfrm>
              <a:off x="7233840" y="1523880"/>
              <a:ext cx="2336400" cy="27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40680" tIns="0" bIns="0"/>
            <a:p>
              <a:pPr marL="39600"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Laplacian of Gaussian</a:t>
              </a:r>
              <a:endParaRPr b="0" lang="en-US" sz="1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246" name="CustomShape 7"/>
          <p:cNvSpPr/>
          <p:nvPr/>
        </p:nvSpPr>
        <p:spPr>
          <a:xfrm>
            <a:off x="1286280" y="2657880"/>
            <a:ext cx="104400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Gaussian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CustomShape 8"/>
          <p:cNvSpPr/>
          <p:nvPr/>
        </p:nvSpPr>
        <p:spPr>
          <a:xfrm>
            <a:off x="3914640" y="2657880"/>
            <a:ext cx="233820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derivative of Gaussian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48" name="Picture 16" descr=""/>
          <p:cNvPicPr/>
          <p:nvPr/>
        </p:nvPicPr>
        <p:blipFill>
          <a:blip r:embed="rId8"/>
          <a:stretch/>
        </p:blipFill>
        <p:spPr>
          <a:xfrm>
            <a:off x="4656600" y="3017160"/>
            <a:ext cx="1309320" cy="435600"/>
          </a:xfrm>
          <a:prstGeom prst="rect">
            <a:avLst/>
          </a:prstGeom>
          <a:ln>
            <a:noFill/>
          </a:ln>
        </p:spPr>
      </p:pic>
      <p:sp>
        <p:nvSpPr>
          <p:cNvPr id="249" name="CustomShape 9"/>
          <p:cNvSpPr/>
          <p:nvPr/>
        </p:nvSpPr>
        <p:spPr>
          <a:xfrm>
            <a:off x="8104680" y="5215680"/>
            <a:ext cx="12682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filter demo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TextShape 2"/>
          <p:cNvSpPr txBox="1"/>
          <p:nvPr/>
        </p:nvSpPr>
        <p:spPr>
          <a:xfrm>
            <a:off x="756000" y="63000"/>
            <a:ext cx="8568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Arial"/>
              </a:rPr>
              <a:t>Edge detection by subtraction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52" name="Picture 3" descr=""/>
          <p:cNvPicPr/>
          <p:nvPr/>
        </p:nvPicPr>
        <p:blipFill>
          <a:blip r:embed="rId1"/>
          <a:stretch/>
        </p:blipFill>
        <p:spPr>
          <a:xfrm>
            <a:off x="2414520" y="881640"/>
            <a:ext cx="5481360" cy="4110840"/>
          </a:xfrm>
          <a:prstGeom prst="rect">
            <a:avLst/>
          </a:prstGeom>
          <a:ln>
            <a:noFill/>
          </a:ln>
        </p:spPr>
      </p:pic>
      <p:sp>
        <p:nvSpPr>
          <p:cNvPr id="253" name="CustomShape 3"/>
          <p:cNvSpPr/>
          <p:nvPr/>
        </p:nvSpPr>
        <p:spPr>
          <a:xfrm>
            <a:off x="4823280" y="5063760"/>
            <a:ext cx="6922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>
              <a:lnSpc>
                <a:spcPct val="100000"/>
              </a:lnSpc>
            </a:pPr>
            <a:r>
              <a:rPr b="0" lang="en-US" sz="149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original</a:t>
            </a:r>
            <a:endParaRPr b="0" lang="en-US" sz="149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81" dur="indefinite" restart="never" nodeType="tmRoot">
          <p:childTnLst>
            <p:seq>
              <p:cTn id="18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756000" y="125280"/>
            <a:ext cx="8568000" cy="945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/>
          <a:p>
            <a:pPr marL="216000" indent="-2160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Times New Roman"/>
              </a:rPr>
              <a:t>Smoothing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756000" y="1134000"/>
            <a:ext cx="9210960" cy="340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Times New Roman"/>
              </a:rPr>
              <a:t>Reduce image noise by smoothing with a Gaussian</a:t>
            </a:r>
            <a:endParaRPr b="0" lang="en-US" sz="3200" spc="-1" strike="noStrike">
              <a:latin typeface="Times New Roman"/>
            </a:endParaRPr>
          </a:p>
          <a:p>
            <a:pPr marL="432000" indent="-324000"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Times New Roman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4108680" y="1728360"/>
            <a:ext cx="1861920" cy="28332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2781000" y="2233080"/>
            <a:ext cx="4717080" cy="693000"/>
          </a:xfrm>
          <a:prstGeom prst="rect">
            <a:avLst/>
          </a:prstGeom>
          <a:ln>
            <a:noFill/>
          </a:ln>
        </p:spPr>
      </p:pic>
      <p:pic>
        <p:nvPicPr>
          <p:cNvPr id="258" name="" descr=""/>
          <p:cNvPicPr/>
          <p:nvPr/>
        </p:nvPicPr>
        <p:blipFill>
          <a:blip r:embed="rId3"/>
          <a:stretch/>
        </p:blipFill>
        <p:spPr>
          <a:xfrm>
            <a:off x="914400" y="3017520"/>
            <a:ext cx="3621600" cy="255816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4"/>
          <a:stretch/>
        </p:blipFill>
        <p:spPr>
          <a:xfrm>
            <a:off x="5486400" y="3017520"/>
            <a:ext cx="3600000" cy="255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3" dur="indefinite" restart="never" nodeType="tmRoot">
          <p:childTnLst>
            <p:seq>
              <p:cTn id="18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61" name="Picture 2" descr=""/>
          <p:cNvPicPr/>
          <p:nvPr/>
        </p:nvPicPr>
        <p:blipFill>
          <a:blip r:embed="rId1"/>
          <a:stretch/>
        </p:blipFill>
        <p:spPr>
          <a:xfrm>
            <a:off x="2423520" y="881640"/>
            <a:ext cx="5481360" cy="4110840"/>
          </a:xfrm>
          <a:prstGeom prst="rect">
            <a:avLst/>
          </a:prstGeom>
          <a:ln>
            <a:noFill/>
          </a:ln>
        </p:spPr>
      </p:pic>
      <p:sp>
        <p:nvSpPr>
          <p:cNvPr id="262" name="TextShape 2"/>
          <p:cNvSpPr txBox="1"/>
          <p:nvPr/>
        </p:nvSpPr>
        <p:spPr>
          <a:xfrm>
            <a:off x="756000" y="63000"/>
            <a:ext cx="8568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Arial"/>
              </a:rPr>
              <a:t>Edge detection by subtraction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4102920" y="5063760"/>
            <a:ext cx="224208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 algn="ctr">
              <a:lnSpc>
                <a:spcPct val="100000"/>
              </a:lnSpc>
            </a:pPr>
            <a:r>
              <a:rPr b="0" lang="en-US" sz="149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smoothed (5x5 Gaussian)</a:t>
            </a:r>
            <a:endParaRPr b="0" lang="en-US" sz="149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85" dur="indefinite" restart="never" nodeType="tmRoot">
          <p:childTnLst>
            <p:seq>
              <p:cTn id="18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65" name="Picture 2" descr=""/>
          <p:cNvPicPr/>
          <p:nvPr/>
        </p:nvPicPr>
        <p:blipFill>
          <a:blip r:embed="rId1"/>
          <a:stretch/>
        </p:blipFill>
        <p:spPr>
          <a:xfrm>
            <a:off x="2427120" y="881640"/>
            <a:ext cx="5481360" cy="4110840"/>
          </a:xfrm>
          <a:prstGeom prst="rect">
            <a:avLst/>
          </a:prstGeom>
          <a:ln>
            <a:noFill/>
          </a:ln>
        </p:spPr>
      </p:pic>
      <p:sp>
        <p:nvSpPr>
          <p:cNvPr id="266" name="TextShape 2"/>
          <p:cNvSpPr txBox="1"/>
          <p:nvPr/>
        </p:nvSpPr>
        <p:spPr>
          <a:xfrm>
            <a:off x="756000" y="63000"/>
            <a:ext cx="8568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Arial"/>
              </a:rPr>
              <a:t>Edge detection by subtraction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4171320" y="4937400"/>
            <a:ext cx="209556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 algn="ctr">
              <a:lnSpc>
                <a:spcPct val="100000"/>
              </a:lnSpc>
            </a:pPr>
            <a:r>
              <a:rPr b="0" lang="en-US" sz="149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smoothed – original</a:t>
            </a:r>
            <a:endParaRPr b="0" lang="en-US" sz="1490" spc="-1" strike="noStrike">
              <a:solidFill>
                <a:srgbClr val="000000"/>
              </a:solidFill>
              <a:latin typeface="Times New Roman"/>
            </a:endParaRPr>
          </a:p>
          <a:p>
            <a:pPr marL="39600"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(scaled by 4, offset +128)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8485920" y="2646000"/>
            <a:ext cx="931320" cy="45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>
              <a:lnSpc>
                <a:spcPct val="100000"/>
              </a:lnSpc>
            </a:pPr>
            <a:r>
              <a:rPr b="0" lang="en-US" sz="149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Why does</a:t>
            </a:r>
            <a:endParaRPr b="0" lang="en-US" sz="1490" spc="-1" strike="noStrike">
              <a:solidFill>
                <a:srgbClr val="000000"/>
              </a:solidFill>
              <a:latin typeface="Times New Roman"/>
            </a:endParaRPr>
          </a:p>
          <a:p>
            <a:pPr marL="39600">
              <a:lnSpc>
                <a:spcPct val="100000"/>
              </a:lnSpc>
            </a:pPr>
            <a:r>
              <a:rPr b="0" lang="en-US" sz="149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this work?</a:t>
            </a:r>
            <a:endParaRPr b="0" lang="en-US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8104680" y="5215680"/>
            <a:ext cx="12682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filter demo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187" dur="indefinite" restart="never" nodeType="tmRoot">
          <p:childTnLst>
            <p:seq>
              <p:cTn id="188" dur="indefinite" nodeType="mainSeq">
                <p:childTnLst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TextShape 2"/>
          <p:cNvSpPr txBox="1"/>
          <p:nvPr/>
        </p:nvSpPr>
        <p:spPr>
          <a:xfrm>
            <a:off x="756000" y="63000"/>
            <a:ext cx="8568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Arial"/>
              </a:rPr>
              <a:t>Gaussian - image filter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72" name="Picture 3" descr=""/>
          <p:cNvPicPr/>
          <p:nvPr/>
        </p:nvPicPr>
        <p:blipFill>
          <a:blip r:embed="rId1"/>
          <a:stretch/>
        </p:blipFill>
        <p:spPr>
          <a:xfrm>
            <a:off x="0" y="2191680"/>
            <a:ext cx="3013560" cy="1588320"/>
          </a:xfrm>
          <a:prstGeom prst="rect">
            <a:avLst/>
          </a:prstGeom>
          <a:ln>
            <a:noFill/>
          </a:ln>
        </p:spPr>
      </p:pic>
      <p:pic>
        <p:nvPicPr>
          <p:cNvPr id="273" name="Picture 4" descr=""/>
          <p:cNvPicPr/>
          <p:nvPr/>
        </p:nvPicPr>
        <p:blipFill>
          <a:blip r:embed="rId2"/>
          <a:stretch/>
        </p:blipFill>
        <p:spPr>
          <a:xfrm>
            <a:off x="7213320" y="3173400"/>
            <a:ext cx="2866320" cy="2181240"/>
          </a:xfrm>
          <a:prstGeom prst="rect">
            <a:avLst/>
          </a:prstGeom>
          <a:ln>
            <a:noFill/>
          </a:ln>
        </p:spPr>
      </p:pic>
      <p:sp>
        <p:nvSpPr>
          <p:cNvPr id="274" name="CustomShape 3"/>
          <p:cNvSpPr/>
          <p:nvPr/>
        </p:nvSpPr>
        <p:spPr>
          <a:xfrm>
            <a:off x="7402320" y="5303880"/>
            <a:ext cx="233640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Laplacian of Gaussian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957240" y="3917520"/>
            <a:ext cx="104400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Gaussian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3612240" y="3024000"/>
            <a:ext cx="3191760" cy="88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9257"/>
                </a:moveTo>
                <a:lnTo>
                  <a:pt x="9663" y="21600"/>
                </a:lnTo>
                <a:lnTo>
                  <a:pt x="21600" y="12343"/>
                </a:lnTo>
                <a:lnTo>
                  <a:pt x="11937" y="0"/>
                </a:lnTo>
                <a:lnTo>
                  <a:pt x="0" y="9257"/>
                </a:lnTo>
                <a:close/>
                <a:moveTo>
                  <a:pt x="0" y="9257"/>
                </a:moveTo>
              </a:path>
            </a:pathLst>
          </a:custGeom>
          <a:solidFill>
            <a:srgbClr val="eaeaea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6"/>
          <p:cNvSpPr/>
          <p:nvPr/>
        </p:nvSpPr>
        <p:spPr>
          <a:xfrm>
            <a:off x="5039640" y="756000"/>
            <a:ext cx="252000" cy="6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9257"/>
                </a:moveTo>
                <a:lnTo>
                  <a:pt x="9663" y="21600"/>
                </a:lnTo>
                <a:lnTo>
                  <a:pt x="21600" y="12343"/>
                </a:lnTo>
                <a:lnTo>
                  <a:pt x="11937" y="0"/>
                </a:lnTo>
                <a:lnTo>
                  <a:pt x="0" y="9257"/>
                </a:lnTo>
                <a:close/>
                <a:moveTo>
                  <a:pt x="0" y="9257"/>
                </a:moveTo>
              </a:path>
            </a:pathLst>
          </a:custGeom>
          <a:solidFill>
            <a:srgbClr val="eaeaea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7"/>
          <p:cNvSpPr/>
          <p:nvPr/>
        </p:nvSpPr>
        <p:spPr>
          <a:xfrm>
            <a:off x="5039640" y="795240"/>
            <a:ext cx="1800" cy="26578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8"/>
          <p:cNvSpPr/>
          <p:nvPr/>
        </p:nvSpPr>
        <p:spPr>
          <a:xfrm>
            <a:off x="5291640" y="799560"/>
            <a:ext cx="1800" cy="265752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9"/>
          <p:cNvSpPr/>
          <p:nvPr/>
        </p:nvSpPr>
        <p:spPr>
          <a:xfrm>
            <a:off x="5166000" y="826920"/>
            <a:ext cx="1800" cy="265788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0"/>
          <p:cNvSpPr/>
          <p:nvPr/>
        </p:nvSpPr>
        <p:spPr>
          <a:xfrm>
            <a:off x="5039640" y="782280"/>
            <a:ext cx="126360" cy="270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1348"/>
                </a:moveTo>
                <a:lnTo>
                  <a:pt x="0" y="0"/>
                </a:lnTo>
                <a:lnTo>
                  <a:pt x="21600" y="377"/>
                </a:lnTo>
                <a:lnTo>
                  <a:pt x="21600" y="21600"/>
                </a:lnTo>
                <a:lnTo>
                  <a:pt x="0" y="21348"/>
                </a:lnTo>
                <a:close/>
                <a:moveTo>
                  <a:pt x="0" y="21348"/>
                </a:moveTo>
              </a:path>
            </a:pathLst>
          </a:custGeom>
          <a:solidFill>
            <a:srgbClr val="eaeaea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1"/>
          <p:cNvSpPr/>
          <p:nvPr/>
        </p:nvSpPr>
        <p:spPr>
          <a:xfrm>
            <a:off x="5166000" y="797760"/>
            <a:ext cx="126000" cy="268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69"/>
                </a:moveTo>
                <a:lnTo>
                  <a:pt x="0" y="21600"/>
                </a:lnTo>
                <a:lnTo>
                  <a:pt x="21600" y="21304"/>
                </a:lnTo>
                <a:lnTo>
                  <a:pt x="21600" y="0"/>
                </a:lnTo>
                <a:lnTo>
                  <a:pt x="0" y="169"/>
                </a:lnTo>
                <a:close/>
                <a:moveTo>
                  <a:pt x="0" y="169"/>
                </a:moveTo>
              </a:path>
            </a:pathLst>
          </a:custGeom>
          <a:solidFill>
            <a:srgbClr val="eaeaea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2"/>
          <p:cNvSpPr/>
          <p:nvPr/>
        </p:nvSpPr>
        <p:spPr>
          <a:xfrm>
            <a:off x="4449240" y="3969000"/>
            <a:ext cx="1437480" cy="27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delta function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4" name="Picture 15" descr=""/>
          <p:cNvPicPr/>
          <p:nvPr/>
        </p:nvPicPr>
        <p:blipFill>
          <a:blip r:embed="rId3"/>
          <a:stretch/>
        </p:blipFill>
        <p:spPr>
          <a:xfrm>
            <a:off x="3024000" y="2916000"/>
            <a:ext cx="504000" cy="56520"/>
          </a:xfrm>
          <a:prstGeom prst="rect">
            <a:avLst/>
          </a:prstGeom>
          <a:ln>
            <a:noFill/>
          </a:ln>
        </p:spPr>
      </p:pic>
      <p:pic>
        <p:nvPicPr>
          <p:cNvPr id="285" name="Picture 16" descr=""/>
          <p:cNvPicPr/>
          <p:nvPr/>
        </p:nvPicPr>
        <p:blipFill>
          <a:blip r:embed="rId4"/>
          <a:stretch/>
        </p:blipFill>
        <p:spPr>
          <a:xfrm>
            <a:off x="6774120" y="2816280"/>
            <a:ext cx="591840" cy="322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3" dur="indefinite" restart="never" nodeType="tmRoot">
          <p:childTnLst>
            <p:seq>
              <p:cTn id="1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Demo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http://shd101wyy.github.io/edge-detection/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95" dur="indefinite" restart="never" nodeType="tmRoot">
          <p:childTnLst>
            <p:seq>
              <p:cTn id="1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504000" y="62640"/>
            <a:ext cx="9072000" cy="945000"/>
          </a:xfrm>
          <a:prstGeom prst="rect">
            <a:avLst/>
          </a:prstGeom>
          <a:noFill/>
          <a:ln>
            <a:noFill/>
          </a:ln>
        </p:spPr>
        <p:txBody>
          <a:bodyPr lIns="50760" tIns="50760" bIns="50760" anchor="ctr"/>
          <a:p>
            <a:pPr marL="39600" indent="-39600"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latin typeface="Arial"/>
              </a:rPr>
              <a:t>Canny Edge Operator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540360" y="1196640"/>
            <a:ext cx="8951040" cy="3906000"/>
          </a:xfrm>
          <a:prstGeom prst="rect">
            <a:avLst/>
          </a:prstGeom>
          <a:noFill/>
          <a:ln>
            <a:noFill/>
          </a:ln>
        </p:spPr>
        <p:txBody>
          <a:bodyPr lIns="50760" tIns="50760" bIns="50760">
            <a:normAutofit/>
          </a:bodyPr>
          <a:p>
            <a:pPr marL="39600" indent="-3960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Smooth image </a:t>
            </a:r>
            <a:r>
              <a:rPr b="0" i="1" lang="en-US" sz="2000" spc="-1" strike="noStrike">
                <a:latin typeface="Times New Roman"/>
              </a:rPr>
              <a:t>I</a:t>
            </a:r>
            <a:r>
              <a:rPr b="0" lang="en-US" sz="2000" spc="-1" strike="noStrike">
                <a:latin typeface="Times New Roman"/>
              </a:rPr>
              <a:t> with 2D Gaussian:</a:t>
            </a:r>
            <a:endParaRPr b="0" lang="en-US" sz="2000" spc="-1" strike="noStrike">
              <a:latin typeface="Times New Roman"/>
            </a:endParaRPr>
          </a:p>
          <a:p>
            <a:pPr marL="39600" indent="-3960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Times New Roman"/>
            </a:endParaRPr>
          </a:p>
          <a:p>
            <a:pPr marL="39600" indent="-3960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Find local edge normal directions for each pixel</a:t>
            </a:r>
            <a:endParaRPr b="0" lang="en-US" sz="2000" spc="-1" strike="noStrike">
              <a:latin typeface="Times New Roman"/>
            </a:endParaRPr>
          </a:p>
          <a:p>
            <a:pPr marL="39600" indent="-39600">
              <a:lnSpc>
                <a:spcPct val="18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Times New Roman"/>
            </a:endParaRPr>
          </a:p>
          <a:p>
            <a:pPr marL="39600" indent="-3960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Compute edge magnitudes</a:t>
            </a:r>
            <a:endParaRPr b="0" lang="en-US" sz="2000" spc="-1" strike="noStrike">
              <a:latin typeface="Times New Roman"/>
            </a:endParaRPr>
          </a:p>
          <a:p>
            <a:pPr marL="39600" indent="-3960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Times New Roman"/>
            </a:endParaRPr>
          </a:p>
          <a:p>
            <a:pPr marL="39600" indent="-3960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Times New Roman"/>
            </a:endParaRPr>
          </a:p>
          <a:p>
            <a:pPr marL="39600" indent="-3960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Times New Roman"/>
              </a:rPr>
              <a:t>Locate edges by finding zero-crossings along the edge normal directions (</a:t>
            </a:r>
            <a:r>
              <a:rPr b="1" lang="en-US" sz="2000" spc="-1" strike="noStrike">
                <a:latin typeface="Times New Roman"/>
              </a:rPr>
              <a:t>non-maximum suppression</a:t>
            </a:r>
            <a:r>
              <a:rPr b="0" lang="en-US" sz="2000" spc="-1" strike="noStrike">
                <a:latin typeface="Times New Roman"/>
              </a:rPr>
              <a:t>)</a:t>
            </a:r>
            <a:endParaRPr b="0" lang="en-US" sz="2000" spc="-1" strike="noStrike">
              <a:latin typeface="Times New Roman"/>
            </a:endParaRPr>
          </a:p>
          <a:p>
            <a:pPr marL="39600" indent="-39600">
              <a:lnSpc>
                <a:spcPct val="17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Times New Roman"/>
            </a:endParaRPr>
          </a:p>
          <a:p>
            <a:pPr marL="39600" indent="-3960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Times New Roman"/>
            </a:endParaRPr>
          </a:p>
          <a:p>
            <a:pPr marL="39600" indent="-39600">
              <a:lnSpc>
                <a:spcPct val="11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Times New Roman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90" name="Formula 3"/>
              <p:cNvSpPr txBox="1"/>
              <p:nvPr/>
            </p:nvSpPr>
            <p:spPr>
              <a:xfrm>
                <a:off x="3566160" y="2286000"/>
                <a:ext cx="1896840" cy="732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¯"/>
                      </m:accPr>
                      <m:e>
                        <m:r>
                          <m:t xml:space="preserve">n</m:t>
                        </m:r>
                      </m:e>
                    </m:acc>
                    <m:r>
                      <m:t xml:space="preserve">=</m:t>
                    </m:r>
                    <m:f>
                      <m:num>
                        <m:r>
                          <m:t xml:space="preserve">∇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G</m:t>
                            </m:r>
                            <m:r>
                              <m:t xml:space="preserve">∗</m:t>
                            </m:r>
                            <m:r>
                              <m:t xml:space="preserve">I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</m:dPr>
                          <m:e>
                            <m:r>
                              <m:t xml:space="preserve">∇</m:t>
                            </m:r>
                            <m:d>
                              <m:dPr>
                                <m:begChr m:val="("/>
                                <m:endChr m:val=")"/>
                              </m:dPr>
                              <m:e>
                                <m:r>
                                  <m:t xml:space="preserve">G</m:t>
                                </m:r>
                                <m:r>
                                  <m:t xml:space="preserve">∗</m:t>
                                </m:r>
                                <m:r>
                                  <m:t xml:space="preserve">I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91" name="Formula 4"/>
              <p:cNvSpPr txBox="1"/>
              <p:nvPr/>
            </p:nvSpPr>
            <p:spPr>
              <a:xfrm>
                <a:off x="4824000" y="1352880"/>
                <a:ext cx="753840" cy="293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G</m:t>
                    </m:r>
                    <m:r>
                      <m:t xml:space="preserve">∗</m:t>
                    </m:r>
                    <m:r>
                      <m:t xml:space="preserve">I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92" name="Formula 5"/>
              <p:cNvSpPr txBox="1"/>
              <p:nvPr/>
            </p:nvSpPr>
            <p:spPr>
              <a:xfrm>
                <a:off x="3695760" y="4704840"/>
                <a:ext cx="1841040" cy="690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sSup>
                          <m:e>
                            <m:r>
                              <m:t xml:space="preserve">∂</m:t>
                            </m:r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G</m:t>
                            </m:r>
                            <m:r>
                              <m:t xml:space="preserve">∗</m:t>
                            </m:r>
                            <m:r>
                              <m:t xml:space="preserve">I</m:t>
                            </m:r>
                          </m:e>
                        </m:d>
                      </m:num>
                      <m:den>
                        <m:r>
                          <m:t xml:space="preserve">∂</m:t>
                        </m:r>
                        <m:sSup>
                          <m:e>
                            <m:acc>
                              <m:accPr>
                                <m:chr m:val="¯"/>
                              </m:accPr>
                              <m:e>
                                <m:r>
                                  <m:t xml:space="preserve">n</m:t>
                                </m:r>
                              </m:e>
                            </m:acc>
                          </m:e>
                          <m:sup>
                            <m:r>
                              <m:t xml:space="preserve">2</m:t>
                            </m:r>
                          </m:sup>
                        </m:sSup>
                      </m:den>
                    </m:f>
                    <m:r>
                      <m:t xml:space="preserve">=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93" name="Formula 6"/>
              <p:cNvSpPr txBox="1"/>
              <p:nvPr/>
            </p:nvSpPr>
            <p:spPr>
              <a:xfrm>
                <a:off x="4023360" y="3383280"/>
                <a:ext cx="1282680" cy="4186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</m:dPr>
                      <m:e>
                        <m:r>
                          <m:t xml:space="preserve">∇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G</m:t>
                            </m:r>
                            <m:r>
                              <m:t xml:space="preserve">∗</m:t>
                            </m:r>
                            <m:r>
                              <m:t xml:space="preserve">I</m:t>
                            </m:r>
                          </m:e>
                        </m:d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294" name="CustomShape 7"/>
          <p:cNvSpPr/>
          <p:nvPr/>
        </p:nvSpPr>
        <p:spPr>
          <a:xfrm>
            <a:off x="692640" y="874080"/>
            <a:ext cx="8652240" cy="63000"/>
          </a:xfrm>
          <a:prstGeom prst="rect">
            <a:avLst/>
          </a:prstGeom>
          <a:solidFill>
            <a:srgbClr val="000000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7" dur="indefinite" restart="never" nodeType="tmRoot">
          <p:childTnLst>
            <p:seq>
              <p:cTn id="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TextShape 2"/>
          <p:cNvSpPr txBox="1"/>
          <p:nvPr/>
        </p:nvSpPr>
        <p:spPr>
          <a:xfrm>
            <a:off x="756000" y="63000"/>
            <a:ext cx="9072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l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f 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n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n</a:t>
            </a:r>
            <a:r>
              <a:rPr b="0" lang="en-US" sz="4400" spc="-1" strike="noStrike">
                <a:latin typeface="Arial"/>
              </a:rPr>
              <a:t>g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n</a:t>
            </a:r>
            <a:r>
              <a:rPr b="0" lang="en-US" sz="4400" spc="-1" strike="noStrike">
                <a:latin typeface="Arial"/>
              </a:rPr>
              <a:t> 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4360680" y="4913640"/>
            <a:ext cx="135864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Images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4452120" y="4064760"/>
            <a:ext cx="11757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Pixels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4824720" y="4548960"/>
            <a:ext cx="430200" cy="393480"/>
          </a:xfrm>
          <a:custGeom>
            <a:avLst/>
            <a:gdLst/>
            <a:ahLst/>
            <a:rect l="0" t="0" r="r" b="b"/>
            <a:pathLst>
              <a:path w="1197" h="1095">
                <a:moveTo>
                  <a:pt x="299" y="1094"/>
                </a:moveTo>
                <a:lnTo>
                  <a:pt x="299" y="450"/>
                </a:lnTo>
                <a:lnTo>
                  <a:pt x="0" y="450"/>
                </a:lnTo>
                <a:lnTo>
                  <a:pt x="598" y="0"/>
                </a:lnTo>
                <a:lnTo>
                  <a:pt x="1196" y="450"/>
                </a:lnTo>
                <a:lnTo>
                  <a:pt x="897" y="450"/>
                </a:lnTo>
                <a:lnTo>
                  <a:pt x="897" y="1094"/>
                </a:lnTo>
                <a:lnTo>
                  <a:pt x="299" y="1094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6"/>
          <p:cNvSpPr/>
          <p:nvPr/>
        </p:nvSpPr>
        <p:spPr>
          <a:xfrm>
            <a:off x="4429080" y="3187800"/>
            <a:ext cx="122148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Edges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4824720" y="3670920"/>
            <a:ext cx="430200" cy="393480"/>
          </a:xfrm>
          <a:custGeom>
            <a:avLst/>
            <a:gdLst/>
            <a:ahLst/>
            <a:rect l="0" t="0" r="r" b="b"/>
            <a:pathLst>
              <a:path w="1197" h="1095">
                <a:moveTo>
                  <a:pt x="299" y="1094"/>
                </a:moveTo>
                <a:lnTo>
                  <a:pt x="299" y="450"/>
                </a:lnTo>
                <a:lnTo>
                  <a:pt x="0" y="450"/>
                </a:lnTo>
                <a:lnTo>
                  <a:pt x="598" y="0"/>
                </a:lnTo>
                <a:lnTo>
                  <a:pt x="1196" y="450"/>
                </a:lnTo>
                <a:lnTo>
                  <a:pt x="897" y="450"/>
                </a:lnTo>
                <a:lnTo>
                  <a:pt x="897" y="1094"/>
                </a:lnTo>
                <a:lnTo>
                  <a:pt x="299" y="1094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8"/>
          <p:cNvSpPr/>
          <p:nvPr/>
        </p:nvSpPr>
        <p:spPr>
          <a:xfrm>
            <a:off x="4496400" y="2311200"/>
            <a:ext cx="10861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Lines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CustomShape 9"/>
          <p:cNvSpPr/>
          <p:nvPr/>
        </p:nvSpPr>
        <p:spPr>
          <a:xfrm>
            <a:off x="4824720" y="2794320"/>
            <a:ext cx="430200" cy="393480"/>
          </a:xfrm>
          <a:custGeom>
            <a:avLst/>
            <a:gdLst/>
            <a:ahLst/>
            <a:rect l="0" t="0" r="r" b="b"/>
            <a:pathLst>
              <a:path w="1197" h="1095">
                <a:moveTo>
                  <a:pt x="299" y="1094"/>
                </a:moveTo>
                <a:lnTo>
                  <a:pt x="299" y="450"/>
                </a:lnTo>
                <a:lnTo>
                  <a:pt x="0" y="450"/>
                </a:lnTo>
                <a:lnTo>
                  <a:pt x="598" y="0"/>
                </a:lnTo>
                <a:lnTo>
                  <a:pt x="1196" y="450"/>
                </a:lnTo>
                <a:lnTo>
                  <a:pt x="897" y="450"/>
                </a:lnTo>
                <a:lnTo>
                  <a:pt x="897" y="1094"/>
                </a:lnTo>
                <a:lnTo>
                  <a:pt x="299" y="1094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0"/>
          <p:cNvSpPr/>
          <p:nvPr/>
        </p:nvSpPr>
        <p:spPr>
          <a:xfrm>
            <a:off x="4326480" y="1511640"/>
            <a:ext cx="142596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Objects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CustomShape 11"/>
          <p:cNvSpPr/>
          <p:nvPr/>
        </p:nvSpPr>
        <p:spPr>
          <a:xfrm>
            <a:off x="4824720" y="1995120"/>
            <a:ext cx="430200" cy="393480"/>
          </a:xfrm>
          <a:custGeom>
            <a:avLst/>
            <a:gdLst/>
            <a:ahLst/>
            <a:rect l="0" t="0" r="r" b="b"/>
            <a:pathLst>
              <a:path w="1197" h="1095">
                <a:moveTo>
                  <a:pt x="299" y="1094"/>
                </a:moveTo>
                <a:lnTo>
                  <a:pt x="299" y="450"/>
                </a:lnTo>
                <a:lnTo>
                  <a:pt x="0" y="450"/>
                </a:lnTo>
                <a:lnTo>
                  <a:pt x="598" y="0"/>
                </a:lnTo>
                <a:lnTo>
                  <a:pt x="1196" y="450"/>
                </a:lnTo>
                <a:lnTo>
                  <a:pt x="897" y="450"/>
                </a:lnTo>
                <a:lnTo>
                  <a:pt x="897" y="1094"/>
                </a:lnTo>
                <a:lnTo>
                  <a:pt x="299" y="1094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12"/>
          <p:cNvSpPr/>
          <p:nvPr/>
        </p:nvSpPr>
        <p:spPr>
          <a:xfrm>
            <a:off x="4383000" y="692640"/>
            <a:ext cx="1312920" cy="58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 algn="ctr"/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Scenes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4824720" y="1176120"/>
            <a:ext cx="430200" cy="393480"/>
          </a:xfrm>
          <a:custGeom>
            <a:avLst/>
            <a:gdLst/>
            <a:ahLst/>
            <a:rect l="0" t="0" r="r" b="b"/>
            <a:pathLst>
              <a:path w="1197" h="1095">
                <a:moveTo>
                  <a:pt x="299" y="1094"/>
                </a:moveTo>
                <a:lnTo>
                  <a:pt x="299" y="450"/>
                </a:lnTo>
                <a:lnTo>
                  <a:pt x="0" y="450"/>
                </a:lnTo>
                <a:lnTo>
                  <a:pt x="598" y="0"/>
                </a:lnTo>
                <a:lnTo>
                  <a:pt x="1196" y="450"/>
                </a:lnTo>
                <a:lnTo>
                  <a:pt x="897" y="450"/>
                </a:lnTo>
                <a:lnTo>
                  <a:pt x="897" y="1094"/>
                </a:lnTo>
                <a:lnTo>
                  <a:pt x="299" y="1094"/>
                </a:lnTo>
              </a:path>
            </a:pathLst>
          </a:custGeom>
          <a:solidFill>
            <a:srgbClr val="00cc99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0" dur="indefinite" restart="never" nodeType="tmRoot">
          <p:childTnLst>
            <p:seq>
              <p:cTn id="5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TextShape 2"/>
          <p:cNvSpPr txBox="1"/>
          <p:nvPr/>
        </p:nvSpPr>
        <p:spPr>
          <a:xfrm>
            <a:off x="756000" y="0"/>
            <a:ext cx="8568000" cy="819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Times New Roman"/>
              </a:rPr>
              <a:t>Non-maximum suppression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756000" y="4158000"/>
            <a:ext cx="8568000" cy="1512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spcBef>
                <a:spcPts val="598"/>
              </a:spcBef>
            </a:pPr>
            <a:r>
              <a:rPr b="0" lang="en-US" sz="3200" spc="-1" strike="noStrike">
                <a:latin typeface="Times New Roman"/>
              </a:rPr>
              <a:t>Check if pixel is local maximum along gradient direction</a:t>
            </a:r>
            <a:endParaRPr b="0" lang="en-US" sz="3200" spc="-1" strike="noStrike">
              <a:latin typeface="Times New Roman"/>
            </a:endParaRPr>
          </a:p>
          <a:p>
            <a:pPr lvl="1" marL="782280" indent="-28548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latin typeface="Times New Roman"/>
              </a:rPr>
              <a:t>requires checking interpolated pixels p and r</a:t>
            </a:r>
            <a:endParaRPr b="0" lang="en-US" sz="2800" spc="-1" strike="noStrike">
              <a:latin typeface="Times New Roman"/>
            </a:endParaRPr>
          </a:p>
        </p:txBody>
      </p:sp>
      <p:pic>
        <p:nvPicPr>
          <p:cNvPr id="298" name="Picture 4" descr=""/>
          <p:cNvPicPr/>
          <p:nvPr/>
        </p:nvPicPr>
        <p:blipFill>
          <a:blip r:embed="rId1"/>
          <a:stretch/>
        </p:blipFill>
        <p:spPr>
          <a:xfrm>
            <a:off x="1175760" y="1070640"/>
            <a:ext cx="3528000" cy="2646000"/>
          </a:xfrm>
          <a:prstGeom prst="rect">
            <a:avLst/>
          </a:prstGeom>
          <a:ln>
            <a:noFill/>
          </a:ln>
        </p:spPr>
      </p:pic>
      <p:pic>
        <p:nvPicPr>
          <p:cNvPr id="299" name="Picture 5" descr=""/>
          <p:cNvPicPr/>
          <p:nvPr/>
        </p:nvPicPr>
        <p:blipFill>
          <a:blip r:embed="rId2"/>
          <a:stretch/>
        </p:blipFill>
        <p:spPr>
          <a:xfrm>
            <a:off x="5123880" y="1070640"/>
            <a:ext cx="3528000" cy="264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9" dur="indefinite" restart="never" nodeType="tmRoot">
          <p:childTnLst>
            <p:seq>
              <p:cTn id="2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Shape 2"/>
          <p:cNvSpPr txBox="1"/>
          <p:nvPr/>
        </p:nvSpPr>
        <p:spPr>
          <a:xfrm>
            <a:off x="756000" y="0"/>
            <a:ext cx="8568000" cy="819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Arial"/>
              </a:rPr>
              <a:t>The Canny edge detector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2" name="TextShape 3"/>
          <p:cNvSpPr txBox="1"/>
          <p:nvPr/>
        </p:nvSpPr>
        <p:spPr>
          <a:xfrm>
            <a:off x="756000" y="4787640"/>
            <a:ext cx="8568000" cy="882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 algn="ctr">
              <a:spcBef>
                <a:spcPts val="598"/>
              </a:spcBef>
            </a:pPr>
            <a:r>
              <a:rPr b="0" lang="en-US" sz="3200" spc="-1" strike="noStrike">
                <a:latin typeface="Arial"/>
              </a:rPr>
              <a:t>original image (Lena)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03" name="Picture 4" descr=""/>
          <p:cNvPicPr/>
          <p:nvPr/>
        </p:nvPicPr>
        <p:blipFill>
          <a:blip r:embed="rId1"/>
          <a:stretch/>
        </p:blipFill>
        <p:spPr>
          <a:xfrm>
            <a:off x="2772000" y="1034280"/>
            <a:ext cx="4836960" cy="362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1" dur="indefinite" restart="never" nodeType="tmRoot">
          <p:childTnLst>
            <p:seq>
              <p:cTn id="2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TextShape 2"/>
          <p:cNvSpPr txBox="1"/>
          <p:nvPr/>
        </p:nvSpPr>
        <p:spPr>
          <a:xfrm>
            <a:off x="756000" y="63000"/>
            <a:ext cx="8568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Arial"/>
              </a:rPr>
              <a:t>The Canny edge detector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06" name="Picture 3" descr=""/>
          <p:cNvPicPr/>
          <p:nvPr/>
        </p:nvPicPr>
        <p:blipFill>
          <a:blip r:embed="rId1"/>
          <a:stretch/>
        </p:blipFill>
        <p:spPr>
          <a:xfrm>
            <a:off x="2772000" y="1008000"/>
            <a:ext cx="4836960" cy="3627720"/>
          </a:xfrm>
          <a:prstGeom prst="rect">
            <a:avLst/>
          </a:prstGeom>
          <a:ln>
            <a:noFill/>
          </a:ln>
        </p:spPr>
      </p:pic>
      <p:sp>
        <p:nvSpPr>
          <p:cNvPr id="307" name="CustomShape 3"/>
          <p:cNvSpPr/>
          <p:nvPr/>
        </p:nvSpPr>
        <p:spPr>
          <a:xfrm>
            <a:off x="755640" y="4788000"/>
            <a:ext cx="858204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marL="382320" indent="-342720" algn="ctr">
              <a:lnSpc>
                <a:spcPct val="100000"/>
              </a:lnSpc>
              <a:spcBef>
                <a:spcPts val="550"/>
              </a:spcBef>
            </a:pPr>
            <a:r>
              <a:rPr b="0" lang="en-US" sz="149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norm of the gradient</a:t>
            </a:r>
            <a:endParaRPr b="0" lang="en-US" sz="1490" spc="-1" strike="noStrike">
              <a:latin typeface="Arial"/>
            </a:endParaRPr>
          </a:p>
        </p:txBody>
      </p:sp>
    </p:spTree>
  </p:cSld>
  <p:timing>
    <p:tnLst>
      <p:par>
        <p:cTn id="203" dur="indefinite" restart="never" nodeType="tmRoot">
          <p:childTnLst>
            <p:seq>
              <p:cTn id="2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TextShape 2"/>
          <p:cNvSpPr txBox="1"/>
          <p:nvPr/>
        </p:nvSpPr>
        <p:spPr>
          <a:xfrm>
            <a:off x="756000" y="63000"/>
            <a:ext cx="8568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Arial"/>
              </a:rPr>
              <a:t>The Canny edge detector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310" name="Picture 3" descr=""/>
          <p:cNvPicPr/>
          <p:nvPr/>
        </p:nvPicPr>
        <p:blipFill>
          <a:blip r:embed="rId1"/>
          <a:stretch/>
        </p:blipFill>
        <p:spPr>
          <a:xfrm>
            <a:off x="2772000" y="1008000"/>
            <a:ext cx="4807440" cy="3605400"/>
          </a:xfrm>
          <a:prstGeom prst="rect">
            <a:avLst/>
          </a:prstGeom>
          <a:ln>
            <a:noFill/>
          </a:ln>
        </p:spPr>
      </p:pic>
      <p:sp>
        <p:nvSpPr>
          <p:cNvPr id="311" name="CustomShape 3"/>
          <p:cNvSpPr/>
          <p:nvPr/>
        </p:nvSpPr>
        <p:spPr>
          <a:xfrm>
            <a:off x="755640" y="4788000"/>
            <a:ext cx="8582040" cy="36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marL="382320" indent="-342720" algn="ctr">
              <a:lnSpc>
                <a:spcPct val="100000"/>
              </a:lnSpc>
              <a:spcBef>
                <a:spcPts val="550"/>
              </a:spcBef>
            </a:pPr>
            <a:r>
              <a:rPr b="0" lang="en-US" sz="149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thresholding</a:t>
            </a:r>
            <a:endParaRPr b="0" lang="en-US" sz="1490" spc="-1" strike="noStrike">
              <a:latin typeface="Arial"/>
            </a:endParaRPr>
          </a:p>
        </p:txBody>
      </p:sp>
    </p:spTree>
  </p:cSld>
  <p:timing>
    <p:tnLst>
      <p:par>
        <p:cTn id="205" dur="indefinite" restart="never" nodeType="tmRoot">
          <p:childTnLst>
            <p:seq>
              <p:cTn id="2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313" name="Picture 2" descr=""/>
          <p:cNvPicPr/>
          <p:nvPr/>
        </p:nvPicPr>
        <p:blipFill>
          <a:blip r:embed="rId1"/>
          <a:stretch/>
        </p:blipFill>
        <p:spPr>
          <a:xfrm>
            <a:off x="2772000" y="1008000"/>
            <a:ext cx="4847400" cy="3635640"/>
          </a:xfrm>
          <a:prstGeom prst="rect">
            <a:avLst/>
          </a:prstGeom>
          <a:ln>
            <a:noFill/>
          </a:ln>
        </p:spPr>
      </p:pic>
      <p:sp>
        <p:nvSpPr>
          <p:cNvPr id="314" name="TextShape 2"/>
          <p:cNvSpPr txBox="1"/>
          <p:nvPr/>
        </p:nvSpPr>
        <p:spPr>
          <a:xfrm>
            <a:off x="756000" y="63000"/>
            <a:ext cx="8568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Arial"/>
              </a:rPr>
              <a:t>The Canny edge detector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755640" y="4788000"/>
            <a:ext cx="85820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marL="382320" indent="-342720" algn="ctr">
              <a:lnSpc>
                <a:spcPct val="100000"/>
              </a:lnSpc>
              <a:spcBef>
                <a:spcPts val="550"/>
              </a:spcBef>
            </a:pPr>
            <a:r>
              <a:rPr b="0" lang="en-US" sz="149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thinning</a:t>
            </a:r>
            <a:endParaRPr b="0" lang="en-US" sz="1490" spc="-1" strike="noStrike">
              <a:latin typeface="Arial"/>
            </a:endParaRPr>
          </a:p>
          <a:p>
            <a:pPr marL="382320" indent="-342720" algn="ctr">
              <a:lnSpc>
                <a:spcPct val="100000"/>
              </a:lnSpc>
              <a:spcBef>
                <a:spcPts val="41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(non-maximum suppression)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07" dur="indefinite" restart="never" nodeType="tmRoot">
          <p:childTnLst>
            <p:seq>
              <p:cTn id="2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TextShape 2"/>
          <p:cNvSpPr txBox="1"/>
          <p:nvPr/>
        </p:nvSpPr>
        <p:spPr>
          <a:xfrm>
            <a:off x="756000" y="63360"/>
            <a:ext cx="9072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3600" spc="-1" strike="noStrike">
                <a:latin typeface="Times New Roman"/>
              </a:rPr>
              <a:t>Effect of </a:t>
            </a:r>
            <a:r>
              <a:rPr b="0" lang="en-US" sz="3600" spc="-1" strike="noStrike">
                <a:latin typeface="Times New Roman"/>
                <a:ea typeface="Symbol"/>
              </a:rPr>
              <a:t>σ</a:t>
            </a:r>
            <a:r>
              <a:rPr b="0" lang="en-US" sz="3600" spc="-1" strike="noStrike">
                <a:latin typeface="Times New Roman"/>
              </a:rPr>
              <a:t> (Gaussian kernel spread/size)</a:t>
            </a:r>
            <a:endParaRPr b="0" lang="en-US" sz="3600" spc="-1" strike="noStrike">
              <a:latin typeface="Times New Roman"/>
            </a:endParaRPr>
          </a:p>
        </p:txBody>
      </p:sp>
      <p:pic>
        <p:nvPicPr>
          <p:cNvPr id="318" name="Picture 3" descr=""/>
          <p:cNvPicPr/>
          <p:nvPr/>
        </p:nvPicPr>
        <p:blipFill>
          <a:blip r:embed="rId1"/>
          <a:stretch/>
        </p:blipFill>
        <p:spPr>
          <a:xfrm>
            <a:off x="6719760" y="965880"/>
            <a:ext cx="3225240" cy="2418840"/>
          </a:xfrm>
          <a:prstGeom prst="rect">
            <a:avLst/>
          </a:prstGeom>
          <a:ln>
            <a:noFill/>
          </a:ln>
        </p:spPr>
      </p:pic>
      <p:pic>
        <p:nvPicPr>
          <p:cNvPr id="319" name="Picture 4" descr=""/>
          <p:cNvPicPr/>
          <p:nvPr/>
        </p:nvPicPr>
        <p:blipFill>
          <a:blip r:embed="rId2"/>
          <a:stretch/>
        </p:blipFill>
        <p:spPr>
          <a:xfrm>
            <a:off x="3427920" y="954000"/>
            <a:ext cx="3225240" cy="2418840"/>
          </a:xfrm>
          <a:prstGeom prst="rect">
            <a:avLst/>
          </a:prstGeom>
          <a:ln>
            <a:noFill/>
          </a:ln>
        </p:spPr>
      </p:pic>
      <p:pic>
        <p:nvPicPr>
          <p:cNvPr id="320" name="Picture 5" descr=""/>
          <p:cNvPicPr/>
          <p:nvPr/>
        </p:nvPicPr>
        <p:blipFill>
          <a:blip r:embed="rId3"/>
          <a:stretch/>
        </p:blipFill>
        <p:spPr>
          <a:xfrm>
            <a:off x="167760" y="965880"/>
            <a:ext cx="3225240" cy="241884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3931920" y="3432240"/>
            <a:ext cx="13276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Canny with </a:t>
            </a:r>
            <a:endParaRPr b="0" lang="en-US" sz="2000" spc="-1" strike="noStrike">
              <a:latin typeface="Times New Roman"/>
            </a:endParaRPr>
          </a:p>
        </p:txBody>
      </p:sp>
      <p:pic>
        <p:nvPicPr>
          <p:cNvPr id="322" name="Picture 7" descr=""/>
          <p:cNvPicPr/>
          <p:nvPr/>
        </p:nvPicPr>
        <p:blipFill>
          <a:blip r:embed="rId4"/>
          <a:stretch/>
        </p:blipFill>
        <p:spPr>
          <a:xfrm>
            <a:off x="5429880" y="3485880"/>
            <a:ext cx="953640" cy="196920"/>
          </a:xfrm>
          <a:prstGeom prst="rect">
            <a:avLst/>
          </a:prstGeom>
          <a:ln>
            <a:noFill/>
          </a:ln>
        </p:spPr>
      </p:pic>
      <p:sp>
        <p:nvSpPr>
          <p:cNvPr id="323" name="CustomShape 4"/>
          <p:cNvSpPr/>
          <p:nvPr/>
        </p:nvSpPr>
        <p:spPr>
          <a:xfrm>
            <a:off x="7207200" y="3422880"/>
            <a:ext cx="132768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Canny with </a:t>
            </a:r>
            <a:endParaRPr b="0" lang="en-US" sz="2000" spc="-1" strike="noStrike">
              <a:latin typeface="Times New Roman"/>
            </a:endParaRPr>
          </a:p>
        </p:txBody>
      </p:sp>
      <p:pic>
        <p:nvPicPr>
          <p:cNvPr id="324" name="Picture 9" descr=""/>
          <p:cNvPicPr/>
          <p:nvPr/>
        </p:nvPicPr>
        <p:blipFill>
          <a:blip r:embed="rId5"/>
          <a:stretch/>
        </p:blipFill>
        <p:spPr>
          <a:xfrm>
            <a:off x="8697240" y="3472560"/>
            <a:ext cx="971280" cy="196920"/>
          </a:xfrm>
          <a:prstGeom prst="rect">
            <a:avLst/>
          </a:prstGeom>
          <a:ln>
            <a:noFill/>
          </a:ln>
        </p:spPr>
      </p:pic>
      <p:sp>
        <p:nvSpPr>
          <p:cNvPr id="325" name="CustomShape 5"/>
          <p:cNvSpPr/>
          <p:nvPr/>
        </p:nvSpPr>
        <p:spPr>
          <a:xfrm>
            <a:off x="1029600" y="3422880"/>
            <a:ext cx="937440" cy="30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original </a:t>
            </a:r>
            <a:endParaRPr b="0" lang="en-US" sz="2000" spc="-1" strike="noStrike">
              <a:latin typeface="Times New Roman"/>
            </a:endParaRPr>
          </a:p>
        </p:txBody>
      </p:sp>
      <p:sp>
        <p:nvSpPr>
          <p:cNvPr id="326" name="CustomShape 6"/>
          <p:cNvSpPr/>
          <p:nvPr/>
        </p:nvSpPr>
        <p:spPr>
          <a:xfrm>
            <a:off x="756000" y="4167000"/>
            <a:ext cx="9085680" cy="95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27" name="Picture 12" descr=""/>
          <p:cNvPicPr/>
          <p:nvPr/>
        </p:nvPicPr>
        <p:blipFill>
          <a:blip r:embed="rId6"/>
          <a:stretch/>
        </p:blipFill>
        <p:spPr>
          <a:xfrm>
            <a:off x="2349000" y="4350240"/>
            <a:ext cx="211320" cy="130320"/>
          </a:xfrm>
          <a:prstGeom prst="rect">
            <a:avLst/>
          </a:prstGeom>
          <a:ln>
            <a:noFill/>
          </a:ln>
        </p:spPr>
      </p:pic>
      <p:sp>
        <p:nvSpPr>
          <p:cNvPr id="328" name="TextShape 7"/>
          <p:cNvSpPr txBox="1"/>
          <p:nvPr/>
        </p:nvSpPr>
        <p:spPr>
          <a:xfrm>
            <a:off x="914400" y="4234680"/>
            <a:ext cx="4713120" cy="1160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The choice of       depends on desired behavior</a:t>
            </a:r>
            <a:endParaRPr b="0" lang="en-US" sz="18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large     detects large scale edges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small     detects fine features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29" name="Picture 12" descr=""/>
          <p:cNvPicPr/>
          <p:nvPr/>
        </p:nvPicPr>
        <p:blipFill>
          <a:blip r:embed="rId7"/>
          <a:stretch/>
        </p:blipFill>
        <p:spPr>
          <a:xfrm>
            <a:off x="1554480" y="4624560"/>
            <a:ext cx="211320" cy="130320"/>
          </a:xfrm>
          <a:prstGeom prst="rect">
            <a:avLst/>
          </a:prstGeom>
          <a:ln>
            <a:noFill/>
          </a:ln>
        </p:spPr>
      </p:pic>
      <p:pic>
        <p:nvPicPr>
          <p:cNvPr id="330" name="Picture 12" descr=""/>
          <p:cNvPicPr/>
          <p:nvPr/>
        </p:nvPicPr>
        <p:blipFill>
          <a:blip r:embed="rId8"/>
          <a:stretch/>
        </p:blipFill>
        <p:spPr>
          <a:xfrm>
            <a:off x="1617480" y="4901760"/>
            <a:ext cx="211320" cy="13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9" dur="indefinite" restart="never" nodeType="tmRoot">
          <p:childTnLst>
            <p:seq>
              <p:cTn id="2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TextShape 2"/>
          <p:cNvSpPr txBox="1"/>
          <p:nvPr/>
        </p:nvSpPr>
        <p:spPr>
          <a:xfrm>
            <a:off x="756000" y="63360"/>
            <a:ext cx="9072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Times New Roman"/>
              </a:rPr>
              <a:t>Web Demo on Canny Edge Detection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587880" y="2338560"/>
            <a:ext cx="8903880" cy="39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algn="ctr"/>
            <a:r>
              <a:rPr b="0" lang="en-US" sz="2000" spc="-1" strike="noStrike">
                <a:latin typeface="Arial"/>
              </a:rPr>
              <a:t>http://matlabserver.cs.rug.nl/cannyedgedetectionweb/web/index.html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1" dur="indefinite" restart="never" nodeType="tmRoot">
          <p:childTnLst>
            <p:seq>
              <p:cTn id="2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TextShape 2"/>
          <p:cNvSpPr txBox="1"/>
          <p:nvPr/>
        </p:nvSpPr>
        <p:spPr>
          <a:xfrm>
            <a:off x="756000" y="0"/>
            <a:ext cx="8568000" cy="819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Arial"/>
              </a:rPr>
              <a:t>Next lecture: sampling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6" name="TextShape 3"/>
          <p:cNvSpPr txBox="1"/>
          <p:nvPr/>
        </p:nvSpPr>
        <p:spPr>
          <a:xfrm>
            <a:off x="756000" y="4158000"/>
            <a:ext cx="8568000" cy="1512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spcBef>
                <a:spcPts val="598"/>
              </a:spcBef>
            </a:pPr>
            <a:r>
              <a:rPr b="0" lang="en-US" sz="3200" spc="-1" strike="noStrike">
                <a:latin typeface="Arial"/>
              </a:rPr>
              <a:t>Check if pixel is local maximum along gradient direction</a:t>
            </a:r>
            <a:endParaRPr b="0" lang="en-US" sz="3200" spc="-1" strike="noStrike">
              <a:latin typeface="Arial"/>
            </a:endParaRPr>
          </a:p>
          <a:p>
            <a:pPr lvl="1" marL="782280" indent="-28548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6600"/>
                </a:solidFill>
                <a:latin typeface="Arial"/>
              </a:rPr>
              <a:t>How do we get interpolated pixels p and r?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37" name="Picture 4" descr=""/>
          <p:cNvPicPr/>
          <p:nvPr/>
        </p:nvPicPr>
        <p:blipFill>
          <a:blip r:embed="rId1"/>
          <a:stretch/>
        </p:blipFill>
        <p:spPr>
          <a:xfrm>
            <a:off x="1175760" y="1070640"/>
            <a:ext cx="3528000" cy="2646000"/>
          </a:xfrm>
          <a:prstGeom prst="rect">
            <a:avLst/>
          </a:prstGeom>
          <a:ln>
            <a:noFill/>
          </a:ln>
        </p:spPr>
      </p:pic>
      <p:pic>
        <p:nvPicPr>
          <p:cNvPr id="338" name="Picture 5" descr=""/>
          <p:cNvPicPr/>
          <p:nvPr/>
        </p:nvPicPr>
        <p:blipFill>
          <a:blip r:embed="rId2"/>
          <a:stretch/>
        </p:blipFill>
        <p:spPr>
          <a:xfrm>
            <a:off x="5123880" y="1070640"/>
            <a:ext cx="3528000" cy="264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3" dur="indefinite" restart="never" nodeType="tmRoot">
          <p:childTnLst>
            <p:seq>
              <p:cTn id="2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Shape 2"/>
          <p:cNvSpPr txBox="1"/>
          <p:nvPr/>
        </p:nvSpPr>
        <p:spPr>
          <a:xfrm>
            <a:off x="756000" y="0"/>
            <a:ext cx="8568000" cy="819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d</a:t>
            </a:r>
            <a:r>
              <a:rPr b="0" lang="en-US" sz="4400" spc="-1" strike="noStrike">
                <a:latin typeface="Times New Roman"/>
              </a:rPr>
              <a:t>g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d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t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c</a:t>
            </a:r>
            <a:r>
              <a:rPr b="0" lang="en-US" sz="4400" spc="-1" strike="noStrike">
                <a:latin typeface="Times New Roman"/>
              </a:rPr>
              <a:t>t</a:t>
            </a:r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n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76" name="TextShape 3"/>
          <p:cNvSpPr txBox="1"/>
          <p:nvPr/>
        </p:nvSpPr>
        <p:spPr>
          <a:xfrm>
            <a:off x="756000" y="4346640"/>
            <a:ext cx="8568000" cy="132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spcBef>
                <a:spcPts val="598"/>
              </a:spcBef>
            </a:pPr>
            <a:r>
              <a:rPr b="0" lang="en-US" sz="3200" spc="-1" strike="noStrike">
                <a:latin typeface="Times New Roman"/>
              </a:rPr>
              <a:t>Convert a 2D image into a set of curves</a:t>
            </a:r>
            <a:endParaRPr b="0" lang="en-US" sz="3200" spc="-1" strike="noStrike">
              <a:latin typeface="Times New Roman"/>
            </a:endParaRPr>
          </a:p>
          <a:p>
            <a:pPr lvl="1" marL="782280" indent="-28548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latin typeface="Times New Roman"/>
              </a:rPr>
              <a:t>Extracts salient features of the scene</a:t>
            </a:r>
            <a:endParaRPr b="0" lang="en-US" sz="2800" spc="-1" strike="noStrike">
              <a:latin typeface="Times New Roman"/>
            </a:endParaRPr>
          </a:p>
          <a:p>
            <a:pPr lvl="1" marL="782280" indent="-285480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latin typeface="Times New Roman"/>
              </a:rPr>
              <a:t>More compact than pixels</a:t>
            </a:r>
            <a:endParaRPr b="0" lang="en-US" sz="2800" spc="-1" strike="noStrike">
              <a:latin typeface="Times New Roman"/>
            </a:endParaRPr>
          </a:p>
        </p:txBody>
      </p:sp>
      <p:pic>
        <p:nvPicPr>
          <p:cNvPr id="77" name="Picture 4" descr=""/>
          <p:cNvPicPr/>
          <p:nvPr/>
        </p:nvPicPr>
        <p:blipFill>
          <a:blip r:embed="rId1"/>
          <a:stretch/>
        </p:blipFill>
        <p:spPr>
          <a:xfrm>
            <a:off x="1741320" y="917280"/>
            <a:ext cx="6910920" cy="326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2" dur="indefinite" restart="never" nodeType="tmRoot">
          <p:childTnLst>
            <p:seq>
              <p:cTn id="5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TextShape 2"/>
          <p:cNvSpPr txBox="1"/>
          <p:nvPr/>
        </p:nvSpPr>
        <p:spPr>
          <a:xfrm>
            <a:off x="756000" y="0"/>
            <a:ext cx="8568000" cy="819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r</a:t>
            </a:r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g</a:t>
            </a:r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n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f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d</a:t>
            </a:r>
            <a:r>
              <a:rPr b="0" lang="en-US" sz="4400" spc="-1" strike="noStrike">
                <a:latin typeface="Times New Roman"/>
              </a:rPr>
              <a:t>g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s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80" name="TextShape 3"/>
          <p:cNvSpPr txBox="1"/>
          <p:nvPr/>
        </p:nvSpPr>
        <p:spPr>
          <a:xfrm>
            <a:off x="756000" y="3968640"/>
            <a:ext cx="8568000" cy="1701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spcBef>
                <a:spcPts val="598"/>
              </a:spcBef>
            </a:pPr>
            <a:r>
              <a:rPr b="0" lang="en-US" sz="3200" spc="-1" strike="noStrike">
                <a:latin typeface="Times New Roman"/>
              </a:rPr>
              <a:t>Edges are caused by a variety of factors</a:t>
            </a:r>
            <a:endParaRPr b="0" lang="en-US" sz="3200" spc="-1" strike="noStrike">
              <a:latin typeface="Times New Roman"/>
            </a:endParaRPr>
          </a:p>
        </p:txBody>
      </p:sp>
      <p:pic>
        <p:nvPicPr>
          <p:cNvPr id="81" name="Picture 4" descr=""/>
          <p:cNvPicPr/>
          <p:nvPr/>
        </p:nvPicPr>
        <p:blipFill>
          <a:blip r:embed="rId1"/>
          <a:stretch/>
        </p:blipFill>
        <p:spPr>
          <a:xfrm>
            <a:off x="2939760" y="1197000"/>
            <a:ext cx="3296880" cy="2362320"/>
          </a:xfrm>
          <a:prstGeom prst="rect">
            <a:avLst/>
          </a:prstGeom>
          <a:ln>
            <a:noFill/>
          </a:ln>
        </p:spPr>
      </p:pic>
      <p:sp>
        <p:nvSpPr>
          <p:cNvPr id="82" name="CustomShape 4"/>
          <p:cNvSpPr/>
          <p:nvPr/>
        </p:nvSpPr>
        <p:spPr>
          <a:xfrm>
            <a:off x="6403320" y="1926360"/>
            <a:ext cx="164772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depth discontinuity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6464520" y="2457000"/>
            <a:ext cx="224820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surface color discontinuity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6412320" y="2997720"/>
            <a:ext cx="218880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illumination discontinuity</a:t>
            </a:r>
            <a:endParaRPr b="0" lang="en-US" sz="1600" spc="-1" strike="noStrike">
              <a:latin typeface="Times New Roman"/>
            </a:endParaRPr>
          </a:p>
        </p:txBody>
      </p:sp>
      <p:sp>
        <p:nvSpPr>
          <p:cNvPr id="85" name="CustomShape 7"/>
          <p:cNvSpPr/>
          <p:nvPr/>
        </p:nvSpPr>
        <p:spPr>
          <a:xfrm>
            <a:off x="6485400" y="1386000"/>
            <a:ext cx="2405160" cy="24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40680" tIns="0" bIns="0"/>
          <a:p>
            <a:pPr marL="396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surface normal discontinuity</a:t>
            </a:r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54" dur="indefinite" restart="never" nodeType="tmRoot">
          <p:childTnLst>
            <p:seq>
              <p:cTn id="5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Shape 2"/>
          <p:cNvSpPr txBox="1"/>
          <p:nvPr/>
        </p:nvSpPr>
        <p:spPr>
          <a:xfrm>
            <a:off x="756000" y="0"/>
            <a:ext cx="8568000" cy="819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d</a:t>
            </a:r>
            <a:r>
              <a:rPr b="0" lang="en-US" sz="4400" spc="-1" strike="noStrike">
                <a:latin typeface="Times New Roman"/>
              </a:rPr>
              <a:t>g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d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t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c</a:t>
            </a:r>
            <a:r>
              <a:rPr b="0" lang="en-US" sz="4400" spc="-1" strike="noStrike">
                <a:latin typeface="Times New Roman"/>
              </a:rPr>
              <a:t>t</a:t>
            </a:r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n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756000" y="4346640"/>
            <a:ext cx="8568000" cy="132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spcBef>
                <a:spcPts val="598"/>
              </a:spcBef>
            </a:pPr>
            <a:r>
              <a:rPr b="0" lang="en-US" sz="3200" spc="-1" strike="noStrike">
                <a:latin typeface="Times New Roman"/>
              </a:rPr>
              <a:t>How can you tell that a pixel is on an edge?</a:t>
            </a:r>
            <a:endParaRPr b="0" lang="en-US" sz="3200" spc="-1" strike="noStrike">
              <a:latin typeface="Times New Roman"/>
            </a:endParaRPr>
          </a:p>
        </p:txBody>
      </p:sp>
      <p:pic>
        <p:nvPicPr>
          <p:cNvPr id="89" name="Picture 4" descr=""/>
          <p:cNvPicPr/>
          <p:nvPr/>
        </p:nvPicPr>
        <p:blipFill>
          <a:blip r:embed="rId1"/>
          <a:stretch/>
        </p:blipFill>
        <p:spPr>
          <a:xfrm>
            <a:off x="1741320" y="917280"/>
            <a:ext cx="6910920" cy="3268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6" dur="indefinite" restart="never" nodeType="tmRoot">
          <p:childTnLst>
            <p:seq>
              <p:cTn id="5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TextShape 2"/>
          <p:cNvSpPr txBox="1"/>
          <p:nvPr/>
        </p:nvSpPr>
        <p:spPr>
          <a:xfrm>
            <a:off x="756000" y="0"/>
            <a:ext cx="8568000" cy="819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m</a:t>
            </a:r>
            <a:r>
              <a:rPr b="0" lang="en-US" sz="4400" spc="-1" strike="noStrike">
                <a:latin typeface="Times New Roman"/>
              </a:rPr>
              <a:t>a</a:t>
            </a:r>
            <a:r>
              <a:rPr b="0" lang="en-US" sz="4400" spc="-1" strike="noStrike">
                <a:latin typeface="Times New Roman"/>
              </a:rPr>
              <a:t>g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s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a</a:t>
            </a:r>
            <a:r>
              <a:rPr b="0" lang="en-US" sz="4400" spc="-1" strike="noStrike">
                <a:latin typeface="Times New Roman"/>
              </a:rPr>
              <a:t>s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f</a:t>
            </a:r>
            <a:r>
              <a:rPr b="0" lang="en-US" sz="4400" spc="-1" strike="noStrike">
                <a:latin typeface="Times New Roman"/>
              </a:rPr>
              <a:t>u</a:t>
            </a:r>
            <a:r>
              <a:rPr b="0" lang="en-US" sz="4400" spc="-1" strike="noStrike">
                <a:latin typeface="Times New Roman"/>
              </a:rPr>
              <a:t>n</a:t>
            </a:r>
            <a:r>
              <a:rPr b="0" lang="en-US" sz="4400" spc="-1" strike="noStrike">
                <a:latin typeface="Times New Roman"/>
              </a:rPr>
              <a:t>c</a:t>
            </a:r>
            <a:r>
              <a:rPr b="0" lang="en-US" sz="4400" spc="-1" strike="noStrike">
                <a:latin typeface="Times New Roman"/>
              </a:rPr>
              <a:t>t</a:t>
            </a:r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o</a:t>
            </a:r>
            <a:r>
              <a:rPr b="0" lang="en-US" sz="4400" spc="-1" strike="noStrike">
                <a:latin typeface="Times New Roman"/>
              </a:rPr>
              <a:t>n</a:t>
            </a:r>
            <a:r>
              <a:rPr b="0" lang="en-US" sz="4400" spc="-1" strike="noStrike">
                <a:latin typeface="Times New Roman"/>
              </a:rPr>
              <a:t>s</a:t>
            </a:r>
            <a:r>
              <a:rPr b="0" lang="en-US" sz="4400" spc="-1" strike="noStrike">
                <a:latin typeface="Times New Roman"/>
              </a:rPr>
              <a:t>…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4955400" y="4831200"/>
            <a:ext cx="4368240" cy="8388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spcBef>
                <a:spcPts val="598"/>
              </a:spcBef>
            </a:pPr>
            <a:r>
              <a:rPr b="0" lang="en-US" sz="3200" spc="-1" strike="noStrike">
                <a:latin typeface="Times New Roman"/>
              </a:rPr>
              <a:t>Edges look like steep cliffs</a:t>
            </a:r>
            <a:endParaRPr b="0" lang="en-US" sz="3200" spc="-1" strike="noStrike">
              <a:latin typeface="Times New Roman"/>
            </a:endParaRPr>
          </a:p>
        </p:txBody>
      </p:sp>
      <p:pic>
        <p:nvPicPr>
          <p:cNvPr id="93" name="Picture 4" descr=""/>
          <p:cNvPicPr/>
          <p:nvPr/>
        </p:nvPicPr>
        <p:blipFill>
          <a:blip r:embed="rId1"/>
          <a:stretch/>
        </p:blipFill>
        <p:spPr>
          <a:xfrm>
            <a:off x="4480560" y="1090440"/>
            <a:ext cx="5095080" cy="3488760"/>
          </a:xfrm>
          <a:prstGeom prst="rect">
            <a:avLst/>
          </a:prstGeom>
          <a:ln>
            <a:noFill/>
          </a:ln>
        </p:spPr>
      </p:pic>
      <p:pic>
        <p:nvPicPr>
          <p:cNvPr id="94" name="Picture 5" descr=""/>
          <p:cNvPicPr/>
          <p:nvPr/>
        </p:nvPicPr>
        <p:blipFill>
          <a:blip r:embed="rId2"/>
          <a:stretch/>
        </p:blipFill>
        <p:spPr>
          <a:xfrm>
            <a:off x="731520" y="1637640"/>
            <a:ext cx="3216240" cy="253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6" name="Group 2"/>
          <p:cNvGrpSpPr/>
          <p:nvPr/>
        </p:nvGrpSpPr>
        <p:grpSpPr>
          <a:xfrm>
            <a:off x="6719760" y="1826640"/>
            <a:ext cx="2607120" cy="819000"/>
            <a:chOff x="6719760" y="1826640"/>
            <a:chExt cx="2607120" cy="819000"/>
          </a:xfrm>
        </p:grpSpPr>
        <p:grpSp>
          <p:nvGrpSpPr>
            <p:cNvPr id="97" name="Group 3"/>
            <p:cNvGrpSpPr/>
            <p:nvPr/>
          </p:nvGrpSpPr>
          <p:grpSpPr>
            <a:xfrm>
              <a:off x="6719760" y="1826640"/>
              <a:ext cx="2607120" cy="819000"/>
              <a:chOff x="6719760" y="1826640"/>
              <a:chExt cx="2607120" cy="819000"/>
            </a:xfrm>
          </p:grpSpPr>
          <p:grpSp>
            <p:nvGrpSpPr>
              <p:cNvPr id="98" name="Group 4"/>
              <p:cNvGrpSpPr/>
              <p:nvPr/>
            </p:nvGrpSpPr>
            <p:grpSpPr>
              <a:xfrm>
                <a:off x="6719760" y="1826640"/>
                <a:ext cx="996840" cy="819000"/>
                <a:chOff x="6719760" y="1826640"/>
                <a:chExt cx="996840" cy="819000"/>
              </a:xfrm>
            </p:grpSpPr>
            <p:sp>
              <p:nvSpPr>
                <p:cNvPr id="99" name="CustomShape 5"/>
                <p:cNvSpPr/>
                <p:nvPr/>
              </p:nvSpPr>
              <p:spPr>
                <a:xfrm>
                  <a:off x="6719760" y="1826640"/>
                  <a:ext cx="996840" cy="819000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000000"/>
                    </a:gs>
                  </a:gsLst>
                  <a:lin ang="81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" name="Line 6"/>
                <p:cNvSpPr/>
                <p:nvPr/>
              </p:nvSpPr>
              <p:spPr>
                <a:xfrm flipV="1">
                  <a:off x="7232760" y="1952280"/>
                  <a:ext cx="330120" cy="271800"/>
                </a:xfrm>
                <a:prstGeom prst="line">
                  <a:avLst/>
                </a:prstGeom>
                <a:ln w="28440">
                  <a:solidFill>
                    <a:srgbClr val="ff0000"/>
                  </a:solidFill>
                  <a:miter/>
                  <a:tailEnd len="med" type="triangle" w="med"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101" name="Picture 5" descr=""/>
              <p:cNvPicPr/>
              <p:nvPr/>
            </p:nvPicPr>
            <p:blipFill>
              <a:blip r:embed="rId1"/>
              <a:stretch/>
            </p:blipFill>
            <p:spPr>
              <a:xfrm>
                <a:off x="7781760" y="1889640"/>
                <a:ext cx="1545120" cy="32544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02" name="CustomShape 7"/>
            <p:cNvSpPr/>
            <p:nvPr/>
          </p:nvSpPr>
          <p:spPr>
            <a:xfrm>
              <a:off x="7179840" y="2204640"/>
              <a:ext cx="76680" cy="63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" name="TextShape 8"/>
          <p:cNvSpPr txBox="1"/>
          <p:nvPr/>
        </p:nvSpPr>
        <p:spPr>
          <a:xfrm>
            <a:off x="756000" y="63000"/>
            <a:ext cx="8568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m</a:t>
            </a:r>
            <a:r>
              <a:rPr b="0" lang="en-US" sz="4400" spc="-1" strike="noStrike">
                <a:latin typeface="Times New Roman"/>
              </a:rPr>
              <a:t>a</a:t>
            </a:r>
            <a:r>
              <a:rPr b="0" lang="en-US" sz="4400" spc="-1" strike="noStrike">
                <a:latin typeface="Times New Roman"/>
              </a:rPr>
              <a:t>g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 </a:t>
            </a:r>
            <a:r>
              <a:rPr b="0" lang="en-US" sz="4400" spc="-1" strike="noStrike">
                <a:latin typeface="Times New Roman"/>
              </a:rPr>
              <a:t>g</a:t>
            </a:r>
            <a:r>
              <a:rPr b="0" lang="en-US" sz="4400" spc="-1" strike="noStrike">
                <a:latin typeface="Times New Roman"/>
              </a:rPr>
              <a:t>r</a:t>
            </a:r>
            <a:r>
              <a:rPr b="0" lang="en-US" sz="4400" spc="-1" strike="noStrike">
                <a:latin typeface="Times New Roman"/>
              </a:rPr>
              <a:t>a</a:t>
            </a:r>
            <a:r>
              <a:rPr b="0" lang="en-US" sz="4400" spc="-1" strike="noStrike">
                <a:latin typeface="Times New Roman"/>
              </a:rPr>
              <a:t>d</a:t>
            </a:r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n</a:t>
            </a:r>
            <a:r>
              <a:rPr b="0" lang="en-US" sz="4400" spc="-1" strike="noStrike">
                <a:latin typeface="Times New Roman"/>
              </a:rPr>
              <a:t>t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104" name="TextShape 9"/>
          <p:cNvSpPr txBox="1"/>
          <p:nvPr/>
        </p:nvSpPr>
        <p:spPr>
          <a:xfrm>
            <a:off x="755280" y="756000"/>
            <a:ext cx="8904240" cy="274068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spcBef>
                <a:spcPts val="598"/>
              </a:spcBef>
            </a:pPr>
            <a:r>
              <a:rPr b="0" lang="en-US" sz="2000" spc="-1" strike="noStrike">
                <a:latin typeface="Times New Roman"/>
              </a:rPr>
              <a:t>The gradient of an image: </a:t>
            </a:r>
            <a:endParaRPr b="0" lang="en-US" sz="2000" spc="-1" strike="noStrike">
              <a:latin typeface="Times New Roman"/>
            </a:endParaRPr>
          </a:p>
          <a:p>
            <a:pPr marL="382320" indent="-342720">
              <a:spcBef>
                <a:spcPts val="598"/>
              </a:spcBef>
            </a:pPr>
            <a:endParaRPr b="0" lang="en-US" sz="2000" spc="-1" strike="noStrike">
              <a:latin typeface="Times New Roman"/>
            </a:endParaRPr>
          </a:p>
          <a:p>
            <a:pPr marL="382320" indent="-342720">
              <a:spcBef>
                <a:spcPts val="598"/>
              </a:spcBef>
            </a:pPr>
            <a:endParaRPr b="0" lang="en-US" sz="2000" spc="-1" strike="noStrike">
              <a:latin typeface="Times New Roman"/>
            </a:endParaRPr>
          </a:p>
          <a:p>
            <a:pPr marL="382320" indent="-342720">
              <a:spcBef>
                <a:spcPts val="598"/>
              </a:spcBef>
            </a:pPr>
            <a:r>
              <a:rPr b="0" lang="en-US" sz="2000" spc="-1" strike="noStrike">
                <a:latin typeface="Times New Roman"/>
              </a:rPr>
              <a:t> </a:t>
            </a:r>
            <a:endParaRPr b="0" lang="en-US" sz="2000" spc="-1" strike="noStrike">
              <a:latin typeface="Times New Roman"/>
            </a:endParaRPr>
          </a:p>
        </p:txBody>
      </p:sp>
      <p:pic>
        <p:nvPicPr>
          <p:cNvPr id="105" name="Picture 11" descr=""/>
          <p:cNvPicPr/>
          <p:nvPr/>
        </p:nvPicPr>
        <p:blipFill>
          <a:blip r:embed="rId2"/>
          <a:stretch/>
        </p:blipFill>
        <p:spPr>
          <a:xfrm>
            <a:off x="3291840" y="1134000"/>
            <a:ext cx="2285280" cy="523440"/>
          </a:xfrm>
          <a:prstGeom prst="rect">
            <a:avLst/>
          </a:prstGeom>
          <a:ln>
            <a:noFill/>
          </a:ln>
        </p:spPr>
      </p:pic>
      <p:sp>
        <p:nvSpPr>
          <p:cNvPr id="106" name="CustomShape 10"/>
          <p:cNvSpPr/>
          <p:nvPr/>
        </p:nvSpPr>
        <p:spPr>
          <a:xfrm>
            <a:off x="1175760" y="1826640"/>
            <a:ext cx="336240" cy="819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0000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Line 11"/>
          <p:cNvSpPr/>
          <p:nvPr/>
        </p:nvSpPr>
        <p:spPr>
          <a:xfrm>
            <a:off x="1343880" y="2268000"/>
            <a:ext cx="587880" cy="1080"/>
          </a:xfrm>
          <a:prstGeom prst="line">
            <a:avLst/>
          </a:prstGeom>
          <a:ln w="2844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2"/>
          <p:cNvSpPr/>
          <p:nvPr/>
        </p:nvSpPr>
        <p:spPr>
          <a:xfrm>
            <a:off x="1280880" y="2236320"/>
            <a:ext cx="84240" cy="63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Picture 15" descr=""/>
          <p:cNvPicPr/>
          <p:nvPr/>
        </p:nvPicPr>
        <p:blipFill>
          <a:blip r:embed="rId3"/>
          <a:stretch/>
        </p:blipFill>
        <p:spPr>
          <a:xfrm>
            <a:off x="1679760" y="1888560"/>
            <a:ext cx="1552320" cy="316080"/>
          </a:xfrm>
          <a:prstGeom prst="rect">
            <a:avLst/>
          </a:prstGeom>
          <a:ln>
            <a:noFill/>
          </a:ln>
        </p:spPr>
      </p:pic>
      <p:grpSp>
        <p:nvGrpSpPr>
          <p:cNvPr id="110" name="Group 13"/>
          <p:cNvGrpSpPr/>
          <p:nvPr/>
        </p:nvGrpSpPr>
        <p:grpSpPr>
          <a:xfrm>
            <a:off x="4190400" y="1826640"/>
            <a:ext cx="2075760" cy="956880"/>
            <a:chOff x="4190400" y="1826640"/>
            <a:chExt cx="2075760" cy="956880"/>
          </a:xfrm>
        </p:grpSpPr>
        <p:pic>
          <p:nvPicPr>
            <p:cNvPr id="111" name="Picture 16" descr=""/>
            <p:cNvPicPr/>
            <p:nvPr/>
          </p:nvPicPr>
          <p:blipFill>
            <a:blip r:embed="rId4"/>
            <a:stretch/>
          </p:blipFill>
          <p:spPr>
            <a:xfrm>
              <a:off x="4703400" y="2456640"/>
              <a:ext cx="1562760" cy="326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2" name="CustomShape 14"/>
            <p:cNvSpPr/>
            <p:nvPr/>
          </p:nvSpPr>
          <p:spPr>
            <a:xfrm rot="5400000">
              <a:off x="4655880" y="1360800"/>
              <a:ext cx="252000" cy="118296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ffffff"/>
                </a:gs>
              </a:gsLst>
              <a:lin ang="54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Line 15"/>
            <p:cNvSpPr/>
            <p:nvPr/>
          </p:nvSpPr>
          <p:spPr>
            <a:xfrm flipH="1">
              <a:off x="4785120" y="1952640"/>
              <a:ext cx="2160" cy="441000"/>
            </a:xfrm>
            <a:prstGeom prst="line">
              <a:avLst/>
            </a:prstGeom>
            <a:ln w="28440">
              <a:solidFill>
                <a:srgbClr val="ff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6"/>
            <p:cNvSpPr/>
            <p:nvPr/>
          </p:nvSpPr>
          <p:spPr>
            <a:xfrm>
              <a:off x="4745520" y="1921320"/>
              <a:ext cx="84240" cy="626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5" name="Group 17"/>
          <p:cNvGrpSpPr/>
          <p:nvPr/>
        </p:nvGrpSpPr>
        <p:grpSpPr>
          <a:xfrm>
            <a:off x="7255440" y="1836000"/>
            <a:ext cx="535680" cy="421560"/>
            <a:chOff x="7255440" y="1836000"/>
            <a:chExt cx="535680" cy="421560"/>
          </a:xfrm>
        </p:grpSpPr>
        <p:sp>
          <p:nvSpPr>
            <p:cNvPr id="116" name="Line 18"/>
            <p:cNvSpPr/>
            <p:nvPr/>
          </p:nvSpPr>
          <p:spPr>
            <a:xfrm>
              <a:off x="7260840" y="2245680"/>
              <a:ext cx="530280" cy="108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Line 19"/>
            <p:cNvSpPr/>
            <p:nvPr/>
          </p:nvSpPr>
          <p:spPr>
            <a:xfrm flipV="1">
              <a:off x="7255440" y="1836000"/>
              <a:ext cx="1800" cy="421560"/>
            </a:xfrm>
            <a:prstGeom prst="line">
              <a:avLst/>
            </a:prstGeom>
            <a:ln w="9360">
              <a:solidFill>
                <a:srgbClr val="000000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20"/>
            <p:cNvSpPr/>
            <p:nvPr/>
          </p:nvSpPr>
          <p:spPr>
            <a:xfrm flipH="1" rot="10800000">
              <a:off x="7365600" y="2238840"/>
              <a:ext cx="43560" cy="66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4400" y="0"/>
                  </a:moveTo>
                  <a:cubicBezTo>
                    <a:pt x="17600" y="5082"/>
                    <a:pt x="21600" y="10588"/>
                    <a:pt x="19200" y="13976"/>
                  </a:cubicBezTo>
                  <a:cubicBezTo>
                    <a:pt x="16800" y="17365"/>
                    <a:pt x="8000" y="19482"/>
                    <a:pt x="0" y="21600"/>
                  </a:cubicBezTo>
                </a:path>
              </a:pathLst>
            </a:custGeom>
            <a:noFill/>
            <a:ln w="126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19" name="Picture 24" descr=""/>
            <p:cNvPicPr/>
            <p:nvPr/>
          </p:nvPicPr>
          <p:blipFill>
            <a:blip r:embed="rId5"/>
            <a:stretch/>
          </p:blipFill>
          <p:spPr>
            <a:xfrm>
              <a:off x="7512840" y="2088000"/>
              <a:ext cx="120960" cy="161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0" name="CustomShape 21"/>
          <p:cNvSpPr/>
          <p:nvPr/>
        </p:nvSpPr>
        <p:spPr>
          <a:xfrm>
            <a:off x="756000" y="3219840"/>
            <a:ext cx="8917920" cy="155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marL="382320" indent="-342720">
              <a:lnSpc>
                <a:spcPct val="100000"/>
              </a:lnSpc>
              <a:spcBef>
                <a:spcPts val="448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gradi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ent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direct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ion is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given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by: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100000"/>
              </a:lnSpc>
              <a:spcBef>
                <a:spcPts val="448"/>
              </a:spcBef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100000"/>
              </a:lnSpc>
              <a:spcBef>
                <a:spcPts val="448"/>
              </a:spcBef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100000"/>
              </a:lnSpc>
              <a:spcBef>
                <a:spcPts val="448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how does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this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relate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to the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directi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on of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edge?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marL="382320" indent="-342720">
              <a:lnSpc>
                <a:spcPct val="100000"/>
              </a:lnSpc>
              <a:spcBef>
                <a:spcPts val="448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The edge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stren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gth is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given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by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gradi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ent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magn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itude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1" name="Picture 27" descr=""/>
          <p:cNvPicPr/>
          <p:nvPr/>
        </p:nvPicPr>
        <p:blipFill>
          <a:blip r:embed="rId6"/>
          <a:stretch/>
        </p:blipFill>
        <p:spPr>
          <a:xfrm>
            <a:off x="2377440" y="3717000"/>
            <a:ext cx="2926440" cy="432000"/>
          </a:xfrm>
          <a:prstGeom prst="rect">
            <a:avLst/>
          </a:prstGeom>
          <a:ln>
            <a:noFill/>
          </a:ln>
        </p:spPr>
      </p:pic>
      <p:pic>
        <p:nvPicPr>
          <p:cNvPr id="122" name="Picture 28" descr=""/>
          <p:cNvPicPr/>
          <p:nvPr/>
        </p:nvPicPr>
        <p:blipFill>
          <a:blip r:embed="rId7"/>
          <a:stretch/>
        </p:blipFill>
        <p:spPr>
          <a:xfrm>
            <a:off x="2834640" y="5029200"/>
            <a:ext cx="3566160" cy="552600"/>
          </a:xfrm>
          <a:prstGeom prst="rect">
            <a:avLst/>
          </a:prstGeom>
          <a:ln>
            <a:noFill/>
          </a:ln>
        </p:spPr>
      </p:pic>
      <p:sp>
        <p:nvSpPr>
          <p:cNvPr id="123" name="CustomShape 22"/>
          <p:cNvSpPr/>
          <p:nvPr/>
        </p:nvSpPr>
        <p:spPr>
          <a:xfrm>
            <a:off x="756000" y="2835000"/>
            <a:ext cx="8917920" cy="3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0680" tIns="0" bIns="0"/>
          <a:p>
            <a:pPr marL="382320" indent="-342720">
              <a:lnSpc>
                <a:spcPct val="100000"/>
              </a:lnSpc>
              <a:spcBef>
                <a:spcPts val="448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gradi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ent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point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 in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the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direct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ion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most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rapid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incre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ase in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inten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sity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6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nodeType="afterEffect" fill="hold" presetClass="entr" presetID="1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nodeType="afterEffect" fill="hold" presetClass="entr" presetID="1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1"/>
                            </p:stCondLst>
                            <p:childTnLst>
                              <p:par>
                                <p:cTn id="98" nodeType="afterEffect" fill="hold" presetClass="entr" presetID="1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2"/>
                            </p:stCondLst>
                            <p:childTnLst>
                              <p:par>
                                <p:cTn id="101" nodeType="afterEffect" fill="hold" presetClass="entr" presetID="1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ine 1"/>
          <p:cNvSpPr/>
          <p:nvPr/>
        </p:nvSpPr>
        <p:spPr>
          <a:xfrm>
            <a:off x="756000" y="693000"/>
            <a:ext cx="8568000" cy="1440"/>
          </a:xfrm>
          <a:prstGeom prst="line">
            <a:avLst/>
          </a:prstGeom>
          <a:ln w="381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2"/>
          <p:cNvSpPr txBox="1"/>
          <p:nvPr/>
        </p:nvSpPr>
        <p:spPr>
          <a:xfrm>
            <a:off x="756000" y="63000"/>
            <a:ext cx="8568000" cy="69300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 anchor="ctr"/>
          <a:p>
            <a:pPr marL="39600" algn="ctr"/>
            <a:r>
              <a:rPr b="0" lang="en-US" sz="4400" spc="-1" strike="noStrike">
                <a:latin typeface="Times New Roman"/>
              </a:rPr>
              <a:t>T</a:t>
            </a:r>
            <a:r>
              <a:rPr b="0" lang="en-US" sz="4400" spc="-1" strike="noStrike">
                <a:latin typeface="Times New Roman"/>
              </a:rPr>
              <a:t>h</a:t>
            </a:r>
            <a:r>
              <a:rPr b="0" lang="en-US" sz="4400" spc="-1" strike="noStrike">
                <a:latin typeface="Times New Roman"/>
              </a:rPr>
              <a:t>e </a:t>
            </a:r>
            <a:r>
              <a:rPr b="0" lang="en-US" sz="4400" spc="-1" strike="noStrike">
                <a:latin typeface="Times New Roman"/>
              </a:rPr>
              <a:t>d</a:t>
            </a:r>
            <a:r>
              <a:rPr b="0" lang="en-US" sz="4400" spc="-1" strike="noStrike">
                <a:latin typeface="Times New Roman"/>
              </a:rPr>
              <a:t>is</a:t>
            </a:r>
            <a:r>
              <a:rPr b="0" lang="en-US" sz="4400" spc="-1" strike="noStrike">
                <a:latin typeface="Times New Roman"/>
              </a:rPr>
              <a:t>c</a:t>
            </a:r>
            <a:r>
              <a:rPr b="0" lang="en-US" sz="4400" spc="-1" strike="noStrike">
                <a:latin typeface="Times New Roman"/>
              </a:rPr>
              <a:t>r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t</a:t>
            </a:r>
            <a:r>
              <a:rPr b="0" lang="en-US" sz="4400" spc="-1" strike="noStrike">
                <a:latin typeface="Times New Roman"/>
              </a:rPr>
              <a:t>e </a:t>
            </a:r>
            <a:r>
              <a:rPr b="0" lang="en-US" sz="4400" spc="-1" strike="noStrike">
                <a:latin typeface="Times New Roman"/>
              </a:rPr>
              <a:t>g</a:t>
            </a:r>
            <a:r>
              <a:rPr b="0" lang="en-US" sz="4400" spc="-1" strike="noStrike">
                <a:latin typeface="Times New Roman"/>
              </a:rPr>
              <a:t>r</a:t>
            </a:r>
            <a:r>
              <a:rPr b="0" lang="en-US" sz="4400" spc="-1" strike="noStrike">
                <a:latin typeface="Times New Roman"/>
              </a:rPr>
              <a:t>a</a:t>
            </a:r>
            <a:r>
              <a:rPr b="0" lang="en-US" sz="4400" spc="-1" strike="noStrike">
                <a:latin typeface="Times New Roman"/>
              </a:rPr>
              <a:t>d</a:t>
            </a:r>
            <a:r>
              <a:rPr b="0" lang="en-US" sz="4400" spc="-1" strike="noStrike">
                <a:latin typeface="Times New Roman"/>
              </a:rPr>
              <a:t>i</a:t>
            </a:r>
            <a:r>
              <a:rPr b="0" lang="en-US" sz="4400" spc="-1" strike="noStrike">
                <a:latin typeface="Times New Roman"/>
              </a:rPr>
              <a:t>e</a:t>
            </a:r>
            <a:r>
              <a:rPr b="0" lang="en-US" sz="4400" spc="-1" strike="noStrike">
                <a:latin typeface="Times New Roman"/>
              </a:rPr>
              <a:t>n</a:t>
            </a:r>
            <a:r>
              <a:rPr b="0" lang="en-US" sz="4400" spc="-1" strike="noStrike">
                <a:latin typeface="Times New Roman"/>
              </a:rPr>
              <a:t>t</a:t>
            </a:r>
            <a:endParaRPr b="0" lang="en-US" sz="4400" spc="-1" strike="noStrike">
              <a:latin typeface="Times New Roman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755280" y="755640"/>
            <a:ext cx="8735760" cy="2551680"/>
          </a:xfrm>
          <a:prstGeom prst="rect">
            <a:avLst/>
          </a:prstGeom>
          <a:noFill/>
          <a:ln>
            <a:noFill/>
          </a:ln>
        </p:spPr>
        <p:txBody>
          <a:bodyPr lIns="50760" rIns="132120" tIns="50760" bIns="50760">
            <a:normAutofit/>
          </a:bodyPr>
          <a:p>
            <a:pPr marL="382320" indent="-342720">
              <a:spcBef>
                <a:spcPts val="598"/>
              </a:spcBef>
            </a:pPr>
            <a:r>
              <a:rPr b="0" lang="en-US" sz="3200" spc="-1" strike="noStrike">
                <a:latin typeface="Times New Roman"/>
              </a:rPr>
              <a:t>How can we differentiate a </a:t>
            </a:r>
            <a:r>
              <a:rPr b="0" lang="en-US" sz="3200" spc="-1" strike="noStrike">
                <a:latin typeface="Times New Roman"/>
                <a:ea typeface="Arial Italic"/>
              </a:rPr>
              <a:t>digital</a:t>
            </a:r>
            <a:r>
              <a:rPr b="0" lang="en-US" sz="3200" spc="-1" strike="noStrike">
                <a:latin typeface="Times New Roman"/>
              </a:rPr>
              <a:t> image F[x,y]?</a:t>
            </a:r>
            <a:endParaRPr b="0" lang="en-US" sz="3200" spc="-1" strike="noStrike">
              <a:latin typeface="Times New Roman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198DB72C7E61489191F040C38B932C" ma:contentTypeVersion="4" ma:contentTypeDescription="Create a new document." ma:contentTypeScope="" ma:versionID="33632a33264d97ecd40b014290670ebd">
  <xsd:schema xmlns:xsd="http://www.w3.org/2001/XMLSchema" xmlns:xs="http://www.w3.org/2001/XMLSchema" xmlns:p="http://schemas.microsoft.com/office/2006/metadata/properties" xmlns:ns2="c1067364-fbb6-4fc9-9445-6ebe1f8e3e18" targetNamespace="http://schemas.microsoft.com/office/2006/metadata/properties" ma:root="true" ma:fieldsID="d94412ddd10f8234795f6351cfab57d9" ns2:_="">
    <xsd:import namespace="c1067364-fbb6-4fc9-9445-6ebe1f8e3e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067364-fbb6-4fc9-9445-6ebe1f8e3e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7B82FE-7EE6-45DD-A8A3-CE29610A4068}"/>
</file>

<file path=customXml/itemProps2.xml><?xml version="1.0" encoding="utf-8"?>
<ds:datastoreItem xmlns:ds="http://schemas.openxmlformats.org/officeDocument/2006/customXml" ds:itemID="{77368B06-E123-4901-B223-01F71992E11C}"/>
</file>

<file path=customXml/itemProps3.xml><?xml version="1.0" encoding="utf-8"?>
<ds:datastoreItem xmlns:ds="http://schemas.openxmlformats.org/officeDocument/2006/customXml" ds:itemID="{9051417A-E1CF-4C08-BE66-84FECF46CFB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/>
  <cp:revision>6</cp:revision>
  <dcterms:created xsi:type="dcterms:W3CDTF">2025-02-13T06:14:31Z</dcterms:created>
  <dcterms:modified xsi:type="dcterms:W3CDTF">2025-02-13T06:54:43Z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0x0101008C198DB72C7E61489191F040C38B932C</vt:lpwstr>
  </property>
</Properties>
</file>