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68F2-2847-44FF-8F5C-FC1F1AF716D6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5B7A-671F-48AA-A4BE-50B370DD9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5B7A-671F-48AA-A4BE-50B370DD9770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2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8089" y="386079"/>
            <a:ext cx="59563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736" y="87163"/>
            <a:ext cx="6786263" cy="665676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65299"/>
            <a:ext cx="2363470" cy="23139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758949"/>
            <a:ext cx="2368550" cy="2324100"/>
          </a:xfrm>
          <a:custGeom>
            <a:avLst/>
            <a:gdLst/>
            <a:ahLst/>
            <a:cxnLst/>
            <a:rect l="l" t="t" r="r" b="b"/>
            <a:pathLst>
              <a:path w="2368550" h="2324100">
                <a:moveTo>
                  <a:pt x="0" y="0"/>
                </a:moveTo>
                <a:lnTo>
                  <a:pt x="2368550" y="0"/>
                </a:lnTo>
                <a:lnTo>
                  <a:pt x="2368550" y="2324100"/>
                </a:lnTo>
                <a:lnTo>
                  <a:pt x="0" y="2324100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1599" y="1295400"/>
            <a:ext cx="1270" cy="1376680"/>
          </a:xfrm>
          <a:custGeom>
            <a:avLst/>
            <a:gdLst/>
            <a:ahLst/>
            <a:cxnLst/>
            <a:rect l="l" t="t" r="r" b="b"/>
            <a:pathLst>
              <a:path w="1269" h="1376680">
                <a:moveTo>
                  <a:pt x="0" y="0"/>
                </a:moveTo>
                <a:lnTo>
                  <a:pt x="1269" y="1376679"/>
                </a:lnTo>
              </a:path>
            </a:pathLst>
          </a:custGeom>
          <a:ln w="9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4770" y="26669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829" y="45339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980"/>
                </a:lnTo>
                <a:lnTo>
                  <a:pt x="218440" y="474980"/>
                </a:lnTo>
                <a:lnTo>
                  <a:pt x="438150" y="474980"/>
                </a:lnTo>
                <a:lnTo>
                  <a:pt x="43815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455929"/>
            <a:ext cx="327659" cy="4724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1019" y="876300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80">
                <a:moveTo>
                  <a:pt x="422910" y="0"/>
                </a:moveTo>
                <a:lnTo>
                  <a:pt x="0" y="0"/>
                </a:lnTo>
                <a:lnTo>
                  <a:pt x="0" y="474979"/>
                </a:lnTo>
                <a:lnTo>
                  <a:pt x="210820" y="474979"/>
                </a:lnTo>
                <a:lnTo>
                  <a:pt x="422910" y="474979"/>
                </a:lnTo>
                <a:lnTo>
                  <a:pt x="42291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0590" y="877570"/>
            <a:ext cx="368300" cy="4737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000" y="803909"/>
            <a:ext cx="560070" cy="4216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000" y="34545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822947"/>
                </a:moveTo>
                <a:lnTo>
                  <a:pt x="0" y="822947"/>
                </a:lnTo>
                <a:lnTo>
                  <a:pt x="0" y="1052817"/>
                </a:lnTo>
                <a:lnTo>
                  <a:pt x="31750" y="1052817"/>
                </a:lnTo>
                <a:lnTo>
                  <a:pt x="31750" y="822947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791197"/>
                </a:lnTo>
                <a:lnTo>
                  <a:pt x="31750" y="791197"/>
                </a:lnTo>
                <a:lnTo>
                  <a:pt x="31750" y="0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960" y="1136650"/>
            <a:ext cx="8225789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115" y="-132079"/>
            <a:ext cx="857376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559" y="1376679"/>
            <a:ext cx="7595870" cy="445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4300" cy="1049020"/>
            <a:chOff x="0" y="2438400"/>
            <a:chExt cx="9004300" cy="1049020"/>
          </a:xfrm>
        </p:grpSpPr>
        <p:sp>
          <p:nvSpPr>
            <p:cNvPr id="3" name="object 3"/>
            <p:cNvSpPr/>
            <p:nvPr/>
          </p:nvSpPr>
          <p:spPr>
            <a:xfrm>
              <a:off x="290829" y="2546350"/>
              <a:ext cx="434340" cy="471170"/>
            </a:xfrm>
            <a:custGeom>
              <a:avLst/>
              <a:gdLst/>
              <a:ahLst/>
              <a:cxnLst/>
              <a:rect l="l" t="t" r="r" b="b"/>
              <a:pathLst>
                <a:path w="434340" h="471169">
                  <a:moveTo>
                    <a:pt x="434340" y="0"/>
                  </a:moveTo>
                  <a:lnTo>
                    <a:pt x="0" y="0"/>
                  </a:lnTo>
                  <a:lnTo>
                    <a:pt x="0" y="471170"/>
                  </a:lnTo>
                  <a:lnTo>
                    <a:pt x="217170" y="471170"/>
                  </a:lnTo>
                  <a:lnTo>
                    <a:pt x="434340" y="471170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00" y="2547619"/>
              <a:ext cx="325119" cy="471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4019" y="2967990"/>
              <a:ext cx="421640" cy="472440"/>
            </a:xfrm>
            <a:custGeom>
              <a:avLst/>
              <a:gdLst/>
              <a:ahLst/>
              <a:cxnLst/>
              <a:rect l="l" t="t" r="r" b="b"/>
              <a:pathLst>
                <a:path w="421640" h="472439">
                  <a:moveTo>
                    <a:pt x="421639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210820" y="472439"/>
                  </a:lnTo>
                  <a:lnTo>
                    <a:pt x="421639" y="472439"/>
                  </a:lnTo>
                  <a:lnTo>
                    <a:pt x="421639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90" y="2969260"/>
              <a:ext cx="364490" cy="471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56260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5000" y="2438399"/>
              <a:ext cx="27940" cy="1049020"/>
            </a:xfrm>
            <a:custGeom>
              <a:avLst/>
              <a:gdLst/>
              <a:ahLst/>
              <a:cxnLst/>
              <a:rect l="l" t="t" r="r" b="b"/>
              <a:pathLst>
                <a:path w="27940" h="1049020">
                  <a:moveTo>
                    <a:pt x="27940" y="875042"/>
                  </a:moveTo>
                  <a:lnTo>
                    <a:pt x="0" y="875042"/>
                  </a:lnTo>
                  <a:lnTo>
                    <a:pt x="0" y="1049020"/>
                  </a:lnTo>
                  <a:lnTo>
                    <a:pt x="27940" y="1049020"/>
                  </a:lnTo>
                  <a:lnTo>
                    <a:pt x="27940" y="875042"/>
                  </a:lnTo>
                  <a:close/>
                </a:path>
                <a:path w="27940" h="1049020">
                  <a:moveTo>
                    <a:pt x="27940" y="0"/>
                  </a:moveTo>
                  <a:lnTo>
                    <a:pt x="0" y="0"/>
                  </a:lnTo>
                  <a:lnTo>
                    <a:pt x="0" y="822972"/>
                  </a:lnTo>
                  <a:lnTo>
                    <a:pt x="27940" y="822972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29" y="3261360"/>
              <a:ext cx="8688070" cy="5207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8069" y="1570990"/>
            <a:ext cx="585978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aiandra GD" panose="020E0502030308020204" pitchFamily="34" charset="0"/>
                <a:cs typeface="SimSun"/>
              </a:rPr>
              <a:t>Image </a:t>
            </a:r>
            <a:r>
              <a:rPr dirty="0" smtClean="0">
                <a:latin typeface="Maiandra GD" panose="020E0502030308020204" pitchFamily="34" charset="0"/>
                <a:cs typeface="SimSun"/>
              </a:rPr>
              <a:t>Restoration </a:t>
            </a:r>
            <a:r>
              <a:rPr dirty="0">
                <a:latin typeface="Maiandra GD" panose="020E0502030308020204" pitchFamily="34" charset="0"/>
                <a:cs typeface="SimSun"/>
              </a:rPr>
              <a:t>and Reconstruction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Uniform</a:t>
            </a:r>
            <a:r>
              <a:rPr spc="75" dirty="0"/>
              <a:t> </a:t>
            </a:r>
            <a:r>
              <a:rPr spc="275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8651" y="2577593"/>
            <a:ext cx="21907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Times New Roman"/>
                <a:cs typeface="Times New Roman"/>
              </a:rPr>
              <a:t>1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9085" y="3082644"/>
            <a:ext cx="791210" cy="19050"/>
          </a:xfrm>
          <a:custGeom>
            <a:avLst/>
            <a:gdLst/>
            <a:ahLst/>
            <a:cxnLst/>
            <a:rect l="l" t="t" r="r" b="b"/>
            <a:pathLst>
              <a:path w="791210" h="19050">
                <a:moveTo>
                  <a:pt x="791210" y="0"/>
                </a:moveTo>
                <a:lnTo>
                  <a:pt x="0" y="0"/>
                </a:lnTo>
                <a:lnTo>
                  <a:pt x="0" y="19050"/>
                </a:lnTo>
                <a:lnTo>
                  <a:pt x="791210" y="19050"/>
                </a:lnTo>
                <a:lnTo>
                  <a:pt x="791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1845" y="2993410"/>
            <a:ext cx="218513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98575" algn="l"/>
              </a:tabLst>
            </a:pPr>
            <a:r>
              <a:rPr sz="3250" i="1" spc="-70" dirty="0">
                <a:latin typeface="Times New Roman"/>
                <a:cs typeface="Times New Roman"/>
              </a:rPr>
              <a:t>p</a:t>
            </a:r>
            <a:r>
              <a:rPr sz="3250" spc="-70" dirty="0">
                <a:latin typeface="Cambria"/>
                <a:cs typeface="Cambria"/>
              </a:rPr>
              <a:t>(</a:t>
            </a:r>
            <a:r>
              <a:rPr sz="3250" spc="-210" dirty="0">
                <a:latin typeface="Cambria"/>
                <a:cs typeface="Cambria"/>
              </a:rPr>
              <a:t> </a:t>
            </a:r>
            <a:r>
              <a:rPr sz="3250" i="1" spc="-95" dirty="0">
                <a:latin typeface="Times New Roman"/>
                <a:cs typeface="Times New Roman"/>
              </a:rPr>
              <a:t>z</a:t>
            </a:r>
            <a:r>
              <a:rPr sz="3250" i="1" spc="-475" dirty="0">
                <a:latin typeface="Times New Roman"/>
                <a:cs typeface="Times New Roman"/>
              </a:rPr>
              <a:t> </a:t>
            </a:r>
            <a:r>
              <a:rPr sz="3250" spc="229" dirty="0">
                <a:latin typeface="Cambria"/>
                <a:cs typeface="Cambria"/>
              </a:rPr>
              <a:t>)=</a:t>
            </a:r>
            <a:r>
              <a:rPr sz="3250" dirty="0">
                <a:latin typeface="Cambria"/>
                <a:cs typeface="Cambria"/>
              </a:rPr>
              <a:t>	</a:t>
            </a:r>
            <a:r>
              <a:rPr lang="en-US" sz="3250" dirty="0" smtClean="0">
                <a:latin typeface="Cambria"/>
                <a:cs typeface="Cambria"/>
              </a:rPr>
              <a:t> </a:t>
            </a:r>
            <a:r>
              <a:rPr sz="4875" i="1" spc="277" baseline="-6837" dirty="0" smtClean="0">
                <a:latin typeface="Times New Roman"/>
                <a:cs typeface="Times New Roman"/>
              </a:rPr>
              <a:t>b</a:t>
            </a:r>
            <a:r>
              <a:rPr sz="4875" spc="277" baseline="-6837" dirty="0">
                <a:latin typeface="Cambria"/>
                <a:cs typeface="Cambria"/>
              </a:rPr>
              <a:t>−</a:t>
            </a:r>
            <a:r>
              <a:rPr sz="4875" i="1" spc="277" baseline="-6837" dirty="0">
                <a:latin typeface="Times New Roman"/>
                <a:cs typeface="Times New Roman"/>
              </a:rPr>
              <a:t>a</a:t>
            </a:r>
            <a:endParaRPr sz="4875" baseline="-683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7581" y="3585547"/>
            <a:ext cx="21907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50" spc="-50" dirty="0">
                <a:latin typeface="Times New Roman"/>
                <a:cs typeface="Times New Roman"/>
              </a:rPr>
              <a:t>0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7871" y="2518409"/>
            <a:ext cx="1845945" cy="1574800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2300"/>
              </a:spcBef>
            </a:pPr>
            <a:r>
              <a:rPr sz="3250" dirty="0">
                <a:latin typeface="Times New Roman"/>
                <a:cs typeface="Times New Roman"/>
              </a:rPr>
              <a:t>if</a:t>
            </a:r>
            <a:r>
              <a:rPr sz="3250" spc="245" dirty="0">
                <a:latin typeface="Times New Roman"/>
                <a:cs typeface="Times New Roman"/>
              </a:rPr>
              <a:t> </a:t>
            </a:r>
            <a:r>
              <a:rPr sz="3250" i="1" spc="250" dirty="0">
                <a:latin typeface="Times New Roman"/>
                <a:cs typeface="Times New Roman"/>
              </a:rPr>
              <a:t>a</a:t>
            </a:r>
            <a:r>
              <a:rPr sz="3250" spc="250" dirty="0">
                <a:latin typeface="Cambria"/>
                <a:cs typeface="Cambria"/>
              </a:rPr>
              <a:t>≤</a:t>
            </a:r>
            <a:r>
              <a:rPr sz="3250" spc="-275" dirty="0">
                <a:latin typeface="Cambria"/>
                <a:cs typeface="Cambria"/>
              </a:rPr>
              <a:t> </a:t>
            </a:r>
            <a:r>
              <a:rPr sz="3250" i="1" spc="180" dirty="0">
                <a:latin typeface="Times New Roman"/>
                <a:cs typeface="Times New Roman"/>
              </a:rPr>
              <a:t>z</a:t>
            </a:r>
            <a:r>
              <a:rPr sz="3250" spc="180" dirty="0">
                <a:latin typeface="Cambria"/>
                <a:cs typeface="Cambria"/>
              </a:rPr>
              <a:t>≤</a:t>
            </a:r>
            <a:r>
              <a:rPr sz="3250" i="1" spc="180" dirty="0">
                <a:latin typeface="Times New Roman"/>
                <a:cs typeface="Times New Roman"/>
              </a:rPr>
              <a:t>b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250" spc="-10" dirty="0">
                <a:latin typeface="Times New Roman"/>
                <a:cs typeface="Times New Roman"/>
              </a:rPr>
              <a:t>otherwise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824" y="2210754"/>
            <a:ext cx="4320540" cy="19138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15945" algn="l"/>
              </a:tabLst>
            </a:pPr>
            <a:r>
              <a:rPr sz="12400" spc="-3700" dirty="0" smtClean="0">
                <a:latin typeface="Cambria"/>
                <a:cs typeface="Cambria"/>
              </a:rPr>
              <a:t>{</a:t>
            </a:r>
            <a:r>
              <a:rPr lang="en-US" sz="12400" spc="-3700" dirty="0" smtClean="0">
                <a:latin typeface="Cambria"/>
                <a:cs typeface="Cambria"/>
              </a:rPr>
              <a:t>     </a:t>
            </a:r>
            <a:r>
              <a:rPr sz="12400" dirty="0">
                <a:latin typeface="Cambria"/>
                <a:cs typeface="Cambria"/>
              </a:rPr>
              <a:t>	</a:t>
            </a:r>
            <a:r>
              <a:rPr sz="12400" spc="-3700" dirty="0">
                <a:latin typeface="Cambria"/>
                <a:cs typeface="Cambria"/>
              </a:rPr>
              <a:t>}</a:t>
            </a:r>
            <a:endParaRPr sz="124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470" y="4093209"/>
            <a:ext cx="1315720" cy="539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5025" i="1" spc="-254" baseline="-34825" dirty="0">
                <a:latin typeface="Times New Roman"/>
                <a:cs typeface="Times New Roman"/>
              </a:rPr>
              <a:t>μ=</a:t>
            </a:r>
            <a:r>
              <a:rPr sz="5025" i="1" spc="-585" baseline="-34825" dirty="0">
                <a:latin typeface="Times New Roman"/>
                <a:cs typeface="Times New Roman"/>
              </a:rPr>
              <a:t> </a:t>
            </a:r>
            <a:r>
              <a:rPr sz="33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a+b 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0900" y="4630420"/>
            <a:ext cx="222885" cy="539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70" dirty="0">
                <a:latin typeface="Times New Roman"/>
                <a:cs typeface="Times New Roman"/>
              </a:rPr>
              <a:t>2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9120" y="5444490"/>
            <a:ext cx="15684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9490" y="5194300"/>
            <a:ext cx="1320165" cy="539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50" spc="-235" dirty="0">
                <a:latin typeface="Cambria"/>
                <a:cs typeface="Cambria"/>
              </a:rPr>
              <a:t>(</a:t>
            </a:r>
            <a:r>
              <a:rPr sz="3350" spc="-434" dirty="0">
                <a:latin typeface="Cambria"/>
                <a:cs typeface="Cambria"/>
              </a:rPr>
              <a:t> </a:t>
            </a:r>
            <a:r>
              <a:rPr sz="3350" i="1" spc="265" dirty="0">
                <a:latin typeface="Times New Roman"/>
                <a:cs typeface="Times New Roman"/>
              </a:rPr>
              <a:t>b</a:t>
            </a:r>
            <a:r>
              <a:rPr sz="3350" spc="265" dirty="0">
                <a:latin typeface="Cambria"/>
                <a:cs typeface="Cambria"/>
              </a:rPr>
              <a:t>−</a:t>
            </a:r>
            <a:r>
              <a:rPr sz="3350" i="1" spc="265" dirty="0">
                <a:latin typeface="Times New Roman"/>
                <a:cs typeface="Times New Roman"/>
              </a:rPr>
              <a:t>a</a:t>
            </a:r>
            <a:r>
              <a:rPr sz="3350" i="1" spc="-440" dirty="0">
                <a:latin typeface="Times New Roman"/>
                <a:cs typeface="Times New Roman"/>
              </a:rPr>
              <a:t> </a:t>
            </a:r>
            <a:r>
              <a:rPr sz="3350" spc="-55" dirty="0">
                <a:latin typeface="Cambria"/>
                <a:cs typeface="Cambria"/>
              </a:rPr>
              <a:t>)</a:t>
            </a:r>
            <a:r>
              <a:rPr sz="3375" spc="-82" baseline="37037" dirty="0">
                <a:latin typeface="Times New Roman"/>
                <a:cs typeface="Times New Roman"/>
              </a:rPr>
              <a:t>2</a:t>
            </a:r>
            <a:endParaRPr sz="3375" baseline="3703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7120" y="5796279"/>
            <a:ext cx="1263650" cy="21590"/>
          </a:xfrm>
          <a:custGeom>
            <a:avLst/>
            <a:gdLst/>
            <a:ahLst/>
            <a:cxnLst/>
            <a:rect l="l" t="t" r="r" b="b"/>
            <a:pathLst>
              <a:path w="1263650" h="21589">
                <a:moveTo>
                  <a:pt x="1263650" y="0"/>
                </a:moveTo>
                <a:lnTo>
                  <a:pt x="0" y="0"/>
                </a:lnTo>
                <a:lnTo>
                  <a:pt x="0" y="21590"/>
                </a:lnTo>
                <a:lnTo>
                  <a:pt x="1263650" y="21590"/>
                </a:lnTo>
                <a:lnTo>
                  <a:pt x="1263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7339" y="5490209"/>
            <a:ext cx="1187450" cy="539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32434" algn="l"/>
              </a:tabLst>
            </a:pPr>
            <a:r>
              <a:rPr sz="3350" i="1" spc="-50" dirty="0">
                <a:latin typeface="Times New Roman"/>
                <a:cs typeface="Times New Roman"/>
              </a:rPr>
              <a:t>σ</a:t>
            </a:r>
            <a:r>
              <a:rPr sz="3350" i="1" dirty="0">
                <a:latin typeface="Times New Roman"/>
                <a:cs typeface="Times New Roman"/>
              </a:rPr>
              <a:t>	</a:t>
            </a:r>
            <a:r>
              <a:rPr sz="3350" spc="105" dirty="0">
                <a:latin typeface="Cambria"/>
                <a:cs typeface="Cambria"/>
              </a:rPr>
              <a:t>=</a:t>
            </a:r>
            <a:r>
              <a:rPr sz="5025" spc="157" baseline="-38971" dirty="0">
                <a:latin typeface="Times New Roman"/>
                <a:cs typeface="Times New Roman"/>
              </a:rPr>
              <a:t>12</a:t>
            </a:r>
            <a:endParaRPr sz="5025" baseline="-3897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9880" y="4530090"/>
            <a:ext cx="959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Mean: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180" y="5638800"/>
            <a:ext cx="144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Trebuchet MS"/>
                <a:cs typeface="Trebuchet MS"/>
              </a:rPr>
              <a:t>Variance: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659" y="1449070"/>
            <a:ext cx="8484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dirty="0">
                <a:latin typeface="Trebuchet MS"/>
                <a:cs typeface="Trebuchet MS"/>
              </a:rPr>
              <a:t>Less practical, used for random number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8019" y="1939290"/>
            <a:ext cx="20313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75" dirty="0">
                <a:latin typeface="Trebuchet MS"/>
                <a:cs typeface="Trebuchet MS"/>
              </a:rPr>
              <a:t>generator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Uniform</a:t>
            </a:r>
            <a:r>
              <a:rPr spc="75" dirty="0"/>
              <a:t> </a:t>
            </a:r>
            <a:r>
              <a:rPr spc="335" dirty="0"/>
              <a:t>PDF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44966" y="1806967"/>
            <a:ext cx="5436870" cy="4432300"/>
            <a:chOff x="1344966" y="1806967"/>
            <a:chExt cx="5436870" cy="4432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966" y="1806967"/>
              <a:ext cx="5276813" cy="4431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6000" y="2133599"/>
              <a:ext cx="685800" cy="2667000"/>
            </a:xfrm>
            <a:custGeom>
              <a:avLst/>
              <a:gdLst/>
              <a:ahLst/>
              <a:cxnLst/>
              <a:rect l="l" t="t" r="r" b="b"/>
              <a:pathLst>
                <a:path w="685800" h="2667000">
                  <a:moveTo>
                    <a:pt x="685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42900" y="2667000"/>
                  </a:lnTo>
                  <a:lnTo>
                    <a:pt x="685800" y="2667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imSun"/>
                <a:cs typeface="SimSun"/>
              </a:rPr>
              <a:t>Impulse (salt-and-pepper) no sie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289" y="2748280"/>
            <a:ext cx="14414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i="1" spc="-65" dirty="0">
                <a:latin typeface="Times New Roman"/>
                <a:cs typeface="Times New Roman"/>
              </a:rPr>
              <a:t>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681" y="3020058"/>
            <a:ext cx="20263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176655" algn="l"/>
              </a:tabLst>
            </a:pPr>
            <a:r>
              <a:rPr sz="3200" i="1" spc="-165" dirty="0">
                <a:latin typeface="Times New Roman"/>
                <a:cs typeface="Times New Roman"/>
              </a:rPr>
              <a:t>p</a:t>
            </a:r>
            <a:r>
              <a:rPr sz="3200" spc="-165" dirty="0">
                <a:latin typeface="Cambria"/>
                <a:cs typeface="Cambria"/>
              </a:rPr>
              <a:t>(</a:t>
            </a:r>
            <a:r>
              <a:rPr sz="3200" spc="-240" dirty="0">
                <a:latin typeface="Cambria"/>
                <a:cs typeface="Cambria"/>
              </a:rPr>
              <a:t> </a:t>
            </a:r>
            <a:r>
              <a:rPr sz="3200" i="1" spc="-170" dirty="0">
                <a:latin typeface="Times New Roman"/>
                <a:cs typeface="Times New Roman"/>
              </a:rPr>
              <a:t>z</a:t>
            </a:r>
            <a:r>
              <a:rPr sz="3200" i="1" spc="-484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Cambria"/>
                <a:cs typeface="Cambria"/>
              </a:rPr>
              <a:t>)=</a:t>
            </a:r>
            <a:r>
              <a:rPr sz="3200" dirty="0">
                <a:latin typeface="Cambria"/>
                <a:cs typeface="Cambria"/>
              </a:rPr>
              <a:t>	</a:t>
            </a:r>
            <a:r>
              <a:rPr lang="en-US" sz="3200" dirty="0" smtClean="0">
                <a:latin typeface="Cambria"/>
                <a:cs typeface="Cambria"/>
              </a:rPr>
              <a:t>   </a:t>
            </a:r>
            <a:r>
              <a:rPr sz="4800" i="1" spc="-37" baseline="-6944" dirty="0" err="1" smtClean="0">
                <a:latin typeface="Times New Roman"/>
                <a:cs typeface="Times New Roman"/>
              </a:rPr>
              <a:t>P</a:t>
            </a:r>
            <a:r>
              <a:rPr sz="3150" i="1" spc="-37" baseline="-31746" dirty="0" err="1" smtClean="0">
                <a:latin typeface="Times New Roman"/>
                <a:cs typeface="Times New Roman"/>
              </a:rPr>
              <a:t>b</a:t>
            </a:r>
            <a:endParaRPr sz="3150" baseline="-3174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8910" y="2387600"/>
            <a:ext cx="1812925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70"/>
              </a:spcBef>
              <a:tabLst>
                <a:tab pos="669925" algn="l"/>
              </a:tabLst>
            </a:pPr>
            <a:r>
              <a:rPr sz="3200" i="1" spc="-305" dirty="0">
                <a:latin typeface="Times New Roman"/>
                <a:cs typeface="Times New Roman"/>
              </a:rPr>
              <a:t>P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40" dirty="0">
                <a:latin typeface="Times New Roman"/>
                <a:cs typeface="Times New Roman"/>
              </a:rPr>
              <a:t>for </a:t>
            </a:r>
            <a:r>
              <a:rPr sz="3200" i="1" spc="-180" dirty="0">
                <a:latin typeface="Times New Roman"/>
                <a:cs typeface="Times New Roman"/>
              </a:rPr>
              <a:t>z=a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70"/>
              </a:spcBef>
            </a:pPr>
            <a:r>
              <a:rPr sz="3200" spc="-40" dirty="0">
                <a:latin typeface="Times New Roman"/>
                <a:cs typeface="Times New Roman"/>
              </a:rPr>
              <a:t>for </a:t>
            </a:r>
            <a:r>
              <a:rPr sz="3200" i="1" spc="-25" dirty="0">
                <a:latin typeface="Times New Roman"/>
                <a:cs typeface="Times New Roman"/>
              </a:rPr>
              <a:t>z=b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320" y="3630929"/>
            <a:ext cx="1856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3200" spc="-50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65" dirty="0">
                <a:latin typeface="Times New Roman"/>
                <a:cs typeface="Times New Roman"/>
              </a:rPr>
              <a:t>otherwise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2066924"/>
            <a:ext cx="3276600" cy="2077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23745" algn="l"/>
              </a:tabLst>
            </a:pPr>
            <a:r>
              <a:rPr sz="13450" spc="-4220" dirty="0">
                <a:latin typeface="Cambria"/>
                <a:cs typeface="Cambria"/>
              </a:rPr>
              <a:t>{</a:t>
            </a:r>
            <a:r>
              <a:rPr sz="13450" dirty="0">
                <a:latin typeface="Cambria"/>
                <a:cs typeface="Cambria"/>
              </a:rPr>
              <a:t>	</a:t>
            </a:r>
            <a:r>
              <a:rPr lang="en-US" sz="13450" dirty="0" smtClean="0">
                <a:latin typeface="Cambria"/>
                <a:cs typeface="Cambria"/>
              </a:rPr>
              <a:t>  </a:t>
            </a:r>
            <a:r>
              <a:rPr sz="13450" spc="-4220" dirty="0" smtClean="0">
                <a:latin typeface="Cambria"/>
                <a:cs typeface="Cambria"/>
              </a:rPr>
              <a:t>}</a:t>
            </a:r>
            <a:endParaRPr sz="1345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190" y="4441883"/>
            <a:ext cx="8491855" cy="220765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26110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latin typeface="SimSun"/>
                <a:cs typeface="SimSun"/>
              </a:rPr>
              <a:t>I f either P</a:t>
            </a:r>
            <a:r>
              <a:rPr sz="2400" baseline="-24305" dirty="0">
                <a:latin typeface="SimSun"/>
                <a:cs typeface="SimSun"/>
              </a:rPr>
              <a:t>a </a:t>
            </a:r>
            <a:r>
              <a:rPr sz="2800" dirty="0">
                <a:latin typeface="SimSun"/>
                <a:cs typeface="SimSun"/>
              </a:rPr>
              <a:t>or P</a:t>
            </a:r>
            <a:r>
              <a:rPr sz="2400" baseline="-24305" dirty="0">
                <a:latin typeface="SimSun"/>
                <a:cs typeface="SimSun"/>
              </a:rPr>
              <a:t>b </a:t>
            </a:r>
            <a:r>
              <a:rPr sz="2800" dirty="0">
                <a:latin typeface="SimSun"/>
                <a:cs typeface="SimSun"/>
              </a:rPr>
              <a:t>is zero, it is called </a:t>
            </a:r>
            <a:r>
              <a:rPr sz="2900" i="1" dirty="0">
                <a:solidFill>
                  <a:srgbClr val="FF0000"/>
                </a:solidFill>
                <a:latin typeface="Arial"/>
                <a:cs typeface="Arial"/>
              </a:rPr>
              <a:t>unipolar.</a:t>
            </a:r>
            <a:endParaRPr sz="29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439"/>
              </a:spcBef>
            </a:pPr>
            <a:r>
              <a:rPr sz="2800" dirty="0">
                <a:latin typeface="SimSun"/>
                <a:cs typeface="SimSun"/>
              </a:rPr>
              <a:t>Otherwise, it is called </a:t>
            </a:r>
            <a:r>
              <a:rPr sz="2800" dirty="0">
                <a:solidFill>
                  <a:srgbClr val="FF0000"/>
                </a:solidFill>
                <a:latin typeface="SimSun"/>
                <a:cs typeface="SimSun"/>
              </a:rPr>
              <a:t>bipoloar.</a:t>
            </a:r>
            <a:endParaRPr sz="2800" dirty="0">
              <a:latin typeface="SimSun"/>
              <a:cs typeface="SimSun"/>
            </a:endParaRPr>
          </a:p>
          <a:p>
            <a:pPr marL="133985" marR="30480" indent="-96520">
              <a:lnSpc>
                <a:spcPct val="100000"/>
              </a:lnSpc>
              <a:spcBef>
                <a:spcPts val="270"/>
              </a:spcBef>
              <a:buSzPct val="95833"/>
              <a:buChar char="•"/>
              <a:tabLst>
                <a:tab pos="133985" algn="l"/>
                <a:tab pos="215900" algn="l"/>
              </a:tabLst>
            </a:pPr>
            <a:r>
              <a:rPr sz="2400" dirty="0">
                <a:latin typeface="Trebuchet MS"/>
                <a:cs typeface="Trebuchet MS"/>
              </a:rPr>
              <a:t>	In practical,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impulses </a:t>
            </a:r>
            <a:r>
              <a:rPr sz="2400" dirty="0">
                <a:latin typeface="Trebuchet MS"/>
                <a:cs typeface="Trebuchet MS"/>
              </a:rPr>
              <a:t>are usually stronger than image signals. Ex., a=0(black) and b=255(white) in 8-bit ima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7659" y="144018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019" y="1376679"/>
            <a:ext cx="740981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800" dirty="0">
                <a:latin typeface="Trebuchet MS"/>
                <a:cs typeface="Trebuchet MS"/>
              </a:rPr>
              <a:t>Quick transients, such as faulty switching during imaging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spc="300" dirty="0">
                <a:latin typeface="SimSun"/>
                <a:cs typeface="SimSun"/>
              </a:rPr>
              <a:t>Impulse (salt-and-pepper) </a:t>
            </a:r>
            <a:r>
              <a:rPr spc="300" dirty="0" smtClean="0">
                <a:latin typeface="SimSun"/>
                <a:cs typeface="SimSun"/>
              </a:rPr>
              <a:t>noi</a:t>
            </a:r>
            <a:r>
              <a:rPr lang="en-US" spc="300" dirty="0" smtClean="0">
                <a:latin typeface="SimSun"/>
                <a:cs typeface="SimSun"/>
              </a:rPr>
              <a:t>s</a:t>
            </a:r>
            <a:r>
              <a:rPr spc="300" dirty="0" smtClean="0">
                <a:latin typeface="SimSun"/>
                <a:cs typeface="SimSun"/>
              </a:rPr>
              <a:t>e </a:t>
            </a:r>
            <a:r>
              <a:rPr spc="300" dirty="0">
                <a:latin typeface="SimSun"/>
                <a:cs typeface="SimSun"/>
              </a:rPr>
              <a:t>PDF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1000" y="1783362"/>
            <a:ext cx="5546090" cy="5074920"/>
            <a:chOff x="381000" y="1783362"/>
            <a:chExt cx="5546090" cy="5074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783362"/>
              <a:ext cx="5240740" cy="46242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1000" y="60960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838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9100" y="762000"/>
                  </a:lnTo>
                  <a:lnTo>
                    <a:pt x="838200" y="762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-17585"/>
            <a:ext cx="7631431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PDFs of some important noise 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2356" y="1869700"/>
            <a:ext cx="5415999" cy="3934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T</a:t>
            </a:r>
            <a:r>
              <a:rPr spc="175" dirty="0"/>
              <a:t>es</a:t>
            </a:r>
            <a:r>
              <a:rPr spc="180" dirty="0"/>
              <a:t>t</a:t>
            </a:r>
            <a:r>
              <a:rPr spc="114" dirty="0"/>
              <a:t> </a:t>
            </a:r>
            <a:r>
              <a:rPr spc="100" dirty="0"/>
              <a:t>for</a:t>
            </a:r>
            <a:r>
              <a:rPr spc="114" dirty="0"/>
              <a:t> </a:t>
            </a:r>
            <a:r>
              <a:rPr spc="290" dirty="0"/>
              <a:t>noise</a:t>
            </a:r>
            <a:r>
              <a:rPr spc="120" dirty="0"/>
              <a:t> </a:t>
            </a:r>
            <a:r>
              <a:rPr spc="265" dirty="0"/>
              <a:t>behavior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59" y="1449070"/>
            <a:ext cx="278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spc="-405" dirty="0">
                <a:latin typeface="Trebuchet MS"/>
                <a:cs typeface="Trebuchet MS"/>
              </a:rPr>
              <a:t>T</a:t>
            </a:r>
            <a:r>
              <a:rPr sz="3200" spc="130" dirty="0">
                <a:latin typeface="Trebuchet MS"/>
                <a:cs typeface="Trebuchet MS"/>
              </a:rPr>
              <a:t>e</a:t>
            </a:r>
            <a:r>
              <a:rPr sz="3200" spc="135" dirty="0">
                <a:latin typeface="Trebuchet MS"/>
                <a:cs typeface="Trebuchet MS"/>
              </a:rPr>
              <a:t>st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pattern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5646" y="1605035"/>
            <a:ext cx="3680214" cy="36812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3890" y="3246120"/>
            <a:ext cx="23145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5" dirty="0">
                <a:latin typeface="Trebuchet MS"/>
                <a:cs typeface="Trebuchet MS"/>
              </a:rPr>
              <a:t>Its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histogram: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6197" y="3785870"/>
            <a:ext cx="2741930" cy="1379220"/>
            <a:chOff x="606197" y="3785870"/>
            <a:chExt cx="2741930" cy="1379220"/>
          </a:xfrm>
        </p:grpSpPr>
        <p:sp>
          <p:nvSpPr>
            <p:cNvPr id="7" name="object 7"/>
            <p:cNvSpPr/>
            <p:nvPr/>
          </p:nvSpPr>
          <p:spPr>
            <a:xfrm>
              <a:off x="610870" y="5013960"/>
              <a:ext cx="2667000" cy="1270"/>
            </a:xfrm>
            <a:custGeom>
              <a:avLst/>
              <a:gdLst/>
              <a:ahLst/>
              <a:cxnLst/>
              <a:rect l="l" t="t" r="r" b="b"/>
              <a:pathLst>
                <a:path w="2667000" h="1270">
                  <a:moveTo>
                    <a:pt x="0" y="0"/>
                  </a:moveTo>
                  <a:lnTo>
                    <a:pt x="2667000" y="126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2789" y="497713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0"/>
                  </a:moveTo>
                  <a:lnTo>
                    <a:pt x="0" y="7493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5650" y="3855720"/>
              <a:ext cx="1270" cy="1304290"/>
            </a:xfrm>
            <a:custGeom>
              <a:avLst/>
              <a:gdLst/>
              <a:ahLst/>
              <a:cxnLst/>
              <a:rect l="l" t="t" r="r" b="b"/>
              <a:pathLst>
                <a:path w="1270" h="1304289">
                  <a:moveTo>
                    <a:pt x="0" y="1304289"/>
                  </a:moveTo>
                  <a:lnTo>
                    <a:pt x="127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8820" y="3785869"/>
              <a:ext cx="107950" cy="1226820"/>
            </a:xfrm>
            <a:custGeom>
              <a:avLst/>
              <a:gdLst/>
              <a:ahLst/>
              <a:cxnLst/>
              <a:rect l="l" t="t" r="r" b="b"/>
              <a:pathLst>
                <a:path w="107950" h="1226820">
                  <a:moveTo>
                    <a:pt x="76200" y="74930"/>
                  </a:moveTo>
                  <a:lnTo>
                    <a:pt x="38100" y="0"/>
                  </a:lnTo>
                  <a:lnTo>
                    <a:pt x="0" y="74930"/>
                  </a:lnTo>
                  <a:lnTo>
                    <a:pt x="76200" y="74930"/>
                  </a:lnTo>
                  <a:close/>
                </a:path>
                <a:path w="107950" h="1226820">
                  <a:moveTo>
                    <a:pt x="107937" y="363220"/>
                  </a:moveTo>
                  <a:lnTo>
                    <a:pt x="36830" y="363220"/>
                  </a:lnTo>
                  <a:lnTo>
                    <a:pt x="36830" y="1226820"/>
                  </a:lnTo>
                  <a:lnTo>
                    <a:pt x="72390" y="1226820"/>
                  </a:lnTo>
                  <a:lnTo>
                    <a:pt x="107937" y="1226820"/>
                  </a:lnTo>
                  <a:lnTo>
                    <a:pt x="107937" y="3632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650" y="4149090"/>
              <a:ext cx="71120" cy="863600"/>
            </a:xfrm>
            <a:custGeom>
              <a:avLst/>
              <a:gdLst/>
              <a:ahLst/>
              <a:cxnLst/>
              <a:rect l="l" t="t" r="r" b="b"/>
              <a:pathLst>
                <a:path w="71119" h="863600">
                  <a:moveTo>
                    <a:pt x="35559" y="863600"/>
                  </a:moveTo>
                  <a:lnTo>
                    <a:pt x="0" y="863600"/>
                  </a:lnTo>
                  <a:lnTo>
                    <a:pt x="0" y="0"/>
                  </a:lnTo>
                  <a:lnTo>
                    <a:pt x="71119" y="0"/>
                  </a:lnTo>
                  <a:lnTo>
                    <a:pt x="71119" y="863600"/>
                  </a:lnTo>
                  <a:lnTo>
                    <a:pt x="35559" y="86360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6860" y="4292600"/>
              <a:ext cx="72390" cy="721360"/>
            </a:xfrm>
            <a:custGeom>
              <a:avLst/>
              <a:gdLst/>
              <a:ahLst/>
              <a:cxnLst/>
              <a:rect l="l" t="t" r="r" b="b"/>
              <a:pathLst>
                <a:path w="72390" h="721360">
                  <a:moveTo>
                    <a:pt x="72390" y="0"/>
                  </a:moveTo>
                  <a:lnTo>
                    <a:pt x="0" y="0"/>
                  </a:lnTo>
                  <a:lnTo>
                    <a:pt x="0" y="721360"/>
                  </a:lnTo>
                  <a:lnTo>
                    <a:pt x="36830" y="721360"/>
                  </a:lnTo>
                  <a:lnTo>
                    <a:pt x="72390" y="72136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6860" y="4292600"/>
              <a:ext cx="72390" cy="721360"/>
            </a:xfrm>
            <a:custGeom>
              <a:avLst/>
              <a:gdLst/>
              <a:ahLst/>
              <a:cxnLst/>
              <a:rect l="l" t="t" r="r" b="b"/>
              <a:pathLst>
                <a:path w="72390" h="721360">
                  <a:moveTo>
                    <a:pt x="36830" y="721360"/>
                  </a:moveTo>
                  <a:lnTo>
                    <a:pt x="0" y="721360"/>
                  </a:lnTo>
                  <a:lnTo>
                    <a:pt x="0" y="0"/>
                  </a:lnTo>
                  <a:lnTo>
                    <a:pt x="72390" y="0"/>
                  </a:lnTo>
                  <a:lnTo>
                    <a:pt x="72390" y="721360"/>
                  </a:lnTo>
                  <a:lnTo>
                    <a:pt x="36830" y="72136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0610" y="4580890"/>
              <a:ext cx="71120" cy="433070"/>
            </a:xfrm>
            <a:custGeom>
              <a:avLst/>
              <a:gdLst/>
              <a:ahLst/>
              <a:cxnLst/>
              <a:rect l="l" t="t" r="r" b="b"/>
              <a:pathLst>
                <a:path w="71119" h="433070">
                  <a:moveTo>
                    <a:pt x="71119" y="0"/>
                  </a:moveTo>
                  <a:lnTo>
                    <a:pt x="0" y="0"/>
                  </a:lnTo>
                  <a:lnTo>
                    <a:pt x="0" y="433070"/>
                  </a:lnTo>
                  <a:lnTo>
                    <a:pt x="35559" y="433070"/>
                  </a:lnTo>
                  <a:lnTo>
                    <a:pt x="71119" y="43307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0610" y="4580890"/>
              <a:ext cx="433070" cy="506730"/>
            </a:xfrm>
            <a:custGeom>
              <a:avLst/>
              <a:gdLst/>
              <a:ahLst/>
              <a:cxnLst/>
              <a:rect l="l" t="t" r="r" b="b"/>
              <a:pathLst>
                <a:path w="433069" h="506729">
                  <a:moveTo>
                    <a:pt x="35559" y="433070"/>
                  </a:moveTo>
                  <a:lnTo>
                    <a:pt x="0" y="433070"/>
                  </a:lnTo>
                  <a:lnTo>
                    <a:pt x="0" y="0"/>
                  </a:lnTo>
                  <a:lnTo>
                    <a:pt x="71119" y="0"/>
                  </a:lnTo>
                  <a:lnTo>
                    <a:pt x="71119" y="433070"/>
                  </a:lnTo>
                  <a:lnTo>
                    <a:pt x="35559" y="433070"/>
                  </a:lnTo>
                  <a:close/>
                </a:path>
                <a:path w="433069" h="506729">
                  <a:moveTo>
                    <a:pt x="430529" y="506730"/>
                  </a:moveTo>
                  <a:lnTo>
                    <a:pt x="433069" y="3581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1809" y="5033009"/>
            <a:ext cx="2355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35" dirty="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8410" y="5060950"/>
            <a:ext cx="655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4" dirty="0">
                <a:latin typeface="Trebuchet MS"/>
                <a:cs typeface="Trebuchet MS"/>
              </a:rPr>
              <a:t>255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22" y="161152"/>
            <a:ext cx="5910580" cy="6318250"/>
            <a:chOff x="88322" y="161152"/>
            <a:chExt cx="5910580" cy="6318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22" y="208768"/>
              <a:ext cx="2947757" cy="62701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8160" y="161152"/>
              <a:ext cx="2940425" cy="631450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628" y="161152"/>
            <a:ext cx="2941536" cy="63588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729739"/>
            <a:ext cx="4391660" cy="36601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6170" y="1704339"/>
            <a:ext cx="4163060" cy="34685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Periodic</a:t>
            </a:r>
            <a:r>
              <a:rPr spc="70" dirty="0"/>
              <a:t> </a:t>
            </a:r>
            <a:r>
              <a:rPr spc="280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449070"/>
            <a:ext cx="8195945" cy="2677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7190" marR="30480" indent="-339090">
              <a:lnSpc>
                <a:spcPct val="100499"/>
              </a:lnSpc>
              <a:spcBef>
                <a:spcPts val="8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190" algn="l"/>
              </a:tabLst>
            </a:pPr>
            <a:r>
              <a:rPr sz="3200" spc="175" dirty="0">
                <a:latin typeface="Trebuchet MS"/>
                <a:cs typeface="Trebuchet MS"/>
              </a:rPr>
              <a:t>Arise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from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electrical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or </a:t>
            </a:r>
            <a:r>
              <a:rPr sz="3200" spc="150" dirty="0">
                <a:latin typeface="Trebuchet MS"/>
                <a:cs typeface="Trebuchet MS"/>
              </a:rPr>
              <a:t>electromechanical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interference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during </a:t>
            </a:r>
            <a:r>
              <a:rPr sz="3200" spc="254" dirty="0">
                <a:latin typeface="Trebuchet MS"/>
                <a:cs typeface="Trebuchet MS"/>
              </a:rPr>
              <a:t>image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acquisition</a:t>
            </a:r>
            <a:endParaRPr sz="3200" dirty="0">
              <a:latin typeface="Trebuchet MS"/>
              <a:cs typeface="Trebuchet MS"/>
            </a:endParaRPr>
          </a:p>
          <a:p>
            <a:pPr marL="376555" indent="-33845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6555" algn="l"/>
              </a:tabLst>
            </a:pPr>
            <a:r>
              <a:rPr sz="3200" spc="160" dirty="0">
                <a:solidFill>
                  <a:srgbClr val="FF0000"/>
                </a:solidFill>
                <a:latin typeface="Trebuchet MS"/>
                <a:cs typeface="Trebuchet MS"/>
              </a:rPr>
              <a:t>Spatial</a:t>
            </a:r>
            <a:r>
              <a:rPr sz="3200" spc="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FF0000"/>
                </a:solidFill>
                <a:latin typeface="Trebuchet MS"/>
                <a:cs typeface="Trebuchet MS"/>
              </a:rPr>
              <a:t>dependence</a:t>
            </a:r>
            <a:endParaRPr sz="3200" dirty="0">
              <a:latin typeface="Trebuchet MS"/>
              <a:cs typeface="Trebuchet MS"/>
            </a:endParaRPr>
          </a:p>
          <a:p>
            <a:pPr marL="376555" indent="-33845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6555" algn="l"/>
              </a:tabLst>
            </a:pPr>
            <a:r>
              <a:rPr sz="3200" spc="240" dirty="0">
                <a:latin typeface="Trebuchet MS"/>
                <a:cs typeface="Trebuchet MS"/>
              </a:rPr>
              <a:t>Observed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in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the</a:t>
            </a:r>
            <a:r>
              <a:rPr sz="3200" spc="105" dirty="0"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rgbClr val="FF0000"/>
                </a:solidFill>
                <a:latin typeface="Trebuchet MS"/>
                <a:cs typeface="Trebuchet MS"/>
              </a:rPr>
              <a:t>frequency</a:t>
            </a:r>
            <a:r>
              <a:rPr sz="3200" spc="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215" dirty="0">
                <a:solidFill>
                  <a:srgbClr val="FF0000"/>
                </a:solidFill>
                <a:latin typeface="Trebuchet MS"/>
                <a:cs typeface="Trebuchet MS"/>
              </a:rPr>
              <a:t>domain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924" y="3475181"/>
            <a:ext cx="4444227" cy="33481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4064" y="34753"/>
            <a:ext cx="4444227" cy="335949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21660" y="4110127"/>
            <a:ext cx="3439160" cy="1911350"/>
            <a:chOff x="3121660" y="4110127"/>
            <a:chExt cx="3439160" cy="1911350"/>
          </a:xfrm>
        </p:grpSpPr>
        <p:sp>
          <p:nvSpPr>
            <p:cNvPr id="5" name="object 5"/>
            <p:cNvSpPr/>
            <p:nvPr/>
          </p:nvSpPr>
          <p:spPr>
            <a:xfrm>
              <a:off x="4944110" y="4114800"/>
              <a:ext cx="1611630" cy="146050"/>
            </a:xfrm>
            <a:custGeom>
              <a:avLst/>
              <a:gdLst/>
              <a:ahLst/>
              <a:cxnLst/>
              <a:rect l="l" t="t" r="r" b="b"/>
              <a:pathLst>
                <a:path w="1611629" h="146050">
                  <a:moveTo>
                    <a:pt x="1611630" y="0"/>
                  </a:moveTo>
                  <a:lnTo>
                    <a:pt x="0" y="14605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4260" y="4222750"/>
              <a:ext cx="78740" cy="74930"/>
            </a:xfrm>
            <a:custGeom>
              <a:avLst/>
              <a:gdLst/>
              <a:ahLst/>
              <a:cxnLst/>
              <a:rect l="l" t="t" r="r" b="b"/>
              <a:pathLst>
                <a:path w="78739" h="74929">
                  <a:moveTo>
                    <a:pt x="71119" y="0"/>
                  </a:moveTo>
                  <a:lnTo>
                    <a:pt x="0" y="44450"/>
                  </a:lnTo>
                  <a:lnTo>
                    <a:pt x="78739" y="74930"/>
                  </a:lnTo>
                  <a:lnTo>
                    <a:pt x="711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3890" y="4192270"/>
              <a:ext cx="3371850" cy="1795780"/>
            </a:xfrm>
            <a:custGeom>
              <a:avLst/>
              <a:gdLst/>
              <a:ahLst/>
              <a:cxnLst/>
              <a:rect l="l" t="t" r="r" b="b"/>
              <a:pathLst>
                <a:path w="3371850" h="1795779">
                  <a:moveTo>
                    <a:pt x="3371850" y="0"/>
                  </a:moveTo>
                  <a:lnTo>
                    <a:pt x="0" y="1795779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1660" y="5952490"/>
              <a:ext cx="83820" cy="68580"/>
            </a:xfrm>
            <a:custGeom>
              <a:avLst/>
              <a:gdLst/>
              <a:ahLst/>
              <a:cxnLst/>
              <a:rect l="l" t="t" r="r" b="b"/>
              <a:pathLst>
                <a:path w="83819" h="68579">
                  <a:moveTo>
                    <a:pt x="48259" y="0"/>
                  </a:moveTo>
                  <a:lnTo>
                    <a:pt x="0" y="68580"/>
                  </a:lnTo>
                  <a:lnTo>
                    <a:pt x="83819" y="67310"/>
                  </a:lnTo>
                  <a:lnTo>
                    <a:pt x="48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78879" y="3920490"/>
            <a:ext cx="296989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latin typeface="Trebuchet MS"/>
                <a:cs typeface="Trebuchet MS"/>
              </a:rPr>
              <a:t>Sinusoidal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noise: </a:t>
            </a:r>
            <a:r>
              <a:rPr sz="2400" spc="165" dirty="0">
                <a:latin typeface="Trebuchet MS"/>
                <a:cs typeface="Trebuchet MS"/>
              </a:rPr>
              <a:t>Complex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conjugate </a:t>
            </a:r>
            <a:r>
              <a:rPr sz="2400" spc="95" dirty="0">
                <a:latin typeface="Trebuchet MS"/>
                <a:cs typeface="Trebuchet MS"/>
              </a:rPr>
              <a:t>pair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in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frequency </a:t>
            </a:r>
            <a:r>
              <a:rPr sz="2400" spc="165" dirty="0">
                <a:latin typeface="Trebuchet MS"/>
                <a:cs typeface="Trebuchet MS"/>
              </a:rPr>
              <a:t>domain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Preview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550" y="1399879"/>
            <a:ext cx="8057515" cy="48377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9885" indent="-311785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59322"/>
              <a:buFont typeface="Cambria"/>
              <a:buChar char="■"/>
              <a:tabLst>
                <a:tab pos="349885" algn="l"/>
              </a:tabLst>
            </a:pPr>
            <a:r>
              <a:rPr sz="2950" dirty="0">
                <a:latin typeface="Trebuchet MS"/>
                <a:cs typeface="Trebuchet MS"/>
              </a:rPr>
              <a:t>Goal of </a:t>
            </a:r>
            <a:r>
              <a:rPr sz="2950" dirty="0">
                <a:solidFill>
                  <a:srgbClr val="FF0000"/>
                </a:solidFill>
                <a:latin typeface="Trebuchet MS"/>
                <a:cs typeface="Trebuchet MS"/>
              </a:rPr>
              <a:t>image restoration</a:t>
            </a:r>
            <a:endParaRPr sz="2950" dirty="0">
              <a:latin typeface="Trebuchet MS"/>
              <a:cs typeface="Trebuchet MS"/>
            </a:endParaRPr>
          </a:p>
          <a:p>
            <a:pPr marL="720090" lvl="1" indent="-2603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20090" algn="l"/>
              </a:tabLst>
            </a:pPr>
            <a:r>
              <a:rPr sz="2550" dirty="0">
                <a:latin typeface="Trebuchet MS"/>
                <a:cs typeface="Trebuchet MS"/>
              </a:rPr>
              <a:t>Improve an image in some 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predefined </a:t>
            </a:r>
            <a:r>
              <a:rPr sz="2550" dirty="0">
                <a:latin typeface="Trebuchet MS"/>
                <a:cs typeface="Trebuchet MS"/>
              </a:rPr>
              <a:t>sense</a:t>
            </a:r>
          </a:p>
          <a:p>
            <a:pPr marL="720090" lvl="1" indent="-26035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20090" algn="l"/>
              </a:tabLst>
            </a:pPr>
            <a:r>
              <a:rPr sz="2550" dirty="0">
                <a:latin typeface="Trebuchet MS"/>
                <a:cs typeface="Trebuchet MS"/>
              </a:rPr>
              <a:t>Difference with 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image enhancement </a:t>
            </a:r>
            <a:r>
              <a:rPr sz="2550" dirty="0">
                <a:latin typeface="Trebuchet MS"/>
                <a:cs typeface="Trebuchet MS"/>
              </a:rPr>
              <a:t>?</a:t>
            </a:r>
          </a:p>
          <a:p>
            <a:pPr marL="349885" indent="-31178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22"/>
              <a:buFont typeface="Cambria"/>
              <a:buChar char="■"/>
              <a:tabLst>
                <a:tab pos="349885" algn="l"/>
              </a:tabLst>
            </a:pPr>
            <a:r>
              <a:rPr sz="2950" dirty="0">
                <a:latin typeface="Trebuchet MS"/>
                <a:cs typeface="Trebuchet MS"/>
              </a:rPr>
              <a:t>Features</a:t>
            </a:r>
          </a:p>
          <a:p>
            <a:pPr marL="720090" lvl="1" indent="-2603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20090" algn="l"/>
              </a:tabLst>
            </a:pPr>
            <a:r>
              <a:rPr sz="2550" dirty="0">
                <a:latin typeface="Trebuchet MS"/>
                <a:cs typeface="Trebuchet MS"/>
              </a:rPr>
              <a:t>Image restoration v.s image enhancement</a:t>
            </a:r>
          </a:p>
          <a:p>
            <a:pPr marL="720090" lvl="1" indent="-26035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20090" algn="l"/>
              </a:tabLst>
            </a:pPr>
            <a:r>
              <a:rPr sz="2550" dirty="0">
                <a:latin typeface="Trebuchet MS"/>
                <a:cs typeface="Trebuchet MS"/>
              </a:rPr>
              <a:t>Objective process v.s. subjective process</a:t>
            </a:r>
          </a:p>
          <a:p>
            <a:pPr marL="720090" lvl="1" indent="-26035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20090" algn="l"/>
              </a:tabLst>
            </a:pPr>
            <a:r>
              <a:rPr sz="2550" dirty="0">
                <a:latin typeface="Trebuchet MS"/>
                <a:cs typeface="Trebuchet MS"/>
              </a:rPr>
              <a:t>A prior knowledge v.s heuristic process</a:t>
            </a:r>
          </a:p>
          <a:p>
            <a:pPr marL="718185" marR="1205230" lvl="1" indent="-259079">
              <a:lnSpc>
                <a:spcPts val="2790"/>
              </a:lnSpc>
              <a:spcBef>
                <a:spcPts val="680"/>
              </a:spcBef>
              <a:buSzPct val="54901"/>
              <a:buFont typeface="Cambria"/>
              <a:buChar char="■"/>
              <a:tabLst>
                <a:tab pos="718185" algn="l"/>
                <a:tab pos="719455" algn="l"/>
              </a:tabLst>
            </a:pPr>
            <a:r>
              <a:rPr sz="3825" u="heavy" baseline="1307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	</a:t>
            </a:r>
            <a:r>
              <a:rPr sz="255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A prior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knowledge of the 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degradation phenomenon </a:t>
            </a:r>
            <a:r>
              <a:rPr sz="2550" dirty="0">
                <a:latin typeface="Trebuchet MS"/>
                <a:cs typeface="Trebuchet MS"/>
              </a:rPr>
              <a:t>is considered</a:t>
            </a:r>
          </a:p>
          <a:p>
            <a:pPr marL="718185" marR="746125" lvl="1" indent="-259079">
              <a:lnSpc>
                <a:spcPct val="91000"/>
              </a:lnSpc>
              <a:spcBef>
                <a:spcPts val="595"/>
              </a:spcBef>
              <a:buSzPct val="54901"/>
              <a:buFont typeface="Cambria"/>
              <a:buChar char="■"/>
              <a:tabLst>
                <a:tab pos="718185" algn="l"/>
                <a:tab pos="719455" algn="l"/>
              </a:tabLst>
            </a:pPr>
            <a:r>
              <a:rPr sz="3825" baseline="1307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Modeling the degradation </a:t>
            </a:r>
            <a:r>
              <a:rPr sz="2550" dirty="0">
                <a:latin typeface="Trebuchet MS"/>
                <a:cs typeface="Trebuchet MS"/>
              </a:rPr>
              <a:t>and apply the 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inverse process </a:t>
            </a:r>
            <a:r>
              <a:rPr sz="2550" dirty="0">
                <a:latin typeface="Trebuchet MS"/>
                <a:cs typeface="Trebuchet MS"/>
              </a:rPr>
              <a:t>to recover the original 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513" y="0"/>
            <a:ext cx="765683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50" dirty="0"/>
              <a:t>Estimation</a:t>
            </a:r>
            <a:r>
              <a:rPr spc="70" dirty="0"/>
              <a:t> </a:t>
            </a:r>
            <a:r>
              <a:rPr spc="114" dirty="0"/>
              <a:t>of</a:t>
            </a:r>
            <a:r>
              <a:rPr spc="80" dirty="0"/>
              <a:t> </a:t>
            </a:r>
            <a:r>
              <a:rPr spc="275" dirty="0" smtClean="0"/>
              <a:t>noise</a:t>
            </a:r>
            <a:r>
              <a:rPr lang="en-US" spc="275" dirty="0" smtClean="0"/>
              <a:t> </a:t>
            </a:r>
            <a:r>
              <a:rPr lang="en-IN" spc="280" dirty="0"/>
              <a:t>parameters</a:t>
            </a:r>
            <a:r>
              <a:rPr lang="en-IN" dirty="0"/>
              <a:t/>
            </a:r>
            <a:br>
              <a:rPr lang="en-IN" dirty="0"/>
            </a:br>
            <a:endParaRPr spc="275" dirty="0"/>
          </a:p>
        </p:txBody>
      </p:sp>
      <p:sp>
        <p:nvSpPr>
          <p:cNvPr id="4" name="object 4"/>
          <p:cNvSpPr txBox="1"/>
          <p:nvPr/>
        </p:nvSpPr>
        <p:spPr>
          <a:xfrm>
            <a:off x="566419" y="1346018"/>
            <a:ext cx="7021195" cy="320230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01955" indent="-338455">
              <a:lnSpc>
                <a:spcPct val="100000"/>
              </a:lnSpc>
              <a:spcBef>
                <a:spcPts val="9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401955" algn="l"/>
              </a:tabLst>
            </a:pPr>
            <a:r>
              <a:rPr sz="3200" spc="-75" dirty="0">
                <a:latin typeface="SimSun"/>
                <a:cs typeface="SimSun"/>
              </a:rPr>
              <a:t>Periodic</a:t>
            </a:r>
            <a:r>
              <a:rPr sz="3200" spc="-890" dirty="0">
                <a:latin typeface="SimSun"/>
                <a:cs typeface="SimSun"/>
              </a:rPr>
              <a:t> </a:t>
            </a:r>
            <a:r>
              <a:rPr sz="3200" spc="-20" dirty="0">
                <a:latin typeface="SimSun"/>
                <a:cs typeface="SimSun"/>
              </a:rPr>
              <a:t>noise</a:t>
            </a:r>
            <a:endParaRPr sz="3200" dirty="0">
              <a:latin typeface="SimSun"/>
              <a:cs typeface="SimSun"/>
            </a:endParaRPr>
          </a:p>
          <a:p>
            <a:pPr marL="802005" lvl="1" indent="-28194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802005" algn="l"/>
              </a:tabLst>
            </a:pPr>
            <a:r>
              <a:rPr sz="2800" spc="135" dirty="0">
                <a:latin typeface="SimSun"/>
                <a:cs typeface="SimSun"/>
              </a:rPr>
              <a:t>Observe</a:t>
            </a:r>
            <a:r>
              <a:rPr sz="2800" spc="-770" dirty="0">
                <a:latin typeface="SimSun"/>
                <a:cs typeface="SimSun"/>
              </a:rPr>
              <a:t> </a:t>
            </a:r>
            <a:r>
              <a:rPr sz="2800" dirty="0">
                <a:latin typeface="SimSun"/>
                <a:cs typeface="SimSun"/>
              </a:rPr>
              <a:t>the</a:t>
            </a:r>
            <a:r>
              <a:rPr sz="2800" spc="-760" dirty="0">
                <a:latin typeface="SimSun"/>
                <a:cs typeface="SimSun"/>
              </a:rPr>
              <a:t> </a:t>
            </a:r>
            <a:r>
              <a:rPr sz="2800" spc="45" dirty="0">
                <a:solidFill>
                  <a:srgbClr val="FF0000"/>
                </a:solidFill>
                <a:latin typeface="SimSun"/>
                <a:cs typeface="SimSun"/>
              </a:rPr>
              <a:t>frequency</a:t>
            </a:r>
            <a:r>
              <a:rPr sz="2800" spc="-74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130" dirty="0">
                <a:solidFill>
                  <a:srgbClr val="FF0000"/>
                </a:solidFill>
                <a:latin typeface="SimSun"/>
                <a:cs typeface="SimSun"/>
              </a:rPr>
              <a:t>spectrum</a:t>
            </a:r>
            <a:endParaRPr sz="2800" dirty="0">
              <a:latin typeface="SimSun"/>
              <a:cs typeface="SimSun"/>
            </a:endParaRPr>
          </a:p>
          <a:p>
            <a:pPr marL="401955" indent="-33845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401955" algn="l"/>
              </a:tabLst>
            </a:pPr>
            <a:r>
              <a:rPr sz="3200" spc="500" dirty="0">
                <a:latin typeface="SimSun"/>
                <a:cs typeface="SimSun"/>
              </a:rPr>
              <a:t>Random</a:t>
            </a:r>
            <a:r>
              <a:rPr sz="3200" spc="-850" dirty="0">
                <a:latin typeface="SimSun"/>
                <a:cs typeface="SimSun"/>
              </a:rPr>
              <a:t> </a:t>
            </a:r>
            <a:r>
              <a:rPr sz="3200" dirty="0">
                <a:latin typeface="SimSun"/>
                <a:cs typeface="SimSun"/>
              </a:rPr>
              <a:t>noise</a:t>
            </a:r>
            <a:r>
              <a:rPr sz="3200" spc="-855" dirty="0">
                <a:latin typeface="SimSun"/>
                <a:cs typeface="SimSun"/>
              </a:rPr>
              <a:t> </a:t>
            </a:r>
            <a:r>
              <a:rPr sz="3200" dirty="0">
                <a:latin typeface="SimSun"/>
                <a:cs typeface="SimSun"/>
              </a:rPr>
              <a:t>with</a:t>
            </a:r>
            <a:r>
              <a:rPr sz="3200" spc="-860" dirty="0">
                <a:latin typeface="SimSun"/>
                <a:cs typeface="SimSun"/>
              </a:rPr>
              <a:t> </a:t>
            </a:r>
            <a:r>
              <a:rPr sz="3200" spc="400" dirty="0">
                <a:latin typeface="SimSun"/>
                <a:cs typeface="SimSun"/>
              </a:rPr>
              <a:t>unknown</a:t>
            </a:r>
            <a:r>
              <a:rPr sz="3200" spc="-850" dirty="0">
                <a:latin typeface="SimSun"/>
                <a:cs typeface="SimSun"/>
              </a:rPr>
              <a:t> </a:t>
            </a:r>
            <a:r>
              <a:rPr sz="3200" spc="215" dirty="0">
                <a:latin typeface="SimSun"/>
                <a:cs typeface="SimSun"/>
              </a:rPr>
              <a:t>PDFs</a:t>
            </a:r>
            <a:endParaRPr sz="3200" dirty="0">
              <a:latin typeface="SimSun"/>
              <a:cs typeface="SimSun"/>
            </a:endParaRPr>
          </a:p>
          <a:p>
            <a:pPr marL="802005" lvl="1" indent="-28194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802005" algn="l"/>
              </a:tabLst>
            </a:pPr>
            <a:r>
              <a:rPr sz="2800" spc="150" dirty="0">
                <a:latin typeface="SimSun"/>
                <a:cs typeface="SimSun"/>
              </a:rPr>
              <a:t>Case</a:t>
            </a:r>
            <a:r>
              <a:rPr sz="2800" spc="-805" dirty="0">
                <a:latin typeface="SimSun"/>
                <a:cs typeface="SimSun"/>
              </a:rPr>
              <a:t> </a:t>
            </a:r>
            <a:r>
              <a:rPr sz="2800" spc="-270" dirty="0">
                <a:latin typeface="SimSun"/>
                <a:cs typeface="SimSun"/>
              </a:rPr>
              <a:t>1:</a:t>
            </a:r>
            <a:r>
              <a:rPr sz="2800" spc="-730" dirty="0">
                <a:latin typeface="SimSun"/>
                <a:cs typeface="SimSun"/>
              </a:rPr>
              <a:t> </a:t>
            </a:r>
            <a:r>
              <a:rPr sz="2800" spc="110" dirty="0">
                <a:latin typeface="SimSun"/>
                <a:cs typeface="SimSun"/>
              </a:rPr>
              <a:t>imaging</a:t>
            </a:r>
            <a:r>
              <a:rPr sz="2800" spc="-875" dirty="0">
                <a:latin typeface="SimSun"/>
                <a:cs typeface="SimSun"/>
              </a:rPr>
              <a:t> </a:t>
            </a:r>
            <a:r>
              <a:rPr sz="2800" spc="120" dirty="0">
                <a:latin typeface="SimSun"/>
                <a:cs typeface="SimSun"/>
              </a:rPr>
              <a:t>system</a:t>
            </a:r>
            <a:r>
              <a:rPr sz="2800" spc="-795" dirty="0">
                <a:latin typeface="SimSun"/>
                <a:cs typeface="SimSun"/>
              </a:rPr>
              <a:t> </a:t>
            </a:r>
            <a:r>
              <a:rPr sz="2800" spc="-380" dirty="0">
                <a:latin typeface="SimSun"/>
                <a:cs typeface="SimSun"/>
              </a:rPr>
              <a:t>is</a:t>
            </a:r>
            <a:r>
              <a:rPr sz="2800" spc="-760" dirty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available</a:t>
            </a:r>
            <a:endParaRPr sz="2800" dirty="0">
              <a:latin typeface="SimSun"/>
              <a:cs typeface="SimSun"/>
            </a:endParaRPr>
          </a:p>
          <a:p>
            <a:pPr marL="1205230" lvl="2" indent="-227329">
              <a:lnSpc>
                <a:spcPct val="100000"/>
              </a:lnSpc>
              <a:spcBef>
                <a:spcPts val="610"/>
              </a:spcBef>
              <a:buClr>
                <a:srgbClr val="3333CC"/>
              </a:buClr>
              <a:buSzPct val="50000"/>
              <a:buFont typeface="Cambria"/>
              <a:buChar char="■"/>
              <a:tabLst>
                <a:tab pos="1205230" algn="l"/>
                <a:tab pos="4991735" algn="l"/>
              </a:tabLst>
            </a:pPr>
            <a:r>
              <a:rPr sz="2400" spc="65" dirty="0">
                <a:latin typeface="SimSun"/>
                <a:cs typeface="SimSun"/>
              </a:rPr>
              <a:t>Capture</a:t>
            </a:r>
            <a:r>
              <a:rPr sz="2400" spc="-675" dirty="0">
                <a:latin typeface="SimSun"/>
                <a:cs typeface="SimSun"/>
              </a:rPr>
              <a:t> </a:t>
            </a:r>
            <a:r>
              <a:rPr sz="2400" spc="125" dirty="0">
                <a:latin typeface="SimSun"/>
                <a:cs typeface="SimSun"/>
              </a:rPr>
              <a:t>images</a:t>
            </a:r>
            <a:r>
              <a:rPr sz="2400" spc="-640" dirty="0">
                <a:latin typeface="SimSun"/>
                <a:cs typeface="SimSun"/>
              </a:rPr>
              <a:t> </a:t>
            </a:r>
            <a:r>
              <a:rPr sz="2400" spc="-20" dirty="0">
                <a:latin typeface="SimSun"/>
                <a:cs typeface="SimSun"/>
              </a:rPr>
              <a:t>of</a:t>
            </a:r>
            <a:r>
              <a:rPr sz="2400" spc="-795" dirty="0">
                <a:latin typeface="SimSun"/>
                <a:cs typeface="SimSun"/>
              </a:rPr>
              <a:t> </a:t>
            </a:r>
            <a:r>
              <a:rPr sz="2400" spc="-795" dirty="0">
                <a:solidFill>
                  <a:srgbClr val="FF0000"/>
                </a:solidFill>
                <a:latin typeface="SimSun"/>
                <a:cs typeface="SimSun"/>
              </a:rPr>
              <a:t>“</a:t>
            </a:r>
            <a:r>
              <a:rPr sz="2400" spc="-409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400" spc="-525" dirty="0">
                <a:solidFill>
                  <a:srgbClr val="FF0000"/>
                </a:solidFill>
                <a:latin typeface="SimSun"/>
                <a:cs typeface="SimSun"/>
              </a:rPr>
              <a:t>flat”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	</a:t>
            </a:r>
            <a:r>
              <a:rPr sz="2400" spc="95" dirty="0">
                <a:latin typeface="SimSun"/>
                <a:cs typeface="SimSun"/>
              </a:rPr>
              <a:t>environment</a:t>
            </a:r>
            <a:endParaRPr sz="2400" dirty="0">
              <a:latin typeface="SimSun"/>
              <a:cs typeface="SimSun"/>
            </a:endParaRPr>
          </a:p>
          <a:p>
            <a:pPr marL="802005" lvl="1" indent="-28194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802005" algn="l"/>
              </a:tabLst>
            </a:pPr>
            <a:r>
              <a:rPr sz="2800" spc="150" dirty="0">
                <a:latin typeface="SimSun"/>
                <a:cs typeface="SimSun"/>
              </a:rPr>
              <a:t>Case</a:t>
            </a:r>
            <a:r>
              <a:rPr sz="2800" spc="-790" dirty="0">
                <a:latin typeface="SimSun"/>
                <a:cs typeface="SimSun"/>
              </a:rPr>
              <a:t> </a:t>
            </a:r>
            <a:r>
              <a:rPr sz="2800" spc="-265" dirty="0">
                <a:latin typeface="SimSun"/>
                <a:cs typeface="SimSun"/>
              </a:rPr>
              <a:t>2:</a:t>
            </a:r>
            <a:r>
              <a:rPr sz="2800" spc="-725" dirty="0">
                <a:latin typeface="SimSun"/>
                <a:cs typeface="SimSun"/>
              </a:rPr>
              <a:t> </a:t>
            </a:r>
            <a:r>
              <a:rPr sz="2800" spc="-25" dirty="0">
                <a:latin typeface="SimSun"/>
                <a:cs typeface="SimSun"/>
              </a:rPr>
              <a:t>noisy</a:t>
            </a:r>
            <a:r>
              <a:rPr sz="2800" spc="-760" dirty="0">
                <a:latin typeface="SimSun"/>
                <a:cs typeface="SimSun"/>
              </a:rPr>
              <a:t> </a:t>
            </a:r>
            <a:r>
              <a:rPr sz="2800" spc="135" dirty="0">
                <a:latin typeface="SimSun"/>
                <a:cs typeface="SimSun"/>
              </a:rPr>
              <a:t>images</a:t>
            </a:r>
            <a:r>
              <a:rPr sz="2800" spc="-740" dirty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available</a:t>
            </a:r>
            <a:endParaRPr sz="28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619" y="5119370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19" y="5562600"/>
            <a:ext cx="142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1619" y="4522470"/>
            <a:ext cx="5119370" cy="1356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329">
              <a:lnSpc>
                <a:spcPct val="121400"/>
              </a:lnSpc>
              <a:spcBef>
                <a:spcPts val="90"/>
              </a:spcBef>
              <a:buClr>
                <a:srgbClr val="3333CC"/>
              </a:buClr>
              <a:buSzPct val="50000"/>
              <a:buFont typeface="Cambria"/>
              <a:buChar char="■"/>
              <a:tabLst>
                <a:tab pos="241300" algn="l"/>
              </a:tabLst>
            </a:pPr>
            <a:r>
              <a:rPr sz="2400" spc="90" dirty="0">
                <a:latin typeface="SimSun"/>
                <a:cs typeface="SimSun"/>
              </a:rPr>
              <a:t>Take</a:t>
            </a:r>
            <a:r>
              <a:rPr sz="2400" spc="-650" dirty="0">
                <a:latin typeface="SimSun"/>
                <a:cs typeface="SimSun"/>
              </a:rPr>
              <a:t> </a:t>
            </a:r>
            <a:r>
              <a:rPr sz="2400" spc="95" dirty="0">
                <a:latin typeface="SimSun"/>
                <a:cs typeface="SimSun"/>
              </a:rPr>
              <a:t>a</a:t>
            </a:r>
            <a:r>
              <a:rPr sz="2400" spc="-580" dirty="0">
                <a:latin typeface="SimSun"/>
                <a:cs typeface="SimSun"/>
              </a:rPr>
              <a:t> </a:t>
            </a:r>
            <a:r>
              <a:rPr sz="2400" spc="-185" dirty="0">
                <a:latin typeface="SimSun"/>
                <a:cs typeface="SimSun"/>
              </a:rPr>
              <a:t>strip</a:t>
            </a:r>
            <a:r>
              <a:rPr sz="2400" spc="-735" dirty="0">
                <a:latin typeface="SimSun"/>
                <a:cs typeface="SimSun"/>
              </a:rPr>
              <a:t> </a:t>
            </a:r>
            <a:r>
              <a:rPr sz="2400" spc="135" dirty="0">
                <a:latin typeface="SimSun"/>
                <a:cs typeface="SimSun"/>
              </a:rPr>
              <a:t>from</a:t>
            </a:r>
            <a:r>
              <a:rPr sz="2400" spc="-635" dirty="0">
                <a:latin typeface="SimSun"/>
                <a:cs typeface="SimSun"/>
              </a:rPr>
              <a:t> </a:t>
            </a:r>
            <a:r>
              <a:rPr sz="2400" dirty="0">
                <a:solidFill>
                  <a:srgbClr val="FF0000"/>
                </a:solidFill>
                <a:latin typeface="SimSun"/>
                <a:cs typeface="SimSun"/>
              </a:rPr>
              <a:t>constant</a:t>
            </a:r>
            <a:r>
              <a:rPr sz="2400" spc="-67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SimSun"/>
                <a:cs typeface="SimSun"/>
              </a:rPr>
              <a:t>area 	</a:t>
            </a:r>
            <a:r>
              <a:rPr sz="2400" spc="240" dirty="0">
                <a:latin typeface="SimSun"/>
                <a:cs typeface="SimSun"/>
              </a:rPr>
              <a:t>Draw</a:t>
            </a:r>
            <a:r>
              <a:rPr sz="2400" spc="-645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the</a:t>
            </a:r>
            <a:r>
              <a:rPr sz="2400" spc="-640" dirty="0">
                <a:latin typeface="SimSun"/>
                <a:cs typeface="SimSun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SimSun"/>
                <a:cs typeface="SimSun"/>
              </a:rPr>
              <a:t>histogram</a:t>
            </a:r>
            <a:r>
              <a:rPr sz="2400" spc="-65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400" spc="195" dirty="0">
                <a:latin typeface="SimSun"/>
                <a:cs typeface="SimSun"/>
              </a:rPr>
              <a:t>and</a:t>
            </a:r>
            <a:r>
              <a:rPr sz="2400" spc="-535" dirty="0">
                <a:latin typeface="SimSun"/>
                <a:cs typeface="SimSun"/>
              </a:rPr>
              <a:t> </a:t>
            </a:r>
            <a:r>
              <a:rPr sz="2400" spc="75" dirty="0">
                <a:latin typeface="SimSun"/>
                <a:cs typeface="SimSun"/>
              </a:rPr>
              <a:t>observe</a:t>
            </a:r>
            <a:r>
              <a:rPr sz="2400" spc="-660" dirty="0">
                <a:latin typeface="SimSun"/>
                <a:cs typeface="SimSun"/>
              </a:rPr>
              <a:t> </a:t>
            </a:r>
            <a:r>
              <a:rPr sz="2400" spc="-430" dirty="0">
                <a:latin typeface="SimSun"/>
                <a:cs typeface="SimSun"/>
              </a:rPr>
              <a:t>it 	</a:t>
            </a:r>
            <a:r>
              <a:rPr sz="2400" spc="135" dirty="0">
                <a:latin typeface="SimSun"/>
                <a:cs typeface="SimSun"/>
              </a:rPr>
              <a:t>Measure</a:t>
            </a:r>
            <a:r>
              <a:rPr sz="2400" spc="-655" dirty="0">
                <a:latin typeface="SimSun"/>
                <a:cs typeface="SimSun"/>
              </a:rPr>
              <a:t> </a:t>
            </a:r>
            <a:r>
              <a:rPr sz="2400" dirty="0">
                <a:latin typeface="SimSun"/>
                <a:cs typeface="SimSun"/>
              </a:rPr>
              <a:t>the</a:t>
            </a:r>
            <a:r>
              <a:rPr sz="2400" spc="-640" dirty="0">
                <a:latin typeface="SimSun"/>
                <a:cs typeface="SimSun"/>
              </a:rPr>
              <a:t> </a:t>
            </a:r>
            <a:r>
              <a:rPr sz="2400" spc="375" dirty="0">
                <a:solidFill>
                  <a:srgbClr val="FF0000"/>
                </a:solidFill>
                <a:latin typeface="SimSun"/>
                <a:cs typeface="SimSun"/>
              </a:rPr>
              <a:t>mean</a:t>
            </a:r>
            <a:r>
              <a:rPr sz="2400" spc="-65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400" spc="195" dirty="0">
                <a:solidFill>
                  <a:srgbClr val="FF0000"/>
                </a:solidFill>
                <a:latin typeface="SimSun"/>
                <a:cs typeface="SimSun"/>
              </a:rPr>
              <a:t>and</a:t>
            </a:r>
            <a:r>
              <a:rPr sz="2400" spc="-53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SimSun"/>
                <a:cs typeface="SimSun"/>
              </a:rPr>
              <a:t>variance</a:t>
            </a:r>
            <a:endParaRPr sz="240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3897" y="4719727"/>
            <a:ext cx="238125" cy="1152525"/>
            <a:chOff x="1253897" y="4719727"/>
            <a:chExt cx="238125" cy="1152525"/>
          </a:xfrm>
        </p:grpSpPr>
        <p:sp>
          <p:nvSpPr>
            <p:cNvPr id="9" name="object 9"/>
            <p:cNvSpPr/>
            <p:nvPr/>
          </p:nvSpPr>
          <p:spPr>
            <a:xfrm>
              <a:off x="1258570" y="47244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228600" y="0"/>
                  </a:moveTo>
                  <a:lnTo>
                    <a:pt x="186630" y="8076"/>
                  </a:lnTo>
                  <a:lnTo>
                    <a:pt x="150018" y="29368"/>
                  </a:lnTo>
                  <a:lnTo>
                    <a:pt x="124122" y="59471"/>
                  </a:lnTo>
                  <a:lnTo>
                    <a:pt x="114300" y="93980"/>
                  </a:lnTo>
                  <a:lnTo>
                    <a:pt x="114300" y="476250"/>
                  </a:lnTo>
                  <a:lnTo>
                    <a:pt x="104477" y="510956"/>
                  </a:lnTo>
                  <a:lnTo>
                    <a:pt x="78581" y="541496"/>
                  </a:lnTo>
                  <a:lnTo>
                    <a:pt x="41969" y="563225"/>
                  </a:lnTo>
                  <a:lnTo>
                    <a:pt x="0" y="571500"/>
                  </a:lnTo>
                  <a:lnTo>
                    <a:pt x="41969" y="579596"/>
                  </a:lnTo>
                  <a:lnTo>
                    <a:pt x="78581" y="601027"/>
                  </a:lnTo>
                  <a:lnTo>
                    <a:pt x="104477" y="631507"/>
                  </a:lnTo>
                  <a:lnTo>
                    <a:pt x="114300" y="666750"/>
                  </a:lnTo>
                  <a:lnTo>
                    <a:pt x="114300" y="1047750"/>
                  </a:lnTo>
                  <a:lnTo>
                    <a:pt x="124122" y="1082456"/>
                  </a:lnTo>
                  <a:lnTo>
                    <a:pt x="150018" y="1112996"/>
                  </a:lnTo>
                  <a:lnTo>
                    <a:pt x="186630" y="1134725"/>
                  </a:lnTo>
                  <a:lnTo>
                    <a:pt x="228600" y="114300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3896" y="4719739"/>
              <a:ext cx="238125" cy="1152525"/>
            </a:xfrm>
            <a:custGeom>
              <a:avLst/>
              <a:gdLst/>
              <a:ahLst/>
              <a:cxnLst/>
              <a:rect l="l" t="t" r="r" b="b"/>
              <a:pathLst>
                <a:path w="238125" h="11525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1152525">
                  <a:moveTo>
                    <a:pt x="237934" y="1147660"/>
                  </a:moveTo>
                  <a:lnTo>
                    <a:pt x="236575" y="1144358"/>
                  </a:lnTo>
                  <a:lnTo>
                    <a:pt x="233273" y="1143000"/>
                  </a:lnTo>
                  <a:lnTo>
                    <a:pt x="229958" y="1144358"/>
                  </a:lnTo>
                  <a:lnTo>
                    <a:pt x="228600" y="1147660"/>
                  </a:lnTo>
                  <a:lnTo>
                    <a:pt x="229958" y="1150975"/>
                  </a:lnTo>
                  <a:lnTo>
                    <a:pt x="233273" y="1152334"/>
                  </a:lnTo>
                  <a:lnTo>
                    <a:pt x="236575" y="1150975"/>
                  </a:lnTo>
                  <a:lnTo>
                    <a:pt x="237934" y="11476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00"/>
            <a:ext cx="4446270" cy="4465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529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100"/>
              </a:spcBef>
            </a:pPr>
            <a:r>
              <a:rPr spc="345" dirty="0"/>
              <a:t>Observe</a:t>
            </a:r>
            <a:r>
              <a:rPr spc="75" dirty="0"/>
              <a:t> </a:t>
            </a:r>
            <a:r>
              <a:rPr spc="204" dirty="0"/>
              <a:t>the</a:t>
            </a:r>
            <a:r>
              <a:rPr spc="75" dirty="0"/>
              <a:t> </a:t>
            </a:r>
            <a:r>
              <a:rPr spc="295" dirty="0"/>
              <a:t>histogram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4450" y="5768340"/>
            <a:ext cx="142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Trebuchet MS"/>
                <a:cs typeface="Trebuchet MS"/>
              </a:rPr>
              <a:t>Gaussian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3159" y="5694679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uniform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270000"/>
            <a:ext cx="442468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45440"/>
            <a:ext cx="8540750" cy="1052830"/>
            <a:chOff x="127000" y="345440"/>
            <a:chExt cx="8540750" cy="1052830"/>
          </a:xfrm>
        </p:grpSpPr>
        <p:sp>
          <p:nvSpPr>
            <p:cNvPr id="3" name="object 3"/>
            <p:cNvSpPr/>
            <p:nvPr/>
          </p:nvSpPr>
          <p:spPr>
            <a:xfrm>
              <a:off x="417829" y="45339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80"/>
                  </a:lnTo>
                  <a:lnTo>
                    <a:pt x="218440" y="474980"/>
                  </a:lnTo>
                  <a:lnTo>
                    <a:pt x="438150" y="47498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455929"/>
              <a:ext cx="327659" cy="472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1019" y="876300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0820" y="474979"/>
                  </a:lnTo>
                  <a:lnTo>
                    <a:pt x="422910" y="47497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590" y="877570"/>
              <a:ext cx="368300" cy="473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00" y="803909"/>
              <a:ext cx="560070" cy="4216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34545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822947"/>
                  </a:moveTo>
                  <a:lnTo>
                    <a:pt x="0" y="822947"/>
                  </a:lnTo>
                  <a:lnTo>
                    <a:pt x="0" y="1052817"/>
                  </a:lnTo>
                  <a:lnTo>
                    <a:pt x="31750" y="1052817"/>
                  </a:lnTo>
                  <a:lnTo>
                    <a:pt x="31750" y="822947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791197"/>
                  </a:lnTo>
                  <a:lnTo>
                    <a:pt x="31750" y="79119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" y="1136650"/>
              <a:ext cx="8225789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18129" y="3092449"/>
            <a:ext cx="62674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50" i="1" spc="-145" dirty="0">
                <a:latin typeface="Times New Roman"/>
                <a:cs typeface="Times New Roman"/>
              </a:rPr>
              <a:t>z</a:t>
            </a:r>
            <a:r>
              <a:rPr sz="2400" i="1" spc="-217" baseline="-26041" dirty="0">
                <a:latin typeface="Times New Roman"/>
                <a:cs typeface="Times New Roman"/>
              </a:rPr>
              <a:t>i</a:t>
            </a:r>
            <a:r>
              <a:rPr sz="2400" i="1" spc="-195" baseline="-26041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Cambria"/>
                <a:cs typeface="Cambria"/>
              </a:rPr>
              <a:t>∈</a:t>
            </a:r>
            <a:r>
              <a:rPr sz="2650" i="1" spc="-25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259" y="-257809"/>
            <a:ext cx="7325359" cy="341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 marR="30480">
              <a:lnSpc>
                <a:spcPct val="100000"/>
              </a:lnSpc>
              <a:spcBef>
                <a:spcPts val="100"/>
              </a:spcBef>
            </a:pPr>
            <a:r>
              <a:rPr sz="4400" spc="350" dirty="0">
                <a:solidFill>
                  <a:srgbClr val="333399"/>
                </a:solidFill>
                <a:latin typeface="Trebuchet MS"/>
                <a:cs typeface="Trebuchet MS"/>
              </a:rPr>
              <a:t>Measure</a:t>
            </a:r>
            <a:r>
              <a:rPr sz="4400" spc="7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spc="215" dirty="0">
                <a:solidFill>
                  <a:srgbClr val="333399"/>
                </a:solidFill>
                <a:latin typeface="Trebuchet MS"/>
                <a:cs typeface="Trebuchet MS"/>
              </a:rPr>
              <a:t>the</a:t>
            </a:r>
            <a:r>
              <a:rPr sz="4400" spc="75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spc="415" dirty="0">
                <a:solidFill>
                  <a:srgbClr val="333399"/>
                </a:solidFill>
                <a:latin typeface="Trebuchet MS"/>
                <a:cs typeface="Trebuchet MS"/>
              </a:rPr>
              <a:t>mean</a:t>
            </a:r>
            <a:r>
              <a:rPr sz="4400" spc="7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spc="335" dirty="0">
                <a:solidFill>
                  <a:srgbClr val="333399"/>
                </a:solidFill>
                <a:latin typeface="Trebuchet MS"/>
                <a:cs typeface="Trebuchet MS"/>
              </a:rPr>
              <a:t>and </a:t>
            </a:r>
            <a:r>
              <a:rPr sz="4400" spc="260" dirty="0">
                <a:solidFill>
                  <a:srgbClr val="333399"/>
                </a:solidFill>
                <a:latin typeface="Trebuchet MS"/>
                <a:cs typeface="Trebuchet MS"/>
              </a:rPr>
              <a:t>variance</a:t>
            </a:r>
            <a:endParaRPr sz="4400" dirty="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288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220" dirty="0">
                <a:latin typeface="Trebuchet MS"/>
                <a:cs typeface="Trebuchet MS"/>
              </a:rPr>
              <a:t>Histogram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is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265" dirty="0">
                <a:latin typeface="Trebuchet MS"/>
                <a:cs typeface="Trebuchet MS"/>
              </a:rPr>
              <a:t>an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estimate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of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PDF</a:t>
            </a:r>
            <a:endParaRPr sz="3200" dirty="0">
              <a:latin typeface="Trebuchet MS"/>
              <a:cs typeface="Trebuchet MS"/>
            </a:endParaRPr>
          </a:p>
          <a:p>
            <a:pPr marR="791210" algn="ctr">
              <a:lnSpc>
                <a:spcPct val="100000"/>
              </a:lnSpc>
              <a:spcBef>
                <a:spcPts val="2410"/>
              </a:spcBef>
            </a:pPr>
            <a:r>
              <a:rPr sz="4000" i="1" spc="-380" dirty="0">
                <a:latin typeface="Times New Roman"/>
                <a:cs typeface="Times New Roman"/>
              </a:rPr>
              <a:t>μ=</a:t>
            </a:r>
            <a:r>
              <a:rPr sz="4000" i="1" spc="-310" dirty="0">
                <a:latin typeface="Times New Roman"/>
                <a:cs typeface="Times New Roman"/>
              </a:rPr>
              <a:t> </a:t>
            </a:r>
            <a:r>
              <a:rPr sz="8775" spc="-382" baseline="-4748" dirty="0">
                <a:latin typeface="Cambria"/>
                <a:cs typeface="Cambria"/>
              </a:rPr>
              <a:t>∑</a:t>
            </a:r>
            <a:r>
              <a:rPr sz="8775" spc="-165" baseline="-4748" dirty="0">
                <a:latin typeface="Cambria"/>
                <a:cs typeface="Cambria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z</a:t>
            </a:r>
            <a:r>
              <a:rPr sz="3975" i="1" baseline="-20964" dirty="0">
                <a:latin typeface="Times New Roman"/>
                <a:cs typeface="Times New Roman"/>
              </a:rPr>
              <a:t>i</a:t>
            </a:r>
            <a:r>
              <a:rPr sz="3975" i="1" spc="75" baseline="-20964" dirty="0">
                <a:latin typeface="Times New Roman"/>
                <a:cs typeface="Times New Roman"/>
              </a:rPr>
              <a:t> </a:t>
            </a:r>
            <a:r>
              <a:rPr sz="4000" i="1" spc="-250" dirty="0">
                <a:latin typeface="Times New Roman"/>
                <a:cs typeface="Times New Roman"/>
              </a:rPr>
              <a:t>p</a:t>
            </a:r>
            <a:r>
              <a:rPr sz="4000" spc="-250" dirty="0">
                <a:latin typeface="Cambria"/>
                <a:cs typeface="Cambria"/>
              </a:rPr>
              <a:t>(</a:t>
            </a:r>
            <a:r>
              <a:rPr sz="4000" spc="-345" dirty="0">
                <a:latin typeface="Cambria"/>
                <a:cs typeface="Cambria"/>
              </a:rPr>
              <a:t> </a:t>
            </a:r>
            <a:r>
              <a:rPr sz="4000" i="1" spc="-105" dirty="0">
                <a:latin typeface="Times New Roman"/>
                <a:cs typeface="Times New Roman"/>
              </a:rPr>
              <a:t>z</a:t>
            </a:r>
            <a:r>
              <a:rPr sz="3975" i="1" spc="-157" baseline="-20964" dirty="0">
                <a:latin typeface="Times New Roman"/>
                <a:cs typeface="Times New Roman"/>
              </a:rPr>
              <a:t>i</a:t>
            </a:r>
            <a:r>
              <a:rPr sz="3975" i="1" spc="-337" baseline="-20964" dirty="0">
                <a:latin typeface="Times New Roman"/>
                <a:cs typeface="Times New Roman"/>
              </a:rPr>
              <a:t> </a:t>
            </a:r>
            <a:r>
              <a:rPr sz="4000" spc="-434" dirty="0">
                <a:latin typeface="Cambria"/>
                <a:cs typeface="Cambria"/>
              </a:rPr>
              <a:t>)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9989" y="3467100"/>
            <a:ext cx="14732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6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389" y="3535679"/>
            <a:ext cx="6813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7825" algn="l"/>
              </a:tabLst>
            </a:pPr>
            <a:r>
              <a:rPr sz="3200" i="1" spc="-50" dirty="0">
                <a:latin typeface="Times New Roman"/>
                <a:cs typeface="Times New Roman"/>
              </a:rPr>
              <a:t>σ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445" dirty="0">
                <a:latin typeface="Cambria"/>
                <a:cs typeface="Cambria"/>
              </a:rPr>
              <a:t>=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8460" y="3398520"/>
            <a:ext cx="447040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00" spc="-50" dirty="0">
                <a:latin typeface="Cambria"/>
                <a:cs typeface="Cambria"/>
              </a:rPr>
              <a:t>∑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0200" y="4057650"/>
            <a:ext cx="56261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1875" i="1" baseline="-17777" dirty="0">
                <a:latin typeface="Times New Roman"/>
                <a:cs typeface="Times New Roman"/>
              </a:rPr>
              <a:t>i</a:t>
            </a:r>
            <a:r>
              <a:rPr sz="1875" i="1" spc="-120" baseline="-17777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Cambria"/>
                <a:cs typeface="Cambria"/>
              </a:rPr>
              <a:t>∈</a:t>
            </a:r>
            <a:r>
              <a:rPr sz="2150" i="1" spc="-2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1520" y="3467100"/>
            <a:ext cx="14732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65" dirty="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7140" y="3775709"/>
            <a:ext cx="160337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2095" algn="l"/>
              </a:tabLst>
            </a:pPr>
            <a:r>
              <a:rPr sz="2150" i="1" spc="-50" dirty="0">
                <a:latin typeface="Times New Roman"/>
                <a:cs typeface="Times New Roman"/>
              </a:rPr>
              <a:t>i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4240" y="3535679"/>
            <a:ext cx="21170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15085" algn="l"/>
              </a:tabLst>
            </a:pPr>
            <a:r>
              <a:rPr sz="3200" spc="-260" dirty="0">
                <a:latin typeface="Cambria"/>
                <a:cs typeface="Cambria"/>
              </a:rPr>
              <a:t>(</a:t>
            </a:r>
            <a:r>
              <a:rPr sz="3200" spc="-245" dirty="0">
                <a:latin typeface="Cambria"/>
                <a:cs typeface="Cambri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3200" i="1" spc="-75" dirty="0">
                <a:latin typeface="Times New Roman"/>
                <a:cs typeface="Times New Roman"/>
              </a:rPr>
              <a:t> </a:t>
            </a:r>
            <a:r>
              <a:rPr sz="3200" spc="275" dirty="0">
                <a:latin typeface="Cambria"/>
                <a:cs typeface="Cambria"/>
              </a:rPr>
              <a:t>−</a:t>
            </a:r>
            <a:r>
              <a:rPr sz="3200" i="1" spc="275" dirty="0">
                <a:latin typeface="Times New Roman"/>
                <a:cs typeface="Times New Roman"/>
              </a:rPr>
              <a:t>μ</a:t>
            </a:r>
            <a:r>
              <a:rPr sz="3200" i="1" spc="-434" dirty="0">
                <a:latin typeface="Times New Roman"/>
                <a:cs typeface="Times New Roman"/>
              </a:rPr>
              <a:t> </a:t>
            </a:r>
            <a:r>
              <a:rPr sz="3200" spc="-310" dirty="0">
                <a:latin typeface="Cambria"/>
                <a:cs typeface="Cambria"/>
              </a:rPr>
              <a:t>)</a:t>
            </a:r>
            <a:r>
              <a:rPr sz="3200" dirty="0">
                <a:latin typeface="Cambria"/>
                <a:cs typeface="Cambria"/>
              </a:rPr>
              <a:t>	</a:t>
            </a:r>
            <a:r>
              <a:rPr sz="3200" i="1" spc="-135" dirty="0">
                <a:latin typeface="Times New Roman"/>
                <a:cs typeface="Times New Roman"/>
              </a:rPr>
              <a:t>p</a:t>
            </a:r>
            <a:r>
              <a:rPr sz="3200" spc="-135" dirty="0">
                <a:latin typeface="Cambria"/>
                <a:cs typeface="Cambria"/>
              </a:rPr>
              <a:t>(</a:t>
            </a:r>
            <a:r>
              <a:rPr sz="3200" spc="-235" dirty="0">
                <a:latin typeface="Cambria"/>
                <a:cs typeface="Cambria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z</a:t>
            </a:r>
            <a:r>
              <a:rPr sz="3200" i="1" spc="114" dirty="0">
                <a:latin typeface="Times New Roman"/>
                <a:cs typeface="Times New Roman"/>
              </a:rPr>
              <a:t> </a:t>
            </a:r>
            <a:r>
              <a:rPr sz="3200" spc="-310" dirty="0">
                <a:latin typeface="Cambria"/>
                <a:cs typeface="Cambria"/>
              </a:rPr>
              <a:t>)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14577" y="2601367"/>
            <a:ext cx="390525" cy="1612265"/>
            <a:chOff x="1614577" y="2601367"/>
            <a:chExt cx="390525" cy="1612265"/>
          </a:xfrm>
        </p:grpSpPr>
        <p:sp>
          <p:nvSpPr>
            <p:cNvPr id="20" name="object 20"/>
            <p:cNvSpPr/>
            <p:nvPr/>
          </p:nvSpPr>
          <p:spPr>
            <a:xfrm>
              <a:off x="1619250" y="2606040"/>
              <a:ext cx="381000" cy="1602740"/>
            </a:xfrm>
            <a:custGeom>
              <a:avLst/>
              <a:gdLst/>
              <a:ahLst/>
              <a:cxnLst/>
              <a:rect l="l" t="t" r="r" b="b"/>
              <a:pathLst>
                <a:path w="381000" h="1602739">
                  <a:moveTo>
                    <a:pt x="381000" y="0"/>
                  </a:moveTo>
                  <a:lnTo>
                    <a:pt x="324612" y="7528"/>
                  </a:lnTo>
                  <a:lnTo>
                    <a:pt x="272795" y="27919"/>
                  </a:lnTo>
                  <a:lnTo>
                    <a:pt x="230123" y="57881"/>
                  </a:lnTo>
                  <a:lnTo>
                    <a:pt x="201167" y="94122"/>
                  </a:lnTo>
                  <a:lnTo>
                    <a:pt x="190500" y="133350"/>
                  </a:lnTo>
                  <a:lnTo>
                    <a:pt x="190500" y="668020"/>
                  </a:lnTo>
                  <a:lnTo>
                    <a:pt x="179831" y="707247"/>
                  </a:lnTo>
                  <a:lnTo>
                    <a:pt x="150875" y="743488"/>
                  </a:lnTo>
                  <a:lnTo>
                    <a:pt x="108203" y="773450"/>
                  </a:lnTo>
                  <a:lnTo>
                    <a:pt x="56387" y="793841"/>
                  </a:lnTo>
                  <a:lnTo>
                    <a:pt x="0" y="801370"/>
                  </a:lnTo>
                  <a:lnTo>
                    <a:pt x="56387" y="808776"/>
                  </a:lnTo>
                  <a:lnTo>
                    <a:pt x="108204" y="828923"/>
                  </a:lnTo>
                  <a:lnTo>
                    <a:pt x="150876" y="858702"/>
                  </a:lnTo>
                  <a:lnTo>
                    <a:pt x="179832" y="895004"/>
                  </a:lnTo>
                  <a:lnTo>
                    <a:pt x="190500" y="934720"/>
                  </a:lnTo>
                  <a:lnTo>
                    <a:pt x="190500" y="1469390"/>
                  </a:lnTo>
                  <a:lnTo>
                    <a:pt x="201168" y="1508617"/>
                  </a:lnTo>
                  <a:lnTo>
                    <a:pt x="230124" y="1544858"/>
                  </a:lnTo>
                  <a:lnTo>
                    <a:pt x="272796" y="1574820"/>
                  </a:lnTo>
                  <a:lnTo>
                    <a:pt x="324612" y="1595211"/>
                  </a:lnTo>
                  <a:lnTo>
                    <a:pt x="381000" y="160274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4576" y="2601378"/>
              <a:ext cx="390525" cy="1612265"/>
            </a:xfrm>
            <a:custGeom>
              <a:avLst/>
              <a:gdLst/>
              <a:ahLst/>
              <a:cxnLst/>
              <a:rect l="l" t="t" r="r" b="b"/>
              <a:pathLst>
                <a:path w="390525" h="1612264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390525" h="1612264">
                  <a:moveTo>
                    <a:pt x="390334" y="1607400"/>
                  </a:moveTo>
                  <a:lnTo>
                    <a:pt x="388975" y="1604098"/>
                  </a:lnTo>
                  <a:lnTo>
                    <a:pt x="385673" y="1602740"/>
                  </a:lnTo>
                  <a:lnTo>
                    <a:pt x="382358" y="1604098"/>
                  </a:lnTo>
                  <a:lnTo>
                    <a:pt x="381000" y="1607400"/>
                  </a:lnTo>
                  <a:lnTo>
                    <a:pt x="382358" y="1610715"/>
                  </a:lnTo>
                  <a:lnTo>
                    <a:pt x="385673" y="1612074"/>
                  </a:lnTo>
                  <a:lnTo>
                    <a:pt x="388975" y="1610715"/>
                  </a:lnTo>
                  <a:lnTo>
                    <a:pt x="390334" y="1607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8510" y="4758690"/>
            <a:ext cx="2575560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100"/>
              </a:spcBef>
              <a:tabLst>
                <a:tab pos="2347595" algn="l"/>
              </a:tabLst>
            </a:pPr>
            <a:r>
              <a:rPr sz="2800" spc="190" dirty="0" smtClean="0">
                <a:latin typeface="Trebuchet MS"/>
                <a:cs typeface="Trebuchet MS"/>
              </a:rPr>
              <a:t>Gaussian:</a:t>
            </a:r>
            <a:r>
              <a:rPr sz="2800" spc="80" dirty="0" smtClean="0">
                <a:latin typeface="Trebuchet MS"/>
                <a:cs typeface="Trebuchet MS"/>
              </a:rPr>
              <a:t> </a:t>
            </a:r>
            <a:r>
              <a:rPr sz="2800" spc="70" dirty="0" smtClean="0">
                <a:latin typeface="Cambria"/>
                <a:cs typeface="Cambria"/>
              </a:rPr>
              <a:t>μ,</a:t>
            </a:r>
            <a:r>
              <a:rPr sz="2800" dirty="0" smtClean="0">
                <a:latin typeface="Cambria"/>
                <a:cs typeface="Cambria"/>
              </a:rPr>
              <a:t>	</a:t>
            </a:r>
            <a:r>
              <a:rPr lang="el-GR" sz="2800" i="1" spc="-25" dirty="0" smtClean="0">
                <a:latin typeface="Times New Roman"/>
                <a:cs typeface="Times New Roman"/>
              </a:rPr>
              <a:t>σ</a:t>
            </a:r>
            <a:endParaRPr sz="2800" dirty="0" smtClean="0">
              <a:latin typeface="Cambria"/>
              <a:cs typeface="Cambria"/>
            </a:endParaRPr>
          </a:p>
          <a:p>
            <a:pPr marL="12700">
              <a:lnSpc>
                <a:spcPts val="3354"/>
              </a:lnSpc>
            </a:pPr>
            <a:r>
              <a:rPr sz="2800" spc="110" dirty="0" smtClean="0">
                <a:latin typeface="Trebuchet MS"/>
                <a:cs typeface="Trebuchet MS"/>
              </a:rPr>
              <a:t>Uniform</a:t>
            </a:r>
            <a:r>
              <a:rPr sz="2800" spc="110" dirty="0">
                <a:latin typeface="Trebuchet MS"/>
                <a:cs typeface="Trebuchet MS"/>
              </a:rPr>
              <a:t>:</a:t>
            </a:r>
            <a:r>
              <a:rPr sz="2800" spc="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a,</a:t>
            </a:r>
            <a:r>
              <a:rPr sz="2800" spc="9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b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49527" y="4792117"/>
            <a:ext cx="135255" cy="959485"/>
            <a:chOff x="1849527" y="4792117"/>
            <a:chExt cx="135255" cy="959485"/>
          </a:xfrm>
        </p:grpSpPr>
        <p:sp>
          <p:nvSpPr>
            <p:cNvPr id="25" name="object 25"/>
            <p:cNvSpPr/>
            <p:nvPr/>
          </p:nvSpPr>
          <p:spPr>
            <a:xfrm>
              <a:off x="1854199" y="4796789"/>
              <a:ext cx="125730" cy="949960"/>
            </a:xfrm>
            <a:custGeom>
              <a:avLst/>
              <a:gdLst/>
              <a:ahLst/>
              <a:cxnLst/>
              <a:rect l="l" t="t" r="r" b="b"/>
              <a:pathLst>
                <a:path w="125730" h="949960">
                  <a:moveTo>
                    <a:pt x="125730" y="0"/>
                  </a:moveTo>
                  <a:lnTo>
                    <a:pt x="102413" y="6766"/>
                  </a:lnTo>
                  <a:lnTo>
                    <a:pt x="82073" y="24606"/>
                  </a:lnTo>
                  <a:lnTo>
                    <a:pt x="67687" y="49827"/>
                  </a:lnTo>
                  <a:lnTo>
                    <a:pt x="62230" y="78740"/>
                  </a:lnTo>
                  <a:lnTo>
                    <a:pt x="62230" y="396240"/>
                  </a:lnTo>
                  <a:lnTo>
                    <a:pt x="56971" y="425152"/>
                  </a:lnTo>
                  <a:lnTo>
                    <a:pt x="43021" y="450373"/>
                  </a:lnTo>
                  <a:lnTo>
                    <a:pt x="23117" y="468213"/>
                  </a:lnTo>
                  <a:lnTo>
                    <a:pt x="0" y="474980"/>
                  </a:lnTo>
                  <a:lnTo>
                    <a:pt x="23117" y="481746"/>
                  </a:lnTo>
                  <a:lnTo>
                    <a:pt x="43021" y="499586"/>
                  </a:lnTo>
                  <a:lnTo>
                    <a:pt x="56971" y="524807"/>
                  </a:lnTo>
                  <a:lnTo>
                    <a:pt x="62230" y="553720"/>
                  </a:lnTo>
                  <a:lnTo>
                    <a:pt x="62230" y="871220"/>
                  </a:lnTo>
                  <a:lnTo>
                    <a:pt x="67687" y="900132"/>
                  </a:lnTo>
                  <a:lnTo>
                    <a:pt x="82073" y="925353"/>
                  </a:lnTo>
                  <a:lnTo>
                    <a:pt x="102413" y="943193"/>
                  </a:lnTo>
                  <a:lnTo>
                    <a:pt x="125730" y="94996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49526" y="4792128"/>
              <a:ext cx="135255" cy="959485"/>
            </a:xfrm>
            <a:custGeom>
              <a:avLst/>
              <a:gdLst/>
              <a:ahLst/>
              <a:cxnLst/>
              <a:rect l="l" t="t" r="r" b="b"/>
              <a:pathLst>
                <a:path w="135255" h="95948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135255" h="959485">
                  <a:moveTo>
                    <a:pt x="135064" y="954620"/>
                  </a:moveTo>
                  <a:lnTo>
                    <a:pt x="133705" y="951318"/>
                  </a:lnTo>
                  <a:lnTo>
                    <a:pt x="130403" y="949960"/>
                  </a:lnTo>
                  <a:lnTo>
                    <a:pt x="127088" y="951318"/>
                  </a:lnTo>
                  <a:lnTo>
                    <a:pt x="125730" y="954620"/>
                  </a:lnTo>
                  <a:lnTo>
                    <a:pt x="127088" y="957935"/>
                  </a:lnTo>
                  <a:lnTo>
                    <a:pt x="130403" y="959294"/>
                  </a:lnTo>
                  <a:lnTo>
                    <a:pt x="133705" y="957935"/>
                  </a:lnTo>
                  <a:lnTo>
                    <a:pt x="135064" y="954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018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1245870">
              <a:lnSpc>
                <a:spcPts val="3030"/>
              </a:lnSpc>
              <a:spcBef>
                <a:spcPts val="475"/>
              </a:spcBef>
            </a:pPr>
            <a:r>
              <a:rPr spc="260" dirty="0"/>
              <a:t>A</a:t>
            </a:r>
            <a:r>
              <a:rPr spc="35" dirty="0"/>
              <a:t> </a:t>
            </a:r>
            <a:r>
              <a:rPr spc="185" dirty="0"/>
              <a:t>model</a:t>
            </a:r>
            <a:r>
              <a:rPr spc="45" dirty="0"/>
              <a:t> </a:t>
            </a:r>
            <a:r>
              <a:rPr spc="75" dirty="0"/>
              <a:t>of</a:t>
            </a:r>
            <a:r>
              <a:rPr spc="45" dirty="0"/>
              <a:t> </a:t>
            </a:r>
            <a:r>
              <a:rPr spc="130" dirty="0"/>
              <a:t>the</a:t>
            </a:r>
            <a:r>
              <a:rPr spc="45" dirty="0"/>
              <a:t> </a:t>
            </a:r>
            <a:r>
              <a:rPr spc="220" dirty="0"/>
              <a:t>image</a:t>
            </a:r>
            <a:r>
              <a:rPr spc="40" dirty="0"/>
              <a:t> </a:t>
            </a:r>
            <a:r>
              <a:rPr spc="165" dirty="0"/>
              <a:t>degradation</a:t>
            </a:r>
            <a:r>
              <a:rPr spc="55" dirty="0"/>
              <a:t> </a:t>
            </a:r>
            <a:r>
              <a:rPr spc="-580" dirty="0"/>
              <a:t>/ </a:t>
            </a:r>
            <a:r>
              <a:rPr spc="114" dirty="0"/>
              <a:t>restoration</a:t>
            </a:r>
            <a:r>
              <a:rPr spc="90" dirty="0"/>
              <a:t> </a:t>
            </a:r>
            <a:r>
              <a:rPr spc="175" dirty="0"/>
              <a:t>process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pc="190" dirty="0"/>
              <a:t>Noise</a:t>
            </a:r>
            <a:r>
              <a:rPr spc="50" dirty="0"/>
              <a:t> </a:t>
            </a:r>
            <a:r>
              <a:rPr spc="195" dirty="0"/>
              <a:t>models</a:t>
            </a:r>
          </a:p>
          <a:p>
            <a:pPr marL="12700" marR="5080">
              <a:lnSpc>
                <a:spcPts val="3040"/>
              </a:lnSpc>
              <a:spcBef>
                <a:spcPts val="735"/>
              </a:spcBef>
            </a:pPr>
            <a:r>
              <a:rPr spc="135" dirty="0">
                <a:solidFill>
                  <a:srgbClr val="FF0000"/>
                </a:solidFill>
              </a:rPr>
              <a:t>Restoration</a:t>
            </a:r>
            <a:r>
              <a:rPr spc="55" dirty="0">
                <a:solidFill>
                  <a:srgbClr val="FF0000"/>
                </a:solidFill>
              </a:rPr>
              <a:t> </a:t>
            </a:r>
            <a:r>
              <a:rPr spc="110" dirty="0">
                <a:solidFill>
                  <a:srgbClr val="FF0000"/>
                </a:solidFill>
              </a:rPr>
              <a:t>in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spc="130" dirty="0">
                <a:solidFill>
                  <a:srgbClr val="FF0000"/>
                </a:solidFill>
              </a:rPr>
              <a:t>the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spc="170" dirty="0">
                <a:solidFill>
                  <a:srgbClr val="FF0000"/>
                </a:solidFill>
              </a:rPr>
              <a:t>presence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spc="70" dirty="0">
                <a:solidFill>
                  <a:srgbClr val="FF0000"/>
                </a:solidFill>
              </a:rPr>
              <a:t>of</a:t>
            </a:r>
            <a:r>
              <a:rPr spc="75" dirty="0">
                <a:solidFill>
                  <a:srgbClr val="FF0000"/>
                </a:solidFill>
              </a:rPr>
              <a:t> </a:t>
            </a:r>
            <a:r>
              <a:rPr u="heavy" spc="1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noise</a:t>
            </a:r>
            <a:r>
              <a:rPr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only</a:t>
            </a:r>
            <a:r>
              <a:rPr spc="75" dirty="0">
                <a:solidFill>
                  <a:srgbClr val="FF0000"/>
                </a:solidFill>
              </a:rPr>
              <a:t> </a:t>
            </a:r>
            <a:r>
              <a:rPr spc="315" dirty="0">
                <a:solidFill>
                  <a:srgbClr val="FF0000"/>
                </a:solidFill>
              </a:rPr>
              <a:t>– </a:t>
            </a:r>
            <a:r>
              <a:rPr spc="120" dirty="0">
                <a:solidFill>
                  <a:srgbClr val="FF0000"/>
                </a:solidFill>
              </a:rPr>
              <a:t>spatial</a:t>
            </a:r>
            <a:r>
              <a:rPr spc="70" dirty="0">
                <a:solidFill>
                  <a:srgbClr val="FF0000"/>
                </a:solidFill>
              </a:rPr>
              <a:t> </a:t>
            </a:r>
            <a:r>
              <a:rPr spc="60" dirty="0">
                <a:solidFill>
                  <a:srgbClr val="FF0000"/>
                </a:solidFill>
              </a:rPr>
              <a:t>filtering</a:t>
            </a:r>
          </a:p>
          <a:p>
            <a:pPr marL="12700" marR="882650">
              <a:lnSpc>
                <a:spcPts val="3030"/>
              </a:lnSpc>
              <a:spcBef>
                <a:spcPts val="700"/>
              </a:spcBef>
            </a:pPr>
            <a:r>
              <a:rPr u="heavy" spc="90" dirty="0">
                <a:uFill>
                  <a:solidFill>
                    <a:srgbClr val="000000"/>
                  </a:solidFill>
                </a:uFill>
              </a:rPr>
              <a:t>Periodic</a:t>
            </a:r>
            <a:r>
              <a:rPr u="heavy" spc="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180" dirty="0">
                <a:uFill>
                  <a:solidFill>
                    <a:srgbClr val="000000"/>
                  </a:solidFill>
                </a:uFill>
              </a:rPr>
              <a:t>noise</a:t>
            </a:r>
            <a:r>
              <a:rPr spc="65" dirty="0"/>
              <a:t> </a:t>
            </a:r>
            <a:r>
              <a:rPr spc="125" dirty="0"/>
              <a:t>reduction</a:t>
            </a:r>
            <a:r>
              <a:rPr spc="50" dirty="0"/>
              <a:t> </a:t>
            </a:r>
            <a:r>
              <a:rPr spc="235" dirty="0"/>
              <a:t>by</a:t>
            </a:r>
            <a:r>
              <a:rPr spc="50" dirty="0"/>
              <a:t> </a:t>
            </a:r>
            <a:r>
              <a:rPr spc="140" dirty="0"/>
              <a:t>frequency </a:t>
            </a:r>
            <a:r>
              <a:rPr spc="204" dirty="0"/>
              <a:t>domain</a:t>
            </a:r>
            <a:r>
              <a:rPr spc="60" dirty="0"/>
              <a:t> filtering</a:t>
            </a:r>
          </a:p>
          <a:p>
            <a:pPr marL="12700" marR="680085">
              <a:lnSpc>
                <a:spcPts val="3729"/>
              </a:lnSpc>
              <a:spcBef>
                <a:spcPts val="55"/>
              </a:spcBef>
            </a:pPr>
            <a:r>
              <a:rPr spc="95" dirty="0"/>
              <a:t>Linear,</a:t>
            </a:r>
            <a:r>
              <a:rPr spc="60" dirty="0"/>
              <a:t> </a:t>
            </a:r>
            <a:r>
              <a:rPr spc="114" dirty="0"/>
              <a:t>position-</a:t>
            </a:r>
            <a:r>
              <a:rPr spc="130" dirty="0"/>
              <a:t>invariant</a:t>
            </a:r>
            <a:r>
              <a:rPr spc="65" dirty="0"/>
              <a:t> </a:t>
            </a:r>
            <a:r>
              <a:rPr spc="165" dirty="0"/>
              <a:t>degradations Estimating</a:t>
            </a:r>
            <a:r>
              <a:rPr spc="55" dirty="0"/>
              <a:t> </a:t>
            </a:r>
            <a:r>
              <a:rPr spc="130" dirty="0"/>
              <a:t>the</a:t>
            </a:r>
            <a:r>
              <a:rPr spc="45" dirty="0"/>
              <a:t> </a:t>
            </a:r>
            <a:r>
              <a:rPr spc="165" dirty="0"/>
              <a:t>degradation</a:t>
            </a:r>
            <a:r>
              <a:rPr spc="50" dirty="0"/>
              <a:t> </a:t>
            </a:r>
            <a:r>
              <a:rPr spc="105" dirty="0"/>
              <a:t>function </a:t>
            </a:r>
            <a:r>
              <a:rPr spc="180" dirty="0"/>
              <a:t>Inverse</a:t>
            </a:r>
            <a:r>
              <a:rPr spc="45" dirty="0"/>
              <a:t> </a:t>
            </a:r>
            <a:r>
              <a:rPr spc="60" dirty="0"/>
              <a:t>filtering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2298699"/>
            <a:ext cx="188595" cy="755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63220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4490720"/>
            <a:ext cx="188595" cy="1229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Additive</a:t>
            </a:r>
            <a:r>
              <a:rPr spc="85" dirty="0"/>
              <a:t> </a:t>
            </a:r>
            <a:r>
              <a:rPr spc="295" dirty="0"/>
              <a:t>noise</a:t>
            </a:r>
            <a:r>
              <a:rPr spc="75" dirty="0"/>
              <a:t> </a:t>
            </a:r>
            <a:r>
              <a:rPr spc="235" dirty="0"/>
              <a:t>only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197" y="1900327"/>
            <a:ext cx="8870315" cy="2675890"/>
            <a:chOff x="123197" y="1900327"/>
            <a:chExt cx="8870315" cy="2675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97" y="2050142"/>
              <a:ext cx="8870227" cy="2525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9199" y="1904999"/>
              <a:ext cx="2514600" cy="1524000"/>
            </a:xfrm>
            <a:custGeom>
              <a:avLst/>
              <a:gdLst/>
              <a:ahLst/>
              <a:cxnLst/>
              <a:rect l="l" t="t" r="r" b="b"/>
              <a:pathLst>
                <a:path w="2514600" h="1524000">
                  <a:moveTo>
                    <a:pt x="0" y="1374139"/>
                  </a:moveTo>
                  <a:lnTo>
                    <a:pt x="2438400" y="72389"/>
                  </a:lnTo>
                </a:path>
                <a:path w="2514600" h="1524000">
                  <a:moveTo>
                    <a:pt x="0" y="0"/>
                  </a:moveTo>
                  <a:lnTo>
                    <a:pt x="2514600" y="152400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0860" y="4911090"/>
            <a:ext cx="3840479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2800" spc="145" dirty="0">
                <a:solidFill>
                  <a:srgbClr val="FF0000"/>
                </a:solidFill>
                <a:latin typeface="Trebuchet MS"/>
                <a:cs typeface="Trebuchet MS"/>
              </a:rPr>
              <a:t>g(x,y)=f(x,y)+</a:t>
            </a:r>
            <a:r>
              <a:rPr sz="2800" b="1" spc="145" dirty="0">
                <a:solidFill>
                  <a:srgbClr val="FF0000"/>
                </a:solidFill>
                <a:latin typeface="Cambria"/>
                <a:cs typeface="Cambria"/>
              </a:rPr>
              <a:t></a:t>
            </a:r>
            <a:r>
              <a:rPr sz="2800" b="1" spc="145" dirty="0">
                <a:solidFill>
                  <a:srgbClr val="FF0000"/>
                </a:solidFill>
                <a:latin typeface="Trebuchet MS"/>
                <a:cs typeface="Trebuchet MS"/>
              </a:rPr>
              <a:t>(x,y)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185" dirty="0">
                <a:solidFill>
                  <a:srgbClr val="FF0000"/>
                </a:solidFill>
                <a:latin typeface="Trebuchet MS"/>
                <a:cs typeface="Trebuchet MS"/>
              </a:rPr>
              <a:t>G(u,v)=F(u,v)+N(u,v)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9327" y="4872127"/>
            <a:ext cx="238125" cy="1152525"/>
            <a:chOff x="1519327" y="4872127"/>
            <a:chExt cx="238125" cy="1152525"/>
          </a:xfrm>
        </p:grpSpPr>
        <p:sp>
          <p:nvSpPr>
            <p:cNvPr id="8" name="object 8"/>
            <p:cNvSpPr/>
            <p:nvPr/>
          </p:nvSpPr>
          <p:spPr>
            <a:xfrm>
              <a:off x="1524000" y="48768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228600" y="0"/>
                  </a:moveTo>
                  <a:lnTo>
                    <a:pt x="186630" y="8096"/>
                  </a:lnTo>
                  <a:lnTo>
                    <a:pt x="150018" y="29527"/>
                  </a:lnTo>
                  <a:lnTo>
                    <a:pt x="124122" y="60007"/>
                  </a:lnTo>
                  <a:lnTo>
                    <a:pt x="114300" y="95250"/>
                  </a:lnTo>
                  <a:lnTo>
                    <a:pt x="114300" y="476250"/>
                  </a:lnTo>
                  <a:lnTo>
                    <a:pt x="104477" y="510956"/>
                  </a:lnTo>
                  <a:lnTo>
                    <a:pt x="78581" y="541496"/>
                  </a:lnTo>
                  <a:lnTo>
                    <a:pt x="41969" y="563225"/>
                  </a:lnTo>
                  <a:lnTo>
                    <a:pt x="0" y="571500"/>
                  </a:lnTo>
                  <a:lnTo>
                    <a:pt x="41969" y="579596"/>
                  </a:lnTo>
                  <a:lnTo>
                    <a:pt x="78581" y="601027"/>
                  </a:lnTo>
                  <a:lnTo>
                    <a:pt x="104477" y="631507"/>
                  </a:lnTo>
                  <a:lnTo>
                    <a:pt x="114300" y="666750"/>
                  </a:lnTo>
                  <a:lnTo>
                    <a:pt x="114300" y="1047750"/>
                  </a:lnTo>
                  <a:lnTo>
                    <a:pt x="124122" y="1082456"/>
                  </a:lnTo>
                  <a:lnTo>
                    <a:pt x="150018" y="1112996"/>
                  </a:lnTo>
                  <a:lnTo>
                    <a:pt x="186630" y="1134725"/>
                  </a:lnTo>
                  <a:lnTo>
                    <a:pt x="228600" y="1143000"/>
                  </a:lnTo>
                </a:path>
              </a:pathLst>
            </a:custGeom>
            <a:ln w="93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9326" y="4872139"/>
              <a:ext cx="238125" cy="1152525"/>
            </a:xfrm>
            <a:custGeom>
              <a:avLst/>
              <a:gdLst/>
              <a:ahLst/>
              <a:cxnLst/>
              <a:rect l="l" t="t" r="r" b="b"/>
              <a:pathLst>
                <a:path w="238125" h="11525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1152525">
                  <a:moveTo>
                    <a:pt x="237934" y="1147660"/>
                  </a:moveTo>
                  <a:lnTo>
                    <a:pt x="236575" y="1144358"/>
                  </a:lnTo>
                  <a:lnTo>
                    <a:pt x="233273" y="1143000"/>
                  </a:lnTo>
                  <a:lnTo>
                    <a:pt x="229958" y="1144358"/>
                  </a:lnTo>
                  <a:lnTo>
                    <a:pt x="228600" y="1147660"/>
                  </a:lnTo>
                  <a:lnTo>
                    <a:pt x="229958" y="1150975"/>
                  </a:lnTo>
                  <a:lnTo>
                    <a:pt x="233273" y="1152334"/>
                  </a:lnTo>
                  <a:lnTo>
                    <a:pt x="236575" y="1150975"/>
                  </a:lnTo>
                  <a:lnTo>
                    <a:pt x="237934" y="114766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spc="225" dirty="0">
                <a:solidFill>
                  <a:srgbClr val="FF0000"/>
                </a:solidFill>
              </a:rPr>
              <a:t>Spatial</a:t>
            </a:r>
            <a:r>
              <a:rPr spc="90" dirty="0">
                <a:solidFill>
                  <a:srgbClr val="FF0000"/>
                </a:solidFill>
              </a:rPr>
              <a:t> </a:t>
            </a:r>
            <a:r>
              <a:rPr spc="85" dirty="0">
                <a:solidFill>
                  <a:srgbClr val="FF0000"/>
                </a:solidFill>
              </a:rPr>
              <a:t>filters</a:t>
            </a:r>
            <a:r>
              <a:rPr spc="140" dirty="0">
                <a:solidFill>
                  <a:srgbClr val="FF0000"/>
                </a:solidFill>
              </a:rPr>
              <a:t> </a:t>
            </a:r>
            <a:r>
              <a:rPr spc="105" dirty="0"/>
              <a:t>for</a:t>
            </a:r>
            <a:r>
              <a:rPr spc="100" dirty="0"/>
              <a:t> </a:t>
            </a:r>
            <a:r>
              <a:rPr spc="170" dirty="0"/>
              <a:t>de- </a:t>
            </a:r>
            <a:r>
              <a:rPr spc="300" dirty="0"/>
              <a:t>noising</a:t>
            </a:r>
            <a:r>
              <a:rPr spc="80" dirty="0"/>
              <a:t> </a:t>
            </a:r>
            <a:r>
              <a:rPr spc="204" dirty="0"/>
              <a:t>additive</a:t>
            </a:r>
            <a:r>
              <a:rPr spc="90" dirty="0"/>
              <a:t> </a:t>
            </a:r>
            <a:r>
              <a:rPr spc="270" dirty="0"/>
              <a:t>noise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344930"/>
            <a:ext cx="7815580" cy="239268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77825" indent="-339725">
              <a:lnSpc>
                <a:spcPct val="100000"/>
              </a:lnSpc>
              <a:spcBef>
                <a:spcPts val="9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145" dirty="0">
                <a:latin typeface="Trebuchet MS"/>
                <a:cs typeface="Trebuchet MS"/>
              </a:rPr>
              <a:t>Skills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similar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to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254" dirty="0">
                <a:latin typeface="Trebuchet MS"/>
                <a:cs typeface="Trebuchet MS"/>
              </a:rPr>
              <a:t>image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enhancement</a:t>
            </a:r>
            <a:endParaRPr sz="320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290" dirty="0">
                <a:latin typeface="Trebuchet MS"/>
                <a:cs typeface="Trebuchet MS"/>
              </a:rPr>
              <a:t>Mean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filters</a:t>
            </a:r>
            <a:endParaRPr sz="320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100" dirty="0">
                <a:latin typeface="Trebuchet MS"/>
                <a:cs typeface="Trebuchet MS"/>
              </a:rPr>
              <a:t>Order-</a:t>
            </a:r>
            <a:r>
              <a:rPr sz="3200" spc="135" dirty="0">
                <a:latin typeface="Trebuchet MS"/>
                <a:cs typeface="Trebuchet MS"/>
              </a:rPr>
              <a:t>statistics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filters</a:t>
            </a:r>
            <a:endParaRPr sz="320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82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175" dirty="0">
                <a:latin typeface="Trebuchet MS"/>
                <a:cs typeface="Trebuchet MS"/>
              </a:rPr>
              <a:t>Adaptive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filters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45440"/>
            <a:ext cx="8540750" cy="1052830"/>
            <a:chOff x="127000" y="345440"/>
            <a:chExt cx="8540750" cy="1052830"/>
          </a:xfrm>
        </p:grpSpPr>
        <p:sp>
          <p:nvSpPr>
            <p:cNvPr id="3" name="object 3"/>
            <p:cNvSpPr/>
            <p:nvPr/>
          </p:nvSpPr>
          <p:spPr>
            <a:xfrm>
              <a:off x="417829" y="45339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80"/>
                  </a:lnTo>
                  <a:lnTo>
                    <a:pt x="218440" y="474980"/>
                  </a:lnTo>
                  <a:lnTo>
                    <a:pt x="438150" y="47498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455929"/>
              <a:ext cx="327659" cy="472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1019" y="876300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0820" y="474979"/>
                  </a:lnTo>
                  <a:lnTo>
                    <a:pt x="422910" y="47497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590" y="877570"/>
              <a:ext cx="368300" cy="473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00" y="803909"/>
              <a:ext cx="560070" cy="4216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34545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822947"/>
                  </a:moveTo>
                  <a:lnTo>
                    <a:pt x="0" y="822947"/>
                  </a:lnTo>
                  <a:lnTo>
                    <a:pt x="0" y="1052817"/>
                  </a:lnTo>
                  <a:lnTo>
                    <a:pt x="31750" y="1052817"/>
                  </a:lnTo>
                  <a:lnTo>
                    <a:pt x="31750" y="822947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791197"/>
                  </a:lnTo>
                  <a:lnTo>
                    <a:pt x="31750" y="79119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" y="1136650"/>
              <a:ext cx="8225789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14959" y="386079"/>
            <a:ext cx="4240530" cy="157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794" algn="ctr">
              <a:lnSpc>
                <a:spcPct val="100000"/>
              </a:lnSpc>
              <a:spcBef>
                <a:spcPts val="100"/>
              </a:spcBef>
            </a:pPr>
            <a:r>
              <a:rPr sz="4400" spc="420" dirty="0">
                <a:solidFill>
                  <a:srgbClr val="333399"/>
                </a:solidFill>
                <a:latin typeface="Trebuchet MS"/>
                <a:cs typeface="Trebuchet MS"/>
              </a:rPr>
              <a:t>Mean</a:t>
            </a:r>
            <a:r>
              <a:rPr sz="4400" spc="80" dirty="0">
                <a:solidFill>
                  <a:srgbClr val="333399"/>
                </a:solidFill>
                <a:latin typeface="Trebuchet MS"/>
                <a:cs typeface="Trebuchet MS"/>
              </a:rPr>
              <a:t> filters</a:t>
            </a:r>
            <a:endParaRPr sz="4400">
              <a:latin typeface="Trebuchet MS"/>
              <a:cs typeface="Trebuchet MS"/>
            </a:endParaRPr>
          </a:p>
          <a:p>
            <a:pPr marL="365125" indent="-339725">
              <a:lnSpc>
                <a:spcPct val="100000"/>
              </a:lnSpc>
              <a:spcBef>
                <a:spcPts val="309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65125" algn="l"/>
              </a:tabLst>
            </a:pPr>
            <a:r>
              <a:rPr sz="3200" spc="125" dirty="0">
                <a:latin typeface="Trebuchet MS"/>
                <a:cs typeface="Trebuchet MS"/>
              </a:rPr>
              <a:t>Arithmetic</a:t>
            </a:r>
            <a:r>
              <a:rPr sz="3200" spc="100" dirty="0">
                <a:latin typeface="Trebuchet MS"/>
                <a:cs typeface="Trebuchet MS"/>
              </a:rPr>
              <a:t> </a:t>
            </a:r>
            <a:r>
              <a:rPr sz="3200" spc="270" dirty="0">
                <a:latin typeface="Trebuchet MS"/>
                <a:cs typeface="Trebuchet MS"/>
              </a:rPr>
              <a:t>mean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259" y="3700736"/>
            <a:ext cx="4992370" cy="6219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77825" indent="-339725">
              <a:lnSpc>
                <a:spcPct val="100000"/>
              </a:lnSpc>
              <a:spcBef>
                <a:spcPts val="10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165" dirty="0">
                <a:latin typeface="Trebuchet MS"/>
                <a:cs typeface="Trebuchet MS"/>
              </a:rPr>
              <a:t>Geometric</a:t>
            </a:r>
            <a:r>
              <a:rPr sz="3200" spc="95" dirty="0">
                <a:latin typeface="Trebuchet MS"/>
                <a:cs typeface="Trebuchet MS"/>
              </a:rPr>
              <a:t> </a:t>
            </a:r>
            <a:r>
              <a:rPr sz="3200" spc="270" dirty="0" smtClean="0">
                <a:latin typeface="Trebuchet MS"/>
                <a:cs typeface="Trebuchet MS"/>
              </a:rPr>
              <a:t>mean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6980" y="2409190"/>
            <a:ext cx="1790700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751964" algn="l"/>
              </a:tabLst>
            </a:pPr>
            <a:r>
              <a:rPr sz="3400" i="1" spc="-1595" dirty="0">
                <a:latin typeface="Times New Roman"/>
                <a:cs typeface="Times New Roman"/>
              </a:rPr>
              <a:t>f</a:t>
            </a:r>
            <a:r>
              <a:rPr sz="5100" spc="-1252" baseline="17156" dirty="0">
                <a:latin typeface="Cambria"/>
                <a:cs typeface="Cambria"/>
              </a:rPr>
              <a:t>^</a:t>
            </a:r>
            <a:r>
              <a:rPr sz="5100" spc="-427" baseline="17156" dirty="0">
                <a:latin typeface="Cambria"/>
                <a:cs typeface="Cambria"/>
              </a:rPr>
              <a:t> </a:t>
            </a:r>
            <a:r>
              <a:rPr sz="3400" spc="-380" dirty="0">
                <a:latin typeface="Cambria"/>
                <a:cs typeface="Cambria"/>
              </a:rPr>
              <a:t>(</a:t>
            </a:r>
            <a:r>
              <a:rPr sz="3400" spc="-300" dirty="0">
                <a:latin typeface="Cambria"/>
                <a:cs typeface="Cambria"/>
              </a:rPr>
              <a:t> </a:t>
            </a:r>
            <a:r>
              <a:rPr sz="3400" i="1" spc="-265" dirty="0">
                <a:latin typeface="Times New Roman"/>
                <a:cs typeface="Times New Roman"/>
              </a:rPr>
              <a:t>x,y</a:t>
            </a:r>
            <a:r>
              <a:rPr sz="3400" i="1" spc="-525" dirty="0">
                <a:latin typeface="Times New Roman"/>
                <a:cs typeface="Times New Roman"/>
              </a:rPr>
              <a:t> </a:t>
            </a:r>
            <a:r>
              <a:rPr sz="3400" spc="110" dirty="0">
                <a:latin typeface="Cambria"/>
                <a:cs typeface="Cambria"/>
              </a:rPr>
              <a:t>)=</a:t>
            </a:r>
            <a:r>
              <a:rPr sz="5100" u="sng" spc="284" baseline="35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00" u="sng" spc="-585" baseline="35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5100" u="sng" baseline="35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5100" baseline="3513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0250" y="2265679"/>
            <a:ext cx="42862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405" dirty="0">
                <a:latin typeface="Cambria"/>
                <a:cs typeface="Cambria"/>
              </a:rPr>
              <a:t>∑</a:t>
            </a:r>
            <a:endParaRPr sz="49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00" y="2814320"/>
            <a:ext cx="1327785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100" i="1" spc="-622" baseline="17156" dirty="0">
                <a:latin typeface="Times New Roman"/>
                <a:cs typeface="Times New Roman"/>
              </a:rPr>
              <a:t>mn</a:t>
            </a:r>
            <a:r>
              <a:rPr sz="5100" i="1" spc="-600" baseline="17156" dirty="0">
                <a:latin typeface="Times New Roman"/>
                <a:cs typeface="Times New Roman"/>
              </a:rPr>
              <a:t> </a:t>
            </a:r>
            <a:r>
              <a:rPr sz="2250" spc="-254" dirty="0">
                <a:latin typeface="Cambria"/>
                <a:cs typeface="Cambria"/>
              </a:rPr>
              <a:t>(</a:t>
            </a:r>
            <a:r>
              <a:rPr sz="2250" spc="-85" dirty="0">
                <a:latin typeface="Cambria"/>
                <a:cs typeface="Cambria"/>
              </a:rPr>
              <a:t> </a:t>
            </a:r>
            <a:r>
              <a:rPr sz="2250" i="1" spc="-140" dirty="0">
                <a:latin typeface="Times New Roman"/>
                <a:cs typeface="Times New Roman"/>
              </a:rPr>
              <a:t>s,t</a:t>
            </a:r>
            <a:r>
              <a:rPr sz="2250" i="1" spc="-330" dirty="0">
                <a:latin typeface="Times New Roman"/>
                <a:cs typeface="Times New Roman"/>
              </a:rPr>
              <a:t> </a:t>
            </a:r>
            <a:r>
              <a:rPr sz="2250" spc="-160" dirty="0">
                <a:latin typeface="Cambria"/>
                <a:cs typeface="Cambria"/>
              </a:rPr>
              <a:t>)∈</a:t>
            </a:r>
            <a:r>
              <a:rPr sz="2250" spc="-240" dirty="0">
                <a:latin typeface="Cambria"/>
                <a:cs typeface="Cambria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3490" y="3128009"/>
            <a:ext cx="1485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i="1" spc="-90" dirty="0">
                <a:latin typeface="Times New Roman"/>
                <a:cs typeface="Times New Roman"/>
              </a:rPr>
              <a:t>xy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31640" y="3185160"/>
            <a:ext cx="773430" cy="323850"/>
            <a:chOff x="4231640" y="3185160"/>
            <a:chExt cx="773430" cy="323850"/>
          </a:xfrm>
        </p:grpSpPr>
        <p:sp>
          <p:nvSpPr>
            <p:cNvPr id="17" name="object 17"/>
            <p:cNvSpPr/>
            <p:nvPr/>
          </p:nvSpPr>
          <p:spPr>
            <a:xfrm>
              <a:off x="4297680" y="3219450"/>
              <a:ext cx="702310" cy="284480"/>
            </a:xfrm>
            <a:custGeom>
              <a:avLst/>
              <a:gdLst/>
              <a:ahLst/>
              <a:cxnLst/>
              <a:rect l="l" t="t" r="r" b="b"/>
              <a:pathLst>
                <a:path w="702310" h="284479">
                  <a:moveTo>
                    <a:pt x="702310" y="28447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1640" y="3185160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20">
                  <a:moveTo>
                    <a:pt x="83820" y="0"/>
                  </a:moveTo>
                  <a:lnTo>
                    <a:pt x="0" y="7619"/>
                  </a:lnTo>
                  <a:lnTo>
                    <a:pt x="55880" y="7111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11929" y="2409190"/>
            <a:ext cx="4707890" cy="1168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i="1" spc="-275" dirty="0">
                <a:latin typeface="Times New Roman"/>
                <a:cs typeface="Times New Roman"/>
              </a:rPr>
              <a:t>g</a:t>
            </a:r>
            <a:r>
              <a:rPr sz="3400" spc="-275" dirty="0">
                <a:latin typeface="Cambria"/>
                <a:cs typeface="Cambria"/>
              </a:rPr>
              <a:t>(</a:t>
            </a:r>
            <a:r>
              <a:rPr sz="3400" spc="-305" dirty="0">
                <a:latin typeface="Cambria"/>
                <a:cs typeface="Cambria"/>
              </a:rPr>
              <a:t> </a:t>
            </a:r>
            <a:r>
              <a:rPr sz="3400" i="1" spc="-220" dirty="0">
                <a:latin typeface="Times New Roman"/>
                <a:cs typeface="Times New Roman"/>
              </a:rPr>
              <a:t>s,t</a:t>
            </a:r>
            <a:r>
              <a:rPr sz="3400" i="1" spc="-420" dirty="0">
                <a:latin typeface="Times New Roman"/>
                <a:cs typeface="Times New Roman"/>
              </a:rPr>
              <a:t> </a:t>
            </a:r>
            <a:r>
              <a:rPr sz="3400" spc="-430" dirty="0">
                <a:latin typeface="Cambria"/>
                <a:cs typeface="Cambria"/>
              </a:rPr>
              <a:t>)</a:t>
            </a:r>
            <a:endParaRPr sz="3400">
              <a:latin typeface="Cambria"/>
              <a:cs typeface="Cambria"/>
            </a:endParaRPr>
          </a:p>
          <a:p>
            <a:pPr marL="848360">
              <a:lnSpc>
                <a:spcPct val="100000"/>
              </a:lnSpc>
              <a:spcBef>
                <a:spcPts val="2050"/>
              </a:spcBef>
            </a:pPr>
            <a:r>
              <a:rPr sz="2400" spc="150" dirty="0">
                <a:latin typeface="Trebuchet MS"/>
                <a:cs typeface="Trebuchet MS"/>
              </a:rPr>
              <a:t>Window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centered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at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(x,y)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26" name="Picture 2" descr="How To Use Geometric Mean Filter On Image - C# Guide - Epoch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32947"/>
            <a:ext cx="4832997" cy="137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219" y="67112"/>
            <a:ext cx="7001475" cy="67586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92710" y="143509"/>
            <a:ext cx="116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Trebuchet MS"/>
                <a:cs typeface="Trebuchet MS"/>
              </a:rPr>
              <a:t>original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5330" y="34290"/>
            <a:ext cx="864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latin typeface="Trebuchet MS"/>
                <a:cs typeface="Trebuchet MS"/>
              </a:rPr>
              <a:t>Noisy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3990" y="400050"/>
            <a:ext cx="1424305" cy="111581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77825" marR="5080" indent="-365760">
              <a:lnSpc>
                <a:spcPct val="93700"/>
              </a:lnSpc>
              <a:spcBef>
                <a:spcPts val="280"/>
              </a:spcBef>
            </a:pPr>
            <a:r>
              <a:rPr sz="2400" spc="180" dirty="0">
                <a:latin typeface="Trebuchet MS"/>
                <a:cs typeface="Trebuchet MS"/>
              </a:rPr>
              <a:t>Gaussian </a:t>
            </a:r>
            <a:r>
              <a:rPr sz="2400" spc="265" dirty="0">
                <a:latin typeface="Cambria"/>
                <a:cs typeface="Cambria"/>
              </a:rPr>
              <a:t>μ=</a:t>
            </a:r>
            <a:r>
              <a:rPr sz="2400" spc="265" dirty="0">
                <a:latin typeface="Trebuchet MS"/>
                <a:cs typeface="Trebuchet MS"/>
              </a:rPr>
              <a:t>0 </a:t>
            </a:r>
            <a:endParaRPr lang="en-US" sz="2400" spc="265" dirty="0" smtClean="0">
              <a:latin typeface="Trebuchet MS"/>
              <a:cs typeface="Trebuchet MS"/>
            </a:endParaRPr>
          </a:p>
          <a:p>
            <a:pPr marL="377825" marR="5080" indent="-365760">
              <a:lnSpc>
                <a:spcPct val="93700"/>
              </a:lnSpc>
              <a:spcBef>
                <a:spcPts val="280"/>
              </a:spcBef>
            </a:pPr>
            <a:r>
              <a:rPr lang="en-US" sz="2400" i="1" spc="265" dirty="0">
                <a:latin typeface="Trebuchet MS"/>
                <a:cs typeface="Times New Roman"/>
              </a:rPr>
              <a:t> </a:t>
            </a:r>
            <a:r>
              <a:rPr lang="en-US" sz="2400" i="1" spc="265" dirty="0" smtClean="0">
                <a:latin typeface="Trebuchet MS"/>
                <a:cs typeface="Times New Roman"/>
              </a:rPr>
              <a:t>  </a:t>
            </a: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400" spc="250" dirty="0" smtClean="0">
                <a:latin typeface="Cambria"/>
                <a:cs typeface="Cambria"/>
              </a:rPr>
              <a:t>=</a:t>
            </a:r>
            <a:r>
              <a:rPr sz="2400" spc="250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" y="6069329"/>
            <a:ext cx="83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SimSun"/>
                <a:cs typeface="SimSun"/>
              </a:rPr>
              <a:t>Arith. </a:t>
            </a:r>
            <a:r>
              <a:rPr sz="2400" spc="355" dirty="0">
                <a:latin typeface="SimSun"/>
                <a:cs typeface="SimSun"/>
              </a:rPr>
              <a:t>mean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1590" y="6069329"/>
            <a:ext cx="144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Trebuchet MS"/>
                <a:cs typeface="Trebuchet MS"/>
              </a:rPr>
              <a:t>Geometri </a:t>
            </a:r>
            <a:r>
              <a:rPr sz="2400" spc="200" dirty="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09927" y="3500527"/>
            <a:ext cx="3819525" cy="619125"/>
            <a:chOff x="2509927" y="3500527"/>
            <a:chExt cx="3819525" cy="619125"/>
          </a:xfrm>
        </p:grpSpPr>
        <p:sp>
          <p:nvSpPr>
            <p:cNvPr id="10" name="object 10"/>
            <p:cNvSpPr/>
            <p:nvPr/>
          </p:nvSpPr>
          <p:spPr>
            <a:xfrm>
              <a:off x="2514599" y="350520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114300" y="0"/>
                  </a:moveTo>
                  <a:lnTo>
                    <a:pt x="165285" y="30213"/>
                  </a:lnTo>
                  <a:lnTo>
                    <a:pt x="186478" y="65580"/>
                  </a:lnTo>
                  <a:lnTo>
                    <a:pt x="204007" y="112322"/>
                  </a:lnTo>
                  <a:lnTo>
                    <a:pt x="217269" y="168839"/>
                  </a:lnTo>
                  <a:lnTo>
                    <a:pt x="225667" y="233531"/>
                  </a:lnTo>
                  <a:lnTo>
                    <a:pt x="228600" y="304800"/>
                  </a:lnTo>
                  <a:lnTo>
                    <a:pt x="225667" y="376068"/>
                  </a:lnTo>
                  <a:lnTo>
                    <a:pt x="217269" y="440760"/>
                  </a:lnTo>
                  <a:lnTo>
                    <a:pt x="204007" y="497277"/>
                  </a:lnTo>
                  <a:lnTo>
                    <a:pt x="186478" y="544019"/>
                  </a:lnTo>
                  <a:lnTo>
                    <a:pt x="165285" y="579386"/>
                  </a:lnTo>
                  <a:lnTo>
                    <a:pt x="114300" y="609600"/>
                  </a:lnTo>
                  <a:lnTo>
                    <a:pt x="87574" y="601780"/>
                  </a:lnTo>
                  <a:lnTo>
                    <a:pt x="42121" y="544019"/>
                  </a:lnTo>
                  <a:lnTo>
                    <a:pt x="24592" y="497277"/>
                  </a:lnTo>
                  <a:lnTo>
                    <a:pt x="11330" y="440760"/>
                  </a:lnTo>
                  <a:lnTo>
                    <a:pt x="2932" y="376068"/>
                  </a:lnTo>
                  <a:lnTo>
                    <a:pt x="0" y="304800"/>
                  </a:lnTo>
                  <a:lnTo>
                    <a:pt x="2932" y="233531"/>
                  </a:lnTo>
                  <a:lnTo>
                    <a:pt x="11330" y="168839"/>
                  </a:lnTo>
                  <a:lnTo>
                    <a:pt x="24592" y="112322"/>
                  </a:lnTo>
                  <a:lnTo>
                    <a:pt x="42121" y="65580"/>
                  </a:lnTo>
                  <a:lnTo>
                    <a:pt x="63314" y="30213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9926" y="3500539"/>
              <a:ext cx="238125" cy="619125"/>
            </a:xfrm>
            <a:custGeom>
              <a:avLst/>
              <a:gdLst/>
              <a:ahLst/>
              <a:cxnLst/>
              <a:rect l="l" t="t" r="r" b="b"/>
              <a:pathLst>
                <a:path w="238125" h="6191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619125">
                  <a:moveTo>
                    <a:pt x="237934" y="614260"/>
                  </a:moveTo>
                  <a:lnTo>
                    <a:pt x="236575" y="610958"/>
                  </a:lnTo>
                  <a:lnTo>
                    <a:pt x="233273" y="609600"/>
                  </a:lnTo>
                  <a:lnTo>
                    <a:pt x="229958" y="610958"/>
                  </a:lnTo>
                  <a:lnTo>
                    <a:pt x="228600" y="614260"/>
                  </a:lnTo>
                  <a:lnTo>
                    <a:pt x="229958" y="617575"/>
                  </a:lnTo>
                  <a:lnTo>
                    <a:pt x="233273" y="618934"/>
                  </a:lnTo>
                  <a:lnTo>
                    <a:pt x="236575" y="617575"/>
                  </a:lnTo>
                  <a:lnTo>
                    <a:pt x="237934" y="6142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799" y="35052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152400" y="0"/>
                  </a:moveTo>
                  <a:lnTo>
                    <a:pt x="220380" y="26436"/>
                  </a:lnTo>
                  <a:lnTo>
                    <a:pt x="248638" y="57383"/>
                  </a:lnTo>
                  <a:lnTo>
                    <a:pt x="272009" y="98282"/>
                  </a:lnTo>
                  <a:lnTo>
                    <a:pt x="289693" y="147734"/>
                  </a:lnTo>
                  <a:lnTo>
                    <a:pt x="300890" y="204340"/>
                  </a:lnTo>
                  <a:lnTo>
                    <a:pt x="304800" y="266700"/>
                  </a:lnTo>
                  <a:lnTo>
                    <a:pt x="300890" y="329059"/>
                  </a:lnTo>
                  <a:lnTo>
                    <a:pt x="289693" y="385665"/>
                  </a:lnTo>
                  <a:lnTo>
                    <a:pt x="272009" y="435117"/>
                  </a:lnTo>
                  <a:lnTo>
                    <a:pt x="248638" y="476016"/>
                  </a:lnTo>
                  <a:lnTo>
                    <a:pt x="220380" y="506963"/>
                  </a:lnTo>
                  <a:lnTo>
                    <a:pt x="152400" y="533400"/>
                  </a:lnTo>
                  <a:lnTo>
                    <a:pt x="116765" y="526557"/>
                  </a:lnTo>
                  <a:lnTo>
                    <a:pt x="56161" y="476016"/>
                  </a:lnTo>
                  <a:lnTo>
                    <a:pt x="32790" y="435117"/>
                  </a:lnTo>
                  <a:lnTo>
                    <a:pt x="15106" y="385665"/>
                  </a:lnTo>
                  <a:lnTo>
                    <a:pt x="3909" y="329059"/>
                  </a:lnTo>
                  <a:lnTo>
                    <a:pt x="0" y="266700"/>
                  </a:lnTo>
                  <a:lnTo>
                    <a:pt x="3909" y="204340"/>
                  </a:lnTo>
                  <a:lnTo>
                    <a:pt x="15106" y="147734"/>
                  </a:lnTo>
                  <a:lnTo>
                    <a:pt x="32790" y="98282"/>
                  </a:lnTo>
                  <a:lnTo>
                    <a:pt x="56161" y="57383"/>
                  </a:lnTo>
                  <a:lnTo>
                    <a:pt x="84419" y="26436"/>
                  </a:lnTo>
                  <a:lnTo>
                    <a:pt x="1524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5126" y="3500539"/>
              <a:ext cx="314325" cy="542925"/>
            </a:xfrm>
            <a:custGeom>
              <a:avLst/>
              <a:gdLst/>
              <a:ahLst/>
              <a:cxnLst/>
              <a:rect l="l" t="t" r="r" b="b"/>
              <a:pathLst>
                <a:path w="314325" h="5429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314325" h="542925">
                  <a:moveTo>
                    <a:pt x="314134" y="538060"/>
                  </a:moveTo>
                  <a:lnTo>
                    <a:pt x="312775" y="534758"/>
                  </a:lnTo>
                  <a:lnTo>
                    <a:pt x="309473" y="533400"/>
                  </a:lnTo>
                  <a:lnTo>
                    <a:pt x="306158" y="534758"/>
                  </a:lnTo>
                  <a:lnTo>
                    <a:pt x="304800" y="538060"/>
                  </a:lnTo>
                  <a:lnTo>
                    <a:pt x="306158" y="541375"/>
                  </a:lnTo>
                  <a:lnTo>
                    <a:pt x="309473" y="542734"/>
                  </a:lnTo>
                  <a:lnTo>
                    <a:pt x="312775" y="541375"/>
                  </a:lnTo>
                  <a:lnTo>
                    <a:pt x="314134" y="538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420" dirty="0"/>
              <a:t>Mean</a:t>
            </a:r>
            <a:r>
              <a:rPr spc="75" dirty="0"/>
              <a:t> </a:t>
            </a:r>
            <a:r>
              <a:rPr spc="95" dirty="0"/>
              <a:t>filters</a:t>
            </a:r>
            <a:r>
              <a:rPr spc="80" dirty="0"/>
              <a:t> </a:t>
            </a:r>
            <a:r>
              <a:rPr spc="1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59" y="1449070"/>
            <a:ext cx="4673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spc="204" dirty="0">
                <a:latin typeface="Trebuchet MS"/>
                <a:cs typeface="Trebuchet MS"/>
              </a:rPr>
              <a:t>Harmonic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mean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filter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59" y="3224529"/>
            <a:ext cx="6137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spc="150" dirty="0">
                <a:latin typeface="Trebuchet MS"/>
                <a:cs typeface="Trebuchet MS"/>
              </a:rPr>
              <a:t>Contra-</a:t>
            </a:r>
            <a:r>
              <a:rPr sz="3200" spc="200" dirty="0">
                <a:latin typeface="Trebuchet MS"/>
                <a:cs typeface="Trebuchet MS"/>
              </a:rPr>
              <a:t>harmonic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295" dirty="0">
                <a:latin typeface="Trebuchet MS"/>
                <a:cs typeface="Trebuchet MS"/>
              </a:rPr>
              <a:t>mean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filter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239" y="3749040"/>
            <a:ext cx="39243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80" dirty="0">
                <a:latin typeface="Cambria"/>
                <a:cs typeface="Cambria"/>
              </a:rPr>
              <a:t>∑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969" y="4221479"/>
            <a:ext cx="201930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350" i="1" spc="-1889" baseline="-34482" dirty="0">
                <a:latin typeface="Times New Roman"/>
                <a:cs typeface="Times New Roman"/>
              </a:rPr>
              <a:t>f</a:t>
            </a:r>
            <a:r>
              <a:rPr sz="4350" spc="-952" baseline="-17241" dirty="0">
                <a:latin typeface="Cambria"/>
                <a:cs typeface="Cambria"/>
              </a:rPr>
              <a:t>^</a:t>
            </a:r>
            <a:r>
              <a:rPr sz="4350" spc="-307" baseline="-17241" dirty="0">
                <a:latin typeface="Cambria"/>
                <a:cs typeface="Cambria"/>
              </a:rPr>
              <a:t> </a:t>
            </a:r>
            <a:r>
              <a:rPr sz="4350" spc="-405" baseline="-34482" dirty="0">
                <a:latin typeface="Cambria"/>
                <a:cs typeface="Cambria"/>
              </a:rPr>
              <a:t>(</a:t>
            </a:r>
            <a:r>
              <a:rPr sz="4350" spc="-315" baseline="-34482" dirty="0">
                <a:latin typeface="Cambria"/>
                <a:cs typeface="Cambria"/>
              </a:rPr>
              <a:t> </a:t>
            </a:r>
            <a:r>
              <a:rPr sz="4350" i="1" spc="-247" baseline="-34482" dirty="0">
                <a:latin typeface="Times New Roman"/>
                <a:cs typeface="Times New Roman"/>
              </a:rPr>
              <a:t>x,y</a:t>
            </a:r>
            <a:r>
              <a:rPr sz="4350" i="1" spc="-630" baseline="-34482" dirty="0">
                <a:latin typeface="Times New Roman"/>
                <a:cs typeface="Times New Roman"/>
              </a:rPr>
              <a:t> </a:t>
            </a:r>
            <a:r>
              <a:rPr sz="4350" spc="104" baseline="-34482" dirty="0">
                <a:latin typeface="Cambria"/>
                <a:cs typeface="Cambria"/>
              </a:rPr>
              <a:t>)=</a:t>
            </a:r>
            <a:r>
              <a:rPr sz="1950" spc="70" dirty="0">
                <a:latin typeface="Cambria"/>
                <a:cs typeface="Cambria"/>
              </a:rPr>
              <a:t>(</a:t>
            </a:r>
            <a:r>
              <a:rPr sz="1950" spc="-210" dirty="0">
                <a:latin typeface="Cambria"/>
                <a:cs typeface="Cambria"/>
              </a:rPr>
              <a:t> </a:t>
            </a:r>
            <a:r>
              <a:rPr sz="1950" i="1" spc="-105" dirty="0">
                <a:latin typeface="Times New Roman"/>
                <a:cs typeface="Times New Roman"/>
              </a:rPr>
              <a:t>s,t</a:t>
            </a:r>
            <a:r>
              <a:rPr sz="1950" i="1" spc="-1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ambria"/>
                <a:cs typeface="Cambria"/>
              </a:rPr>
              <a:t>)∈</a:t>
            </a:r>
            <a:r>
              <a:rPr sz="1950" i="1" spc="-20" dirty="0">
                <a:latin typeface="Times New Roman"/>
                <a:cs typeface="Times New Roman"/>
              </a:rPr>
              <a:t>S</a:t>
            </a:r>
            <a:r>
              <a:rPr sz="1725" i="1" spc="-30" baseline="-16908" dirty="0">
                <a:latin typeface="Times New Roman"/>
                <a:cs typeface="Times New Roman"/>
              </a:rPr>
              <a:t>xy</a:t>
            </a:r>
            <a:endParaRPr sz="1725" baseline="-1690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6750" y="3873500"/>
            <a:ext cx="127571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00" i="1" spc="-160" dirty="0">
                <a:latin typeface="Times New Roman"/>
                <a:cs typeface="Times New Roman"/>
              </a:rPr>
              <a:t>g</a:t>
            </a:r>
            <a:r>
              <a:rPr sz="2900" spc="-160" dirty="0">
                <a:latin typeface="Cambria"/>
                <a:cs typeface="Cambria"/>
              </a:rPr>
              <a:t>(</a:t>
            </a:r>
            <a:r>
              <a:rPr sz="2900" spc="-210" dirty="0">
                <a:latin typeface="Cambria"/>
                <a:cs typeface="Cambria"/>
              </a:rPr>
              <a:t> </a:t>
            </a:r>
            <a:r>
              <a:rPr sz="2900" i="1" spc="-135" dirty="0">
                <a:latin typeface="Times New Roman"/>
                <a:cs typeface="Times New Roman"/>
              </a:rPr>
              <a:t>s,t</a:t>
            </a:r>
            <a:r>
              <a:rPr sz="2900" i="1" spc="-335" dirty="0">
                <a:latin typeface="Times New Roman"/>
                <a:cs typeface="Times New Roman"/>
              </a:rPr>
              <a:t> </a:t>
            </a:r>
            <a:r>
              <a:rPr sz="2900" spc="-254" dirty="0">
                <a:latin typeface="Cambria"/>
                <a:cs typeface="Cambria"/>
              </a:rPr>
              <a:t>)</a:t>
            </a:r>
            <a:r>
              <a:rPr sz="2925" i="1" spc="-382" baseline="41310" dirty="0">
                <a:latin typeface="Times New Roman"/>
                <a:cs typeface="Times New Roman"/>
              </a:rPr>
              <a:t>Q+</a:t>
            </a:r>
            <a:r>
              <a:rPr sz="2925" i="1" spc="-450" baseline="41310" dirty="0">
                <a:latin typeface="Times New Roman"/>
                <a:cs typeface="Times New Roman"/>
              </a:rPr>
              <a:t> </a:t>
            </a:r>
            <a:r>
              <a:rPr sz="2925" spc="-75" baseline="41310" dirty="0">
                <a:latin typeface="Times New Roman"/>
                <a:cs typeface="Times New Roman"/>
              </a:rPr>
              <a:t>1</a:t>
            </a:r>
            <a:endParaRPr sz="2925" baseline="4131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9179" y="4719320"/>
            <a:ext cx="2138680" cy="17780"/>
          </a:xfrm>
          <a:custGeom>
            <a:avLst/>
            <a:gdLst/>
            <a:ahLst/>
            <a:cxnLst/>
            <a:rect l="l" t="t" r="r" b="b"/>
            <a:pathLst>
              <a:path w="2138679" h="17779">
                <a:moveTo>
                  <a:pt x="2138680" y="0"/>
                </a:moveTo>
                <a:lnTo>
                  <a:pt x="0" y="0"/>
                </a:lnTo>
                <a:lnTo>
                  <a:pt x="0" y="17779"/>
                </a:lnTo>
                <a:lnTo>
                  <a:pt x="2138680" y="17779"/>
                </a:lnTo>
                <a:lnTo>
                  <a:pt x="2138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0779" y="4630420"/>
            <a:ext cx="883919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890"/>
              </a:lnSpc>
              <a:spcBef>
                <a:spcPts val="100"/>
              </a:spcBef>
            </a:pPr>
            <a:r>
              <a:rPr sz="4250" spc="-50" dirty="0">
                <a:latin typeface="Cambria"/>
                <a:cs typeface="Cambria"/>
              </a:rPr>
              <a:t>∑</a:t>
            </a:r>
            <a:endParaRPr sz="4250">
              <a:latin typeface="Cambria"/>
              <a:cs typeface="Cambria"/>
            </a:endParaRPr>
          </a:p>
          <a:p>
            <a:pPr algn="ctr">
              <a:lnSpc>
                <a:spcPts val="2130"/>
              </a:lnSpc>
            </a:pPr>
            <a:r>
              <a:rPr sz="1950" spc="-195" dirty="0">
                <a:latin typeface="Cambria"/>
                <a:cs typeface="Cambria"/>
              </a:rPr>
              <a:t>(</a:t>
            </a:r>
            <a:r>
              <a:rPr sz="1950" spc="-210" dirty="0">
                <a:latin typeface="Cambria"/>
                <a:cs typeface="Cambria"/>
              </a:rPr>
              <a:t> </a:t>
            </a:r>
            <a:r>
              <a:rPr sz="1950" i="1" spc="-105" dirty="0">
                <a:latin typeface="Times New Roman"/>
                <a:cs typeface="Times New Roman"/>
              </a:rPr>
              <a:t>s,t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Cambria"/>
                <a:cs typeface="Cambria"/>
              </a:rPr>
              <a:t>)∈</a:t>
            </a:r>
            <a:r>
              <a:rPr sz="1950" i="1" spc="-10" dirty="0">
                <a:latin typeface="Times New Roman"/>
                <a:cs typeface="Times New Roman"/>
              </a:rPr>
              <a:t>S</a:t>
            </a:r>
            <a:r>
              <a:rPr sz="1725" i="1" spc="-15" baseline="-26570" dirty="0">
                <a:latin typeface="Times New Roman"/>
                <a:cs typeface="Times New Roman"/>
              </a:rPr>
              <a:t>xy</a:t>
            </a:r>
            <a:endParaRPr sz="1725" baseline="-2657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6129" y="4753609"/>
            <a:ext cx="102425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00" i="1" spc="-210" dirty="0">
                <a:latin typeface="Times New Roman"/>
                <a:cs typeface="Times New Roman"/>
              </a:rPr>
              <a:t>g</a:t>
            </a:r>
            <a:r>
              <a:rPr sz="2900" i="1" spc="-405" dirty="0">
                <a:latin typeface="Times New Roman"/>
                <a:cs typeface="Times New Roman"/>
              </a:rPr>
              <a:t> </a:t>
            </a:r>
            <a:r>
              <a:rPr sz="2900" spc="-270" dirty="0">
                <a:latin typeface="Cambria"/>
                <a:cs typeface="Cambria"/>
              </a:rPr>
              <a:t>(</a:t>
            </a:r>
            <a:r>
              <a:rPr sz="2900" spc="-380" dirty="0">
                <a:latin typeface="Cambria"/>
                <a:cs typeface="Cambria"/>
              </a:rPr>
              <a:t> </a:t>
            </a:r>
            <a:r>
              <a:rPr sz="2900" i="1" spc="-135" dirty="0">
                <a:latin typeface="Times New Roman"/>
                <a:cs typeface="Times New Roman"/>
              </a:rPr>
              <a:t>s,t</a:t>
            </a:r>
            <a:r>
              <a:rPr sz="2900" i="1" spc="-185" dirty="0">
                <a:latin typeface="Times New Roman"/>
                <a:cs typeface="Times New Roman"/>
              </a:rPr>
              <a:t> </a:t>
            </a:r>
            <a:r>
              <a:rPr sz="2900" spc="-300" dirty="0">
                <a:latin typeface="Cambria"/>
                <a:cs typeface="Cambria"/>
              </a:rPr>
              <a:t>)</a:t>
            </a:r>
            <a:r>
              <a:rPr sz="2925" i="1" spc="-450" baseline="35612" dirty="0">
                <a:latin typeface="Times New Roman"/>
                <a:cs typeface="Times New Roman"/>
              </a:rPr>
              <a:t>Q</a:t>
            </a:r>
            <a:endParaRPr sz="2925" baseline="35612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7119" y="2090420"/>
            <a:ext cx="307467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923414" algn="l"/>
                <a:tab pos="3035935" algn="l"/>
              </a:tabLst>
            </a:pPr>
            <a:r>
              <a:rPr sz="2900" i="1" spc="-1225" dirty="0">
                <a:latin typeface="Times New Roman"/>
                <a:cs typeface="Times New Roman"/>
              </a:rPr>
              <a:t>f</a:t>
            </a:r>
            <a:r>
              <a:rPr sz="4350" spc="-900" baseline="17241" dirty="0">
                <a:latin typeface="Cambria"/>
                <a:cs typeface="Cambria"/>
              </a:rPr>
              <a:t>^</a:t>
            </a:r>
            <a:r>
              <a:rPr sz="4350" spc="-292" baseline="17241" dirty="0">
                <a:latin typeface="Cambria"/>
                <a:cs typeface="Cambria"/>
              </a:rPr>
              <a:t> </a:t>
            </a:r>
            <a:r>
              <a:rPr sz="2900" spc="-250" dirty="0">
                <a:latin typeface="Cambria"/>
                <a:cs typeface="Cambria"/>
              </a:rPr>
              <a:t>(</a:t>
            </a:r>
            <a:r>
              <a:rPr sz="2900" spc="-200" dirty="0">
                <a:latin typeface="Cambria"/>
                <a:cs typeface="Cambria"/>
              </a:rPr>
              <a:t> </a:t>
            </a:r>
            <a:r>
              <a:rPr sz="2900" i="1" spc="-145" dirty="0">
                <a:latin typeface="Times New Roman"/>
                <a:cs typeface="Times New Roman"/>
              </a:rPr>
              <a:t>x,y</a:t>
            </a:r>
            <a:r>
              <a:rPr sz="2900" i="1" spc="-415" dirty="0">
                <a:latin typeface="Times New Roman"/>
                <a:cs typeface="Times New Roman"/>
              </a:rPr>
              <a:t> </a:t>
            </a:r>
            <a:r>
              <a:rPr sz="2900" spc="220" dirty="0">
                <a:latin typeface="Cambria"/>
                <a:cs typeface="Cambria"/>
              </a:rPr>
              <a:t>)=</a:t>
            </a:r>
            <a:r>
              <a:rPr sz="4350" u="sng" baseline="354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350" i="1" u="sng" spc="-37" baseline="354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mn</a:t>
            </a:r>
            <a:r>
              <a:rPr sz="4350" i="1" u="sng" baseline="354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350" baseline="3544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029" y="2429509"/>
            <a:ext cx="40386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50" dirty="0">
                <a:latin typeface="Cambria"/>
                <a:cs typeface="Cambria"/>
              </a:rPr>
              <a:t>∑</a:t>
            </a:r>
            <a:endParaRPr sz="42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920" y="3023870"/>
            <a:ext cx="72898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80" dirty="0">
                <a:latin typeface="Cambria"/>
                <a:cs typeface="Cambria"/>
              </a:rPr>
              <a:t>(</a:t>
            </a:r>
            <a:r>
              <a:rPr sz="1950" spc="-210" dirty="0">
                <a:latin typeface="Cambria"/>
                <a:cs typeface="Cambria"/>
              </a:rPr>
              <a:t> </a:t>
            </a:r>
            <a:r>
              <a:rPr sz="1950" i="1" spc="-85" dirty="0">
                <a:latin typeface="Times New Roman"/>
                <a:cs typeface="Times New Roman"/>
              </a:rPr>
              <a:t>s,t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Cambria"/>
                <a:cs typeface="Cambria"/>
              </a:rPr>
              <a:t>)∈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8470" y="3168650"/>
            <a:ext cx="14097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-40" dirty="0">
                <a:latin typeface="Times New Roman"/>
                <a:cs typeface="Times New Roman"/>
              </a:rPr>
              <a:t>xy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3260" y="2321559"/>
            <a:ext cx="88265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9725" algn="l"/>
                <a:tab pos="869315" algn="l"/>
              </a:tabLst>
            </a:pPr>
            <a:r>
              <a:rPr sz="2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9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4850" y="2806700"/>
            <a:ext cx="85280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spc="-180" dirty="0">
                <a:latin typeface="Times New Roman"/>
                <a:cs typeface="Times New Roman"/>
              </a:rPr>
              <a:t>g</a:t>
            </a:r>
            <a:r>
              <a:rPr sz="2900" i="1" spc="-400" dirty="0">
                <a:latin typeface="Times New Roman"/>
                <a:cs typeface="Times New Roman"/>
              </a:rPr>
              <a:t> </a:t>
            </a:r>
            <a:r>
              <a:rPr sz="2900" spc="-250" dirty="0">
                <a:latin typeface="Cambria"/>
                <a:cs typeface="Cambria"/>
              </a:rPr>
              <a:t>(</a:t>
            </a:r>
            <a:r>
              <a:rPr sz="2900" spc="-380" dirty="0">
                <a:latin typeface="Cambria"/>
                <a:cs typeface="Cambria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s,t</a:t>
            </a:r>
            <a:r>
              <a:rPr sz="2900" i="1" spc="-165" dirty="0">
                <a:latin typeface="Times New Roman"/>
                <a:cs typeface="Times New Roman"/>
              </a:rPr>
              <a:t> </a:t>
            </a:r>
            <a:r>
              <a:rPr sz="2900" spc="-155" dirty="0">
                <a:latin typeface="Cambria"/>
                <a:cs typeface="Cambria"/>
              </a:rPr>
              <a:t>)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53457" y="51515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56957" y="56112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58129" y="5156200"/>
            <a:ext cx="2603500" cy="45974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2400" spc="320" dirty="0">
                <a:latin typeface="Trebuchet MS"/>
                <a:cs typeface="Trebuchet MS"/>
              </a:rPr>
              <a:t>Q=-</a:t>
            </a:r>
            <a:r>
              <a:rPr sz="2400" spc="50" dirty="0">
                <a:latin typeface="Trebuchet MS"/>
                <a:cs typeface="Trebuchet MS"/>
              </a:rPr>
              <a:t>1,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harmonic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23409" y="4909820"/>
            <a:ext cx="1304290" cy="177800"/>
            <a:chOff x="4423409" y="4909820"/>
            <a:chExt cx="1304290" cy="177800"/>
          </a:xfrm>
        </p:grpSpPr>
        <p:sp>
          <p:nvSpPr>
            <p:cNvPr id="21" name="object 21"/>
            <p:cNvSpPr/>
            <p:nvPr/>
          </p:nvSpPr>
          <p:spPr>
            <a:xfrm>
              <a:off x="4494529" y="4946650"/>
              <a:ext cx="1228090" cy="135890"/>
            </a:xfrm>
            <a:custGeom>
              <a:avLst/>
              <a:gdLst/>
              <a:ahLst/>
              <a:cxnLst/>
              <a:rect l="l" t="t" r="r" b="b"/>
              <a:pathLst>
                <a:path w="1228089" h="135889">
                  <a:moveTo>
                    <a:pt x="1228090" y="13588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409" y="4909820"/>
              <a:ext cx="80010" cy="74930"/>
            </a:xfrm>
            <a:custGeom>
              <a:avLst/>
              <a:gdLst/>
              <a:ahLst/>
              <a:cxnLst/>
              <a:rect l="l" t="t" r="r" b="b"/>
              <a:pathLst>
                <a:path w="80010" h="74929">
                  <a:moveTo>
                    <a:pt x="80010" y="0"/>
                  </a:moveTo>
                  <a:lnTo>
                    <a:pt x="0" y="29209"/>
                  </a:lnTo>
                  <a:lnTo>
                    <a:pt x="71119" y="74929"/>
                  </a:lnTo>
                  <a:lnTo>
                    <a:pt x="800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486807" y="57611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6647" y="62208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91479" y="5765800"/>
            <a:ext cx="2529840" cy="45974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60" dirty="0">
                <a:latin typeface="SimSun"/>
                <a:cs typeface="SimSun"/>
              </a:rPr>
              <a:t>Q=0,</a:t>
            </a:r>
            <a:r>
              <a:rPr sz="2400" spc="-615" dirty="0">
                <a:latin typeface="SimSun"/>
                <a:cs typeface="SimSun"/>
              </a:rPr>
              <a:t> </a:t>
            </a:r>
            <a:r>
              <a:rPr sz="2400" spc="-225" dirty="0">
                <a:latin typeface="SimSun"/>
                <a:cs typeface="SimSun"/>
              </a:rPr>
              <a:t>airth.</a:t>
            </a:r>
            <a:r>
              <a:rPr sz="2400" spc="-600" dirty="0">
                <a:latin typeface="SimSun"/>
                <a:cs typeface="SimSun"/>
              </a:rPr>
              <a:t> </a:t>
            </a:r>
            <a:r>
              <a:rPr sz="2400" spc="355" dirty="0">
                <a:latin typeface="SimSun"/>
                <a:cs typeface="SimSun"/>
              </a:rPr>
              <a:t>mean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6007" y="637072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25057" y="683046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4672"/>
                </a:moveTo>
                <a:lnTo>
                  <a:pt x="1368" y="1368"/>
                </a:lnTo>
                <a:lnTo>
                  <a:pt x="4672" y="0"/>
                </a:lnTo>
                <a:lnTo>
                  <a:pt x="7976" y="1368"/>
                </a:lnTo>
                <a:lnTo>
                  <a:pt x="9344" y="4672"/>
                </a:lnTo>
                <a:lnTo>
                  <a:pt x="7976" y="7976"/>
                </a:lnTo>
                <a:lnTo>
                  <a:pt x="4672" y="9344"/>
                </a:lnTo>
                <a:lnTo>
                  <a:pt x="1368" y="7976"/>
                </a:lnTo>
                <a:lnTo>
                  <a:pt x="0" y="46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40679" y="6375400"/>
            <a:ext cx="1289050" cy="459740"/>
          </a:xfrm>
          <a:prstGeom prst="rect">
            <a:avLst/>
          </a:prstGeom>
          <a:ln w="93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2400" spc="400" dirty="0">
                <a:latin typeface="Trebuchet MS"/>
                <a:cs typeface="Trebuchet MS"/>
              </a:rPr>
              <a:t>Q=+,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33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563" y="65645"/>
            <a:ext cx="6979389" cy="67380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54610" y="-8890"/>
            <a:ext cx="107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SimSun"/>
                <a:cs typeface="SimSun"/>
              </a:rPr>
              <a:t>Pepper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54610" y="356870"/>
            <a:ext cx="82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latin typeface="SimSun"/>
                <a:cs typeface="SimSun"/>
              </a:rPr>
              <a:t>Noise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2609" y="67309"/>
            <a:ext cx="8280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SimSun"/>
                <a:cs typeface="SimSun"/>
              </a:rPr>
              <a:t>Salt </a:t>
            </a:r>
            <a:r>
              <a:rPr sz="2400" spc="45" dirty="0" smtClean="0">
                <a:latin typeface="SimSun"/>
                <a:cs typeface="SimSun"/>
              </a:rPr>
              <a:t>Noise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07950" y="5172709"/>
            <a:ext cx="116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latin typeface="Trebuchet MS"/>
                <a:cs typeface="Trebuchet MS"/>
              </a:rPr>
              <a:t>Contra-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07950" y="5538470"/>
            <a:ext cx="145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harmonic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07950" y="5904229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Trebuchet MS"/>
                <a:cs typeface="Trebuchet MS"/>
              </a:rPr>
              <a:t>Q=1.5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9730" y="5139690"/>
            <a:ext cx="1159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Contra-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3819" y="5505450"/>
            <a:ext cx="145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harmonic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4180" y="5871209"/>
            <a:ext cx="111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20" dirty="0">
                <a:latin typeface="Trebuchet MS"/>
                <a:cs typeface="Trebuchet MS"/>
              </a:rPr>
              <a:t>Q=-</a:t>
            </a:r>
            <a:r>
              <a:rPr sz="2400" spc="95" dirty="0">
                <a:latin typeface="Trebuchet MS"/>
                <a:cs typeface="Trebuchet MS"/>
              </a:rPr>
              <a:t>1.5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Preview</a:t>
            </a:r>
            <a:r>
              <a:rPr spc="95" dirty="0"/>
              <a:t> </a:t>
            </a:r>
            <a:r>
              <a:rPr spc="1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346018"/>
            <a:ext cx="8318500" cy="32619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77825" indent="-339725">
              <a:lnSpc>
                <a:spcPct val="100000"/>
              </a:lnSpc>
              <a:spcBef>
                <a:spcPts val="9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dirty="0">
                <a:latin typeface="Trebuchet MS"/>
                <a:cs typeface="Trebuchet MS"/>
              </a:rPr>
              <a:t>Target</a:t>
            </a:r>
          </a:p>
          <a:p>
            <a:pPr marL="777875" lvl="1" indent="-282575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777875" algn="l"/>
              </a:tabLst>
            </a:pPr>
            <a:r>
              <a:rPr sz="2800" dirty="0">
                <a:latin typeface="Trebuchet MS"/>
                <a:cs typeface="Trebuchet MS"/>
              </a:rPr>
              <a:t>Degraded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digital image</a:t>
            </a:r>
            <a:endParaRPr sz="2800" dirty="0">
              <a:latin typeface="Trebuchet MS"/>
              <a:cs typeface="Trebuchet MS"/>
            </a:endParaRPr>
          </a:p>
          <a:p>
            <a:pPr marL="778510" marR="30480" lvl="1" indent="-283210">
              <a:lnSpc>
                <a:spcPct val="100299"/>
              </a:lnSpc>
              <a:spcBef>
                <a:spcPts val="70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778510" algn="l"/>
              </a:tabLst>
            </a:pPr>
            <a:r>
              <a:rPr sz="2800" dirty="0">
                <a:latin typeface="Trebuchet MS"/>
                <a:cs typeface="Trebuchet MS"/>
              </a:rPr>
              <a:t>Sensor, digitizer, display degradations are less considered</a:t>
            </a:r>
          </a:p>
          <a:p>
            <a:pPr marL="377825" indent="-339725">
              <a:lnSpc>
                <a:spcPct val="100000"/>
              </a:lnSpc>
              <a:spcBef>
                <a:spcPts val="8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dirty="0">
                <a:latin typeface="Trebuchet MS"/>
                <a:cs typeface="Trebuchet MS"/>
              </a:rPr>
              <a:t>Spatial domain approach</a:t>
            </a:r>
          </a:p>
          <a:p>
            <a:pPr marL="377825" indent="-339725">
              <a:lnSpc>
                <a:spcPct val="100000"/>
              </a:lnSpc>
              <a:spcBef>
                <a:spcPts val="83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dirty="0">
                <a:latin typeface="Trebuchet MS"/>
                <a:cs typeface="Trebuchet MS"/>
              </a:rPr>
              <a:t>Frequency domain approach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4672" y="3585617"/>
            <a:ext cx="390525" cy="1000125"/>
            <a:chOff x="-4672" y="3585617"/>
            <a:chExt cx="390525" cy="1000125"/>
          </a:xfrm>
        </p:grpSpPr>
        <p:sp>
          <p:nvSpPr>
            <p:cNvPr id="5" name="object 5"/>
            <p:cNvSpPr/>
            <p:nvPr/>
          </p:nvSpPr>
          <p:spPr>
            <a:xfrm>
              <a:off x="0" y="3590289"/>
              <a:ext cx="381000" cy="990600"/>
            </a:xfrm>
            <a:custGeom>
              <a:avLst/>
              <a:gdLst/>
              <a:ahLst/>
              <a:cxnLst/>
              <a:rect l="l" t="t" r="r" b="b"/>
              <a:pathLst>
                <a:path w="381000" h="990600">
                  <a:moveTo>
                    <a:pt x="381000" y="0"/>
                  </a:moveTo>
                  <a:lnTo>
                    <a:pt x="324612" y="4683"/>
                  </a:lnTo>
                  <a:lnTo>
                    <a:pt x="272795" y="17353"/>
                  </a:lnTo>
                  <a:lnTo>
                    <a:pt x="230123" y="35935"/>
                  </a:lnTo>
                  <a:lnTo>
                    <a:pt x="190500" y="82550"/>
                  </a:lnTo>
                  <a:lnTo>
                    <a:pt x="190500" y="412750"/>
                  </a:lnTo>
                  <a:lnTo>
                    <a:pt x="179832" y="437428"/>
                  </a:lnTo>
                  <a:lnTo>
                    <a:pt x="150876" y="459912"/>
                  </a:lnTo>
                  <a:lnTo>
                    <a:pt x="108204" y="478312"/>
                  </a:lnTo>
                  <a:lnTo>
                    <a:pt x="56387" y="490738"/>
                  </a:lnTo>
                  <a:lnTo>
                    <a:pt x="0" y="495300"/>
                  </a:lnTo>
                  <a:lnTo>
                    <a:pt x="56388" y="499983"/>
                  </a:lnTo>
                  <a:lnTo>
                    <a:pt x="108204" y="512653"/>
                  </a:lnTo>
                  <a:lnTo>
                    <a:pt x="150876" y="531235"/>
                  </a:lnTo>
                  <a:lnTo>
                    <a:pt x="179832" y="553659"/>
                  </a:lnTo>
                  <a:lnTo>
                    <a:pt x="190500" y="577850"/>
                  </a:lnTo>
                  <a:lnTo>
                    <a:pt x="190500" y="908050"/>
                  </a:lnTo>
                  <a:lnTo>
                    <a:pt x="201168" y="932728"/>
                  </a:lnTo>
                  <a:lnTo>
                    <a:pt x="230124" y="955212"/>
                  </a:lnTo>
                  <a:lnTo>
                    <a:pt x="272796" y="973612"/>
                  </a:lnTo>
                  <a:lnTo>
                    <a:pt x="324612" y="986038"/>
                  </a:lnTo>
                  <a:lnTo>
                    <a:pt x="381000" y="990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4660" y="3585628"/>
              <a:ext cx="390525" cy="1000125"/>
            </a:xfrm>
            <a:custGeom>
              <a:avLst/>
              <a:gdLst/>
              <a:ahLst/>
              <a:cxnLst/>
              <a:rect l="l" t="t" r="r" b="b"/>
              <a:pathLst>
                <a:path w="390525" h="1000125">
                  <a:moveTo>
                    <a:pt x="9321" y="4660"/>
                  </a:moveTo>
                  <a:lnTo>
                    <a:pt x="7962" y="1358"/>
                  </a:lnTo>
                  <a:lnTo>
                    <a:pt x="4660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60" y="9334"/>
                  </a:lnTo>
                  <a:lnTo>
                    <a:pt x="7962" y="7975"/>
                  </a:lnTo>
                  <a:lnTo>
                    <a:pt x="9321" y="4660"/>
                  </a:lnTo>
                  <a:close/>
                </a:path>
                <a:path w="390525" h="1000125">
                  <a:moveTo>
                    <a:pt x="390321" y="995260"/>
                  </a:moveTo>
                  <a:lnTo>
                    <a:pt x="388962" y="991958"/>
                  </a:lnTo>
                  <a:lnTo>
                    <a:pt x="385660" y="990600"/>
                  </a:lnTo>
                  <a:lnTo>
                    <a:pt x="382346" y="991958"/>
                  </a:lnTo>
                  <a:lnTo>
                    <a:pt x="380987" y="995260"/>
                  </a:lnTo>
                  <a:lnTo>
                    <a:pt x="382346" y="998575"/>
                  </a:lnTo>
                  <a:lnTo>
                    <a:pt x="385660" y="999934"/>
                  </a:lnTo>
                  <a:lnTo>
                    <a:pt x="388962" y="998575"/>
                  </a:lnTo>
                  <a:lnTo>
                    <a:pt x="390321" y="995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851" y="2187114"/>
            <a:ext cx="8503919" cy="40620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2880" y="0"/>
            <a:ext cx="77558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60" dirty="0">
                <a:solidFill>
                  <a:srgbClr val="FF0000"/>
                </a:solidFill>
              </a:rPr>
              <a:t>Wrong</a:t>
            </a:r>
            <a:r>
              <a:rPr sz="3600" spc="60" dirty="0">
                <a:solidFill>
                  <a:srgbClr val="FF0000"/>
                </a:solidFill>
              </a:rPr>
              <a:t> </a:t>
            </a:r>
            <a:r>
              <a:rPr sz="3600" spc="280" dirty="0">
                <a:solidFill>
                  <a:srgbClr val="FF0000"/>
                </a:solidFill>
              </a:rPr>
              <a:t>sign</a:t>
            </a:r>
            <a:r>
              <a:rPr sz="3600" spc="80" dirty="0">
                <a:solidFill>
                  <a:srgbClr val="FF0000"/>
                </a:solidFill>
              </a:rPr>
              <a:t> </a:t>
            </a:r>
            <a:r>
              <a:rPr sz="3600" spc="130" dirty="0">
                <a:solidFill>
                  <a:srgbClr val="000000"/>
                </a:solidFill>
              </a:rPr>
              <a:t>in</a:t>
            </a:r>
            <a:r>
              <a:rPr sz="3600" spc="65" dirty="0">
                <a:solidFill>
                  <a:srgbClr val="000000"/>
                </a:solidFill>
              </a:rPr>
              <a:t> </a:t>
            </a:r>
            <a:r>
              <a:rPr sz="3600" spc="175" dirty="0">
                <a:solidFill>
                  <a:srgbClr val="000000"/>
                </a:solidFill>
              </a:rPr>
              <a:t>contra-</a:t>
            </a:r>
            <a:r>
              <a:rPr sz="3600" spc="200" dirty="0">
                <a:solidFill>
                  <a:srgbClr val="000000"/>
                </a:solidFill>
              </a:rPr>
              <a:t>harmonic</a:t>
            </a:r>
            <a:r>
              <a:rPr sz="3600" spc="60" dirty="0">
                <a:solidFill>
                  <a:srgbClr val="000000"/>
                </a:solidFill>
              </a:rPr>
              <a:t> </a:t>
            </a:r>
            <a:r>
              <a:rPr sz="3600" spc="-10" dirty="0" smtClean="0">
                <a:solidFill>
                  <a:srgbClr val="000000"/>
                </a:solidFill>
              </a:rPr>
              <a:t>filterin</a:t>
            </a:r>
            <a:r>
              <a:rPr lang="en-US" sz="3600" spc="-10" dirty="0" smtClean="0">
                <a:solidFill>
                  <a:srgbClr val="000000"/>
                </a:solidFill>
              </a:rPr>
              <a:t>g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452880" y="6315709"/>
            <a:ext cx="111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20" dirty="0">
                <a:latin typeface="Trebuchet MS"/>
                <a:cs typeface="Trebuchet MS"/>
              </a:rPr>
              <a:t>Q=-</a:t>
            </a:r>
            <a:r>
              <a:rPr sz="2400" spc="95" dirty="0">
                <a:latin typeface="Trebuchet MS"/>
                <a:cs typeface="Trebuchet MS"/>
              </a:rPr>
              <a:t>1.5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1120" y="6282690"/>
            <a:ext cx="100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latin typeface="Trebuchet MS"/>
                <a:cs typeface="Trebuchet MS"/>
              </a:rPr>
              <a:t>Q=1.5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Order-</a:t>
            </a:r>
            <a:r>
              <a:rPr spc="195" dirty="0"/>
              <a:t>statistics</a:t>
            </a:r>
            <a:r>
              <a:rPr spc="130" dirty="0"/>
              <a:t> </a:t>
            </a:r>
            <a:r>
              <a:rPr spc="8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346018"/>
            <a:ext cx="8375650" cy="39287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77825" indent="-339725">
              <a:lnSpc>
                <a:spcPct val="100000"/>
              </a:lnSpc>
              <a:spcBef>
                <a:spcPts val="9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200" dirty="0">
                <a:latin typeface="SimSun"/>
                <a:cs typeface="SimSun"/>
              </a:rPr>
              <a:t>Based</a:t>
            </a:r>
            <a:r>
              <a:rPr sz="3200" spc="-695" dirty="0">
                <a:latin typeface="SimSun"/>
                <a:cs typeface="SimSun"/>
              </a:rPr>
              <a:t> </a:t>
            </a:r>
            <a:r>
              <a:rPr sz="3200" spc="335" dirty="0">
                <a:latin typeface="SimSun"/>
                <a:cs typeface="SimSun"/>
              </a:rPr>
              <a:t>on</a:t>
            </a:r>
            <a:r>
              <a:rPr sz="3200" spc="-850" dirty="0">
                <a:latin typeface="SimSun"/>
                <a:cs typeface="SimSun"/>
              </a:rPr>
              <a:t> </a:t>
            </a:r>
            <a:r>
              <a:rPr sz="3200" dirty="0">
                <a:latin typeface="SimSun"/>
                <a:cs typeface="SimSun"/>
              </a:rPr>
              <a:t>the</a:t>
            </a:r>
            <a:r>
              <a:rPr sz="3200" spc="-855" dirty="0">
                <a:latin typeface="SimSun"/>
                <a:cs typeface="SimSun"/>
              </a:rPr>
              <a:t> </a:t>
            </a:r>
            <a:r>
              <a:rPr sz="3200" spc="5" dirty="0">
                <a:latin typeface="SimSun"/>
                <a:cs typeface="SimSun"/>
              </a:rPr>
              <a:t>o</a:t>
            </a:r>
            <a:r>
              <a:rPr sz="3200" spc="-335" dirty="0">
                <a:latin typeface="SimSun"/>
                <a:cs typeface="SimSun"/>
              </a:rPr>
              <a:t>r</a:t>
            </a:r>
            <a:r>
              <a:rPr sz="3200" spc="135" dirty="0">
                <a:latin typeface="SimSun"/>
                <a:cs typeface="SimSun"/>
              </a:rPr>
              <a:t>d</a:t>
            </a:r>
            <a:r>
              <a:rPr sz="3200" spc="-30" dirty="0">
                <a:latin typeface="SimSun"/>
                <a:cs typeface="SimSun"/>
              </a:rPr>
              <a:t>e</a:t>
            </a:r>
            <a:r>
              <a:rPr sz="3200" spc="-305" dirty="0">
                <a:latin typeface="SimSun"/>
                <a:cs typeface="SimSun"/>
              </a:rPr>
              <a:t>r</a:t>
            </a:r>
            <a:r>
              <a:rPr sz="3200" spc="75" dirty="0">
                <a:latin typeface="SimSun"/>
                <a:cs typeface="SimSun"/>
              </a:rPr>
              <a:t>i</a:t>
            </a:r>
            <a:r>
              <a:rPr sz="3200" spc="-20" dirty="0">
                <a:latin typeface="SimSun"/>
                <a:cs typeface="SimSun"/>
              </a:rPr>
              <a:t>n</a:t>
            </a:r>
            <a:r>
              <a:rPr sz="3200" spc="-100" dirty="0">
                <a:latin typeface="SimSun"/>
                <a:cs typeface="SimSun"/>
              </a:rPr>
              <a:t>g</a:t>
            </a:r>
            <a:r>
              <a:rPr sz="3200" spc="-210" dirty="0">
                <a:latin typeface="SimSun"/>
                <a:cs typeface="SimSun"/>
              </a:rPr>
              <a:t>(</a:t>
            </a:r>
            <a:r>
              <a:rPr sz="3200" spc="-400" dirty="0">
                <a:latin typeface="SimSun"/>
                <a:cs typeface="SimSun"/>
              </a:rPr>
              <a:t>r</a:t>
            </a:r>
            <a:r>
              <a:rPr sz="3200" spc="80" dirty="0">
                <a:latin typeface="SimSun"/>
                <a:cs typeface="SimSun"/>
              </a:rPr>
              <a:t>a</a:t>
            </a:r>
            <a:r>
              <a:rPr sz="3200" spc="-20" dirty="0">
                <a:latin typeface="SimSun"/>
                <a:cs typeface="SimSun"/>
              </a:rPr>
              <a:t>n</a:t>
            </a:r>
            <a:r>
              <a:rPr sz="3200" spc="-210" dirty="0">
                <a:latin typeface="SimSun"/>
                <a:cs typeface="SimSun"/>
              </a:rPr>
              <a:t>k</a:t>
            </a:r>
            <a:r>
              <a:rPr sz="3200" spc="65" dirty="0">
                <a:latin typeface="SimSun"/>
                <a:cs typeface="SimSun"/>
              </a:rPr>
              <a:t>i</a:t>
            </a:r>
            <a:r>
              <a:rPr sz="3200" spc="-15" dirty="0">
                <a:latin typeface="SimSun"/>
                <a:cs typeface="SimSun"/>
              </a:rPr>
              <a:t>n</a:t>
            </a:r>
            <a:r>
              <a:rPr sz="3200" spc="-60" dirty="0">
                <a:latin typeface="SimSun"/>
                <a:cs typeface="SimSun"/>
              </a:rPr>
              <a:t>g</a:t>
            </a:r>
            <a:r>
              <a:rPr sz="3200" spc="5" dirty="0">
                <a:latin typeface="SimSun"/>
                <a:cs typeface="SimSun"/>
              </a:rPr>
              <a:t>)</a:t>
            </a:r>
            <a:r>
              <a:rPr sz="3200" spc="-670" dirty="0">
                <a:latin typeface="SimSun"/>
                <a:cs typeface="SimSun"/>
              </a:rPr>
              <a:t> </a:t>
            </a:r>
            <a:r>
              <a:rPr sz="3200" spc="-25" dirty="0">
                <a:latin typeface="SimSun"/>
                <a:cs typeface="SimSun"/>
              </a:rPr>
              <a:t>of</a:t>
            </a:r>
            <a:r>
              <a:rPr sz="3200" spc="-1050" dirty="0">
                <a:latin typeface="SimSun"/>
                <a:cs typeface="SimSun"/>
              </a:rPr>
              <a:t> </a:t>
            </a:r>
            <a:r>
              <a:rPr sz="3200" spc="-10" dirty="0">
                <a:latin typeface="SimSun"/>
                <a:cs typeface="SimSun"/>
              </a:rPr>
              <a:t>pixels</a:t>
            </a:r>
            <a:endParaRPr sz="3200">
              <a:latin typeface="SimSun"/>
              <a:cs typeface="SimSun"/>
            </a:endParaRPr>
          </a:p>
          <a:p>
            <a:pPr marL="778510" marR="30480" lvl="1" indent="-283210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778510" algn="l"/>
              </a:tabLst>
            </a:pPr>
            <a:r>
              <a:rPr sz="2800" spc="-65" dirty="0">
                <a:latin typeface="SimSun"/>
                <a:cs typeface="SimSun"/>
              </a:rPr>
              <a:t>Suitable</a:t>
            </a:r>
            <a:r>
              <a:rPr sz="2800" spc="-780" dirty="0">
                <a:latin typeface="SimSun"/>
                <a:cs typeface="SimSun"/>
              </a:rPr>
              <a:t> </a:t>
            </a:r>
            <a:r>
              <a:rPr sz="2800" spc="-110" dirty="0">
                <a:latin typeface="SimSun"/>
                <a:cs typeface="SimSun"/>
              </a:rPr>
              <a:t>for</a:t>
            </a:r>
            <a:r>
              <a:rPr sz="2800" spc="-1025" dirty="0">
                <a:latin typeface="SimSun"/>
                <a:cs typeface="SimSun"/>
              </a:rPr>
              <a:t> </a:t>
            </a:r>
            <a:r>
              <a:rPr sz="2800" dirty="0">
                <a:latin typeface="SimSun"/>
                <a:cs typeface="SimSun"/>
              </a:rPr>
              <a:t>unipolar</a:t>
            </a:r>
            <a:r>
              <a:rPr sz="2800" spc="-1025" dirty="0">
                <a:latin typeface="SimSun"/>
                <a:cs typeface="SimSun"/>
              </a:rPr>
              <a:t> </a:t>
            </a:r>
            <a:r>
              <a:rPr sz="2800" spc="110" dirty="0">
                <a:latin typeface="SimSun"/>
                <a:cs typeface="SimSun"/>
              </a:rPr>
              <a:t>or</a:t>
            </a:r>
            <a:r>
              <a:rPr sz="2800" spc="-1025" dirty="0">
                <a:latin typeface="SimSun"/>
                <a:cs typeface="SimSun"/>
              </a:rPr>
              <a:t> </a:t>
            </a:r>
            <a:r>
              <a:rPr sz="2800" spc="-40" dirty="0">
                <a:latin typeface="SimSun"/>
                <a:cs typeface="SimSun"/>
              </a:rPr>
              <a:t>bipolar</a:t>
            </a:r>
            <a:r>
              <a:rPr sz="2800" spc="-1019" dirty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noise</a:t>
            </a:r>
            <a:r>
              <a:rPr sz="2800" spc="-770" dirty="0">
                <a:latin typeface="SimSun"/>
                <a:cs typeface="SimSun"/>
              </a:rPr>
              <a:t> </a:t>
            </a:r>
            <a:r>
              <a:rPr sz="2800" spc="-265" dirty="0">
                <a:solidFill>
                  <a:srgbClr val="FF0000"/>
                </a:solidFill>
                <a:latin typeface="SimSun"/>
                <a:cs typeface="SimSun"/>
              </a:rPr>
              <a:t>(salt</a:t>
            </a:r>
            <a:r>
              <a:rPr sz="2800" spc="-77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204" dirty="0">
                <a:solidFill>
                  <a:srgbClr val="FF0000"/>
                </a:solidFill>
                <a:latin typeface="SimSun"/>
                <a:cs typeface="SimSun"/>
              </a:rPr>
              <a:t>and </a:t>
            </a:r>
            <a:r>
              <a:rPr sz="2800" spc="190" dirty="0">
                <a:solidFill>
                  <a:srgbClr val="FF0000"/>
                </a:solidFill>
                <a:latin typeface="SimSun"/>
                <a:cs typeface="SimSun"/>
              </a:rPr>
              <a:t>pepper</a:t>
            </a:r>
            <a:r>
              <a:rPr sz="2800" spc="-102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SimSun"/>
                <a:cs typeface="SimSun"/>
              </a:rPr>
              <a:t>noise</a:t>
            </a:r>
            <a:r>
              <a:rPr sz="2800" spc="-10" dirty="0">
                <a:latin typeface="SimSun"/>
                <a:cs typeface="SimSun"/>
              </a:rPr>
              <a:t>)</a:t>
            </a:r>
            <a:endParaRPr sz="2800">
              <a:latin typeface="SimSun"/>
              <a:cs typeface="SimSun"/>
            </a:endParaRPr>
          </a:p>
          <a:p>
            <a:pPr marL="377825" indent="-339725">
              <a:lnSpc>
                <a:spcPct val="100000"/>
              </a:lnSpc>
              <a:spcBef>
                <a:spcPts val="83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225" dirty="0">
                <a:latin typeface="SimSun"/>
                <a:cs typeface="SimSun"/>
              </a:rPr>
              <a:t>Median</a:t>
            </a:r>
            <a:r>
              <a:rPr sz="3200" spc="-915" dirty="0">
                <a:latin typeface="SimSun"/>
                <a:cs typeface="SimSun"/>
              </a:rPr>
              <a:t> </a:t>
            </a:r>
            <a:r>
              <a:rPr sz="3200" spc="-409" dirty="0">
                <a:latin typeface="SimSun"/>
                <a:cs typeface="SimSun"/>
              </a:rPr>
              <a:t>filters</a:t>
            </a:r>
            <a:endParaRPr sz="3200">
              <a:latin typeface="SimSun"/>
              <a:cs typeface="SimSun"/>
            </a:endParaRPr>
          </a:p>
          <a:p>
            <a:pPr marL="3778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254" dirty="0">
                <a:latin typeface="SimSun"/>
                <a:cs typeface="SimSun"/>
              </a:rPr>
              <a:t>Max/min</a:t>
            </a:r>
            <a:r>
              <a:rPr sz="3200" spc="-890" dirty="0">
                <a:latin typeface="SimSun"/>
                <a:cs typeface="SimSun"/>
              </a:rPr>
              <a:t> </a:t>
            </a:r>
            <a:r>
              <a:rPr sz="3200" spc="-415" dirty="0">
                <a:latin typeface="SimSun"/>
                <a:cs typeface="SimSun"/>
              </a:rPr>
              <a:t>filters</a:t>
            </a:r>
            <a:endParaRPr sz="3200">
              <a:latin typeface="SimSun"/>
              <a:cs typeface="SimSun"/>
            </a:endParaRPr>
          </a:p>
          <a:p>
            <a:pPr marL="3778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75" dirty="0">
                <a:latin typeface="SimSun"/>
                <a:cs typeface="SimSun"/>
              </a:rPr>
              <a:t>Midpoint</a:t>
            </a:r>
            <a:r>
              <a:rPr sz="3200" spc="-910" dirty="0">
                <a:latin typeface="SimSun"/>
                <a:cs typeface="SimSun"/>
              </a:rPr>
              <a:t> </a:t>
            </a:r>
            <a:r>
              <a:rPr sz="3200" spc="-409" dirty="0">
                <a:latin typeface="SimSun"/>
                <a:cs typeface="SimSun"/>
              </a:rPr>
              <a:t>filters</a:t>
            </a:r>
            <a:endParaRPr sz="3200">
              <a:latin typeface="SimSun"/>
              <a:cs typeface="SimSun"/>
            </a:endParaRPr>
          </a:p>
          <a:p>
            <a:pPr marL="3778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-10" dirty="0">
                <a:latin typeface="SimSun"/>
                <a:cs typeface="SimSun"/>
              </a:rPr>
              <a:t>Alpha-</a:t>
            </a:r>
            <a:r>
              <a:rPr sz="3200" spc="229" dirty="0">
                <a:latin typeface="SimSun"/>
                <a:cs typeface="SimSun"/>
              </a:rPr>
              <a:t>trimmed</a:t>
            </a:r>
            <a:r>
              <a:rPr sz="3200" spc="-740" dirty="0">
                <a:latin typeface="SimSun"/>
                <a:cs typeface="SimSun"/>
              </a:rPr>
              <a:t> </a:t>
            </a:r>
            <a:r>
              <a:rPr sz="3200" spc="505" dirty="0">
                <a:latin typeface="SimSun"/>
                <a:cs typeface="SimSun"/>
              </a:rPr>
              <a:t>mean</a:t>
            </a:r>
            <a:r>
              <a:rPr sz="3200" spc="-900" dirty="0">
                <a:latin typeface="SimSun"/>
                <a:cs typeface="SimSun"/>
              </a:rPr>
              <a:t> </a:t>
            </a:r>
            <a:r>
              <a:rPr sz="3200" spc="-409" dirty="0">
                <a:latin typeface="SimSun"/>
                <a:cs typeface="SimSun"/>
              </a:rPr>
              <a:t>filters</a:t>
            </a:r>
            <a:endParaRPr sz="3200">
              <a:latin typeface="SimSun"/>
              <a:cs typeface="SimSu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672" y="3137307"/>
            <a:ext cx="314325" cy="2143125"/>
            <a:chOff x="-4672" y="3137307"/>
            <a:chExt cx="314325" cy="2143125"/>
          </a:xfrm>
        </p:grpSpPr>
        <p:sp>
          <p:nvSpPr>
            <p:cNvPr id="5" name="object 5"/>
            <p:cNvSpPr/>
            <p:nvPr/>
          </p:nvSpPr>
          <p:spPr>
            <a:xfrm>
              <a:off x="0" y="3141980"/>
              <a:ext cx="304800" cy="2133600"/>
            </a:xfrm>
            <a:custGeom>
              <a:avLst/>
              <a:gdLst/>
              <a:ahLst/>
              <a:cxnLst/>
              <a:rect l="l" t="t" r="r" b="b"/>
              <a:pathLst>
                <a:path w="304800" h="2133600">
                  <a:moveTo>
                    <a:pt x="304800" y="0"/>
                  </a:moveTo>
                  <a:lnTo>
                    <a:pt x="267052" y="6996"/>
                  </a:lnTo>
                  <a:lnTo>
                    <a:pt x="231422" y="26340"/>
                  </a:lnTo>
                  <a:lnTo>
                    <a:pt x="200025" y="55562"/>
                  </a:lnTo>
                  <a:lnTo>
                    <a:pt x="174977" y="92192"/>
                  </a:lnTo>
                  <a:lnTo>
                    <a:pt x="158397" y="133761"/>
                  </a:lnTo>
                  <a:lnTo>
                    <a:pt x="152400" y="177800"/>
                  </a:lnTo>
                  <a:lnTo>
                    <a:pt x="152400" y="889000"/>
                  </a:lnTo>
                  <a:lnTo>
                    <a:pt x="146402" y="933038"/>
                  </a:lnTo>
                  <a:lnTo>
                    <a:pt x="129822" y="974607"/>
                  </a:lnTo>
                  <a:lnTo>
                    <a:pt x="104775" y="1011237"/>
                  </a:lnTo>
                  <a:lnTo>
                    <a:pt x="73377" y="1040459"/>
                  </a:lnTo>
                  <a:lnTo>
                    <a:pt x="37747" y="1059803"/>
                  </a:lnTo>
                  <a:lnTo>
                    <a:pt x="0" y="1066800"/>
                  </a:lnTo>
                  <a:lnTo>
                    <a:pt x="37747" y="1073796"/>
                  </a:lnTo>
                  <a:lnTo>
                    <a:pt x="73377" y="1093140"/>
                  </a:lnTo>
                  <a:lnTo>
                    <a:pt x="104775" y="1122362"/>
                  </a:lnTo>
                  <a:lnTo>
                    <a:pt x="129822" y="1158992"/>
                  </a:lnTo>
                  <a:lnTo>
                    <a:pt x="146402" y="1200561"/>
                  </a:lnTo>
                  <a:lnTo>
                    <a:pt x="152400" y="1244600"/>
                  </a:lnTo>
                  <a:lnTo>
                    <a:pt x="152400" y="1955800"/>
                  </a:lnTo>
                  <a:lnTo>
                    <a:pt x="158397" y="1999838"/>
                  </a:lnTo>
                  <a:lnTo>
                    <a:pt x="174977" y="2041407"/>
                  </a:lnTo>
                  <a:lnTo>
                    <a:pt x="200025" y="2078037"/>
                  </a:lnTo>
                  <a:lnTo>
                    <a:pt x="231422" y="2107259"/>
                  </a:lnTo>
                  <a:lnTo>
                    <a:pt x="267052" y="2126603"/>
                  </a:lnTo>
                  <a:lnTo>
                    <a:pt x="304800" y="213360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4660" y="3137318"/>
              <a:ext cx="314325" cy="2143125"/>
            </a:xfrm>
            <a:custGeom>
              <a:avLst/>
              <a:gdLst/>
              <a:ahLst/>
              <a:cxnLst/>
              <a:rect l="l" t="t" r="r" b="b"/>
              <a:pathLst>
                <a:path w="314325" h="2143125">
                  <a:moveTo>
                    <a:pt x="9321" y="4660"/>
                  </a:moveTo>
                  <a:lnTo>
                    <a:pt x="7962" y="1358"/>
                  </a:lnTo>
                  <a:lnTo>
                    <a:pt x="4660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60" y="9334"/>
                  </a:lnTo>
                  <a:lnTo>
                    <a:pt x="7962" y="7975"/>
                  </a:lnTo>
                  <a:lnTo>
                    <a:pt x="9321" y="4660"/>
                  </a:lnTo>
                  <a:close/>
                </a:path>
                <a:path w="314325" h="2143125">
                  <a:moveTo>
                    <a:pt x="314121" y="2138261"/>
                  </a:moveTo>
                  <a:lnTo>
                    <a:pt x="312762" y="2134959"/>
                  </a:lnTo>
                  <a:lnTo>
                    <a:pt x="309460" y="2133600"/>
                  </a:lnTo>
                  <a:lnTo>
                    <a:pt x="306146" y="2134959"/>
                  </a:lnTo>
                  <a:lnTo>
                    <a:pt x="304787" y="2138261"/>
                  </a:lnTo>
                  <a:lnTo>
                    <a:pt x="306146" y="2141575"/>
                  </a:lnTo>
                  <a:lnTo>
                    <a:pt x="309460" y="2142934"/>
                  </a:lnTo>
                  <a:lnTo>
                    <a:pt x="312762" y="2141575"/>
                  </a:lnTo>
                  <a:lnTo>
                    <a:pt x="314121" y="21382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8089" y="386079"/>
            <a:ext cx="6031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>
                <a:solidFill>
                  <a:srgbClr val="333399"/>
                </a:solidFill>
                <a:latin typeface="Trebuchet MS"/>
                <a:cs typeface="Trebuchet MS"/>
              </a:rPr>
              <a:t>Order-</a:t>
            </a:r>
            <a:r>
              <a:rPr sz="4400" spc="195" dirty="0">
                <a:solidFill>
                  <a:srgbClr val="333399"/>
                </a:solidFill>
                <a:latin typeface="Trebuchet MS"/>
                <a:cs typeface="Trebuchet MS"/>
              </a:rPr>
              <a:t>statistics</a:t>
            </a:r>
            <a:r>
              <a:rPr sz="4400" spc="130" dirty="0">
                <a:solidFill>
                  <a:srgbClr val="333399"/>
                </a:solidFill>
                <a:latin typeface="Trebuchet MS"/>
                <a:cs typeface="Trebuchet MS"/>
              </a:rPr>
              <a:t> </a:t>
            </a:r>
            <a:r>
              <a:rPr sz="4400" spc="80" dirty="0">
                <a:solidFill>
                  <a:srgbClr val="333399"/>
                </a:solidFill>
                <a:latin typeface="Trebuchet MS"/>
                <a:cs typeface="Trebuchet MS"/>
              </a:rPr>
              <a:t>filters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59" y="1449070"/>
            <a:ext cx="2916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spc="229" dirty="0">
                <a:latin typeface="Trebuchet MS"/>
                <a:cs typeface="Trebuchet MS"/>
              </a:rPr>
              <a:t>Median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filter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58" y="3224529"/>
            <a:ext cx="5234941" cy="23391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52425" algn="l"/>
              </a:tabLst>
            </a:pPr>
            <a:r>
              <a:rPr sz="3200" spc="155" dirty="0">
                <a:latin typeface="Trebuchet MS"/>
                <a:cs typeface="Trebuchet MS"/>
              </a:rPr>
              <a:t>Max/min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filters</a:t>
            </a:r>
            <a:endParaRPr sz="3200" dirty="0">
              <a:latin typeface="Trebuchet MS"/>
              <a:cs typeface="Trebuchet MS"/>
            </a:endParaRPr>
          </a:p>
          <a:p>
            <a:pPr marL="684530" algn="ctr">
              <a:lnSpc>
                <a:spcPts val="7270"/>
              </a:lnSpc>
              <a:spcBef>
                <a:spcPts val="10"/>
              </a:spcBef>
            </a:pPr>
            <a:r>
              <a:rPr sz="6450" spc="-775" dirty="0">
                <a:latin typeface="Cambria"/>
                <a:cs typeface="Cambria"/>
              </a:rPr>
              <a:t>{</a:t>
            </a:r>
            <a:r>
              <a:rPr sz="6450" spc="-520" dirty="0">
                <a:latin typeface="Cambria"/>
                <a:cs typeface="Cambria"/>
              </a:rPr>
              <a:t> </a:t>
            </a:r>
            <a:r>
              <a:rPr lang="en-US" sz="4000" spc="-520" dirty="0" smtClean="0">
                <a:latin typeface="Cambria"/>
                <a:cs typeface="Cambria"/>
              </a:rPr>
              <a:t>max</a:t>
            </a:r>
            <a:r>
              <a:rPr lang="en-US" sz="6450" spc="-520" dirty="0" smtClean="0">
                <a:latin typeface="Cambria"/>
                <a:cs typeface="Cambria"/>
              </a:rPr>
              <a:t> </a:t>
            </a:r>
            <a:r>
              <a:rPr sz="5350" i="1" spc="1550" dirty="0" smtClean="0">
                <a:latin typeface="Times New Roman"/>
                <a:cs typeface="Times New Roman"/>
              </a:rPr>
              <a:t>g</a:t>
            </a:r>
            <a:r>
              <a:rPr sz="5350" i="1" spc="-254" dirty="0" smtClean="0">
                <a:latin typeface="Times New Roman"/>
                <a:cs typeface="Times New Roman"/>
              </a:rPr>
              <a:t> </a:t>
            </a:r>
            <a:r>
              <a:rPr sz="5350" spc="835" dirty="0">
                <a:latin typeface="Cambria"/>
                <a:cs typeface="Cambria"/>
              </a:rPr>
              <a:t>(</a:t>
            </a:r>
            <a:r>
              <a:rPr sz="5350" spc="-340" dirty="0">
                <a:latin typeface="Cambria"/>
                <a:cs typeface="Cambria"/>
              </a:rPr>
              <a:t> </a:t>
            </a:r>
            <a:r>
              <a:rPr sz="5350" i="1" spc="935" dirty="0">
                <a:latin typeface="Times New Roman"/>
                <a:cs typeface="Times New Roman"/>
              </a:rPr>
              <a:t>s,t</a:t>
            </a:r>
            <a:r>
              <a:rPr sz="5350" i="1" spc="-60" dirty="0">
                <a:latin typeface="Times New Roman"/>
                <a:cs typeface="Times New Roman"/>
              </a:rPr>
              <a:t> </a:t>
            </a:r>
            <a:r>
              <a:rPr sz="5350" spc="835" dirty="0">
                <a:latin typeface="Cambria"/>
                <a:cs typeface="Cambria"/>
              </a:rPr>
              <a:t>)</a:t>
            </a:r>
            <a:r>
              <a:rPr sz="5350" spc="-335" dirty="0">
                <a:latin typeface="Cambria"/>
                <a:cs typeface="Cambria"/>
              </a:rPr>
              <a:t> </a:t>
            </a:r>
            <a:r>
              <a:rPr sz="6400" spc="-795" dirty="0">
                <a:latin typeface="Cambria"/>
                <a:cs typeface="Cambria"/>
              </a:rPr>
              <a:t>}</a:t>
            </a:r>
            <a:endParaRPr sz="6400" dirty="0">
              <a:latin typeface="Cambria"/>
              <a:cs typeface="Cambria"/>
            </a:endParaRPr>
          </a:p>
          <a:p>
            <a:pPr marL="829944" algn="ctr">
              <a:lnSpc>
                <a:spcPts val="7030"/>
              </a:lnSpc>
            </a:pPr>
            <a:r>
              <a:rPr sz="6250" spc="-680" dirty="0">
                <a:latin typeface="Cambria"/>
                <a:cs typeface="Cambria"/>
              </a:rPr>
              <a:t>{</a:t>
            </a:r>
            <a:r>
              <a:rPr sz="6250" spc="-475" dirty="0">
                <a:latin typeface="Cambria"/>
                <a:cs typeface="Cambria"/>
              </a:rPr>
              <a:t> </a:t>
            </a:r>
            <a:r>
              <a:rPr lang="en-US" sz="4400" spc="-475" dirty="0" smtClean="0">
                <a:latin typeface="Cambria"/>
                <a:cs typeface="Cambria"/>
              </a:rPr>
              <a:t>min </a:t>
            </a:r>
            <a:r>
              <a:rPr sz="5150" i="1" spc="1645" dirty="0" smtClean="0">
                <a:latin typeface="Times New Roman"/>
                <a:cs typeface="Times New Roman"/>
              </a:rPr>
              <a:t>g</a:t>
            </a:r>
            <a:r>
              <a:rPr sz="5150" i="1" spc="-200" dirty="0" smtClean="0">
                <a:latin typeface="Times New Roman"/>
                <a:cs typeface="Times New Roman"/>
              </a:rPr>
              <a:t> </a:t>
            </a:r>
            <a:r>
              <a:rPr sz="5150" spc="900" dirty="0">
                <a:latin typeface="Cambria"/>
                <a:cs typeface="Cambria"/>
              </a:rPr>
              <a:t>(</a:t>
            </a:r>
            <a:r>
              <a:rPr sz="5150" spc="-300" dirty="0">
                <a:latin typeface="Cambria"/>
                <a:cs typeface="Cambria"/>
              </a:rPr>
              <a:t> </a:t>
            </a:r>
            <a:r>
              <a:rPr sz="5150" i="1" spc="994" dirty="0">
                <a:latin typeface="Times New Roman"/>
                <a:cs typeface="Times New Roman"/>
              </a:rPr>
              <a:t>s,t</a:t>
            </a:r>
            <a:r>
              <a:rPr sz="5150" i="1" dirty="0">
                <a:latin typeface="Times New Roman"/>
                <a:cs typeface="Times New Roman"/>
              </a:rPr>
              <a:t> </a:t>
            </a:r>
            <a:r>
              <a:rPr sz="5150" spc="900" dirty="0">
                <a:latin typeface="Cambria"/>
                <a:cs typeface="Cambria"/>
              </a:rPr>
              <a:t>)</a:t>
            </a:r>
            <a:r>
              <a:rPr sz="5150" spc="-300" dirty="0">
                <a:latin typeface="Cambria"/>
                <a:cs typeface="Cambria"/>
              </a:rPr>
              <a:t> </a:t>
            </a:r>
            <a:r>
              <a:rPr sz="6200" spc="-725" dirty="0">
                <a:latin typeface="Cambria"/>
                <a:cs typeface="Cambria"/>
              </a:rPr>
              <a:t>}</a:t>
            </a:r>
            <a:endParaRPr sz="62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2510" y="1983739"/>
            <a:ext cx="6511290" cy="100796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450" spc="-650" dirty="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sz="6450" spc="-45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4800" spc="-459" dirty="0" smtClean="0">
                <a:solidFill>
                  <a:srgbClr val="000000"/>
                </a:solidFill>
                <a:latin typeface="Cambria"/>
                <a:cs typeface="Cambria"/>
              </a:rPr>
              <a:t>median</a:t>
            </a:r>
            <a:r>
              <a:rPr lang="en-US" sz="6450" spc="-459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5350" i="1" spc="1845" dirty="0" smtClean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5350" i="1" spc="-17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350" spc="1035" dirty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sz="5350" spc="-2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5350" i="1" spc="1110" dirty="0">
                <a:solidFill>
                  <a:srgbClr val="000000"/>
                </a:solidFill>
                <a:latin typeface="Times New Roman"/>
                <a:cs typeface="Times New Roman"/>
              </a:rPr>
              <a:t>s,t</a:t>
            </a:r>
            <a:r>
              <a:rPr sz="5350" i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350" spc="103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5350" spc="-2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400" spc="-670" dirty="0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sz="6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098" y="65086"/>
            <a:ext cx="6976340" cy="67392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0" y="-8890"/>
            <a:ext cx="1127125" cy="153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SimSun"/>
                <a:cs typeface="SimSun"/>
              </a:rPr>
              <a:t>bipolar </a:t>
            </a:r>
            <a:r>
              <a:rPr sz="2400" spc="40" dirty="0">
                <a:latin typeface="SimSun"/>
                <a:cs typeface="SimSun"/>
              </a:rPr>
              <a:t>Noise </a:t>
            </a:r>
            <a:r>
              <a:rPr sz="2400" spc="170" dirty="0">
                <a:latin typeface="SimSun"/>
                <a:cs typeface="SimSun"/>
              </a:rPr>
              <a:t>P</a:t>
            </a:r>
            <a:r>
              <a:rPr sz="2100" spc="254" baseline="-23809" dirty="0">
                <a:latin typeface="SimSun"/>
                <a:cs typeface="SimSun"/>
              </a:rPr>
              <a:t>a</a:t>
            </a:r>
            <a:r>
              <a:rPr sz="2100" spc="-202" baseline="-23809" dirty="0">
                <a:latin typeface="SimSun"/>
                <a:cs typeface="SimSun"/>
              </a:rPr>
              <a:t> </a:t>
            </a:r>
            <a:r>
              <a:rPr sz="2400" spc="130" dirty="0">
                <a:latin typeface="SimSun"/>
                <a:cs typeface="SimSun"/>
              </a:rPr>
              <a:t>=</a:t>
            </a:r>
            <a:r>
              <a:rPr sz="2400" spc="-660" dirty="0">
                <a:latin typeface="SimSun"/>
                <a:cs typeface="SimSun"/>
              </a:rPr>
              <a:t> </a:t>
            </a:r>
            <a:r>
              <a:rPr sz="2400" spc="-25" dirty="0">
                <a:latin typeface="SimSun"/>
                <a:cs typeface="SimSun"/>
              </a:rPr>
              <a:t>0.1</a:t>
            </a:r>
            <a:endParaRPr sz="240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400" spc="250" dirty="0">
                <a:latin typeface="SimSun"/>
                <a:cs typeface="SimSun"/>
              </a:rPr>
              <a:t>P</a:t>
            </a:r>
            <a:r>
              <a:rPr sz="2100" spc="375" baseline="-23809" dirty="0">
                <a:latin typeface="SimSun"/>
                <a:cs typeface="SimSun"/>
              </a:rPr>
              <a:t>b</a:t>
            </a:r>
            <a:r>
              <a:rPr sz="2100" spc="-330" baseline="-23809" dirty="0">
                <a:latin typeface="SimSun"/>
                <a:cs typeface="SimSun"/>
              </a:rPr>
              <a:t> </a:t>
            </a:r>
            <a:r>
              <a:rPr sz="2400" spc="130" dirty="0">
                <a:latin typeface="SimSun"/>
                <a:cs typeface="SimSun"/>
              </a:rPr>
              <a:t>=</a:t>
            </a:r>
            <a:r>
              <a:rPr sz="2400" spc="-660" dirty="0">
                <a:latin typeface="SimSun"/>
                <a:cs typeface="SimSun"/>
              </a:rPr>
              <a:t> </a:t>
            </a:r>
            <a:r>
              <a:rPr sz="2400" spc="-25" dirty="0">
                <a:latin typeface="SimSun"/>
                <a:cs typeface="SimSun"/>
              </a:rPr>
              <a:t>0.1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3540" y="34290"/>
            <a:ext cx="11360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3560" algn="r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latin typeface="Trebuchet MS"/>
                <a:cs typeface="Trebuchet MS"/>
              </a:rPr>
              <a:t>3x3 </a:t>
            </a:r>
            <a:r>
              <a:rPr sz="2400" spc="165" dirty="0">
                <a:latin typeface="Trebuchet MS"/>
                <a:cs typeface="Trebuchet MS"/>
              </a:rPr>
              <a:t>Median</a:t>
            </a:r>
            <a:endParaRPr sz="2400">
              <a:latin typeface="Trebuchet MS"/>
              <a:cs typeface="Trebuchet MS"/>
            </a:endParaRPr>
          </a:p>
          <a:p>
            <a:pPr marL="156845" marR="5080" indent="212090" algn="r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Filter </a:t>
            </a:r>
            <a:r>
              <a:rPr sz="2400" spc="185" dirty="0">
                <a:latin typeface="Trebuchet MS"/>
                <a:cs typeface="Trebuchet MS"/>
              </a:rPr>
              <a:t>Pass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0" y="5339079"/>
            <a:ext cx="113474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latin typeface="Trebuchet MS"/>
                <a:cs typeface="Trebuchet MS"/>
              </a:rPr>
              <a:t>3x3 </a:t>
            </a:r>
            <a:r>
              <a:rPr sz="2400" spc="165" dirty="0">
                <a:latin typeface="Trebuchet MS"/>
                <a:cs typeface="Trebuchet MS"/>
              </a:rPr>
              <a:t>Median </a:t>
            </a:r>
            <a:r>
              <a:rPr sz="2400" spc="-10" dirty="0">
                <a:latin typeface="Trebuchet MS"/>
                <a:cs typeface="Trebuchet MS"/>
              </a:rPr>
              <a:t>Filter </a:t>
            </a:r>
            <a:r>
              <a:rPr sz="2400" spc="185" dirty="0">
                <a:latin typeface="Trebuchet MS"/>
                <a:cs typeface="Trebuchet MS"/>
              </a:rPr>
              <a:t>Pass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540" y="5339079"/>
            <a:ext cx="11360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3560" algn="r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latin typeface="Trebuchet MS"/>
                <a:cs typeface="Trebuchet MS"/>
              </a:rPr>
              <a:t>3x3 </a:t>
            </a:r>
            <a:r>
              <a:rPr sz="2400" spc="165" dirty="0">
                <a:latin typeface="Trebuchet MS"/>
                <a:cs typeface="Trebuchet MS"/>
              </a:rPr>
              <a:t>Median</a:t>
            </a:r>
            <a:endParaRPr sz="2400">
              <a:latin typeface="Trebuchet MS"/>
              <a:cs typeface="Trebuchet MS"/>
            </a:endParaRPr>
          </a:p>
          <a:p>
            <a:pPr marL="156845" marR="5080" indent="212090" algn="r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Filter </a:t>
            </a:r>
            <a:r>
              <a:rPr sz="2400" spc="185" dirty="0">
                <a:latin typeface="Trebuchet MS"/>
                <a:cs typeface="Trebuchet MS"/>
              </a:rPr>
              <a:t>Pass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643" y="3502747"/>
            <a:ext cx="6958335" cy="33125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849" y="64568"/>
            <a:ext cx="6990978" cy="3336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-74930" y="372109"/>
            <a:ext cx="1085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Pepper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74930" y="737870"/>
            <a:ext cx="836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noise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09890" y="295909"/>
            <a:ext cx="8362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solidFill>
                  <a:srgbClr val="000000"/>
                </a:solidFill>
              </a:rPr>
              <a:t>Salt </a:t>
            </a:r>
            <a:r>
              <a:rPr sz="2400" spc="140" dirty="0">
                <a:solidFill>
                  <a:srgbClr val="000000"/>
                </a:solidFill>
              </a:rPr>
              <a:t>noise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496569" y="3119527"/>
            <a:ext cx="76200" cy="843280"/>
            <a:chOff x="496569" y="3119527"/>
            <a:chExt cx="76200" cy="843280"/>
          </a:xfrm>
        </p:grpSpPr>
        <p:sp>
          <p:nvSpPr>
            <p:cNvPr id="8" name="object 8"/>
            <p:cNvSpPr/>
            <p:nvPr/>
          </p:nvSpPr>
          <p:spPr>
            <a:xfrm>
              <a:off x="533399" y="3124199"/>
              <a:ext cx="1270" cy="768350"/>
            </a:xfrm>
            <a:custGeom>
              <a:avLst/>
              <a:gdLst/>
              <a:ahLst/>
              <a:cxnLst/>
              <a:rect l="l" t="t" r="r" b="b"/>
              <a:pathLst>
                <a:path w="1270" h="768350">
                  <a:moveTo>
                    <a:pt x="0" y="0"/>
                  </a:moveTo>
                  <a:lnTo>
                    <a:pt x="1270" y="76835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569" y="38874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92769" y="2890927"/>
            <a:ext cx="76200" cy="919480"/>
            <a:chOff x="8192769" y="2890927"/>
            <a:chExt cx="76200" cy="919480"/>
          </a:xfrm>
        </p:grpSpPr>
        <p:sp>
          <p:nvSpPr>
            <p:cNvPr id="11" name="object 11"/>
            <p:cNvSpPr/>
            <p:nvPr/>
          </p:nvSpPr>
          <p:spPr>
            <a:xfrm>
              <a:off x="8229599" y="2895599"/>
              <a:ext cx="1270" cy="843280"/>
            </a:xfrm>
            <a:custGeom>
              <a:avLst/>
              <a:gdLst/>
              <a:ahLst/>
              <a:cxnLst/>
              <a:rect l="l" t="t" r="r" b="b"/>
              <a:pathLst>
                <a:path w="1270" h="843279">
                  <a:moveTo>
                    <a:pt x="0" y="0"/>
                  </a:moveTo>
                  <a:lnTo>
                    <a:pt x="1270" y="84328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2769" y="37337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64769" y="4029709"/>
            <a:ext cx="65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>
                <a:latin typeface="Trebuchet MS"/>
                <a:cs typeface="Trebuchet MS"/>
              </a:rPr>
              <a:t>Max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64769" y="4395470"/>
            <a:ext cx="73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filter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12430" y="3953509"/>
            <a:ext cx="734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Min </a:t>
            </a:r>
            <a:r>
              <a:rPr sz="2400" spc="-10" dirty="0">
                <a:latin typeface="Trebuchet MS"/>
                <a:cs typeface="Trebuchet MS"/>
              </a:rPr>
              <a:t>filter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09927" y="3500527"/>
            <a:ext cx="238125" cy="542925"/>
            <a:chOff x="2509927" y="3500527"/>
            <a:chExt cx="238125" cy="542925"/>
          </a:xfrm>
        </p:grpSpPr>
        <p:sp>
          <p:nvSpPr>
            <p:cNvPr id="17" name="object 17"/>
            <p:cNvSpPr/>
            <p:nvPr/>
          </p:nvSpPr>
          <p:spPr>
            <a:xfrm>
              <a:off x="2514599" y="350520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165285" y="26436"/>
                  </a:lnTo>
                  <a:lnTo>
                    <a:pt x="204007" y="98282"/>
                  </a:lnTo>
                  <a:lnTo>
                    <a:pt x="217269" y="147734"/>
                  </a:lnTo>
                  <a:lnTo>
                    <a:pt x="225667" y="204340"/>
                  </a:lnTo>
                  <a:lnTo>
                    <a:pt x="228600" y="266700"/>
                  </a:lnTo>
                  <a:lnTo>
                    <a:pt x="225667" y="329059"/>
                  </a:lnTo>
                  <a:lnTo>
                    <a:pt x="217269" y="385665"/>
                  </a:lnTo>
                  <a:lnTo>
                    <a:pt x="204007" y="435117"/>
                  </a:lnTo>
                  <a:lnTo>
                    <a:pt x="186478" y="476016"/>
                  </a:lnTo>
                  <a:lnTo>
                    <a:pt x="141025" y="526557"/>
                  </a:lnTo>
                  <a:lnTo>
                    <a:pt x="114300" y="533400"/>
                  </a:lnTo>
                  <a:lnTo>
                    <a:pt x="87574" y="526557"/>
                  </a:lnTo>
                  <a:lnTo>
                    <a:pt x="42121" y="476016"/>
                  </a:lnTo>
                  <a:lnTo>
                    <a:pt x="24592" y="435117"/>
                  </a:lnTo>
                  <a:lnTo>
                    <a:pt x="11330" y="385665"/>
                  </a:lnTo>
                  <a:lnTo>
                    <a:pt x="2932" y="329059"/>
                  </a:lnTo>
                  <a:lnTo>
                    <a:pt x="0" y="266700"/>
                  </a:lnTo>
                  <a:lnTo>
                    <a:pt x="2932" y="204340"/>
                  </a:lnTo>
                  <a:lnTo>
                    <a:pt x="11330" y="147734"/>
                  </a:lnTo>
                  <a:lnTo>
                    <a:pt x="24592" y="98282"/>
                  </a:lnTo>
                  <a:lnTo>
                    <a:pt x="42121" y="57383"/>
                  </a:lnTo>
                  <a:lnTo>
                    <a:pt x="87574" y="6842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9926" y="3500539"/>
              <a:ext cx="238125" cy="542925"/>
            </a:xfrm>
            <a:custGeom>
              <a:avLst/>
              <a:gdLst/>
              <a:ahLst/>
              <a:cxnLst/>
              <a:rect l="l" t="t" r="r" b="b"/>
              <a:pathLst>
                <a:path w="238125" h="5429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542925">
                  <a:moveTo>
                    <a:pt x="237934" y="538060"/>
                  </a:moveTo>
                  <a:lnTo>
                    <a:pt x="236575" y="534758"/>
                  </a:lnTo>
                  <a:lnTo>
                    <a:pt x="233273" y="533400"/>
                  </a:lnTo>
                  <a:lnTo>
                    <a:pt x="229958" y="534758"/>
                  </a:lnTo>
                  <a:lnTo>
                    <a:pt x="228600" y="538060"/>
                  </a:lnTo>
                  <a:lnTo>
                    <a:pt x="229958" y="541375"/>
                  </a:lnTo>
                  <a:lnTo>
                    <a:pt x="233273" y="542734"/>
                  </a:lnTo>
                  <a:lnTo>
                    <a:pt x="236575" y="541375"/>
                  </a:lnTo>
                  <a:lnTo>
                    <a:pt x="237934" y="538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067197" y="3569107"/>
            <a:ext cx="238125" cy="542925"/>
            <a:chOff x="6067197" y="3569107"/>
            <a:chExt cx="238125" cy="542925"/>
          </a:xfrm>
        </p:grpSpPr>
        <p:sp>
          <p:nvSpPr>
            <p:cNvPr id="20" name="object 20"/>
            <p:cNvSpPr/>
            <p:nvPr/>
          </p:nvSpPr>
          <p:spPr>
            <a:xfrm>
              <a:off x="6071869" y="3573780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165285" y="26436"/>
                  </a:lnTo>
                  <a:lnTo>
                    <a:pt x="204007" y="98282"/>
                  </a:lnTo>
                  <a:lnTo>
                    <a:pt x="217269" y="147734"/>
                  </a:lnTo>
                  <a:lnTo>
                    <a:pt x="225667" y="204340"/>
                  </a:lnTo>
                  <a:lnTo>
                    <a:pt x="228600" y="266700"/>
                  </a:lnTo>
                  <a:lnTo>
                    <a:pt x="225667" y="329059"/>
                  </a:lnTo>
                  <a:lnTo>
                    <a:pt x="217269" y="385665"/>
                  </a:lnTo>
                  <a:lnTo>
                    <a:pt x="204007" y="435117"/>
                  </a:lnTo>
                  <a:lnTo>
                    <a:pt x="186478" y="476016"/>
                  </a:lnTo>
                  <a:lnTo>
                    <a:pt x="141025" y="526557"/>
                  </a:lnTo>
                  <a:lnTo>
                    <a:pt x="114300" y="533400"/>
                  </a:lnTo>
                  <a:lnTo>
                    <a:pt x="87574" y="526557"/>
                  </a:lnTo>
                  <a:lnTo>
                    <a:pt x="42121" y="476016"/>
                  </a:lnTo>
                  <a:lnTo>
                    <a:pt x="24592" y="435117"/>
                  </a:lnTo>
                  <a:lnTo>
                    <a:pt x="11330" y="385665"/>
                  </a:lnTo>
                  <a:lnTo>
                    <a:pt x="2932" y="329059"/>
                  </a:lnTo>
                  <a:lnTo>
                    <a:pt x="0" y="266700"/>
                  </a:lnTo>
                  <a:lnTo>
                    <a:pt x="2932" y="204340"/>
                  </a:lnTo>
                  <a:lnTo>
                    <a:pt x="11330" y="147734"/>
                  </a:lnTo>
                  <a:lnTo>
                    <a:pt x="24592" y="98282"/>
                  </a:lnTo>
                  <a:lnTo>
                    <a:pt x="42121" y="57383"/>
                  </a:lnTo>
                  <a:lnTo>
                    <a:pt x="87574" y="6842"/>
                  </a:lnTo>
                  <a:lnTo>
                    <a:pt x="1143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7196" y="3569119"/>
              <a:ext cx="238125" cy="542925"/>
            </a:xfrm>
            <a:custGeom>
              <a:avLst/>
              <a:gdLst/>
              <a:ahLst/>
              <a:cxnLst/>
              <a:rect l="l" t="t" r="r" b="b"/>
              <a:pathLst>
                <a:path w="238125" h="5429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542925">
                  <a:moveTo>
                    <a:pt x="237934" y="538060"/>
                  </a:moveTo>
                  <a:lnTo>
                    <a:pt x="236575" y="534758"/>
                  </a:lnTo>
                  <a:lnTo>
                    <a:pt x="233273" y="533400"/>
                  </a:lnTo>
                  <a:lnTo>
                    <a:pt x="229958" y="534758"/>
                  </a:lnTo>
                  <a:lnTo>
                    <a:pt x="228600" y="538060"/>
                  </a:lnTo>
                  <a:lnTo>
                    <a:pt x="229958" y="541375"/>
                  </a:lnTo>
                  <a:lnTo>
                    <a:pt x="233273" y="542734"/>
                  </a:lnTo>
                  <a:lnTo>
                    <a:pt x="236575" y="541375"/>
                  </a:lnTo>
                  <a:lnTo>
                    <a:pt x="237934" y="538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b="33197"/>
          <a:stretch/>
        </p:blipFill>
        <p:spPr>
          <a:xfrm>
            <a:off x="2286000" y="1143000"/>
            <a:ext cx="4673399" cy="45441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4685" y="1362771"/>
            <a:ext cx="2193925" cy="13055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2400" spc="114" dirty="0">
                <a:latin typeface="Trebuchet MS"/>
                <a:cs typeface="Trebuchet MS"/>
              </a:rPr>
              <a:t>Uniform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noise</a:t>
            </a:r>
            <a:endParaRPr sz="2400">
              <a:latin typeface="Trebuchet MS"/>
              <a:cs typeface="Trebuchet MS"/>
            </a:endParaRPr>
          </a:p>
          <a:p>
            <a:pPr marL="664845" marR="614045">
              <a:lnSpc>
                <a:spcPct val="100000"/>
              </a:lnSpc>
              <a:spcBef>
                <a:spcPts val="720"/>
              </a:spcBef>
            </a:pPr>
            <a:r>
              <a:rPr sz="2400" spc="265" dirty="0">
                <a:latin typeface="Cambria"/>
                <a:cs typeface="Cambria"/>
              </a:rPr>
              <a:t>μ=</a:t>
            </a:r>
            <a:r>
              <a:rPr sz="2400" spc="265" dirty="0">
                <a:latin typeface="Trebuchet MS"/>
                <a:cs typeface="Trebuchet MS"/>
              </a:rPr>
              <a:t>0 </a:t>
            </a:r>
            <a:r>
              <a:rPr sz="2400" spc="200" dirty="0">
                <a:latin typeface="Cambria"/>
                <a:cs typeface="Cambria"/>
              </a:rPr>
              <a:t>ơ</a:t>
            </a:r>
            <a:r>
              <a:rPr sz="2100" spc="-187" baseline="27777" dirty="0">
                <a:latin typeface="Trebuchet MS"/>
                <a:cs typeface="Trebuchet MS"/>
              </a:rPr>
              <a:t>2</a:t>
            </a:r>
            <a:r>
              <a:rPr sz="2400" spc="200" dirty="0">
                <a:latin typeface="Cambria"/>
                <a:cs typeface="Cambria"/>
              </a:rPr>
              <a:t>=</a:t>
            </a:r>
            <a:r>
              <a:rPr sz="2400" spc="-350" dirty="0">
                <a:latin typeface="Trebuchet MS"/>
                <a:cs typeface="Trebuchet MS"/>
              </a:rPr>
              <a:t>8</a:t>
            </a:r>
            <a:r>
              <a:rPr sz="2400" spc="-345" dirty="0">
                <a:latin typeface="Trebuchet MS"/>
                <a:cs typeface="Trebuchet MS"/>
              </a:rPr>
              <a:t>0</a:t>
            </a:r>
            <a:r>
              <a:rPr sz="2400" spc="20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9514" y="1362771"/>
            <a:ext cx="19812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SimSun"/>
                <a:cs typeface="SimSun"/>
              </a:rPr>
              <a:t>Left</a:t>
            </a:r>
            <a:r>
              <a:rPr sz="2400" spc="-670" dirty="0">
                <a:latin typeface="SimSun"/>
                <a:cs typeface="SimSun"/>
              </a:rPr>
              <a:t> </a:t>
            </a:r>
            <a:r>
              <a:rPr sz="2400" spc="70" dirty="0">
                <a:latin typeface="SimSun"/>
                <a:cs typeface="SimSun"/>
              </a:rPr>
              <a:t>+ </a:t>
            </a:r>
            <a:r>
              <a:rPr sz="2400" spc="-20" dirty="0">
                <a:latin typeface="SimSun"/>
                <a:cs typeface="SimSun"/>
              </a:rPr>
              <a:t>Bipolar</a:t>
            </a:r>
            <a:r>
              <a:rPr sz="2400" spc="-830" dirty="0">
                <a:latin typeface="SimSun"/>
                <a:cs typeface="SimSun"/>
              </a:rPr>
              <a:t> </a:t>
            </a:r>
            <a:r>
              <a:rPr sz="2400" spc="45" dirty="0">
                <a:latin typeface="SimSun"/>
                <a:cs typeface="SimSun"/>
              </a:rPr>
              <a:t>Noise </a:t>
            </a:r>
            <a:r>
              <a:rPr sz="2400" spc="170" dirty="0">
                <a:latin typeface="SimSun"/>
                <a:cs typeface="SimSun"/>
              </a:rPr>
              <a:t>P</a:t>
            </a:r>
            <a:r>
              <a:rPr sz="2100" spc="254" baseline="-23809" dirty="0">
                <a:latin typeface="SimSun"/>
                <a:cs typeface="SimSun"/>
              </a:rPr>
              <a:t>a</a:t>
            </a:r>
            <a:r>
              <a:rPr sz="2100" spc="-202" baseline="-23809" dirty="0">
                <a:latin typeface="SimSun"/>
                <a:cs typeface="SimSun"/>
              </a:rPr>
              <a:t> </a:t>
            </a:r>
            <a:r>
              <a:rPr sz="2400" spc="130" dirty="0">
                <a:latin typeface="SimSun"/>
                <a:cs typeface="SimSun"/>
              </a:rPr>
              <a:t>=</a:t>
            </a:r>
            <a:r>
              <a:rPr sz="2400" spc="-660" dirty="0">
                <a:latin typeface="SimSun"/>
                <a:cs typeface="SimSun"/>
              </a:rPr>
              <a:t> </a:t>
            </a:r>
            <a:r>
              <a:rPr sz="2400" spc="-25" dirty="0">
                <a:latin typeface="SimSun"/>
                <a:cs typeface="SimSun"/>
              </a:rPr>
              <a:t>0.1</a:t>
            </a:r>
            <a:endParaRPr sz="2400" dirty="0">
              <a:latin typeface="SimSun"/>
              <a:cs typeface="SimSun"/>
            </a:endParaRPr>
          </a:p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2400" spc="250" dirty="0">
                <a:latin typeface="SimSun"/>
                <a:cs typeface="SimSun"/>
              </a:rPr>
              <a:t>P</a:t>
            </a:r>
            <a:r>
              <a:rPr sz="2100" spc="375" baseline="-23809" dirty="0">
                <a:latin typeface="SimSun"/>
                <a:cs typeface="SimSun"/>
              </a:rPr>
              <a:t>b</a:t>
            </a:r>
            <a:r>
              <a:rPr sz="2100" spc="-315" baseline="-23809" dirty="0">
                <a:latin typeface="SimSun"/>
                <a:cs typeface="SimSun"/>
              </a:rPr>
              <a:t> </a:t>
            </a:r>
            <a:r>
              <a:rPr sz="2400" spc="130" dirty="0">
                <a:latin typeface="SimSun"/>
                <a:cs typeface="SimSun"/>
              </a:rPr>
              <a:t>=</a:t>
            </a:r>
            <a:r>
              <a:rPr sz="2400" spc="-660" dirty="0">
                <a:latin typeface="SimSun"/>
                <a:cs typeface="SimSun"/>
              </a:rPr>
              <a:t> </a:t>
            </a:r>
            <a:r>
              <a:rPr sz="2400" spc="-25" dirty="0">
                <a:latin typeface="SimSun"/>
                <a:cs typeface="SimSun"/>
              </a:rPr>
              <a:t>0.1</a:t>
            </a:r>
            <a:endParaRPr sz="2400" dirty="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475" y="4045011"/>
            <a:ext cx="1635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SimSun"/>
                <a:cs typeface="SimSun"/>
              </a:rPr>
              <a:t>5x5 </a:t>
            </a:r>
            <a:r>
              <a:rPr sz="2400" spc="-210" dirty="0">
                <a:latin typeface="SimSun"/>
                <a:cs typeface="SimSun"/>
              </a:rPr>
              <a:t>Arith.</a:t>
            </a:r>
            <a:r>
              <a:rPr sz="2400" spc="-580" dirty="0">
                <a:latin typeface="SimSun"/>
                <a:cs typeface="SimSun"/>
              </a:rPr>
              <a:t> </a:t>
            </a:r>
            <a:r>
              <a:rPr sz="2400" spc="290" dirty="0">
                <a:latin typeface="SimSun"/>
                <a:cs typeface="SimSun"/>
              </a:rPr>
              <a:t>Mean</a:t>
            </a:r>
            <a:endParaRPr sz="2400">
              <a:latin typeface="SimSun"/>
              <a:cs typeface="SimSun"/>
            </a:endParaRPr>
          </a:p>
          <a:p>
            <a:pPr marL="482600">
              <a:lnSpc>
                <a:spcPct val="100000"/>
              </a:lnSpc>
            </a:pPr>
            <a:r>
              <a:rPr sz="2400" spc="-310" dirty="0">
                <a:latin typeface="SimSun"/>
                <a:cs typeface="SimSun"/>
              </a:rPr>
              <a:t>filter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7125" y="4045011"/>
            <a:ext cx="1614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latin typeface="Trebuchet MS"/>
                <a:cs typeface="Trebuchet MS"/>
              </a:rPr>
              <a:t>5x5 </a:t>
            </a:r>
            <a:r>
              <a:rPr sz="2400" spc="114" dirty="0">
                <a:latin typeface="Trebuchet MS"/>
                <a:cs typeface="Trebuchet MS"/>
              </a:rPr>
              <a:t>Geometric </a:t>
            </a:r>
            <a:r>
              <a:rPr sz="2400" spc="200" dirty="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Adaptive</a:t>
            </a:r>
            <a:r>
              <a:rPr spc="75" dirty="0"/>
              <a:t> 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449070"/>
            <a:ext cx="8578215" cy="36830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75920" marR="178435" indent="-337820" algn="just">
              <a:lnSpc>
                <a:spcPct val="100499"/>
              </a:lnSpc>
              <a:spcBef>
                <a:spcPts val="8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8460" algn="l"/>
              </a:tabLst>
            </a:pPr>
            <a:r>
              <a:rPr sz="3200" spc="114" dirty="0">
                <a:latin typeface="SimSun"/>
                <a:cs typeface="SimSun"/>
              </a:rPr>
              <a:t>Adapted</a:t>
            </a:r>
            <a:r>
              <a:rPr sz="3200" spc="-400" dirty="0">
                <a:latin typeface="SimSun"/>
                <a:cs typeface="SimSun"/>
              </a:rPr>
              <a:t> </a:t>
            </a:r>
            <a:r>
              <a:rPr sz="3200" spc="-600" dirty="0">
                <a:latin typeface="SimSun"/>
                <a:cs typeface="SimSun"/>
              </a:rPr>
              <a:t>to</a:t>
            </a:r>
            <a:r>
              <a:rPr sz="3200" spc="200" dirty="0">
                <a:latin typeface="SimSun"/>
                <a:cs typeface="SimSun"/>
              </a:rPr>
              <a:t> </a:t>
            </a:r>
            <a:r>
              <a:rPr sz="3200" spc="-190" dirty="0">
                <a:latin typeface="SimSun"/>
                <a:cs typeface="SimSun"/>
              </a:rPr>
              <a:t>the</a:t>
            </a:r>
            <a:r>
              <a:rPr sz="3200" spc="-210" dirty="0">
                <a:latin typeface="SimSun"/>
                <a:cs typeface="SimSun"/>
              </a:rPr>
              <a:t> </a:t>
            </a:r>
            <a:r>
              <a:rPr sz="3200" spc="-25" dirty="0">
                <a:latin typeface="SimSun"/>
                <a:cs typeface="SimSun"/>
              </a:rPr>
              <a:t>behavior</a:t>
            </a:r>
            <a:r>
              <a:rPr sz="3200" spc="-375" dirty="0">
                <a:latin typeface="SimSun"/>
                <a:cs typeface="SimSun"/>
              </a:rPr>
              <a:t> </a:t>
            </a:r>
            <a:r>
              <a:rPr sz="3200" spc="85" dirty="0">
                <a:latin typeface="SimSun"/>
                <a:cs typeface="SimSun"/>
              </a:rPr>
              <a:t>based</a:t>
            </a:r>
            <a:r>
              <a:rPr sz="3200" spc="-400" dirty="0">
                <a:latin typeface="SimSun"/>
                <a:cs typeface="SimSun"/>
              </a:rPr>
              <a:t> </a:t>
            </a:r>
            <a:r>
              <a:rPr sz="3200" spc="80" dirty="0">
                <a:latin typeface="SimSun"/>
                <a:cs typeface="SimSun"/>
              </a:rPr>
              <a:t>on</a:t>
            </a:r>
            <a:r>
              <a:rPr sz="3200" spc="-350" dirty="0">
                <a:latin typeface="SimSun"/>
                <a:cs typeface="SimSun"/>
              </a:rPr>
              <a:t> </a:t>
            </a:r>
            <a:r>
              <a:rPr sz="3200" spc="-160" dirty="0">
                <a:latin typeface="SimSun"/>
                <a:cs typeface="SimSun"/>
              </a:rPr>
              <a:t>the</a:t>
            </a:r>
            <a:r>
              <a:rPr sz="3200" spc="-105" dirty="0">
                <a:latin typeface="SimSun"/>
                <a:cs typeface="SimSun"/>
              </a:rPr>
              <a:t> </a:t>
            </a:r>
            <a:r>
              <a:rPr sz="3200" spc="-350" dirty="0">
                <a:solidFill>
                  <a:srgbClr val="FF0000"/>
                </a:solidFill>
                <a:latin typeface="SimSun"/>
                <a:cs typeface="SimSun"/>
              </a:rPr>
              <a:t>stati 	</a:t>
            </a:r>
            <a:r>
              <a:rPr sz="3200" spc="-465" dirty="0">
                <a:solidFill>
                  <a:srgbClr val="FF0000"/>
                </a:solidFill>
                <a:latin typeface="SimSun"/>
                <a:cs typeface="SimSun"/>
              </a:rPr>
              <a:t>stical</a:t>
            </a:r>
            <a:r>
              <a:rPr sz="3200" spc="6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215" dirty="0">
                <a:solidFill>
                  <a:srgbClr val="FF0000"/>
                </a:solidFill>
                <a:latin typeface="SimSun"/>
                <a:cs typeface="SimSun"/>
              </a:rPr>
              <a:t>c</a:t>
            </a:r>
            <a:r>
              <a:rPr sz="3200" spc="-185" dirty="0">
                <a:solidFill>
                  <a:srgbClr val="FF0000"/>
                </a:solidFill>
                <a:latin typeface="SimSun"/>
                <a:cs typeface="SimSun"/>
              </a:rPr>
              <a:t>h</a:t>
            </a:r>
            <a:r>
              <a:rPr sz="3200" spc="-75" dirty="0">
                <a:solidFill>
                  <a:srgbClr val="FF0000"/>
                </a:solidFill>
                <a:latin typeface="SimSun"/>
                <a:cs typeface="SimSun"/>
              </a:rPr>
              <a:t>a</a:t>
            </a:r>
            <a:r>
              <a:rPr sz="3200" spc="-565" dirty="0">
                <a:solidFill>
                  <a:srgbClr val="FF0000"/>
                </a:solidFill>
                <a:latin typeface="SimSun"/>
                <a:cs typeface="SimSun"/>
              </a:rPr>
              <a:t>r</a:t>
            </a:r>
            <a:r>
              <a:rPr sz="3200" spc="-65" dirty="0">
                <a:solidFill>
                  <a:srgbClr val="FF0000"/>
                </a:solidFill>
                <a:latin typeface="SimSun"/>
                <a:cs typeface="SimSun"/>
              </a:rPr>
              <a:t>a</a:t>
            </a:r>
            <a:r>
              <a:rPr sz="3200" spc="-260" dirty="0">
                <a:solidFill>
                  <a:srgbClr val="FF0000"/>
                </a:solidFill>
                <a:latin typeface="SimSun"/>
                <a:cs typeface="SimSun"/>
              </a:rPr>
              <a:t>c</a:t>
            </a:r>
            <a:r>
              <a:rPr sz="3200" spc="-270" dirty="0">
                <a:solidFill>
                  <a:srgbClr val="FF0000"/>
                </a:solidFill>
                <a:latin typeface="SimSun"/>
                <a:cs typeface="SimSun"/>
              </a:rPr>
              <a:t>t</a:t>
            </a:r>
            <a:r>
              <a:rPr sz="3200" spc="-180" dirty="0">
                <a:solidFill>
                  <a:srgbClr val="FF0000"/>
                </a:solidFill>
                <a:latin typeface="SimSun"/>
                <a:cs typeface="SimSun"/>
              </a:rPr>
              <a:t>e</a:t>
            </a:r>
            <a:r>
              <a:rPr sz="3200" spc="-459" dirty="0">
                <a:solidFill>
                  <a:srgbClr val="FF0000"/>
                </a:solidFill>
                <a:latin typeface="SimSun"/>
                <a:cs typeface="SimSun"/>
              </a:rPr>
              <a:t>r</a:t>
            </a:r>
            <a:r>
              <a:rPr sz="3200" spc="-90" dirty="0">
                <a:solidFill>
                  <a:srgbClr val="FF0000"/>
                </a:solidFill>
                <a:latin typeface="SimSun"/>
                <a:cs typeface="SimSun"/>
              </a:rPr>
              <a:t>i</a:t>
            </a:r>
            <a:r>
              <a:rPr sz="3200" spc="-210" dirty="0">
                <a:solidFill>
                  <a:srgbClr val="FF0000"/>
                </a:solidFill>
                <a:latin typeface="SimSun"/>
                <a:cs typeface="SimSun"/>
              </a:rPr>
              <a:t>s</a:t>
            </a:r>
            <a:r>
              <a:rPr sz="3200" spc="-195" dirty="0">
                <a:solidFill>
                  <a:srgbClr val="FF0000"/>
                </a:solidFill>
                <a:latin typeface="SimSun"/>
                <a:cs typeface="SimSun"/>
              </a:rPr>
              <a:t>t</a:t>
            </a:r>
            <a:r>
              <a:rPr sz="3200" spc="-90" dirty="0">
                <a:solidFill>
                  <a:srgbClr val="FF0000"/>
                </a:solidFill>
                <a:latin typeface="SimSun"/>
                <a:cs typeface="SimSun"/>
              </a:rPr>
              <a:t>i</a:t>
            </a:r>
            <a:r>
              <a:rPr sz="3200" spc="-225" dirty="0">
                <a:solidFill>
                  <a:srgbClr val="FF0000"/>
                </a:solidFill>
                <a:latin typeface="SimSun"/>
                <a:cs typeface="SimSun"/>
              </a:rPr>
              <a:t>c</a:t>
            </a:r>
            <a:r>
              <a:rPr sz="3200" spc="-150" dirty="0">
                <a:solidFill>
                  <a:srgbClr val="FF0000"/>
                </a:solidFill>
                <a:latin typeface="SimSun"/>
                <a:cs typeface="SimSun"/>
              </a:rPr>
              <a:t>s</a:t>
            </a:r>
            <a:r>
              <a:rPr sz="3200" spc="-18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720" dirty="0">
                <a:latin typeface="SimSun"/>
                <a:cs typeface="SimSun"/>
              </a:rPr>
              <a:t>of</a:t>
            </a:r>
            <a:r>
              <a:rPr sz="3200" spc="320" dirty="0">
                <a:latin typeface="SimSun"/>
                <a:cs typeface="SimSun"/>
              </a:rPr>
              <a:t> </a:t>
            </a:r>
            <a:r>
              <a:rPr sz="3200" spc="-195" dirty="0">
                <a:latin typeface="SimSun"/>
                <a:cs typeface="SimSun"/>
              </a:rPr>
              <a:t>the</a:t>
            </a:r>
            <a:r>
              <a:rPr sz="3200" spc="-204" dirty="0">
                <a:latin typeface="SimSun"/>
                <a:cs typeface="SimSun"/>
              </a:rPr>
              <a:t> </a:t>
            </a:r>
            <a:r>
              <a:rPr sz="3200" spc="120" dirty="0">
                <a:latin typeface="SimSun"/>
                <a:cs typeface="SimSun"/>
              </a:rPr>
              <a:t>image</a:t>
            </a:r>
            <a:r>
              <a:rPr sz="3200" spc="-340" dirty="0">
                <a:latin typeface="SimSun"/>
                <a:cs typeface="SimSun"/>
              </a:rPr>
              <a:t> </a:t>
            </a:r>
            <a:r>
              <a:rPr sz="3200" spc="-245" dirty="0">
                <a:latin typeface="SimSun"/>
                <a:cs typeface="SimSun"/>
              </a:rPr>
              <a:t>inside</a:t>
            </a:r>
            <a:r>
              <a:rPr sz="3200" spc="-25" dirty="0">
                <a:latin typeface="SimSun"/>
                <a:cs typeface="SimSun"/>
              </a:rPr>
              <a:t> th 	</a:t>
            </a:r>
            <a:r>
              <a:rPr sz="3200" spc="190" dirty="0">
                <a:latin typeface="SimSun"/>
                <a:cs typeface="SimSun"/>
              </a:rPr>
              <a:t>e</a:t>
            </a:r>
            <a:r>
              <a:rPr sz="3200" spc="-900" dirty="0">
                <a:latin typeface="SimSun"/>
                <a:cs typeface="SimSun"/>
              </a:rPr>
              <a:t> </a:t>
            </a:r>
            <a:r>
              <a:rPr sz="3200" spc="-395" dirty="0">
                <a:latin typeface="SimSun"/>
                <a:cs typeface="SimSun"/>
              </a:rPr>
              <a:t>filter</a:t>
            </a:r>
            <a:r>
              <a:rPr sz="3200" spc="-1175" dirty="0">
                <a:latin typeface="SimSun"/>
                <a:cs typeface="SimSun"/>
              </a:rPr>
              <a:t> </a:t>
            </a:r>
            <a:r>
              <a:rPr sz="3200" spc="-30" dirty="0">
                <a:latin typeface="SimSun"/>
                <a:cs typeface="SimSun"/>
              </a:rPr>
              <a:t>region</a:t>
            </a:r>
            <a:r>
              <a:rPr sz="3200" spc="-875" dirty="0">
                <a:latin typeface="SimSun"/>
                <a:cs typeface="SimSun"/>
              </a:rPr>
              <a:t> </a:t>
            </a:r>
            <a:r>
              <a:rPr sz="3200" spc="95" dirty="0">
                <a:latin typeface="SimSun"/>
                <a:cs typeface="SimSun"/>
              </a:rPr>
              <a:t>S</a:t>
            </a:r>
            <a:r>
              <a:rPr sz="2775" spc="142" baseline="-13513" dirty="0">
                <a:latin typeface="SimSun"/>
                <a:cs typeface="SimSun"/>
              </a:rPr>
              <a:t>xy</a:t>
            </a:r>
            <a:endParaRPr sz="2775" baseline="-13513">
              <a:latin typeface="SimSun"/>
              <a:cs typeface="SimSun"/>
            </a:endParaRPr>
          </a:p>
          <a:p>
            <a:pPr marL="375920" marR="30480" indent="-337820" algn="just">
              <a:lnSpc>
                <a:spcPct val="100499"/>
              </a:lnSpc>
              <a:spcBef>
                <a:spcPts val="99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8460" algn="l"/>
              </a:tabLst>
            </a:pPr>
            <a:r>
              <a:rPr sz="3200" spc="484" dirty="0">
                <a:latin typeface="SimSun"/>
                <a:cs typeface="SimSun"/>
              </a:rPr>
              <a:t>I</a:t>
            </a:r>
            <a:r>
              <a:rPr sz="3200" spc="135" dirty="0">
                <a:latin typeface="SimSun"/>
                <a:cs typeface="SimSun"/>
              </a:rPr>
              <a:t>m</a:t>
            </a:r>
            <a:r>
              <a:rPr sz="3200" spc="50" dirty="0">
                <a:latin typeface="SimSun"/>
                <a:cs typeface="SimSun"/>
              </a:rPr>
              <a:t>p</a:t>
            </a:r>
            <a:r>
              <a:rPr sz="3200" spc="-200" dirty="0">
                <a:latin typeface="SimSun"/>
                <a:cs typeface="SimSun"/>
              </a:rPr>
              <a:t>r</a:t>
            </a:r>
            <a:r>
              <a:rPr sz="3200" spc="130" dirty="0">
                <a:latin typeface="SimSun"/>
                <a:cs typeface="SimSun"/>
              </a:rPr>
              <a:t>o</a:t>
            </a:r>
            <a:r>
              <a:rPr sz="3200" spc="120" dirty="0">
                <a:latin typeface="SimSun"/>
                <a:cs typeface="SimSun"/>
              </a:rPr>
              <a:t>ve</a:t>
            </a:r>
            <a:r>
              <a:rPr sz="3200" spc="150" dirty="0">
                <a:latin typeface="SimSun"/>
                <a:cs typeface="SimSun"/>
              </a:rPr>
              <a:t>d</a:t>
            </a:r>
            <a:r>
              <a:rPr sz="3200" spc="-400" dirty="0">
                <a:latin typeface="SimSun"/>
                <a:cs typeface="SimSun"/>
              </a:rPr>
              <a:t> </a:t>
            </a:r>
            <a:r>
              <a:rPr sz="3200" spc="90" dirty="0">
                <a:latin typeface="SimSun"/>
                <a:cs typeface="SimSun"/>
              </a:rPr>
              <a:t>performance</a:t>
            </a:r>
            <a:r>
              <a:rPr sz="3200" spc="-400" dirty="0">
                <a:latin typeface="SimSun"/>
                <a:cs typeface="SimSun"/>
              </a:rPr>
              <a:t> </a:t>
            </a:r>
            <a:r>
              <a:rPr sz="3200" spc="-710" dirty="0">
                <a:latin typeface="SimSun"/>
                <a:cs typeface="SimSun"/>
              </a:rPr>
              <a:t>v.s</a:t>
            </a:r>
            <a:r>
              <a:rPr sz="3200" spc="310" dirty="0">
                <a:latin typeface="SimSun"/>
                <a:cs typeface="SimSun"/>
              </a:rPr>
              <a:t> </a:t>
            </a:r>
            <a:r>
              <a:rPr sz="3200" spc="-65" dirty="0">
                <a:latin typeface="SimSun"/>
                <a:cs typeface="SimSun"/>
              </a:rPr>
              <a:t>increased</a:t>
            </a:r>
            <a:r>
              <a:rPr sz="3200" spc="-180" dirty="0">
                <a:latin typeface="SimSun"/>
                <a:cs typeface="SimSun"/>
              </a:rPr>
              <a:t> </a:t>
            </a:r>
            <a:r>
              <a:rPr sz="3200" spc="250" dirty="0">
                <a:latin typeface="SimSun"/>
                <a:cs typeface="SimSun"/>
              </a:rPr>
              <a:t>compl 	</a:t>
            </a:r>
            <a:r>
              <a:rPr sz="3200" spc="-10" dirty="0">
                <a:latin typeface="SimSun"/>
                <a:cs typeface="SimSun"/>
              </a:rPr>
              <a:t>exity</a:t>
            </a:r>
            <a:endParaRPr sz="3200">
              <a:latin typeface="SimSun"/>
              <a:cs typeface="SimSun"/>
            </a:endParaRPr>
          </a:p>
          <a:p>
            <a:pPr marL="375920" marR="40640" indent="-337820" algn="just">
              <a:lnSpc>
                <a:spcPct val="100800"/>
              </a:lnSpc>
              <a:spcBef>
                <a:spcPts val="79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8460" algn="l"/>
              </a:tabLst>
            </a:pPr>
            <a:r>
              <a:rPr sz="3200" spc="30" dirty="0">
                <a:latin typeface="SimSun"/>
                <a:cs typeface="SimSun"/>
              </a:rPr>
              <a:t>Example:</a:t>
            </a:r>
            <a:r>
              <a:rPr sz="3200" spc="-400" dirty="0">
                <a:latin typeface="SimSun"/>
                <a:cs typeface="SimSu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SimSun"/>
                <a:cs typeface="SimSun"/>
              </a:rPr>
              <a:t>Adaptive</a:t>
            </a:r>
            <a:r>
              <a:rPr sz="3200" spc="-33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340" dirty="0">
                <a:solidFill>
                  <a:srgbClr val="FF0000"/>
                </a:solidFill>
                <a:latin typeface="SimSun"/>
                <a:cs typeface="SimSun"/>
              </a:rPr>
              <a:t>local</a:t>
            </a:r>
            <a:r>
              <a:rPr sz="3200" spc="-6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125" dirty="0">
                <a:solidFill>
                  <a:srgbClr val="FF0000"/>
                </a:solidFill>
                <a:latin typeface="SimSun"/>
                <a:cs typeface="SimSun"/>
              </a:rPr>
              <a:t>noise</a:t>
            </a:r>
            <a:r>
              <a:rPr sz="3200" spc="-27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60" dirty="0">
                <a:solidFill>
                  <a:srgbClr val="FF0000"/>
                </a:solidFill>
                <a:latin typeface="SimSun"/>
                <a:cs typeface="SimSun"/>
              </a:rPr>
              <a:t>reduction</a:t>
            </a:r>
            <a:r>
              <a:rPr sz="3200" spc="-28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3200" spc="-610" dirty="0">
                <a:solidFill>
                  <a:srgbClr val="FF0000"/>
                </a:solidFill>
                <a:latin typeface="SimSun"/>
                <a:cs typeface="SimSun"/>
              </a:rPr>
              <a:t>filt 	</a:t>
            </a:r>
            <a:r>
              <a:rPr sz="3200" spc="-25" dirty="0">
                <a:solidFill>
                  <a:srgbClr val="FF0000"/>
                </a:solidFill>
                <a:latin typeface="SimSun"/>
                <a:cs typeface="SimSun"/>
              </a:rPr>
              <a:t>er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Adaptive</a:t>
            </a:r>
            <a:r>
              <a:rPr spc="75" dirty="0"/>
              <a:t> </a:t>
            </a:r>
            <a:r>
              <a:rPr spc="145" dirty="0"/>
              <a:t>local</a:t>
            </a:r>
            <a:r>
              <a:rPr spc="70" dirty="0"/>
              <a:t> </a:t>
            </a:r>
            <a:r>
              <a:rPr spc="270" dirty="0"/>
              <a:t>noise </a:t>
            </a:r>
            <a:r>
              <a:rPr spc="195" dirty="0"/>
              <a:t>reduction</a:t>
            </a:r>
            <a:r>
              <a:rPr spc="100" dirty="0"/>
              <a:t> </a:t>
            </a:r>
            <a:r>
              <a:rPr spc="-10" dirty="0"/>
              <a:t>filter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524000"/>
            <a:ext cx="7799705" cy="3933128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415925" indent="-339725">
              <a:lnSpc>
                <a:spcPct val="100000"/>
              </a:lnSpc>
              <a:spcBef>
                <a:spcPts val="9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415925" algn="l"/>
              </a:tabLst>
            </a:pPr>
            <a:r>
              <a:rPr sz="3200" dirty="0">
                <a:latin typeface="SimSun"/>
                <a:cs typeface="SimSun"/>
              </a:rPr>
              <a:t>Simplest</a:t>
            </a:r>
            <a:r>
              <a:rPr sz="3200" spc="-790" dirty="0">
                <a:latin typeface="SimSun"/>
                <a:cs typeface="SimSun"/>
              </a:rPr>
              <a:t> </a:t>
            </a:r>
            <a:r>
              <a:rPr sz="3200" spc="-315" dirty="0">
                <a:latin typeface="SimSun"/>
                <a:cs typeface="SimSun"/>
              </a:rPr>
              <a:t>statistical</a:t>
            </a:r>
            <a:r>
              <a:rPr sz="3200" spc="-795" dirty="0">
                <a:latin typeface="SimSun"/>
                <a:cs typeface="SimSun"/>
              </a:rPr>
              <a:t> </a:t>
            </a:r>
            <a:r>
              <a:rPr sz="3200" spc="275" dirty="0">
                <a:latin typeface="SimSun"/>
                <a:cs typeface="SimSun"/>
              </a:rPr>
              <a:t>measurement</a:t>
            </a:r>
            <a:endParaRPr sz="3200" dirty="0">
              <a:latin typeface="SimSun"/>
              <a:cs typeface="SimSun"/>
            </a:endParaRPr>
          </a:p>
          <a:p>
            <a:pPr marL="815975" lvl="1" indent="-282575">
              <a:lnSpc>
                <a:spcPct val="100000"/>
              </a:lnSpc>
              <a:spcBef>
                <a:spcPts val="710"/>
              </a:spcBef>
              <a:buSzPct val="55357"/>
              <a:buFont typeface="Cambria"/>
              <a:buChar char="■"/>
              <a:tabLst>
                <a:tab pos="815975" algn="l"/>
              </a:tabLst>
            </a:pPr>
            <a:r>
              <a:rPr sz="2800" spc="355" dirty="0">
                <a:solidFill>
                  <a:srgbClr val="FF0000"/>
                </a:solidFill>
                <a:latin typeface="SimSun"/>
                <a:cs typeface="SimSun"/>
              </a:rPr>
              <a:t>Mean</a:t>
            </a:r>
            <a:r>
              <a:rPr sz="2800" spc="-80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225" dirty="0">
                <a:latin typeface="SimSun"/>
                <a:cs typeface="SimSun"/>
              </a:rPr>
              <a:t>and</a:t>
            </a:r>
            <a:r>
              <a:rPr sz="2800" spc="-665" dirty="0">
                <a:latin typeface="SimSun"/>
                <a:cs typeface="SimSu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SimSun"/>
                <a:cs typeface="SimSun"/>
              </a:rPr>
              <a:t>variance</a:t>
            </a:r>
            <a:endParaRPr sz="2800" dirty="0">
              <a:latin typeface="SimSun"/>
              <a:cs typeface="SimSun"/>
            </a:endParaRPr>
          </a:p>
          <a:p>
            <a:pPr marL="4159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415925" algn="l"/>
              </a:tabLst>
            </a:pPr>
            <a:r>
              <a:rPr sz="3200" spc="484" dirty="0">
                <a:latin typeface="SimSun"/>
                <a:cs typeface="SimSun"/>
              </a:rPr>
              <a:t>Known</a:t>
            </a:r>
            <a:r>
              <a:rPr sz="3200" spc="-885" dirty="0">
                <a:latin typeface="SimSun"/>
                <a:cs typeface="SimSun"/>
              </a:rPr>
              <a:t> </a:t>
            </a:r>
            <a:r>
              <a:rPr sz="3200" spc="95" dirty="0">
                <a:latin typeface="SimSun"/>
                <a:cs typeface="SimSun"/>
              </a:rPr>
              <a:t>parameters</a:t>
            </a:r>
            <a:r>
              <a:rPr sz="3200" spc="-840" dirty="0">
                <a:latin typeface="SimSun"/>
                <a:cs typeface="SimSun"/>
              </a:rPr>
              <a:t> </a:t>
            </a:r>
            <a:r>
              <a:rPr sz="3200" spc="335" dirty="0">
                <a:latin typeface="SimSun"/>
                <a:cs typeface="SimSun"/>
              </a:rPr>
              <a:t>on</a:t>
            </a:r>
            <a:r>
              <a:rPr sz="3200" spc="-885" dirty="0">
                <a:latin typeface="SimSun"/>
                <a:cs typeface="SimSun"/>
              </a:rPr>
              <a:t> </a:t>
            </a:r>
            <a:r>
              <a:rPr sz="3200" spc="-175" dirty="0">
                <a:latin typeface="SimSun"/>
                <a:cs typeface="SimSun"/>
              </a:rPr>
              <a:t>local</a:t>
            </a:r>
            <a:r>
              <a:rPr sz="3200" spc="-905" dirty="0">
                <a:latin typeface="SimSun"/>
                <a:cs typeface="SimSun"/>
              </a:rPr>
              <a:t> </a:t>
            </a:r>
            <a:r>
              <a:rPr sz="3200" spc="-25" dirty="0">
                <a:latin typeface="SimSun"/>
                <a:cs typeface="SimSun"/>
              </a:rPr>
              <a:t>region</a:t>
            </a:r>
            <a:r>
              <a:rPr sz="3200" spc="-890" dirty="0">
                <a:latin typeface="SimSun"/>
                <a:cs typeface="SimSun"/>
              </a:rPr>
              <a:t> </a:t>
            </a:r>
            <a:r>
              <a:rPr sz="3200" spc="100" dirty="0">
                <a:latin typeface="SimSun"/>
                <a:cs typeface="SimSun"/>
              </a:rPr>
              <a:t>S</a:t>
            </a:r>
            <a:r>
              <a:rPr sz="2775" spc="150" baseline="-13513" dirty="0">
                <a:latin typeface="SimSun"/>
                <a:cs typeface="SimSun"/>
              </a:rPr>
              <a:t>xy</a:t>
            </a:r>
            <a:endParaRPr sz="2775" baseline="-13513" dirty="0">
              <a:latin typeface="SimSun"/>
              <a:cs typeface="SimSun"/>
            </a:endParaRPr>
          </a:p>
          <a:p>
            <a:pPr marL="815975" lvl="1" indent="-282575">
              <a:lnSpc>
                <a:spcPct val="100000"/>
              </a:lnSpc>
              <a:spcBef>
                <a:spcPts val="90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815975" algn="l"/>
              </a:tabLst>
            </a:pPr>
            <a:r>
              <a:rPr sz="2800" spc="-305" dirty="0">
                <a:latin typeface="SimSun"/>
                <a:cs typeface="SimSun"/>
              </a:rPr>
              <a:t>g(x,y):</a:t>
            </a:r>
            <a:r>
              <a:rPr sz="2800" spc="-720" dirty="0">
                <a:latin typeface="SimSun"/>
                <a:cs typeface="SimSun"/>
              </a:rPr>
              <a:t> </a:t>
            </a:r>
            <a:r>
              <a:rPr sz="2800" spc="-25" dirty="0">
                <a:latin typeface="SimSun"/>
                <a:cs typeface="SimSun"/>
              </a:rPr>
              <a:t>noisy</a:t>
            </a:r>
            <a:r>
              <a:rPr sz="2800" spc="-755" dirty="0">
                <a:latin typeface="SimSun"/>
                <a:cs typeface="SimSun"/>
              </a:rPr>
              <a:t> </a:t>
            </a:r>
            <a:r>
              <a:rPr sz="2800" spc="195" dirty="0">
                <a:latin typeface="SimSun"/>
                <a:cs typeface="SimSun"/>
              </a:rPr>
              <a:t>image</a:t>
            </a:r>
            <a:r>
              <a:rPr sz="2800" spc="-785" dirty="0">
                <a:latin typeface="SimSun"/>
                <a:cs typeface="SimSun"/>
              </a:rPr>
              <a:t> </a:t>
            </a:r>
            <a:r>
              <a:rPr sz="2800" spc="-175" dirty="0">
                <a:latin typeface="SimSun"/>
                <a:cs typeface="SimSun"/>
              </a:rPr>
              <a:t>pixel</a:t>
            </a:r>
            <a:r>
              <a:rPr sz="2800" spc="-795" dirty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value</a:t>
            </a:r>
            <a:endParaRPr sz="2800" dirty="0">
              <a:latin typeface="SimSun"/>
              <a:cs typeface="SimSun"/>
            </a:endParaRPr>
          </a:p>
          <a:p>
            <a:pPr marL="815975" lvl="1" indent="-282575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4166"/>
              <a:buChar char="■"/>
              <a:tabLst>
                <a:tab pos="815975" algn="l"/>
              </a:tabLst>
            </a:pP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100" spc="-419" baseline="15873" dirty="0" smtClean="0">
                <a:latin typeface="Trebuchet MS"/>
                <a:cs typeface="Trebuchet MS"/>
              </a:rPr>
              <a:t>2</a:t>
            </a:r>
            <a:r>
              <a:rPr sz="2800" spc="-280" dirty="0" smtClean="0">
                <a:latin typeface="SimSun"/>
                <a:cs typeface="SimSun"/>
              </a:rPr>
              <a:t>:</a:t>
            </a:r>
            <a:r>
              <a:rPr sz="2800" spc="-710" dirty="0" smtClean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noise</a:t>
            </a:r>
            <a:r>
              <a:rPr sz="2800" spc="-780" dirty="0">
                <a:latin typeface="SimSun"/>
                <a:cs typeface="SimSun"/>
              </a:rPr>
              <a:t> </a:t>
            </a:r>
            <a:r>
              <a:rPr sz="2800" spc="-40" dirty="0">
                <a:latin typeface="SimSun"/>
                <a:cs typeface="SimSun"/>
              </a:rPr>
              <a:t>variance</a:t>
            </a:r>
            <a:r>
              <a:rPr sz="2800" spc="-775" dirty="0">
                <a:latin typeface="SimSun"/>
                <a:cs typeface="SimSun"/>
              </a:rPr>
              <a:t> </a:t>
            </a:r>
            <a:r>
              <a:rPr sz="2800" spc="160" dirty="0">
                <a:latin typeface="SimSun"/>
                <a:cs typeface="SimSun"/>
              </a:rPr>
              <a:t>(</a:t>
            </a:r>
            <a:r>
              <a:rPr sz="2800" spc="160" dirty="0">
                <a:solidFill>
                  <a:srgbClr val="FF0000"/>
                </a:solidFill>
                <a:latin typeface="SimSun"/>
                <a:cs typeface="SimSun"/>
              </a:rPr>
              <a:t>assume</a:t>
            </a:r>
            <a:r>
              <a:rPr sz="2800" spc="-78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370" dirty="0">
                <a:solidFill>
                  <a:srgbClr val="FF0000"/>
                </a:solidFill>
                <a:latin typeface="SimSun"/>
                <a:cs typeface="SimSun"/>
              </a:rPr>
              <a:t>known</a:t>
            </a:r>
            <a:r>
              <a:rPr sz="2800" spc="-79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SimSun"/>
                <a:cs typeface="SimSun"/>
              </a:rPr>
              <a:t>a</a:t>
            </a:r>
            <a:r>
              <a:rPr sz="2800" spc="-690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2800" spc="-55" dirty="0">
                <a:solidFill>
                  <a:srgbClr val="FF0000"/>
                </a:solidFill>
                <a:latin typeface="SimSun"/>
                <a:cs typeface="SimSun"/>
              </a:rPr>
              <a:t>prior</a:t>
            </a:r>
            <a:r>
              <a:rPr sz="2800" spc="-55" dirty="0">
                <a:latin typeface="SimSun"/>
                <a:cs typeface="SimSun"/>
              </a:rPr>
              <a:t>)</a:t>
            </a:r>
            <a:endParaRPr sz="2800" dirty="0">
              <a:latin typeface="SimSun"/>
              <a:cs typeface="SimSun"/>
            </a:endParaRPr>
          </a:p>
          <a:p>
            <a:pPr marL="815975" lvl="1" indent="-28257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815975" algn="l"/>
              </a:tabLst>
            </a:pPr>
            <a:r>
              <a:rPr sz="2800" spc="685" dirty="0">
                <a:latin typeface="SimSun"/>
                <a:cs typeface="SimSun"/>
              </a:rPr>
              <a:t>m</a:t>
            </a:r>
            <a:r>
              <a:rPr sz="2400" spc="1027" baseline="-13888" dirty="0">
                <a:latin typeface="SimSun"/>
                <a:cs typeface="SimSun"/>
              </a:rPr>
              <a:t>L</a:t>
            </a:r>
            <a:r>
              <a:rPr sz="2400" spc="-434" baseline="-13888" dirty="0">
                <a:latin typeface="SimSun"/>
                <a:cs typeface="SimSun"/>
              </a:rPr>
              <a:t> </a:t>
            </a:r>
            <a:r>
              <a:rPr sz="2800" spc="-675" dirty="0">
                <a:latin typeface="SimSun"/>
                <a:cs typeface="SimSun"/>
              </a:rPr>
              <a:t>:</a:t>
            </a:r>
            <a:r>
              <a:rPr sz="2800" spc="-725" dirty="0">
                <a:latin typeface="SimSun"/>
                <a:cs typeface="SimSun"/>
              </a:rPr>
              <a:t> </a:t>
            </a:r>
            <a:r>
              <a:rPr sz="2800" spc="-160" dirty="0">
                <a:latin typeface="SimSun"/>
                <a:cs typeface="SimSun"/>
              </a:rPr>
              <a:t>local</a:t>
            </a:r>
            <a:r>
              <a:rPr sz="2800" spc="-800" dirty="0">
                <a:latin typeface="SimSun"/>
                <a:cs typeface="SimSun"/>
              </a:rPr>
              <a:t> </a:t>
            </a:r>
            <a:r>
              <a:rPr sz="2800" spc="415" dirty="0">
                <a:latin typeface="SimSun"/>
                <a:cs typeface="SimSun"/>
              </a:rPr>
              <a:t>mean</a:t>
            </a:r>
            <a:endParaRPr sz="2800" dirty="0">
              <a:latin typeface="SimSun"/>
              <a:cs typeface="SimSun"/>
            </a:endParaRPr>
          </a:p>
          <a:p>
            <a:pPr marL="815975" lvl="1" indent="-282575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SzPct val="54166"/>
              <a:buChar char="■"/>
              <a:tabLst>
                <a:tab pos="815975" algn="l"/>
              </a:tabLst>
            </a:pP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100" spc="217" baseline="-13888" dirty="0" smtClean="0">
                <a:latin typeface="SimSun"/>
                <a:cs typeface="SimSun"/>
              </a:rPr>
              <a:t>L</a:t>
            </a:r>
            <a:r>
              <a:rPr sz="2100" spc="-127" baseline="-13888" dirty="0" smtClean="0">
                <a:latin typeface="SimSun"/>
                <a:cs typeface="SimSun"/>
              </a:rPr>
              <a:t> </a:t>
            </a:r>
            <a:r>
              <a:rPr sz="2800" spc="-675" dirty="0">
                <a:latin typeface="SimSun"/>
                <a:cs typeface="SimSun"/>
              </a:rPr>
              <a:t>:</a:t>
            </a:r>
            <a:r>
              <a:rPr sz="2800" spc="-730" dirty="0">
                <a:latin typeface="SimSun"/>
                <a:cs typeface="SimSun"/>
              </a:rPr>
              <a:t> </a:t>
            </a:r>
            <a:r>
              <a:rPr sz="2800" spc="-160" dirty="0">
                <a:latin typeface="SimSun"/>
                <a:cs typeface="SimSun"/>
              </a:rPr>
              <a:t>local</a:t>
            </a:r>
            <a:r>
              <a:rPr sz="2800" spc="-805" dirty="0">
                <a:latin typeface="SimSun"/>
                <a:cs typeface="SimSun"/>
              </a:rPr>
              <a:t> </a:t>
            </a:r>
            <a:r>
              <a:rPr sz="2800" spc="-10" dirty="0">
                <a:latin typeface="SimSun"/>
                <a:cs typeface="SimSun"/>
              </a:rPr>
              <a:t>variance</a:t>
            </a:r>
            <a:endParaRPr sz="28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Adaptive</a:t>
            </a:r>
            <a:r>
              <a:rPr spc="75" dirty="0"/>
              <a:t> </a:t>
            </a:r>
            <a:r>
              <a:rPr spc="145" dirty="0"/>
              <a:t>local</a:t>
            </a:r>
            <a:r>
              <a:rPr spc="70" dirty="0"/>
              <a:t> </a:t>
            </a:r>
            <a:r>
              <a:rPr spc="270" dirty="0"/>
              <a:t>noise </a:t>
            </a:r>
            <a:r>
              <a:rPr spc="195" dirty="0"/>
              <a:t>reduction</a:t>
            </a:r>
            <a:r>
              <a:rPr spc="155" dirty="0"/>
              <a:t> </a:t>
            </a:r>
            <a:r>
              <a:rPr dirty="0"/>
              <a:t>filter</a:t>
            </a:r>
            <a:r>
              <a:rPr spc="155" dirty="0"/>
              <a:t> </a:t>
            </a:r>
            <a:r>
              <a:rPr spc="114" dirty="0"/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1376459"/>
            <a:ext cx="7995284" cy="2878993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39725" marR="2787015" indent="-339725" algn="r">
              <a:lnSpc>
                <a:spcPct val="100000"/>
              </a:lnSpc>
              <a:spcBef>
                <a:spcPts val="91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39725" algn="l"/>
              </a:tabLst>
            </a:pPr>
            <a:r>
              <a:rPr sz="3200" spc="185" dirty="0">
                <a:latin typeface="Trebuchet MS"/>
                <a:cs typeface="Trebuchet MS"/>
              </a:rPr>
              <a:t>Analysis: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we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want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to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do</a:t>
            </a:r>
            <a:endParaRPr sz="3200" dirty="0">
              <a:latin typeface="Trebuchet MS"/>
              <a:cs typeface="Trebuchet MS"/>
            </a:endParaRPr>
          </a:p>
          <a:p>
            <a:pPr marL="282575" marR="2764155" lvl="1" indent="-282575" algn="r">
              <a:lnSpc>
                <a:spcPct val="100000"/>
              </a:lnSpc>
              <a:spcBef>
                <a:spcPts val="71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282575" algn="l"/>
              </a:tabLst>
            </a:pPr>
            <a:r>
              <a:rPr sz="2800" dirty="0">
                <a:latin typeface="Trebuchet MS"/>
                <a:cs typeface="Trebuchet MS"/>
              </a:rPr>
              <a:t>If</a:t>
            </a:r>
            <a:r>
              <a:rPr sz="2800" spc="5" dirty="0">
                <a:latin typeface="Trebuchet MS"/>
                <a:cs typeface="Trebuchet MS"/>
              </a:rPr>
              <a:t> </a:t>
            </a: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100" spc="-104" baseline="15873" dirty="0" smtClean="0">
                <a:latin typeface="Trebuchet MS"/>
                <a:cs typeface="Trebuchet MS"/>
              </a:rPr>
              <a:t>2</a:t>
            </a:r>
            <a:r>
              <a:rPr sz="2100" spc="517" baseline="-13888" dirty="0" smtClean="0">
                <a:latin typeface="Cambria"/>
                <a:cs typeface="Cambria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is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zero,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return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g(x,y)</a:t>
            </a:r>
            <a:endParaRPr sz="2800" dirty="0">
              <a:latin typeface="Trebuchet MS"/>
              <a:cs typeface="Trebuchet MS"/>
            </a:endParaRPr>
          </a:p>
          <a:p>
            <a:pPr marL="777875" lvl="1" indent="-28257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777875" algn="l"/>
              </a:tabLst>
            </a:pPr>
            <a:r>
              <a:rPr sz="2800" dirty="0">
                <a:latin typeface="Trebuchet MS"/>
                <a:cs typeface="Trebuchet MS"/>
              </a:rPr>
              <a:t>If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100" spc="697" baseline="-13888" dirty="0" smtClean="0">
                <a:latin typeface="Trebuchet MS"/>
                <a:cs typeface="Trebuchet MS"/>
              </a:rPr>
              <a:t>L</a:t>
            </a:r>
            <a:r>
              <a:rPr sz="2800" spc="465" dirty="0">
                <a:latin typeface="Trebuchet MS"/>
                <a:cs typeface="Trebuchet MS"/>
              </a:rPr>
              <a:t>&gt;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lang="el-GR" sz="2800" i="1" spc="-50" dirty="0" smtClean="0">
                <a:latin typeface="Times New Roman"/>
                <a:cs typeface="Times New Roman"/>
              </a:rPr>
              <a:t>σ</a:t>
            </a:r>
            <a:r>
              <a:rPr sz="2800" dirty="0" smtClean="0">
                <a:latin typeface="Trebuchet MS"/>
                <a:cs typeface="Trebuchet MS"/>
              </a:rPr>
              <a:t>,</a:t>
            </a:r>
            <a:r>
              <a:rPr sz="2800" spc="25" dirty="0" smtClean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return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75" dirty="0">
                <a:latin typeface="Trebuchet MS"/>
                <a:cs typeface="Trebuchet MS"/>
              </a:rPr>
              <a:t>value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close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to</a:t>
            </a:r>
            <a:r>
              <a:rPr sz="2800" spc="60" dirty="0"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FF0000"/>
                </a:solidFill>
                <a:latin typeface="Trebuchet MS"/>
                <a:cs typeface="Trebuchet MS"/>
              </a:rPr>
              <a:t>g(x,y)</a:t>
            </a:r>
            <a:endParaRPr sz="2800" dirty="0">
              <a:latin typeface="Trebuchet MS"/>
              <a:cs typeface="Trebuchet MS"/>
            </a:endParaRPr>
          </a:p>
          <a:p>
            <a:pPr marL="777875" lvl="1" indent="-28257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55357"/>
              <a:buFont typeface="Cambria"/>
              <a:buChar char="■"/>
              <a:tabLst>
                <a:tab pos="777875" algn="l"/>
              </a:tabLst>
            </a:pPr>
            <a:r>
              <a:rPr sz="2800" dirty="0">
                <a:latin typeface="Trebuchet MS"/>
                <a:cs typeface="Trebuchet MS"/>
              </a:rPr>
              <a:t>If</a:t>
            </a:r>
            <a:r>
              <a:rPr sz="2800" spc="25" dirty="0">
                <a:latin typeface="Trebuchet MS"/>
                <a:cs typeface="Trebuchet MS"/>
              </a:rPr>
              <a:t> </a:t>
            </a:r>
            <a:r>
              <a:rPr lang="el-GR" sz="2400" i="1" spc="-50" dirty="0" smtClean="0">
                <a:latin typeface="Times New Roman"/>
                <a:cs typeface="Times New Roman"/>
              </a:rPr>
              <a:t>σ </a:t>
            </a:r>
            <a:r>
              <a:rPr sz="2100" spc="697" baseline="-13888" dirty="0" smtClean="0">
                <a:latin typeface="Trebuchet MS"/>
                <a:cs typeface="Trebuchet MS"/>
              </a:rPr>
              <a:t>L</a:t>
            </a:r>
            <a:r>
              <a:rPr sz="2800" spc="465" dirty="0">
                <a:latin typeface="Trebuchet MS"/>
                <a:cs typeface="Trebuchet MS"/>
              </a:rPr>
              <a:t>=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lang="el-GR" sz="2800" i="1" spc="-50" dirty="0" smtClean="0">
                <a:latin typeface="Times New Roman"/>
                <a:cs typeface="Times New Roman"/>
              </a:rPr>
              <a:t>σ</a:t>
            </a:r>
            <a:r>
              <a:rPr sz="2800" dirty="0" smtClean="0">
                <a:latin typeface="Trebuchet MS"/>
                <a:cs typeface="Trebuchet MS"/>
              </a:rPr>
              <a:t>,</a:t>
            </a:r>
            <a:r>
              <a:rPr sz="2800" spc="30" dirty="0" smtClean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return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the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arithmetic</a:t>
            </a:r>
            <a:r>
              <a:rPr sz="2800" spc="30" dirty="0">
                <a:latin typeface="Trebuchet MS"/>
                <a:cs typeface="Trebuchet MS"/>
              </a:rPr>
              <a:t> </a:t>
            </a:r>
            <a:r>
              <a:rPr sz="2800" spc="254" dirty="0">
                <a:latin typeface="Trebuchet MS"/>
                <a:cs typeface="Trebuchet MS"/>
              </a:rPr>
              <a:t>mean</a:t>
            </a:r>
            <a:r>
              <a:rPr sz="2800" spc="65" dirty="0">
                <a:latin typeface="Trebuchet MS"/>
                <a:cs typeface="Trebuchet MS"/>
              </a:rPr>
              <a:t> </a:t>
            </a:r>
            <a:r>
              <a:rPr sz="2800" spc="21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322" baseline="-13888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endParaRPr sz="2400" baseline="-13888" dirty="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99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spc="155" dirty="0">
                <a:latin typeface="Trebuchet MS"/>
                <a:cs typeface="Trebuchet MS"/>
              </a:rPr>
              <a:t>Formula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069" y="4359909"/>
            <a:ext cx="16129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spc="-705" dirty="0">
                <a:latin typeface="Cambria"/>
                <a:cs typeface="Cambria"/>
              </a:rPr>
              <a:t>^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458970"/>
            <a:ext cx="285432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dirty="0">
                <a:latin typeface="Times New Roman"/>
                <a:cs typeface="Times New Roman"/>
              </a:rPr>
              <a:t>f</a:t>
            </a:r>
            <a:r>
              <a:rPr sz="3100" i="1" spc="210" dirty="0">
                <a:latin typeface="Times New Roman"/>
                <a:cs typeface="Times New Roman"/>
              </a:rPr>
              <a:t> </a:t>
            </a:r>
            <a:r>
              <a:rPr sz="3100" spc="-110" dirty="0">
                <a:latin typeface="Cambria"/>
                <a:cs typeface="Cambria"/>
              </a:rPr>
              <a:t>(</a:t>
            </a:r>
            <a:r>
              <a:rPr sz="3100" spc="-125" dirty="0">
                <a:latin typeface="Cambria"/>
                <a:cs typeface="Cambria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x,y</a:t>
            </a:r>
            <a:r>
              <a:rPr sz="3100" i="1" spc="-39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Cambria"/>
                <a:cs typeface="Cambria"/>
              </a:rPr>
              <a:t>)</a:t>
            </a:r>
            <a:r>
              <a:rPr sz="3100" spc="-340" dirty="0">
                <a:latin typeface="Cambria"/>
                <a:cs typeface="Cambria"/>
              </a:rPr>
              <a:t> </a:t>
            </a:r>
            <a:r>
              <a:rPr sz="3100" i="1" spc="80" dirty="0">
                <a:latin typeface="Times New Roman"/>
                <a:cs typeface="Times New Roman"/>
              </a:rPr>
              <a:t>=g</a:t>
            </a:r>
            <a:r>
              <a:rPr sz="3100" spc="80" dirty="0">
                <a:latin typeface="Cambria"/>
                <a:cs typeface="Cambria"/>
              </a:rPr>
              <a:t>(</a:t>
            </a:r>
            <a:r>
              <a:rPr sz="3100" spc="-125" dirty="0">
                <a:latin typeface="Cambria"/>
                <a:cs typeface="Cambria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x,y</a:t>
            </a:r>
            <a:r>
              <a:rPr sz="3100" i="1" spc="-160" dirty="0">
                <a:latin typeface="Times New Roman"/>
                <a:cs typeface="Times New Roman"/>
              </a:rPr>
              <a:t> </a:t>
            </a:r>
            <a:r>
              <a:rPr sz="3100" spc="295" dirty="0">
                <a:latin typeface="Cambria"/>
                <a:cs typeface="Cambria"/>
              </a:rPr>
              <a:t>)−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8250" y="4394200"/>
            <a:ext cx="44259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4005" algn="l"/>
              </a:tabLst>
            </a:pPr>
            <a:r>
              <a:rPr sz="2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50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η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3650" y="3964940"/>
            <a:ext cx="44323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650" i="1" spc="202" baseline="-27777" dirty="0">
                <a:latin typeface="Times New Roman"/>
                <a:cs typeface="Times New Roman"/>
              </a:rPr>
              <a:t>σ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190" y="5036820"/>
            <a:ext cx="17653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-50" dirty="0"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9520" y="4607559"/>
            <a:ext cx="467359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650" i="1" baseline="-27777" dirty="0">
                <a:latin typeface="Times New Roman"/>
                <a:cs typeface="Times New Roman"/>
              </a:rPr>
              <a:t>σ</a:t>
            </a:r>
            <a:r>
              <a:rPr sz="4650" i="1" spc="-457" baseline="-27777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2459" y="4458970"/>
            <a:ext cx="1776730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i="1" spc="70" dirty="0">
                <a:latin typeface="Times New Roman"/>
                <a:cs typeface="Times New Roman"/>
              </a:rPr>
              <a:t>g</a:t>
            </a:r>
            <a:r>
              <a:rPr sz="3100" spc="70" dirty="0">
                <a:latin typeface="Cambria"/>
                <a:cs typeface="Cambria"/>
              </a:rPr>
              <a:t>(</a:t>
            </a:r>
            <a:r>
              <a:rPr sz="3100" spc="-110" dirty="0">
                <a:latin typeface="Cambria"/>
                <a:cs typeface="Cambria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x,y</a:t>
            </a:r>
            <a:r>
              <a:rPr sz="3100" i="1" spc="-140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Cambria"/>
                <a:cs typeface="Cambria"/>
              </a:rPr>
              <a:t>)−</a:t>
            </a:r>
            <a:r>
              <a:rPr sz="3100" i="1" spc="285" dirty="0">
                <a:latin typeface="Times New Roman"/>
                <a:cs typeface="Times New Roman"/>
              </a:rPr>
              <a:t>m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6490" y="4715509"/>
            <a:ext cx="17653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i="1" spc="-50" dirty="0">
                <a:latin typeface="Times New Roman"/>
                <a:cs typeface="Times New Roman"/>
              </a:rPr>
              <a:t>L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5459" y="4367529"/>
            <a:ext cx="2165350" cy="699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82164" algn="l"/>
              </a:tabLst>
            </a:pPr>
            <a:r>
              <a:rPr sz="4400" spc="-1050" dirty="0">
                <a:latin typeface="Cambria"/>
                <a:cs typeface="Cambria"/>
              </a:rPr>
              <a:t>[</a:t>
            </a:r>
            <a:r>
              <a:rPr sz="4400" dirty="0">
                <a:latin typeface="Cambria"/>
                <a:cs typeface="Cambria"/>
              </a:rPr>
              <a:t>	</a:t>
            </a:r>
            <a:r>
              <a:rPr sz="4400" spc="-1050" dirty="0">
                <a:latin typeface="Cambria"/>
                <a:cs typeface="Cambria"/>
              </a:rPr>
              <a:t>]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654" y="43132"/>
            <a:ext cx="7021338" cy="67717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110489" y="219709"/>
            <a:ext cx="1425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latin typeface="Trebuchet MS"/>
                <a:cs typeface="Trebuchet MS"/>
              </a:rPr>
              <a:t>Gaussian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67" y="585470"/>
            <a:ext cx="115316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70"/>
              </a:lnSpc>
              <a:spcBef>
                <a:spcPts val="100"/>
              </a:spcBef>
            </a:pPr>
            <a:r>
              <a:rPr sz="2400" spc="120" dirty="0">
                <a:latin typeface="Trebuchet MS"/>
                <a:cs typeface="Trebuchet MS"/>
              </a:rPr>
              <a:t>oise</a:t>
            </a:r>
            <a:endParaRPr sz="2400">
              <a:latin typeface="Trebuchet MS"/>
              <a:cs typeface="Trebuchet MS"/>
            </a:endParaRPr>
          </a:p>
          <a:p>
            <a:pPr marL="96520">
              <a:lnSpc>
                <a:spcPts val="2570"/>
              </a:lnSpc>
            </a:pPr>
            <a:r>
              <a:rPr sz="2400" spc="265" dirty="0">
                <a:latin typeface="Cambria"/>
                <a:cs typeface="Cambria"/>
              </a:rPr>
              <a:t>μ=</a:t>
            </a:r>
            <a:r>
              <a:rPr sz="2400" spc="265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</a:pPr>
            <a:r>
              <a:rPr sz="2400" spc="235" dirty="0">
                <a:latin typeface="Cambria"/>
                <a:cs typeface="Cambria"/>
              </a:rPr>
              <a:t>ơ</a:t>
            </a:r>
            <a:r>
              <a:rPr sz="2100" spc="-135" baseline="27777" dirty="0">
                <a:latin typeface="Trebuchet MS"/>
                <a:cs typeface="Trebuchet MS"/>
              </a:rPr>
              <a:t>2</a:t>
            </a:r>
            <a:r>
              <a:rPr sz="2400" spc="235" dirty="0">
                <a:latin typeface="Cambria"/>
                <a:cs typeface="Cambria"/>
              </a:rPr>
              <a:t>=</a:t>
            </a:r>
            <a:r>
              <a:rPr sz="2400" spc="-310" dirty="0">
                <a:latin typeface="Trebuchet MS"/>
                <a:cs typeface="Trebuchet MS"/>
              </a:rPr>
              <a:t>1</a:t>
            </a:r>
            <a:r>
              <a:rPr sz="2400" spc="-315" dirty="0">
                <a:latin typeface="Trebuchet MS"/>
                <a:cs typeface="Trebuchet MS"/>
              </a:rPr>
              <a:t>0</a:t>
            </a:r>
            <a:r>
              <a:rPr sz="2400" spc="-310" dirty="0">
                <a:latin typeface="Trebuchet MS"/>
                <a:cs typeface="Trebuchet MS"/>
              </a:rPr>
              <a:t>0</a:t>
            </a:r>
            <a:r>
              <a:rPr sz="2400" spc="235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3890" y="372109"/>
            <a:ext cx="831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SimSun"/>
                <a:cs typeface="SimSun"/>
              </a:rPr>
              <a:t>Arith. </a:t>
            </a:r>
            <a:r>
              <a:rPr sz="2400" spc="355" dirty="0">
                <a:latin typeface="SimSun"/>
                <a:cs typeface="SimSun"/>
              </a:rPr>
              <a:t>mean </a:t>
            </a:r>
            <a:r>
              <a:rPr sz="2400" spc="55" dirty="0">
                <a:latin typeface="SimSun"/>
                <a:cs typeface="SimSun"/>
              </a:rPr>
              <a:t>7x7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4460" y="5325109"/>
            <a:ext cx="16154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latin typeface="Trebuchet MS"/>
                <a:cs typeface="Trebuchet MS"/>
              </a:rPr>
              <a:t>Geometric </a:t>
            </a:r>
            <a:r>
              <a:rPr sz="2400" spc="200" dirty="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  <a:p>
            <a:pPr marL="206375">
              <a:lnSpc>
                <a:spcPct val="100000"/>
              </a:lnSpc>
            </a:pPr>
            <a:r>
              <a:rPr sz="2400" spc="200" dirty="0">
                <a:latin typeface="Trebuchet MS"/>
                <a:cs typeface="Trebuchet MS"/>
              </a:rPr>
              <a:t>x7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25409" y="6400800"/>
            <a:ext cx="1418590" cy="457200"/>
          </a:xfrm>
          <a:custGeom>
            <a:avLst/>
            <a:gdLst/>
            <a:ahLst/>
            <a:cxnLst/>
            <a:rect l="l" t="t" r="r" b="b"/>
            <a:pathLst>
              <a:path w="1418590" h="457200">
                <a:moveTo>
                  <a:pt x="0" y="457200"/>
                </a:moveTo>
                <a:lnTo>
                  <a:pt x="0" y="0"/>
                </a:lnTo>
                <a:lnTo>
                  <a:pt x="1418590" y="0"/>
                </a:lnTo>
                <a:lnTo>
                  <a:pt x="141859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01609" y="6435090"/>
            <a:ext cx="1358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latin typeface="Trebuchet MS"/>
                <a:cs typeface="Trebuchet MS"/>
              </a:rPr>
              <a:t>adaptive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72127" y="4491127"/>
            <a:ext cx="847725" cy="1990725"/>
            <a:chOff x="4872127" y="4491127"/>
            <a:chExt cx="847725" cy="1990725"/>
          </a:xfrm>
        </p:grpSpPr>
        <p:sp>
          <p:nvSpPr>
            <p:cNvPr id="10" name="object 10"/>
            <p:cNvSpPr/>
            <p:nvPr/>
          </p:nvSpPr>
          <p:spPr>
            <a:xfrm>
              <a:off x="5181600" y="4495800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0"/>
                  </a:moveTo>
                  <a:lnTo>
                    <a:pt x="315649" y="3574"/>
                  </a:lnTo>
                  <a:lnTo>
                    <a:pt x="361307" y="13922"/>
                  </a:lnTo>
                  <a:lnTo>
                    <a:pt x="403013" y="30480"/>
                  </a:lnTo>
                  <a:lnTo>
                    <a:pt x="440109" y="52681"/>
                  </a:lnTo>
                  <a:lnTo>
                    <a:pt x="471938" y="79962"/>
                  </a:lnTo>
                  <a:lnTo>
                    <a:pt x="497839" y="111760"/>
                  </a:lnTo>
                  <a:lnTo>
                    <a:pt x="517156" y="147508"/>
                  </a:lnTo>
                  <a:lnTo>
                    <a:pt x="529229" y="186642"/>
                  </a:lnTo>
                  <a:lnTo>
                    <a:pt x="533400" y="228600"/>
                  </a:lnTo>
                  <a:lnTo>
                    <a:pt x="529229" y="270557"/>
                  </a:lnTo>
                  <a:lnTo>
                    <a:pt x="517156" y="309691"/>
                  </a:lnTo>
                  <a:lnTo>
                    <a:pt x="497839" y="345439"/>
                  </a:lnTo>
                  <a:lnTo>
                    <a:pt x="471938" y="377237"/>
                  </a:lnTo>
                  <a:lnTo>
                    <a:pt x="440109" y="404518"/>
                  </a:lnTo>
                  <a:lnTo>
                    <a:pt x="403013" y="426719"/>
                  </a:lnTo>
                  <a:lnTo>
                    <a:pt x="361307" y="443277"/>
                  </a:lnTo>
                  <a:lnTo>
                    <a:pt x="315649" y="453625"/>
                  </a:lnTo>
                  <a:lnTo>
                    <a:pt x="266700" y="457200"/>
                  </a:lnTo>
                  <a:lnTo>
                    <a:pt x="217750" y="453625"/>
                  </a:lnTo>
                  <a:lnTo>
                    <a:pt x="172092" y="443277"/>
                  </a:lnTo>
                  <a:lnTo>
                    <a:pt x="130386" y="426719"/>
                  </a:lnTo>
                  <a:lnTo>
                    <a:pt x="93290" y="404518"/>
                  </a:lnTo>
                  <a:lnTo>
                    <a:pt x="61461" y="377237"/>
                  </a:lnTo>
                  <a:lnTo>
                    <a:pt x="35560" y="345439"/>
                  </a:lnTo>
                  <a:lnTo>
                    <a:pt x="16243" y="309691"/>
                  </a:lnTo>
                  <a:lnTo>
                    <a:pt x="4170" y="270557"/>
                  </a:lnTo>
                  <a:lnTo>
                    <a:pt x="0" y="228600"/>
                  </a:lnTo>
                  <a:lnTo>
                    <a:pt x="4170" y="186642"/>
                  </a:lnTo>
                  <a:lnTo>
                    <a:pt x="16243" y="147508"/>
                  </a:lnTo>
                  <a:lnTo>
                    <a:pt x="35560" y="111760"/>
                  </a:lnTo>
                  <a:lnTo>
                    <a:pt x="61461" y="79962"/>
                  </a:lnTo>
                  <a:lnTo>
                    <a:pt x="93290" y="52681"/>
                  </a:lnTo>
                  <a:lnTo>
                    <a:pt x="130386" y="30480"/>
                  </a:lnTo>
                  <a:lnTo>
                    <a:pt x="172092" y="13922"/>
                  </a:lnTo>
                  <a:lnTo>
                    <a:pt x="217750" y="3574"/>
                  </a:lnTo>
                  <a:lnTo>
                    <a:pt x="2667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6926" y="4491139"/>
              <a:ext cx="542925" cy="466725"/>
            </a:xfrm>
            <a:custGeom>
              <a:avLst/>
              <a:gdLst/>
              <a:ahLst/>
              <a:cxnLst/>
              <a:rect l="l" t="t" r="r" b="b"/>
              <a:pathLst>
                <a:path w="542925" h="4667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542925" h="466725">
                  <a:moveTo>
                    <a:pt x="542734" y="461860"/>
                  </a:moveTo>
                  <a:lnTo>
                    <a:pt x="541375" y="458558"/>
                  </a:lnTo>
                  <a:lnTo>
                    <a:pt x="538073" y="457200"/>
                  </a:lnTo>
                  <a:lnTo>
                    <a:pt x="534758" y="458558"/>
                  </a:lnTo>
                  <a:lnTo>
                    <a:pt x="533400" y="461860"/>
                  </a:lnTo>
                  <a:lnTo>
                    <a:pt x="534758" y="465175"/>
                  </a:lnTo>
                  <a:lnTo>
                    <a:pt x="538073" y="466534"/>
                  </a:lnTo>
                  <a:lnTo>
                    <a:pt x="541375" y="465175"/>
                  </a:lnTo>
                  <a:lnTo>
                    <a:pt x="542734" y="4618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60198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342900" y="0"/>
                  </a:moveTo>
                  <a:lnTo>
                    <a:pt x="399718" y="2903"/>
                  </a:lnTo>
                  <a:lnTo>
                    <a:pt x="453176" y="11338"/>
                  </a:lnTo>
                  <a:lnTo>
                    <a:pt x="502657" y="24894"/>
                  </a:lnTo>
                  <a:lnTo>
                    <a:pt x="547542" y="43159"/>
                  </a:lnTo>
                  <a:lnTo>
                    <a:pt x="587216" y="65722"/>
                  </a:lnTo>
                  <a:lnTo>
                    <a:pt x="621060" y="92171"/>
                  </a:lnTo>
                  <a:lnTo>
                    <a:pt x="648458" y="122095"/>
                  </a:lnTo>
                  <a:lnTo>
                    <a:pt x="668792" y="155082"/>
                  </a:lnTo>
                  <a:lnTo>
                    <a:pt x="685800" y="228600"/>
                  </a:lnTo>
                  <a:lnTo>
                    <a:pt x="681445" y="266479"/>
                  </a:lnTo>
                  <a:lnTo>
                    <a:pt x="648458" y="335104"/>
                  </a:lnTo>
                  <a:lnTo>
                    <a:pt x="621060" y="365028"/>
                  </a:lnTo>
                  <a:lnTo>
                    <a:pt x="587216" y="391477"/>
                  </a:lnTo>
                  <a:lnTo>
                    <a:pt x="547542" y="414040"/>
                  </a:lnTo>
                  <a:lnTo>
                    <a:pt x="502657" y="432305"/>
                  </a:lnTo>
                  <a:lnTo>
                    <a:pt x="453176" y="445861"/>
                  </a:lnTo>
                  <a:lnTo>
                    <a:pt x="399718" y="454296"/>
                  </a:lnTo>
                  <a:lnTo>
                    <a:pt x="342900" y="457200"/>
                  </a:lnTo>
                  <a:lnTo>
                    <a:pt x="286081" y="454296"/>
                  </a:lnTo>
                  <a:lnTo>
                    <a:pt x="232623" y="445861"/>
                  </a:lnTo>
                  <a:lnTo>
                    <a:pt x="183142" y="432305"/>
                  </a:lnTo>
                  <a:lnTo>
                    <a:pt x="138257" y="414040"/>
                  </a:lnTo>
                  <a:lnTo>
                    <a:pt x="98583" y="391477"/>
                  </a:lnTo>
                  <a:lnTo>
                    <a:pt x="64739" y="365028"/>
                  </a:lnTo>
                  <a:lnTo>
                    <a:pt x="37341" y="335104"/>
                  </a:lnTo>
                  <a:lnTo>
                    <a:pt x="17007" y="302117"/>
                  </a:lnTo>
                  <a:lnTo>
                    <a:pt x="0" y="228600"/>
                  </a:lnTo>
                  <a:lnTo>
                    <a:pt x="4354" y="190720"/>
                  </a:lnTo>
                  <a:lnTo>
                    <a:pt x="37341" y="122095"/>
                  </a:lnTo>
                  <a:lnTo>
                    <a:pt x="64739" y="92171"/>
                  </a:lnTo>
                  <a:lnTo>
                    <a:pt x="98583" y="65722"/>
                  </a:lnTo>
                  <a:lnTo>
                    <a:pt x="138257" y="43159"/>
                  </a:lnTo>
                  <a:lnTo>
                    <a:pt x="183142" y="24894"/>
                  </a:lnTo>
                  <a:lnTo>
                    <a:pt x="232623" y="11338"/>
                  </a:lnTo>
                  <a:lnTo>
                    <a:pt x="286081" y="2903"/>
                  </a:lnTo>
                  <a:lnTo>
                    <a:pt x="342900" y="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2126" y="6015139"/>
              <a:ext cx="695325" cy="466725"/>
            </a:xfrm>
            <a:custGeom>
              <a:avLst/>
              <a:gdLst/>
              <a:ahLst/>
              <a:cxnLst/>
              <a:rect l="l" t="t" r="r" b="b"/>
              <a:pathLst>
                <a:path w="695325" h="4667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695325" h="466725">
                  <a:moveTo>
                    <a:pt x="695134" y="461860"/>
                  </a:moveTo>
                  <a:lnTo>
                    <a:pt x="693775" y="458558"/>
                  </a:lnTo>
                  <a:lnTo>
                    <a:pt x="690473" y="457200"/>
                  </a:lnTo>
                  <a:lnTo>
                    <a:pt x="687158" y="458558"/>
                  </a:lnTo>
                  <a:lnTo>
                    <a:pt x="685800" y="461860"/>
                  </a:lnTo>
                  <a:lnTo>
                    <a:pt x="687158" y="465175"/>
                  </a:lnTo>
                  <a:lnTo>
                    <a:pt x="690473" y="466534"/>
                  </a:lnTo>
                  <a:lnTo>
                    <a:pt x="693775" y="465175"/>
                  </a:lnTo>
                  <a:lnTo>
                    <a:pt x="695134" y="4618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440180"/>
            <a:ext cx="1885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97559" y="1376679"/>
            <a:ext cx="7595870" cy="215892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1245870">
              <a:lnSpc>
                <a:spcPts val="3030"/>
              </a:lnSpc>
              <a:spcBef>
                <a:spcPts val="475"/>
              </a:spcBef>
            </a:pPr>
            <a:r>
              <a:rPr dirty="0">
                <a:solidFill>
                  <a:srgbClr val="FF0000"/>
                </a:solidFill>
              </a:rPr>
              <a:t>A model of the image degradation / restoration process</a:t>
            </a: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/>
              <a:t>Noise models</a:t>
            </a:r>
          </a:p>
          <a:p>
            <a:pPr marL="12700" marR="5080">
              <a:lnSpc>
                <a:spcPts val="3040"/>
              </a:lnSpc>
              <a:spcBef>
                <a:spcPts val="735"/>
              </a:spcBef>
            </a:pPr>
            <a:r>
              <a:rPr dirty="0"/>
              <a:t>Restoration in the presence of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noise only</a:t>
            </a:r>
            <a:r>
              <a:rPr dirty="0"/>
              <a:t> – spatial </a:t>
            </a:r>
            <a:r>
              <a:rPr dirty="0" smtClean="0"/>
              <a:t>filtering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7200" y="2298699"/>
            <a:ext cx="188595" cy="755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650" spc="-65" dirty="0">
                <a:solidFill>
                  <a:srgbClr val="3333CC"/>
                </a:solidFill>
                <a:latin typeface="Cambria"/>
                <a:cs typeface="Cambria"/>
              </a:rPr>
              <a:t>■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2146300"/>
            <a:ext cx="8199120" cy="34627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169" y="638809"/>
            <a:ext cx="626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Adaptive</a:t>
            </a:r>
            <a:r>
              <a:rPr spc="95" dirty="0"/>
              <a:t> </a:t>
            </a:r>
            <a:r>
              <a:rPr spc="335" dirty="0"/>
              <a:t>Median</a:t>
            </a:r>
            <a:r>
              <a:rPr spc="90" dirty="0"/>
              <a:t> </a:t>
            </a:r>
            <a:r>
              <a:rPr spc="-10" dirty="0"/>
              <a:t>Filter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1219" marR="508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solidFill>
                  <a:srgbClr val="3333CC"/>
                </a:solidFill>
              </a:rPr>
              <a:t>degradation/restoration process</a:t>
            </a:r>
            <a:endParaRPr sz="4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97" y="2050142"/>
            <a:ext cx="8870227" cy="25254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3870" y="4911090"/>
            <a:ext cx="493204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800" spc="120" dirty="0">
                <a:solidFill>
                  <a:srgbClr val="FF0000"/>
                </a:solidFill>
                <a:latin typeface="Trebuchet MS"/>
                <a:cs typeface="Trebuchet MS"/>
              </a:rPr>
              <a:t>g(x,y)=f(x,y)*h(x,y)+</a:t>
            </a:r>
            <a:r>
              <a:rPr sz="2800" spc="120" dirty="0">
                <a:solidFill>
                  <a:srgbClr val="FF0000"/>
                </a:solidFill>
                <a:latin typeface="Cambria"/>
                <a:cs typeface="Cambria"/>
              </a:rPr>
              <a:t></a:t>
            </a:r>
            <a:r>
              <a:rPr sz="2800" spc="120" dirty="0">
                <a:solidFill>
                  <a:srgbClr val="FF0000"/>
                </a:solidFill>
                <a:latin typeface="Trebuchet MS"/>
                <a:cs typeface="Trebuchet MS"/>
              </a:rPr>
              <a:t>(x,y)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165" dirty="0">
                <a:solidFill>
                  <a:srgbClr val="FF0000"/>
                </a:solidFill>
                <a:latin typeface="Trebuchet MS"/>
                <a:cs typeface="Trebuchet MS"/>
              </a:rPr>
              <a:t>G(u,v)=F(u,v)H(u,v)+N(u,v)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19327" y="4872127"/>
            <a:ext cx="238125" cy="1152525"/>
            <a:chOff x="1519327" y="4872127"/>
            <a:chExt cx="238125" cy="1152525"/>
          </a:xfrm>
        </p:grpSpPr>
        <p:sp>
          <p:nvSpPr>
            <p:cNvPr id="6" name="object 6"/>
            <p:cNvSpPr/>
            <p:nvPr/>
          </p:nvSpPr>
          <p:spPr>
            <a:xfrm>
              <a:off x="1524000" y="4876800"/>
              <a:ext cx="228600" cy="1143000"/>
            </a:xfrm>
            <a:custGeom>
              <a:avLst/>
              <a:gdLst/>
              <a:ahLst/>
              <a:cxnLst/>
              <a:rect l="l" t="t" r="r" b="b"/>
              <a:pathLst>
                <a:path w="228600" h="1143000">
                  <a:moveTo>
                    <a:pt x="228600" y="0"/>
                  </a:moveTo>
                  <a:lnTo>
                    <a:pt x="186630" y="8096"/>
                  </a:lnTo>
                  <a:lnTo>
                    <a:pt x="150018" y="29527"/>
                  </a:lnTo>
                  <a:lnTo>
                    <a:pt x="124122" y="60007"/>
                  </a:lnTo>
                  <a:lnTo>
                    <a:pt x="114300" y="95250"/>
                  </a:lnTo>
                  <a:lnTo>
                    <a:pt x="114300" y="476250"/>
                  </a:lnTo>
                  <a:lnTo>
                    <a:pt x="104477" y="510956"/>
                  </a:lnTo>
                  <a:lnTo>
                    <a:pt x="78581" y="541496"/>
                  </a:lnTo>
                  <a:lnTo>
                    <a:pt x="41969" y="563225"/>
                  </a:lnTo>
                  <a:lnTo>
                    <a:pt x="0" y="571500"/>
                  </a:lnTo>
                  <a:lnTo>
                    <a:pt x="41969" y="579596"/>
                  </a:lnTo>
                  <a:lnTo>
                    <a:pt x="78581" y="601027"/>
                  </a:lnTo>
                  <a:lnTo>
                    <a:pt x="104477" y="631507"/>
                  </a:lnTo>
                  <a:lnTo>
                    <a:pt x="114300" y="666750"/>
                  </a:lnTo>
                  <a:lnTo>
                    <a:pt x="114300" y="1047750"/>
                  </a:lnTo>
                  <a:lnTo>
                    <a:pt x="124122" y="1082456"/>
                  </a:lnTo>
                  <a:lnTo>
                    <a:pt x="150018" y="1112996"/>
                  </a:lnTo>
                  <a:lnTo>
                    <a:pt x="186630" y="1134725"/>
                  </a:lnTo>
                  <a:lnTo>
                    <a:pt x="228600" y="1143000"/>
                  </a:lnTo>
                </a:path>
              </a:pathLst>
            </a:custGeom>
            <a:ln w="934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9326" y="4872139"/>
              <a:ext cx="238125" cy="1152525"/>
            </a:xfrm>
            <a:custGeom>
              <a:avLst/>
              <a:gdLst/>
              <a:ahLst/>
              <a:cxnLst/>
              <a:rect l="l" t="t" r="r" b="b"/>
              <a:pathLst>
                <a:path w="238125" h="11525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238125" h="1152525">
                  <a:moveTo>
                    <a:pt x="237934" y="1147660"/>
                  </a:moveTo>
                  <a:lnTo>
                    <a:pt x="236575" y="1144358"/>
                  </a:lnTo>
                  <a:lnTo>
                    <a:pt x="233273" y="1143000"/>
                  </a:lnTo>
                  <a:lnTo>
                    <a:pt x="229958" y="1144358"/>
                  </a:lnTo>
                  <a:lnTo>
                    <a:pt x="228600" y="1147660"/>
                  </a:lnTo>
                  <a:lnTo>
                    <a:pt x="229958" y="1150975"/>
                  </a:lnTo>
                  <a:lnTo>
                    <a:pt x="233273" y="1152334"/>
                  </a:lnTo>
                  <a:lnTo>
                    <a:pt x="236575" y="1150975"/>
                  </a:lnTo>
                  <a:lnTo>
                    <a:pt x="237934" y="114766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0859" rIns="0" bIns="0" rtlCol="0">
            <a:spAutoFit/>
          </a:bodyPr>
          <a:lstStyle/>
          <a:p>
            <a:pPr marL="95504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latin typeface="SimSun"/>
                <a:cs typeface="SimSun"/>
              </a:rPr>
              <a:t>Noise</a:t>
            </a:r>
            <a:r>
              <a:rPr spc="-1245" dirty="0">
                <a:latin typeface="SimSun"/>
                <a:cs typeface="SimSun"/>
              </a:rPr>
              <a:t> </a:t>
            </a:r>
            <a:r>
              <a:rPr spc="310" dirty="0">
                <a:latin typeface="SimSun"/>
                <a:cs typeface="SimSun"/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1470999"/>
            <a:ext cx="8217534" cy="45390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8615" indent="-310515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59322"/>
              <a:buFont typeface="Cambria"/>
              <a:buChar char="■"/>
              <a:tabLst>
                <a:tab pos="348615" algn="l"/>
              </a:tabLst>
            </a:pPr>
            <a:r>
              <a:rPr sz="2950" dirty="0">
                <a:latin typeface="Trebuchet MS"/>
                <a:cs typeface="Trebuchet MS"/>
              </a:rPr>
              <a:t>Source of noise</a:t>
            </a:r>
          </a:p>
          <a:p>
            <a:pPr marL="718185" lvl="1" indent="-2603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18185" algn="l"/>
              </a:tabLst>
            </a:pPr>
            <a:r>
              <a:rPr sz="2550" dirty="0">
                <a:latin typeface="Trebuchet MS"/>
                <a:cs typeface="Trebuchet MS"/>
              </a:rPr>
              <a:t>Image acquisition (digitization)</a:t>
            </a:r>
          </a:p>
          <a:p>
            <a:pPr marL="718185" lvl="1" indent="-26035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18185" algn="l"/>
              </a:tabLst>
            </a:pPr>
            <a:r>
              <a:rPr sz="2550" dirty="0">
                <a:latin typeface="Trebuchet MS"/>
                <a:cs typeface="Trebuchet MS"/>
              </a:rPr>
              <a:t>Image transmission</a:t>
            </a:r>
          </a:p>
          <a:p>
            <a:pPr marL="348615" indent="-31051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22"/>
              <a:buFont typeface="Cambria"/>
              <a:buChar char="■"/>
              <a:tabLst>
                <a:tab pos="348615" algn="l"/>
              </a:tabLst>
            </a:pPr>
            <a:r>
              <a:rPr sz="2950" dirty="0">
                <a:latin typeface="Trebuchet MS"/>
                <a:cs typeface="Trebuchet MS"/>
              </a:rPr>
              <a:t>Spatial properties of noise</a:t>
            </a:r>
          </a:p>
          <a:p>
            <a:pPr marL="717550" marR="375920" lvl="1" indent="-259079">
              <a:lnSpc>
                <a:spcPts val="2790"/>
              </a:lnSpc>
              <a:spcBef>
                <a:spcPts val="680"/>
              </a:spcBef>
              <a:buSzPct val="54901"/>
              <a:buFont typeface="Cambria"/>
              <a:buChar char="■"/>
              <a:tabLst>
                <a:tab pos="717550" algn="l"/>
                <a:tab pos="718820" algn="l"/>
              </a:tabLst>
            </a:pPr>
            <a:r>
              <a:rPr sz="3825" baseline="13071" dirty="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Statistical behavior </a:t>
            </a:r>
            <a:r>
              <a:rPr sz="2550" dirty="0">
                <a:latin typeface="Trebuchet MS"/>
                <a:cs typeface="Trebuchet MS"/>
              </a:rPr>
              <a:t>of the gray-level values of pixels</a:t>
            </a:r>
          </a:p>
          <a:p>
            <a:pPr marL="718185" lvl="1" indent="-26035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18185" algn="l"/>
              </a:tabLst>
            </a:pPr>
            <a:r>
              <a:rPr sz="2550" dirty="0">
                <a:latin typeface="Trebuchet MS"/>
                <a:cs typeface="Trebuchet MS"/>
              </a:rPr>
              <a:t>Noise parameters, correlation with the image</a:t>
            </a:r>
          </a:p>
          <a:p>
            <a:pPr marL="348615" indent="-31051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22"/>
              <a:buFont typeface="Cambria"/>
              <a:buChar char="■"/>
              <a:tabLst>
                <a:tab pos="348615" algn="l"/>
              </a:tabLst>
            </a:pPr>
            <a:r>
              <a:rPr sz="2950" dirty="0">
                <a:latin typeface="Trebuchet MS"/>
                <a:cs typeface="Trebuchet MS"/>
              </a:rPr>
              <a:t>Frequency properties of noise</a:t>
            </a:r>
          </a:p>
          <a:p>
            <a:pPr marL="718185" lvl="1" indent="-2603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18185" algn="l"/>
              </a:tabLst>
            </a:pPr>
            <a:r>
              <a:rPr sz="2550" dirty="0">
                <a:latin typeface="Trebuchet MS"/>
                <a:cs typeface="Trebuchet MS"/>
              </a:rPr>
              <a:t>Fourier spectrum</a:t>
            </a:r>
          </a:p>
          <a:p>
            <a:pPr marL="718185" lvl="1" indent="-260350">
              <a:lnSpc>
                <a:spcPct val="100000"/>
              </a:lnSpc>
              <a:spcBef>
                <a:spcPts val="370"/>
              </a:spcBef>
              <a:buClr>
                <a:srgbClr val="FF0000"/>
              </a:buClr>
              <a:buSzPct val="54901"/>
              <a:buFont typeface="Cambria"/>
              <a:buChar char="■"/>
              <a:tabLst>
                <a:tab pos="718185" algn="l"/>
              </a:tabLst>
            </a:pPr>
            <a:r>
              <a:rPr sz="2550" dirty="0">
                <a:latin typeface="Trebuchet MS"/>
                <a:cs typeface="Trebuchet MS"/>
              </a:rPr>
              <a:t>Ex. </a:t>
            </a:r>
            <a:r>
              <a:rPr sz="2550" dirty="0">
                <a:solidFill>
                  <a:srgbClr val="FF0000"/>
                </a:solidFill>
                <a:latin typeface="Trebuchet MS"/>
                <a:cs typeface="Trebuchet MS"/>
              </a:rPr>
              <a:t>white </a:t>
            </a:r>
            <a:r>
              <a:rPr sz="2550" dirty="0">
                <a:latin typeface="Trebuchet MS"/>
                <a:cs typeface="Trebuchet MS"/>
              </a:rPr>
              <a:t>noise (a constant Fourier spectrum)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0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Noise probability density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259" y="1344930"/>
            <a:ext cx="8088630" cy="172593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77825" indent="-339725">
              <a:lnSpc>
                <a:spcPct val="100000"/>
              </a:lnSpc>
              <a:spcBef>
                <a:spcPts val="9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dirty="0">
                <a:latin typeface="Trebuchet MS"/>
                <a:cs typeface="Trebuchet MS"/>
              </a:rPr>
              <a:t>Noises are taken as </a:t>
            </a: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random variables</a:t>
            </a:r>
            <a:endParaRPr sz="3200" dirty="0">
              <a:latin typeface="Trebuchet MS"/>
              <a:cs typeface="Trebuchet MS"/>
            </a:endParaRPr>
          </a:p>
          <a:p>
            <a:pPr marL="377825" indent="-33972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77825" algn="l"/>
              </a:tabLst>
            </a:pPr>
            <a:r>
              <a:rPr sz="3200" dirty="0">
                <a:solidFill>
                  <a:srgbClr val="FF0000"/>
                </a:solidFill>
                <a:latin typeface="Trebuchet MS"/>
                <a:cs typeface="Trebuchet MS"/>
              </a:rPr>
              <a:t>Random variables</a:t>
            </a:r>
            <a:endParaRPr sz="3200" dirty="0">
              <a:latin typeface="Trebuchet MS"/>
              <a:cs typeface="Trebuchet MS"/>
            </a:endParaRPr>
          </a:p>
          <a:p>
            <a:pPr marL="777875" lvl="1" indent="-282575">
              <a:lnSpc>
                <a:spcPct val="100000"/>
              </a:lnSpc>
              <a:spcBef>
                <a:spcPts val="710"/>
              </a:spcBef>
              <a:buSzPct val="55357"/>
              <a:buFont typeface="Cambria"/>
              <a:buChar char="■"/>
              <a:tabLst>
                <a:tab pos="777875" algn="l"/>
              </a:tabLst>
            </a:pP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Probability density function (PDF)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45440"/>
            <a:ext cx="8540750" cy="1052830"/>
            <a:chOff x="127000" y="345440"/>
            <a:chExt cx="8540750" cy="1052830"/>
          </a:xfrm>
        </p:grpSpPr>
        <p:sp>
          <p:nvSpPr>
            <p:cNvPr id="3" name="object 3"/>
            <p:cNvSpPr/>
            <p:nvPr/>
          </p:nvSpPr>
          <p:spPr>
            <a:xfrm>
              <a:off x="417829" y="45339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74980"/>
                  </a:lnTo>
                  <a:lnTo>
                    <a:pt x="218440" y="474980"/>
                  </a:lnTo>
                  <a:lnTo>
                    <a:pt x="438150" y="474980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455929"/>
              <a:ext cx="327659" cy="4724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1019" y="876300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80">
                  <a:moveTo>
                    <a:pt x="422910" y="0"/>
                  </a:moveTo>
                  <a:lnTo>
                    <a:pt x="0" y="0"/>
                  </a:lnTo>
                  <a:lnTo>
                    <a:pt x="0" y="474979"/>
                  </a:lnTo>
                  <a:lnTo>
                    <a:pt x="210820" y="474979"/>
                  </a:lnTo>
                  <a:lnTo>
                    <a:pt x="422910" y="47497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590" y="877570"/>
              <a:ext cx="368300" cy="473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000" y="803909"/>
              <a:ext cx="560070" cy="4216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34545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822947"/>
                  </a:moveTo>
                  <a:lnTo>
                    <a:pt x="0" y="822947"/>
                  </a:lnTo>
                  <a:lnTo>
                    <a:pt x="0" y="1052817"/>
                  </a:lnTo>
                  <a:lnTo>
                    <a:pt x="31750" y="1052817"/>
                  </a:lnTo>
                  <a:lnTo>
                    <a:pt x="31750" y="822947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791197"/>
                  </a:lnTo>
                  <a:lnTo>
                    <a:pt x="31750" y="791197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" y="1136650"/>
              <a:ext cx="8225789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34340" y="386079"/>
            <a:ext cx="7399020" cy="265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99"/>
                </a:solidFill>
                <a:latin typeface="Trebuchet MS"/>
                <a:cs typeface="Trebuchet MS"/>
              </a:rPr>
              <a:t>Gaussian noise</a:t>
            </a:r>
            <a:endParaRPr sz="4400" dirty="0">
              <a:latin typeface="Trebuchet MS"/>
              <a:cs typeface="Trebuchet MS"/>
            </a:endParaRPr>
          </a:p>
          <a:p>
            <a:pPr marL="389890" marR="644525" indent="-339090">
              <a:lnSpc>
                <a:spcPct val="100499"/>
              </a:lnSpc>
              <a:spcBef>
                <a:spcPts val="3070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89890" algn="l"/>
              </a:tabLst>
            </a:pPr>
            <a:r>
              <a:rPr sz="3200" dirty="0">
                <a:latin typeface="Trebuchet MS"/>
                <a:cs typeface="Trebuchet MS"/>
              </a:rPr>
              <a:t>Math. tractability in spatial and frequency domain</a:t>
            </a:r>
          </a:p>
          <a:p>
            <a:pPr marL="389255" indent="-338455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59375"/>
              <a:buFont typeface="Cambria"/>
              <a:buChar char="■"/>
              <a:tabLst>
                <a:tab pos="389255" algn="l"/>
              </a:tabLst>
            </a:pPr>
            <a:r>
              <a:rPr sz="3200" dirty="0">
                <a:latin typeface="Trebuchet MS"/>
                <a:cs typeface="Trebuchet MS"/>
              </a:rPr>
              <a:t>Electronic circuit noise and sensor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530" y="3021329"/>
            <a:ext cx="110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95" dirty="0">
                <a:latin typeface="Trebuchet MS"/>
                <a:cs typeface="Trebuchet MS"/>
              </a:rPr>
              <a:t>noise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0100" y="3141980"/>
            <a:ext cx="222250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390" dirty="0">
                <a:latin typeface="Times New Roman"/>
                <a:cs typeface="Times New Roman"/>
              </a:rPr>
              <a:t>1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33700" y="3779519"/>
            <a:ext cx="1052830" cy="76200"/>
          </a:xfrm>
          <a:custGeom>
            <a:avLst/>
            <a:gdLst/>
            <a:ahLst/>
            <a:cxnLst/>
            <a:rect l="l" t="t" r="r" b="b"/>
            <a:pathLst>
              <a:path w="1052829" h="76200">
                <a:moveTo>
                  <a:pt x="731520" y="59690"/>
                </a:moveTo>
                <a:lnTo>
                  <a:pt x="222250" y="59690"/>
                </a:lnTo>
                <a:lnTo>
                  <a:pt x="222250" y="76200"/>
                </a:lnTo>
                <a:lnTo>
                  <a:pt x="731520" y="76200"/>
                </a:lnTo>
                <a:lnTo>
                  <a:pt x="731520" y="59690"/>
                </a:lnTo>
                <a:close/>
              </a:path>
              <a:path w="1052829" h="76200">
                <a:moveTo>
                  <a:pt x="1052830" y="0"/>
                </a:moveTo>
                <a:lnTo>
                  <a:pt x="0" y="0"/>
                </a:lnTo>
                <a:lnTo>
                  <a:pt x="0" y="22860"/>
                </a:lnTo>
                <a:lnTo>
                  <a:pt x="1052830" y="22860"/>
                </a:lnTo>
                <a:lnTo>
                  <a:pt x="1052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86889" y="3326129"/>
            <a:ext cx="2468245" cy="732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750" i="1" spc="-270" dirty="0">
                <a:latin typeface="Times New Roman"/>
                <a:cs typeface="Times New Roman"/>
              </a:rPr>
              <a:t>p</a:t>
            </a:r>
            <a:r>
              <a:rPr sz="3750" spc="-270" dirty="0">
                <a:latin typeface="Cambria"/>
                <a:cs typeface="Cambria"/>
              </a:rPr>
              <a:t>(</a:t>
            </a:r>
            <a:r>
              <a:rPr sz="3750" spc="-305" dirty="0">
                <a:latin typeface="Cambria"/>
                <a:cs typeface="Cambria"/>
              </a:rPr>
              <a:t> </a:t>
            </a:r>
            <a:r>
              <a:rPr sz="3750" i="1" spc="-265" dirty="0">
                <a:latin typeface="Times New Roman"/>
                <a:cs typeface="Times New Roman"/>
              </a:rPr>
              <a:t>z</a:t>
            </a:r>
            <a:r>
              <a:rPr sz="3750" i="1" spc="-58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Cambria"/>
                <a:cs typeface="Cambria"/>
              </a:rPr>
              <a:t>)=</a:t>
            </a:r>
            <a:r>
              <a:rPr sz="3750" spc="-355" dirty="0">
                <a:latin typeface="Cambria"/>
                <a:cs typeface="Cambria"/>
              </a:rPr>
              <a:t> </a:t>
            </a:r>
            <a:r>
              <a:rPr sz="6975" spc="-1102" baseline="-36439" dirty="0">
                <a:latin typeface="Cambria"/>
                <a:cs typeface="Cambria"/>
              </a:rPr>
              <a:t>√</a:t>
            </a:r>
            <a:r>
              <a:rPr sz="5625" spc="-1102" baseline="-42222" dirty="0">
                <a:latin typeface="Times New Roman"/>
                <a:cs typeface="Times New Roman"/>
              </a:rPr>
              <a:t>2</a:t>
            </a:r>
            <a:r>
              <a:rPr sz="5625" spc="-794" baseline="-42222" dirty="0">
                <a:latin typeface="Times New Roman"/>
                <a:cs typeface="Times New Roman"/>
              </a:rPr>
              <a:t> </a:t>
            </a:r>
            <a:r>
              <a:rPr sz="5625" i="1" spc="-509" baseline="-42222" dirty="0">
                <a:latin typeface="Times New Roman"/>
                <a:cs typeface="Times New Roman"/>
              </a:rPr>
              <a:t>π </a:t>
            </a:r>
            <a:r>
              <a:rPr sz="5625" i="1" spc="-502" baseline="-42222" dirty="0">
                <a:latin typeface="Times New Roman"/>
                <a:cs typeface="Times New Roman"/>
              </a:rPr>
              <a:t>σ</a:t>
            </a:r>
            <a:r>
              <a:rPr sz="5625" i="1" spc="135" baseline="-42222" dirty="0">
                <a:latin typeface="Times New Roman"/>
                <a:cs typeface="Times New Roman"/>
              </a:rPr>
              <a:t> </a:t>
            </a:r>
            <a:r>
              <a:rPr sz="3750" i="1" spc="-350" dirty="0">
                <a:latin typeface="Times New Roman"/>
                <a:cs typeface="Times New Roman"/>
              </a:rPr>
              <a:t>e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77029" y="3360420"/>
            <a:ext cx="16617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00" spc="-50" dirty="0">
                <a:latin typeface="Cambria"/>
                <a:cs typeface="Cambria"/>
              </a:rPr>
              <a:t>−(</a:t>
            </a:r>
            <a:r>
              <a:rPr sz="2500" spc="-45" dirty="0">
                <a:latin typeface="Cambria"/>
                <a:cs typeface="Cambr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z</a:t>
            </a:r>
            <a:r>
              <a:rPr sz="2500" dirty="0">
                <a:latin typeface="Cambria"/>
                <a:cs typeface="Cambria"/>
              </a:rPr>
              <a:t>−</a:t>
            </a:r>
            <a:r>
              <a:rPr sz="2500" i="1" dirty="0">
                <a:latin typeface="Times New Roman"/>
                <a:cs typeface="Times New Roman"/>
              </a:rPr>
              <a:t>μ</a:t>
            </a:r>
            <a:r>
              <a:rPr sz="2500" i="1" spc="-26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Cambria"/>
                <a:cs typeface="Cambria"/>
              </a:rPr>
              <a:t>)</a:t>
            </a:r>
            <a:r>
              <a:rPr sz="2250" spc="-390" baseline="42592" dirty="0">
                <a:latin typeface="Times New Roman"/>
                <a:cs typeface="Times New Roman"/>
              </a:rPr>
              <a:t>2</a:t>
            </a:r>
            <a:r>
              <a:rPr sz="2250" spc="-307" baseline="42592" dirty="0">
                <a:latin typeface="Times New Roman"/>
                <a:cs typeface="Times New Roman"/>
              </a:rPr>
              <a:t> </a:t>
            </a:r>
            <a:r>
              <a:rPr sz="2500" spc="-345" dirty="0">
                <a:latin typeface="Cambria"/>
                <a:cs typeface="Cambria"/>
              </a:rPr>
              <a:t>/</a:t>
            </a:r>
            <a:r>
              <a:rPr sz="2500" spc="-345" dirty="0">
                <a:latin typeface="Times New Roman"/>
                <a:cs typeface="Times New Roman"/>
              </a:rPr>
              <a:t>2</a:t>
            </a:r>
            <a:r>
              <a:rPr sz="2500" spc="-265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σ</a:t>
            </a:r>
            <a:r>
              <a:rPr sz="3750" spc="-37" baseline="31111" dirty="0">
                <a:latin typeface="Times New Roman"/>
                <a:cs typeface="Times New Roman"/>
              </a:rPr>
              <a:t>2</a:t>
            </a:r>
            <a:endParaRPr sz="3750" baseline="31111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14900" y="3740150"/>
            <a:ext cx="76200" cy="925830"/>
            <a:chOff x="4914900" y="3740150"/>
            <a:chExt cx="76200" cy="925830"/>
          </a:xfrm>
        </p:grpSpPr>
        <p:sp>
          <p:nvSpPr>
            <p:cNvPr id="17" name="object 17"/>
            <p:cNvSpPr/>
            <p:nvPr/>
          </p:nvSpPr>
          <p:spPr>
            <a:xfrm>
              <a:off x="4951730" y="3810000"/>
              <a:ext cx="1270" cy="850900"/>
            </a:xfrm>
            <a:custGeom>
              <a:avLst/>
              <a:gdLst/>
              <a:ahLst/>
              <a:cxnLst/>
              <a:rect l="l" t="t" r="r" b="b"/>
              <a:pathLst>
                <a:path w="1270" h="850900">
                  <a:moveTo>
                    <a:pt x="0" y="850900"/>
                  </a:moveTo>
                  <a:lnTo>
                    <a:pt x="127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14900" y="374015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30"/>
                  </a:lnTo>
                  <a:lnTo>
                    <a:pt x="76200" y="749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98340" y="4652009"/>
            <a:ext cx="8902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11190" y="3742690"/>
            <a:ext cx="773430" cy="1078230"/>
            <a:chOff x="5711190" y="3742690"/>
            <a:chExt cx="773430" cy="1078230"/>
          </a:xfrm>
        </p:grpSpPr>
        <p:sp>
          <p:nvSpPr>
            <p:cNvPr id="21" name="object 21"/>
            <p:cNvSpPr/>
            <p:nvPr/>
          </p:nvSpPr>
          <p:spPr>
            <a:xfrm>
              <a:off x="5753100" y="3799840"/>
              <a:ext cx="726440" cy="1016000"/>
            </a:xfrm>
            <a:custGeom>
              <a:avLst/>
              <a:gdLst/>
              <a:ahLst/>
              <a:cxnLst/>
              <a:rect l="l" t="t" r="r" b="b"/>
              <a:pathLst>
                <a:path w="726439" h="1016000">
                  <a:moveTo>
                    <a:pt x="726439" y="10160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1190" y="3742690"/>
              <a:ext cx="74930" cy="83820"/>
            </a:xfrm>
            <a:custGeom>
              <a:avLst/>
              <a:gdLst/>
              <a:ahLst/>
              <a:cxnLst/>
              <a:rect l="l" t="t" r="r" b="b"/>
              <a:pathLst>
                <a:path w="74929" h="83820">
                  <a:moveTo>
                    <a:pt x="0" y="0"/>
                  </a:moveTo>
                  <a:lnTo>
                    <a:pt x="13970" y="83820"/>
                  </a:lnTo>
                  <a:lnTo>
                    <a:pt x="74930" y="39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15379" y="4728209"/>
            <a:ext cx="133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latin typeface="Trebuchet MS"/>
                <a:cs typeface="Trebuchet MS"/>
              </a:rPr>
              <a:t>variance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9229" y="5788659"/>
            <a:ext cx="3244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680" dirty="0">
                <a:latin typeface="Cambria"/>
                <a:cs typeface="Cambria"/>
              </a:rPr>
              <a:t>−∞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4160" y="4884420"/>
            <a:ext cx="17462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-1090" dirty="0">
                <a:latin typeface="Cambria"/>
                <a:cs typeface="Cambria"/>
              </a:rPr>
              <a:t>∞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66060" y="5021579"/>
            <a:ext cx="1650364" cy="895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50" spc="-697" baseline="-4873" dirty="0">
                <a:latin typeface="Cambria"/>
                <a:cs typeface="Cambria"/>
              </a:rPr>
              <a:t>∫</a:t>
            </a:r>
            <a:r>
              <a:rPr sz="8550" spc="-660" baseline="-4873" dirty="0">
                <a:latin typeface="Cambria"/>
                <a:cs typeface="Cambria"/>
              </a:rPr>
              <a:t> </a:t>
            </a:r>
            <a:r>
              <a:rPr sz="3900" i="1" spc="-590" dirty="0">
                <a:latin typeface="Times New Roman"/>
                <a:cs typeface="Times New Roman"/>
              </a:rPr>
              <a:t>p</a:t>
            </a:r>
            <a:r>
              <a:rPr sz="3900" spc="-590" dirty="0">
                <a:latin typeface="Cambria"/>
                <a:cs typeface="Cambria"/>
              </a:rPr>
              <a:t>(</a:t>
            </a:r>
            <a:r>
              <a:rPr sz="3900" spc="-475" dirty="0">
                <a:latin typeface="Cambria"/>
                <a:cs typeface="Cambria"/>
              </a:rPr>
              <a:t> </a:t>
            </a:r>
            <a:r>
              <a:rPr sz="3900" i="1" spc="-635" dirty="0">
                <a:latin typeface="Times New Roman"/>
                <a:cs typeface="Times New Roman"/>
              </a:rPr>
              <a:t>z</a:t>
            </a:r>
            <a:r>
              <a:rPr sz="3900" spc="-635" dirty="0">
                <a:latin typeface="Cambria"/>
                <a:cs typeface="Cambria"/>
              </a:rPr>
              <a:t>)</a:t>
            </a:r>
            <a:r>
              <a:rPr sz="3900" i="1" spc="-635" dirty="0">
                <a:latin typeface="Times New Roman"/>
                <a:cs typeface="Times New Roman"/>
              </a:rPr>
              <a:t>dz=</a:t>
            </a:r>
            <a:r>
              <a:rPr sz="3900" spc="-635" dirty="0">
                <a:latin typeface="Times New Roman"/>
                <a:cs typeface="Times New Roman"/>
              </a:rPr>
              <a:t>1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3360" y="5304790"/>
            <a:ext cx="8489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Trebuchet MS"/>
                <a:cs typeface="Trebuchet MS"/>
              </a:rPr>
              <a:t>Note: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44570" y="4427627"/>
            <a:ext cx="76200" cy="690880"/>
            <a:chOff x="3544570" y="4427627"/>
            <a:chExt cx="76200" cy="690880"/>
          </a:xfrm>
        </p:grpSpPr>
        <p:sp>
          <p:nvSpPr>
            <p:cNvPr id="29" name="object 29"/>
            <p:cNvSpPr/>
            <p:nvPr/>
          </p:nvSpPr>
          <p:spPr>
            <a:xfrm>
              <a:off x="3581400" y="4432300"/>
              <a:ext cx="1270" cy="614680"/>
            </a:xfrm>
            <a:custGeom>
              <a:avLst/>
              <a:gdLst/>
              <a:ahLst/>
              <a:cxnLst/>
              <a:rect l="l" t="t" r="r" b="b"/>
              <a:pathLst>
                <a:path w="1270" h="614679">
                  <a:moveTo>
                    <a:pt x="0" y="0"/>
                  </a:moveTo>
                  <a:lnTo>
                    <a:pt x="1270" y="614680"/>
                  </a:lnTo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44570" y="5041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0" dirty="0"/>
              <a:t>Gaussian</a:t>
            </a:r>
            <a:r>
              <a:rPr spc="70" dirty="0"/>
              <a:t> </a:t>
            </a:r>
            <a:r>
              <a:rPr spc="290" dirty="0"/>
              <a:t>noise</a:t>
            </a:r>
            <a:r>
              <a:rPr spc="80" dirty="0"/>
              <a:t> </a:t>
            </a:r>
            <a:r>
              <a:rPr spc="240" dirty="0"/>
              <a:t>(PDF)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568" y="2057400"/>
            <a:ext cx="8544842" cy="4560091"/>
            <a:chOff x="577568" y="2057400"/>
            <a:chExt cx="8544842" cy="456009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68" y="2067878"/>
              <a:ext cx="5496841" cy="45496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45050" y="2057400"/>
              <a:ext cx="4277360" cy="1007110"/>
            </a:xfrm>
            <a:custGeom>
              <a:avLst/>
              <a:gdLst/>
              <a:ahLst/>
              <a:cxnLst/>
              <a:rect l="l" t="t" r="r" b="b"/>
              <a:pathLst>
                <a:path w="4277359" h="1007110">
                  <a:moveTo>
                    <a:pt x="0" y="0"/>
                  </a:moveTo>
                  <a:lnTo>
                    <a:pt x="4277359" y="0"/>
                  </a:lnTo>
                  <a:lnTo>
                    <a:pt x="4277359" y="1007110"/>
                  </a:lnTo>
                  <a:lnTo>
                    <a:pt x="0" y="1007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1250" y="2090420"/>
            <a:ext cx="38442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70% in [(</a:t>
            </a:r>
            <a:r>
              <a:rPr sz="3000" dirty="0" smtClean="0">
                <a:latin typeface="Cambria"/>
                <a:cs typeface="Cambria"/>
              </a:rPr>
              <a:t>μ-</a:t>
            </a:r>
            <a:r>
              <a:rPr lang="el-GR" sz="3000" dirty="0" smtClean="0">
                <a:latin typeface="Cambria"/>
                <a:cs typeface="Cambria"/>
              </a:rPr>
              <a:t> σ</a:t>
            </a:r>
            <a:r>
              <a:rPr sz="3000" dirty="0" smtClean="0">
                <a:latin typeface="Trebuchet MS"/>
                <a:cs typeface="Trebuchet MS"/>
              </a:rPr>
              <a:t>),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dirty="0">
                <a:latin typeface="Cambria"/>
                <a:cs typeface="Cambria"/>
              </a:rPr>
              <a:t>μ</a:t>
            </a:r>
            <a:r>
              <a:rPr sz="3000" dirty="0" smtClean="0">
                <a:latin typeface="Cambria"/>
                <a:cs typeface="Cambria"/>
              </a:rPr>
              <a:t>+</a:t>
            </a:r>
            <a:r>
              <a:rPr lang="el-GR" sz="3000" dirty="0" smtClean="0">
                <a:latin typeface="Cambria"/>
                <a:cs typeface="Cambria"/>
              </a:rPr>
              <a:t> σ</a:t>
            </a:r>
            <a:r>
              <a:rPr sz="3000" dirty="0" smtClean="0">
                <a:latin typeface="Trebuchet MS"/>
                <a:cs typeface="Trebuchet MS"/>
              </a:rPr>
              <a:t>)] </a:t>
            </a:r>
            <a:r>
              <a:rPr sz="3000" dirty="0">
                <a:latin typeface="Trebuchet MS"/>
                <a:cs typeface="Trebuchet MS"/>
              </a:rPr>
              <a:t>95% in [(</a:t>
            </a:r>
            <a:r>
              <a:rPr sz="3000" dirty="0" smtClean="0">
                <a:latin typeface="Cambria"/>
                <a:cs typeface="Cambria"/>
              </a:rPr>
              <a:t>μ-</a:t>
            </a:r>
            <a:r>
              <a:rPr sz="3000" dirty="0" smtClean="0">
                <a:latin typeface="Trebuchet MS"/>
                <a:cs typeface="Trebuchet MS"/>
              </a:rPr>
              <a:t>2</a:t>
            </a:r>
            <a:r>
              <a:rPr lang="el-GR" sz="3000" dirty="0" smtClean="0">
                <a:latin typeface="Cambria"/>
                <a:cs typeface="Cambria"/>
              </a:rPr>
              <a:t> σ</a:t>
            </a:r>
            <a:r>
              <a:rPr sz="3000" dirty="0" smtClean="0">
                <a:latin typeface="Trebuchet MS"/>
                <a:cs typeface="Trebuchet MS"/>
              </a:rPr>
              <a:t>),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dirty="0">
                <a:latin typeface="Cambria"/>
                <a:cs typeface="Cambria"/>
              </a:rPr>
              <a:t>μ+</a:t>
            </a:r>
            <a:r>
              <a:rPr sz="3000" dirty="0" smtClean="0">
                <a:latin typeface="Cambria"/>
                <a:cs typeface="Cambria"/>
              </a:rPr>
              <a:t></a:t>
            </a:r>
            <a:r>
              <a:rPr lang="el-GR" sz="3000" dirty="0" smtClean="0">
                <a:latin typeface="Cambria"/>
                <a:cs typeface="Cambria"/>
              </a:rPr>
              <a:t>σ</a:t>
            </a:r>
            <a:r>
              <a:rPr sz="3000" dirty="0" smtClean="0">
                <a:latin typeface="Trebuchet MS"/>
                <a:cs typeface="Trebuchet MS"/>
              </a:rPr>
              <a:t>)]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98DB72C7E61489191F040C38B932C" ma:contentTypeVersion="4" ma:contentTypeDescription="Create a new document." ma:contentTypeScope="" ma:versionID="33632a33264d97ecd40b014290670ebd">
  <xsd:schema xmlns:xsd="http://www.w3.org/2001/XMLSchema" xmlns:xs="http://www.w3.org/2001/XMLSchema" xmlns:p="http://schemas.microsoft.com/office/2006/metadata/properties" xmlns:ns2="c1067364-fbb6-4fc9-9445-6ebe1f8e3e18" targetNamespace="http://schemas.microsoft.com/office/2006/metadata/properties" ma:root="true" ma:fieldsID="d94412ddd10f8234795f6351cfab57d9" ns2:_="">
    <xsd:import namespace="c1067364-fbb6-4fc9-9445-6ebe1f8e3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67364-fbb6-4fc9-9445-6ebe1f8e3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F5CC5C-1499-49C0-A2B2-E01A69A75D8C}"/>
</file>

<file path=customXml/itemProps2.xml><?xml version="1.0" encoding="utf-8"?>
<ds:datastoreItem xmlns:ds="http://schemas.openxmlformats.org/officeDocument/2006/customXml" ds:itemID="{161CE7BA-81C8-44F2-A3B6-934D387655C0}"/>
</file>

<file path=customXml/itemProps3.xml><?xml version="1.0" encoding="utf-8"?>
<ds:datastoreItem xmlns:ds="http://schemas.openxmlformats.org/officeDocument/2006/customXml" ds:itemID="{A663820E-EE42-4CD0-98C4-2F208912CE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897</Words>
  <Application>Microsoft Office PowerPoint</Application>
  <PresentationFormat>On-screen Show (4:3)</PresentationFormat>
  <Paragraphs>259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SimSun</vt:lpstr>
      <vt:lpstr>Arial</vt:lpstr>
      <vt:lpstr>Calibri</vt:lpstr>
      <vt:lpstr>Cambria</vt:lpstr>
      <vt:lpstr>Maiandra GD</vt:lpstr>
      <vt:lpstr>Times New Roman</vt:lpstr>
      <vt:lpstr>Trebuchet MS</vt:lpstr>
      <vt:lpstr>Office Theme</vt:lpstr>
      <vt:lpstr>Image Restoration and Reconstruction</vt:lpstr>
      <vt:lpstr>Preview</vt:lpstr>
      <vt:lpstr>Preview (cont.)</vt:lpstr>
      <vt:lpstr>Outline</vt:lpstr>
      <vt:lpstr>degradation/restoration process</vt:lpstr>
      <vt:lpstr>Noise models</vt:lpstr>
      <vt:lpstr>Noise probability density functions</vt:lpstr>
      <vt:lpstr>PowerPoint Presentation</vt:lpstr>
      <vt:lpstr>Gaussian noise (PDF)</vt:lpstr>
      <vt:lpstr>Uniform noise</vt:lpstr>
      <vt:lpstr>Uniform PDF</vt:lpstr>
      <vt:lpstr>Impulse (salt-and-pepper) no sie</vt:lpstr>
      <vt:lpstr>Impulse (salt-and-pepper) noise PDF</vt:lpstr>
      <vt:lpstr>PDFs of some important noise models</vt:lpstr>
      <vt:lpstr>Test for noise behavior</vt:lpstr>
      <vt:lpstr>PowerPoint Presentation</vt:lpstr>
      <vt:lpstr>PowerPoint Presentation</vt:lpstr>
      <vt:lpstr>Periodic noise</vt:lpstr>
      <vt:lpstr>PowerPoint Presentation</vt:lpstr>
      <vt:lpstr>Estimation of noise parameters </vt:lpstr>
      <vt:lpstr>Observe the histogram</vt:lpstr>
      <vt:lpstr>PowerPoint Presentation</vt:lpstr>
      <vt:lpstr>Outline</vt:lpstr>
      <vt:lpstr>Additive noise only</vt:lpstr>
      <vt:lpstr>Spatial filters for de- noising additive noise</vt:lpstr>
      <vt:lpstr>PowerPoint Presentation</vt:lpstr>
      <vt:lpstr>PowerPoint Presentation</vt:lpstr>
      <vt:lpstr>Mean filters (cont.)</vt:lpstr>
      <vt:lpstr>PowerPoint Presentation</vt:lpstr>
      <vt:lpstr>Wrong sign in contra-harmonic filtering</vt:lpstr>
      <vt:lpstr>Order-statistics filters</vt:lpstr>
      <vt:lpstr>{ median g ( s,t ) }</vt:lpstr>
      <vt:lpstr>PowerPoint Presentation</vt:lpstr>
      <vt:lpstr>Salt noise</vt:lpstr>
      <vt:lpstr>PowerPoint Presentation</vt:lpstr>
      <vt:lpstr>Adaptive filters</vt:lpstr>
      <vt:lpstr>Adaptive local noise reduction filter</vt:lpstr>
      <vt:lpstr>Adaptive local noise reduction filter (cont.)</vt:lpstr>
      <vt:lpstr>PowerPoint Presentation</vt:lpstr>
      <vt:lpstr>Adaptive Median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Image Restoration</dc:title>
  <dc:creator>NCNU</dc:creator>
  <cp:lastModifiedBy>hemam</cp:lastModifiedBy>
  <cp:revision>2</cp:revision>
  <dcterms:created xsi:type="dcterms:W3CDTF">2025-02-08T07:19:53Z</dcterms:created>
  <dcterms:modified xsi:type="dcterms:W3CDTF">2025-02-08T07:36:59Z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2019-11-08T00:00:00Z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5.1</vt:lpwstr>
  </property>
  <property fmtid="{D5CDD505-2E9C-101B-9397-08002B2CF9AE}" pid="5" name="LastSaved">
    <vt:filetime>2019-11-08T00:00:00Z</vt:filetime>
  </property>
  <property fmtid="{D5CDD505-2E9C-101B-9397-08002B2CF9AE}" pid="6" name="ContentTypeId">
    <vt:lpwstr>0x0101008C198DB72C7E61489191F040C38B932C</vt:lpwstr>
  </property>
</Properties>
</file>