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13ff9be4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13ff9be4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a13ff9be4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a13ff9be4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13ff9be4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13ff9be4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13ff9be4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13ff9be4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a13ff9be4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a13ff9be4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a13ff9be4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a13ff9be4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a13ff9be4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a13ff9be4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a13ff9be4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a13ff9be4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a13ff9be4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a13ff9be4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a13ff9be4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a13ff9be4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1161000"/>
            <a:ext cx="7801500" cy="9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DRIVER DROWSINESS DETECTION</a:t>
            </a:r>
            <a:endParaRPr/>
          </a:p>
        </p:txBody>
      </p:sp>
      <p:sp>
        <p:nvSpPr>
          <p:cNvPr id="60" name="Google Shape;60;p13"/>
          <p:cNvSpPr txBox="1"/>
          <p:nvPr>
            <p:ph idx="1" type="subTitle"/>
          </p:nvPr>
        </p:nvSpPr>
        <p:spPr>
          <a:xfrm>
            <a:off x="899850" y="2867850"/>
            <a:ext cx="7801500" cy="1529700"/>
          </a:xfrm>
          <a:prstGeom prst="rect">
            <a:avLst/>
          </a:prstGeom>
        </p:spPr>
        <p:txBody>
          <a:bodyPr anchorCtr="0" anchor="t" bIns="91425" lIns="91425" spcFirstLastPara="1" rIns="91425" wrap="square" tIns="91425">
            <a:normAutofit lnSpcReduction="10000"/>
          </a:bodyPr>
          <a:lstStyle/>
          <a:p>
            <a:pPr indent="457200" lvl="0" marL="1371600" rtl="0" algn="ctr">
              <a:lnSpc>
                <a:spcPct val="115000"/>
              </a:lnSpc>
              <a:spcBef>
                <a:spcPts val="0"/>
              </a:spcBef>
              <a:spcAft>
                <a:spcPts val="0"/>
              </a:spcAft>
              <a:buNone/>
            </a:pPr>
            <a:r>
              <a:rPr lang="en"/>
              <a:t>       Team members:</a:t>
            </a:r>
            <a:endParaRPr/>
          </a:p>
          <a:p>
            <a:pPr indent="457200" lvl="0" marL="3200400" rtl="0" algn="ctr">
              <a:lnSpc>
                <a:spcPct val="115000"/>
              </a:lnSpc>
              <a:spcBef>
                <a:spcPts val="0"/>
              </a:spcBef>
              <a:spcAft>
                <a:spcPts val="0"/>
              </a:spcAft>
              <a:buNone/>
            </a:pPr>
            <a:r>
              <a:rPr lang="en"/>
              <a:t>    20MIS1028 - Vignesh Sankar J</a:t>
            </a:r>
            <a:endParaRPr/>
          </a:p>
          <a:p>
            <a:pPr indent="457200" lvl="0" marL="2286000" rtl="0" algn="ctr">
              <a:lnSpc>
                <a:spcPct val="115000"/>
              </a:lnSpc>
              <a:spcBef>
                <a:spcPts val="0"/>
              </a:spcBef>
              <a:spcAft>
                <a:spcPts val="0"/>
              </a:spcAft>
              <a:buNone/>
            </a:pPr>
            <a:r>
              <a:rPr lang="en"/>
              <a:t>    20MIS1070 - Harish R</a:t>
            </a:r>
            <a:endParaRPr/>
          </a:p>
          <a:p>
            <a:pPr indent="0" lvl="0" marL="3657600" rtl="0" algn="l">
              <a:lnSpc>
                <a:spcPct val="115000"/>
              </a:lnSpc>
              <a:spcBef>
                <a:spcPts val="0"/>
              </a:spcBef>
              <a:spcAft>
                <a:spcPts val="0"/>
              </a:spcAft>
              <a:buNone/>
            </a:pPr>
            <a:r>
              <a:rPr lang="en"/>
              <a:t>       20MIS1080 - Sathish Kumar 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[1] Lea Angelica Navarro, Mark Anthony Diño, Exechiel Joson, Rommel Anacan, Roberto Dela Cruz Electronics Engineering Department, Technological Institute of the Philippines- Manila, Philippines-Design of Alcohol Detection System for Car Users thru Iris Recognition Pattern Using Wavelet Transform[2018 7th International Conference on Intelligent Systems, Modelling and Simulation]</a:t>
            </a:r>
            <a:endParaRPr sz="1400"/>
          </a:p>
          <a:p>
            <a:pPr indent="0" lvl="0" marL="0" rtl="0" algn="l">
              <a:spcBef>
                <a:spcPts val="1200"/>
              </a:spcBef>
              <a:spcAft>
                <a:spcPts val="0"/>
              </a:spcAft>
              <a:buNone/>
            </a:pPr>
            <a:r>
              <a:rPr lang="en" sz="1400"/>
              <a:t>[2] Mugila.G, Muthulakshmi.M, Santhiya.K, Prof.Dhivya.P- Smart Helmet System Using Alcohol Detection For Vehicle Protection[International Journal of Innovative Research in Science Engineering and Technology (IJIRTSE) ISSN: 2395-5619, Volume – 2,Issue – 7. July 2020]</a:t>
            </a:r>
            <a:endParaRPr sz="1400"/>
          </a:p>
          <a:p>
            <a:pPr indent="0" lvl="0" marL="0" rtl="0" algn="l">
              <a:spcBef>
                <a:spcPts val="1200"/>
              </a:spcBef>
              <a:spcAft>
                <a:spcPts val="0"/>
              </a:spcAft>
              <a:buNone/>
            </a:pPr>
            <a:r>
              <a:rPr lang="en" sz="1400"/>
              <a:t>[3] Dhivya M and Kathiravan S, Dept. of ECE, Kalaignar Karunanidhi Institute of Technology- Driver Authentication and Accident Avoidance System for Vehicles [Smart Computing Review, vol. 5, no. 1, February 2019]</a:t>
            </a:r>
            <a:endParaRPr sz="1400"/>
          </a:p>
          <a:p>
            <a:pPr indent="0" lvl="0" marL="0" rtl="0" algn="l">
              <a:spcBef>
                <a:spcPts val="1200"/>
              </a:spcBef>
              <a:spcAft>
                <a:spcPts val="0"/>
              </a:spcAft>
              <a:buNone/>
            </a:pPr>
            <a:r>
              <a:rPr lang="en" sz="1400"/>
              <a:t>[4] Babor, AUDIT: The alcohol use disorders identification Test: Guidelines for use in primary health care. 1992, </a:t>
            </a:r>
            <a:r>
              <a:rPr lang="en" sz="1400"/>
              <a:t>G</a:t>
            </a:r>
            <a:r>
              <a:rPr lang="en" sz="1400"/>
              <a:t>eneva,Switzerland: World Health Organization.</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056800" cy="3470400"/>
          </a:xfrm>
          <a:prstGeom prst="rect">
            <a:avLst/>
          </a:prstGeom>
        </p:spPr>
        <p:txBody>
          <a:bodyPr anchorCtr="0" anchor="t" bIns="91425" lIns="91425" spcFirstLastPara="1" rIns="91425" wrap="square" tIns="91425">
            <a:normAutofit fontScale="85000" lnSpcReduction="10000"/>
          </a:bodyPr>
          <a:lstStyle/>
          <a:p>
            <a:pPr indent="0" lvl="0" marL="0" rtl="0" algn="l">
              <a:lnSpc>
                <a:spcPct val="115000"/>
              </a:lnSpc>
              <a:spcBef>
                <a:spcPts val="1000"/>
              </a:spcBef>
              <a:spcAft>
                <a:spcPts val="1200"/>
              </a:spcAft>
              <a:buNone/>
            </a:pPr>
            <a:r>
              <a:rPr lang="en"/>
              <a:t>Drowsy driving highly contributes to a number of road accidents throughout the years. Car crashes or any unwanted incidents can be avoided by implementing a system with alarm output to alert drowsy drivers to focus on the road. An intelligent system is developed to detect driver drowsiness and trigger alarm to alert drivers as one way to prevent accidents, save money and reduce losses and sufferings. However, due to high variability of surrounding parameters, current techniques have several limitations. Bad lightings may affect camera ability to accurately measure the face and the eye of the driver. This will affect the analysis using image processing technique due to late detection or no detection hence decrease the accuracy and efficiency of the technique. Several techniques have been studied and analyzed to conclude the best technique with the highest accuracy to detect driver drowsiness. In this work, a real-time system that utilizes computerized camera to automatically track and process driver’s eye using Python, dlib and OpenCV is proposed. The eye region of the driver is measured and calculated continuously to determine the drowsiness of the driver before triggering an output alarm to alert the driver.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6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72" name="Google Shape;72;p15"/>
          <p:cNvSpPr txBox="1"/>
          <p:nvPr>
            <p:ph idx="1" type="body"/>
          </p:nvPr>
        </p:nvSpPr>
        <p:spPr>
          <a:xfrm>
            <a:off x="311700" y="11397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275"/>
              <a:buNone/>
            </a:pPr>
            <a:r>
              <a:rPr lang="en" sz="1500"/>
              <a:t>In a bid to increase accurateness and accelerate drowsiness detection, several approaches have been proposed. This section attempts to summarize previous methods and approaches to drowsiness detection. The first previously-used approach is based on driving patterns, and it is highly dependent on vehicle characteristics, road conditions, and driving skills. To calculate driving pattern, deviation from a lateral or lane position or steering wheel movement should be calculated3,4. While driving, it is necessary to perform micro adjustments to the steering wheel to keep the car in a lane. Krajewski et al.4 detected drowsiness with 86% accuracy on the basis of correlations between micro adjustments and drowsiness. Also, it is possible to use deviation in a lane position to identify a driving pattern. In this case, the car's position respective to a given lane is monitored, and the deviation is analyzed5. Nevertheless, techniques based on the driving pattern are highly dependent on vehicle characteristics, road conditions, and driving skills.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1200"/>
              </a:spcAft>
              <a:buNone/>
            </a:pPr>
            <a:r>
              <a:rPr lang="en"/>
              <a:t>The second class of techniques employs data acquired from physiological sensors, such as Electrooculography (EOG), Electrocardiogram (ECG) and Electroencephalogram (EEG) data. EEG signals provide information about the brain’s activity. The three primary signals to measure driver’s drowsiness are theta, delta, and alpha signals. Theta and delta signals spike when a driver is drowsy, while alpha signals rise slightly. According to Mardi et al.6, this technique is the most accurate method, with an accuracy rate of over 90%. Nevertheless, the main disadvantage of this method is its intrusiveness. It requires many sensors to be attached to the driver's body, which could be uncomfortable. On the other hand, non-intrusive methods for bio-signals are much less precise.The last technique is Computer Vision, based on facial feature extraction. It uses behaviors such as gaze or facial expression, yawning duration, head movement, and eye closure. Danisman et al.7 measured drowsiness of three levels through the distance between eyelids. This calculation considered the number of blinks per minute, assuming that it increases as the driver becomes drowsier. In Hariri et al.8, the drowsiness measurements are the behaviors of the mouth and yawning. The modified Viola-Jones9 object detection algorithm was employed for face and mouth detection.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proposed technique is primarily based on eye blinking of the driver which can be behavioral measures. The aim of this project is to detect closed eyes, to alert the driver. This is done by placing a camera or recording device in front of the driver and capturing real time video continuously using OpenCV and dlib. The application is executed in python and processing is done in laptop's camera.</a:t>
            </a:r>
            <a:endParaRPr sz="1600"/>
          </a:p>
          <a:p>
            <a:pPr indent="0" lvl="0" marL="0" rtl="0" algn="l">
              <a:spcBef>
                <a:spcPts val="1200"/>
              </a:spcBef>
              <a:spcAft>
                <a:spcPts val="0"/>
              </a:spcAft>
              <a:buNone/>
            </a:pPr>
            <a:r>
              <a:rPr lang="en" sz="1600"/>
              <a:t>Algorithm used:</a:t>
            </a:r>
            <a:endParaRPr sz="1600"/>
          </a:p>
          <a:p>
            <a:pPr indent="-330200" lvl="0" marL="457200" rtl="0" algn="l">
              <a:spcBef>
                <a:spcPts val="1200"/>
              </a:spcBef>
              <a:spcAft>
                <a:spcPts val="0"/>
              </a:spcAft>
              <a:buSzPts val="1600"/>
              <a:buChar char="●"/>
            </a:pPr>
            <a:r>
              <a:rPr lang="en" sz="1600"/>
              <a:t>Eye Aspect ratio</a:t>
            </a:r>
            <a:endParaRPr sz="1600"/>
          </a:p>
          <a:p>
            <a:pPr indent="-330200" lvl="0" marL="457200" rtl="0" algn="l">
              <a:spcBef>
                <a:spcPts val="0"/>
              </a:spcBef>
              <a:spcAft>
                <a:spcPts val="0"/>
              </a:spcAft>
              <a:buSzPts val="1600"/>
              <a:buChar char="●"/>
            </a:pPr>
            <a:r>
              <a:rPr lang="en" sz="1600"/>
              <a:t>Dlib</a:t>
            </a:r>
            <a:endParaRPr sz="1600"/>
          </a:p>
          <a:p>
            <a:pPr indent="-330200" lvl="0" marL="457200" rtl="0" algn="l">
              <a:spcBef>
                <a:spcPts val="0"/>
              </a:spcBef>
              <a:spcAft>
                <a:spcPts val="0"/>
              </a:spcAft>
              <a:buSzPts val="1600"/>
              <a:buChar char="●"/>
            </a:pPr>
            <a:r>
              <a:rPr lang="en" sz="1600"/>
              <a:t>Support Vector Machine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dlib.get_frontal_face_detector() is used in detecting the face in a frame or image.</a:t>
            </a:r>
            <a:endParaRPr/>
          </a:p>
          <a:p>
            <a:pPr indent="0" lvl="0" marL="0" rtl="0" algn="l">
              <a:spcBef>
                <a:spcPts val="1200"/>
              </a:spcBef>
              <a:spcAft>
                <a:spcPts val="0"/>
              </a:spcAft>
              <a:buNone/>
            </a:pPr>
            <a:r>
              <a:rPr lang="en"/>
              <a:t>In fact, this is the output of dlib's new face landmarking example program on one of the images from the </a:t>
            </a:r>
            <a:r>
              <a:rPr b="1" lang="en"/>
              <a:t>HELEN dataset</a:t>
            </a:r>
            <a:r>
              <a:rPr lang="en"/>
              <a:t>.</a:t>
            </a:r>
            <a:endParaRPr/>
          </a:p>
          <a:p>
            <a:pPr indent="0" lvl="0" marL="0" rtl="0" algn="l">
              <a:spcBef>
                <a:spcPts val="1200"/>
              </a:spcBef>
              <a:spcAft>
                <a:spcPts val="1200"/>
              </a:spcAft>
              <a:buNone/>
            </a:pPr>
            <a:r>
              <a:rPr lang="en"/>
              <a:t>dlib.shape_predictor() is a tool that takes in an image region containing some object and outputs a set of point locations that define the pose of the object.Here we use the shape_predictor_68_face_landmarks.dat model create the predictor object. We then pass the frame and the detected rectangle dimensions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37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Hardware and Software Requirements</a:t>
            </a:r>
            <a:endParaRPr/>
          </a:p>
        </p:txBody>
      </p:sp>
      <p:sp>
        <p:nvSpPr>
          <p:cNvPr id="96" name="Google Shape;96;p19"/>
          <p:cNvSpPr txBox="1"/>
          <p:nvPr>
            <p:ph idx="1" type="body"/>
          </p:nvPr>
        </p:nvSpPr>
        <p:spPr>
          <a:xfrm>
            <a:off x="311700" y="1217700"/>
            <a:ext cx="4260300" cy="415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Hardware requirements:</a:t>
            </a:r>
            <a:endParaRPr b="1" sz="1500"/>
          </a:p>
          <a:p>
            <a:pPr indent="0" lvl="0" marL="0" rtl="0" algn="l">
              <a:spcBef>
                <a:spcPts val="1200"/>
              </a:spcBef>
              <a:spcAft>
                <a:spcPts val="0"/>
              </a:spcAft>
              <a:buNone/>
            </a:pPr>
            <a:r>
              <a:rPr lang="en" sz="1400"/>
              <a:t>• Processor: 64 bit, quad-core, 2.5 GHz minimum per core</a:t>
            </a:r>
            <a:endParaRPr sz="1400"/>
          </a:p>
          <a:p>
            <a:pPr indent="0" lvl="0" marL="0" rtl="0" algn="l">
              <a:spcBef>
                <a:spcPts val="1200"/>
              </a:spcBef>
              <a:spcAft>
                <a:spcPts val="0"/>
              </a:spcAft>
              <a:buNone/>
            </a:pPr>
            <a:r>
              <a:rPr lang="en" sz="1400"/>
              <a:t>• RAM: 4 GB or more.</a:t>
            </a:r>
            <a:endParaRPr sz="1400"/>
          </a:p>
          <a:p>
            <a:pPr indent="0" lvl="0" marL="0" rtl="0" algn="l">
              <a:spcBef>
                <a:spcPts val="1200"/>
              </a:spcBef>
              <a:spcAft>
                <a:spcPts val="0"/>
              </a:spcAft>
              <a:buNone/>
            </a:pPr>
            <a:r>
              <a:rPr lang="en" sz="1400"/>
              <a:t>• HDD: 20 GB of available space or more.</a:t>
            </a:r>
            <a:endParaRPr sz="1400"/>
          </a:p>
          <a:p>
            <a:pPr indent="0" lvl="0" marL="0" rtl="0" algn="l">
              <a:spcBef>
                <a:spcPts val="1200"/>
              </a:spcBef>
              <a:spcAft>
                <a:spcPts val="0"/>
              </a:spcAft>
              <a:buNone/>
            </a:pPr>
            <a:r>
              <a:rPr lang="en" sz="1400"/>
              <a:t>• Display: Dual XGA (1024 x 768) or higher resolution monitors.</a:t>
            </a:r>
            <a:endParaRPr sz="1400"/>
          </a:p>
          <a:p>
            <a:pPr indent="0" lvl="0" marL="0" rtl="0" algn="l">
              <a:spcBef>
                <a:spcPts val="1200"/>
              </a:spcBef>
              <a:spcAft>
                <a:spcPts val="0"/>
              </a:spcAft>
              <a:buNone/>
            </a:pPr>
            <a:r>
              <a:rPr lang="en" sz="1400"/>
              <a:t>• Camera: A detachable webcam.</a:t>
            </a:r>
            <a:endParaRPr sz="1400"/>
          </a:p>
          <a:p>
            <a:pPr indent="0" lvl="0" marL="0" rtl="0" algn="l">
              <a:spcBef>
                <a:spcPts val="1200"/>
              </a:spcBef>
              <a:spcAft>
                <a:spcPts val="0"/>
              </a:spcAft>
              <a:buNone/>
            </a:pPr>
            <a:r>
              <a:rPr lang="en" sz="1400"/>
              <a:t>• Keyboard: A standard keyboard.</a:t>
            </a:r>
            <a:endParaRPr sz="1400"/>
          </a:p>
          <a:p>
            <a:pPr indent="0" lvl="0" marL="0" rtl="0" algn="l">
              <a:spcBef>
                <a:spcPts val="1200"/>
              </a:spcBef>
              <a:spcAft>
                <a:spcPts val="1200"/>
              </a:spcAft>
              <a:buNone/>
            </a:pPr>
            <a:r>
              <a:t/>
            </a:r>
            <a:endParaRPr b="1" sz="1400"/>
          </a:p>
        </p:txBody>
      </p:sp>
      <p:sp>
        <p:nvSpPr>
          <p:cNvPr id="97" name="Google Shape;97;p19"/>
          <p:cNvSpPr txBox="1"/>
          <p:nvPr>
            <p:ph idx="1" type="body"/>
          </p:nvPr>
        </p:nvSpPr>
        <p:spPr>
          <a:xfrm>
            <a:off x="4572000" y="1217700"/>
            <a:ext cx="4260300" cy="415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Software requirements:</a:t>
            </a:r>
            <a:endParaRPr b="1" sz="1500"/>
          </a:p>
          <a:p>
            <a:pPr indent="0" lvl="0" marL="0" rtl="0" algn="l">
              <a:spcBef>
                <a:spcPts val="1200"/>
              </a:spcBef>
              <a:spcAft>
                <a:spcPts val="0"/>
              </a:spcAft>
              <a:buNone/>
            </a:pPr>
            <a:r>
              <a:rPr lang="en" sz="1400"/>
              <a:t>These are the software requirements for running this project.</a:t>
            </a:r>
            <a:endParaRPr sz="1400"/>
          </a:p>
          <a:p>
            <a:pPr indent="0" lvl="0" marL="0" rtl="0" algn="l">
              <a:spcBef>
                <a:spcPts val="1200"/>
              </a:spcBef>
              <a:spcAft>
                <a:spcPts val="0"/>
              </a:spcAft>
              <a:buNone/>
            </a:pPr>
            <a:r>
              <a:rPr lang="en" sz="1400"/>
              <a:t>• Operating System: Windows 10/8/7 (incl. 64-bit), Mac OS, Linux</a:t>
            </a:r>
            <a:endParaRPr sz="1400"/>
          </a:p>
          <a:p>
            <a:pPr indent="0" lvl="0" marL="0" rtl="0" algn="l">
              <a:spcBef>
                <a:spcPts val="1200"/>
              </a:spcBef>
              <a:spcAft>
                <a:spcPts val="0"/>
              </a:spcAft>
              <a:buNone/>
            </a:pPr>
            <a:r>
              <a:rPr lang="en" sz="1400"/>
              <a:t>• Language: Python 3</a:t>
            </a:r>
            <a:endParaRPr sz="1400"/>
          </a:p>
          <a:p>
            <a:pPr indent="0" lvl="0" marL="0" rtl="0" algn="l">
              <a:spcBef>
                <a:spcPts val="1200"/>
              </a:spcBef>
              <a:spcAft>
                <a:spcPts val="0"/>
              </a:spcAft>
              <a:buNone/>
            </a:pPr>
            <a:r>
              <a:rPr lang="en" sz="1400"/>
              <a:t>• IDE: JetBrains PyCharm Community Edition 2019.1.3 x64</a:t>
            </a:r>
            <a:endParaRPr sz="1400"/>
          </a:p>
          <a:p>
            <a:pPr indent="0" lvl="0" marL="0" rtl="0" algn="l">
              <a:spcBef>
                <a:spcPts val="1200"/>
              </a:spcBef>
              <a:spcAft>
                <a:spcPts val="0"/>
              </a:spcAft>
              <a:buNone/>
            </a:pPr>
            <a:r>
              <a:t/>
            </a:r>
            <a:endParaRPr b="1" sz="1400"/>
          </a:p>
          <a:p>
            <a:pPr indent="0" lvl="0" marL="0" rtl="0" algn="l">
              <a:spcBef>
                <a:spcPts val="1200"/>
              </a:spcBef>
              <a:spcAft>
                <a:spcPts val="1200"/>
              </a:spcAft>
              <a:buNone/>
            </a:pPr>
            <a:r>
              <a:t/>
            </a:r>
            <a:endParaRPr b="1"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a:t>
            </a:r>
            <a:endParaRPr/>
          </a:p>
        </p:txBody>
      </p:sp>
      <p:sp>
        <p:nvSpPr>
          <p:cNvPr id="103" name="Google Shape;103;p20"/>
          <p:cNvSpPr txBox="1"/>
          <p:nvPr>
            <p:ph idx="1" type="body"/>
          </p:nvPr>
        </p:nvSpPr>
        <p:spPr>
          <a:xfrm>
            <a:off x="530675" y="1152475"/>
            <a:ext cx="8052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proposed method was initially implemented using a laptop with attached webcam of 15 frames per second. The system was tested. Figure 3.2 shows the output when the subject is yawning. The visual output contains eye and mouth aspect ratio and the audio output is an alert message which include the signal Sleepy. Facial landmarks are detected and displayed as shown in figure 3.1. In figure 3.1 the eyes of subject are open and corresponding EAR value, MAR value and status is displayed in turn an alert alarm was also generated as audio output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9" name="Google Shape;109;p21"/>
          <p:cNvSpPr txBox="1"/>
          <p:nvPr>
            <p:ph idx="1" type="body"/>
          </p:nvPr>
        </p:nvSpPr>
        <p:spPr>
          <a:xfrm>
            <a:off x="311700" y="1152475"/>
            <a:ext cx="8520600" cy="36135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1000"/>
              </a:spcBef>
              <a:spcAft>
                <a:spcPts val="0"/>
              </a:spcAft>
              <a:buSzPts val="1800"/>
              <a:buChar char="●"/>
            </a:pPr>
            <a:r>
              <a:rPr lang="en"/>
              <a:t>By using This Technology, We can reduce the road accidents due to drowsiness upto some extent.</a:t>
            </a:r>
            <a:endParaRPr/>
          </a:p>
          <a:p>
            <a:pPr indent="-342900" lvl="0" marL="457200" rtl="0" algn="l">
              <a:lnSpc>
                <a:spcPct val="150000"/>
              </a:lnSpc>
              <a:spcBef>
                <a:spcPts val="1200"/>
              </a:spcBef>
              <a:spcAft>
                <a:spcPts val="0"/>
              </a:spcAft>
              <a:buSzPts val="1800"/>
              <a:buChar char="●"/>
            </a:pPr>
            <a:r>
              <a:rPr lang="en"/>
              <a:t>We can Further improve this project with electronic devices like blinking sensor, high quality night-vision cameras..etc</a:t>
            </a:r>
            <a:endParaRPr/>
          </a:p>
          <a:p>
            <a:pPr indent="-342900" lvl="0" marL="457200" rtl="0" algn="l">
              <a:lnSpc>
                <a:spcPct val="150000"/>
              </a:lnSpc>
              <a:spcBef>
                <a:spcPts val="1000"/>
              </a:spcBef>
              <a:spcAft>
                <a:spcPts val="0"/>
              </a:spcAft>
              <a:buSzPts val="1800"/>
              <a:buChar char="●"/>
            </a:pPr>
            <a:r>
              <a:rPr lang="en"/>
              <a:t>We can also control the vehicle By using IOT just like reducing the speed and Applying Brakes.</a:t>
            </a:r>
            <a:endParaRPr/>
          </a:p>
          <a:p>
            <a:pPr indent="-342900" lvl="0" marL="457200" rtl="0" algn="l">
              <a:lnSpc>
                <a:spcPct val="150000"/>
              </a:lnSpc>
              <a:spcBef>
                <a:spcPts val="1000"/>
              </a:spcBef>
              <a:spcAft>
                <a:spcPts val="0"/>
              </a:spcAft>
              <a:buSzPts val="1800"/>
              <a:buChar char="●"/>
            </a:pPr>
            <a:r>
              <a:rPr lang="en"/>
              <a:t>We can also send alert the nearest helpline service by using API's</a:t>
            </a:r>
            <a:endParaRPr/>
          </a:p>
          <a:p>
            <a:pPr indent="0" lvl="0" marL="0" rtl="0" algn="l">
              <a:lnSpc>
                <a:spcPct val="150000"/>
              </a:lnSpc>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