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CF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ABF0840-FC61-464F-B055-26C3AF923C02}" type="datetimeFigureOut">
              <a:rPr lang="en-IN" smtClean="0"/>
              <a:t>20-09-2021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C5258339-7CCE-4837-9E0A-19C82E141DB3}" type="slidenum">
              <a:rPr lang="en-IN" smtClean="0"/>
              <a:t>‹#›</a:t>
            </a:fld>
            <a:endParaRPr lang="en-IN"/>
          </a:p>
        </p:txBody>
      </p:sp>
    </p:spTree>
    <p:extLst>
      <p:ext uri="{BB962C8B-B14F-4D97-AF65-F5344CB8AC3E}">
        <p14:creationId xmlns:p14="http://schemas.microsoft.com/office/powerpoint/2010/main" val="35128562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F0840-FC61-464F-B055-26C3AF923C02}"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258339-7CCE-4837-9E0A-19C82E141DB3}" type="slidenum">
              <a:rPr lang="en-IN" smtClean="0"/>
              <a:t>‹#›</a:t>
            </a:fld>
            <a:endParaRPr lang="en-IN"/>
          </a:p>
        </p:txBody>
      </p:sp>
    </p:spTree>
    <p:extLst>
      <p:ext uri="{BB962C8B-B14F-4D97-AF65-F5344CB8AC3E}">
        <p14:creationId xmlns:p14="http://schemas.microsoft.com/office/powerpoint/2010/main" val="181116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F0840-FC61-464F-B055-26C3AF923C02}"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258339-7CCE-4837-9E0A-19C82E141DB3}" type="slidenum">
              <a:rPr lang="en-IN" smtClean="0"/>
              <a:t>‹#›</a:t>
            </a:fld>
            <a:endParaRPr lang="en-IN"/>
          </a:p>
        </p:txBody>
      </p:sp>
    </p:spTree>
    <p:extLst>
      <p:ext uri="{BB962C8B-B14F-4D97-AF65-F5344CB8AC3E}">
        <p14:creationId xmlns:p14="http://schemas.microsoft.com/office/powerpoint/2010/main" val="2362712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F0840-FC61-464F-B055-26C3AF923C02}"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258339-7CCE-4837-9E0A-19C82E141DB3}" type="slidenum">
              <a:rPr lang="en-IN" smtClean="0"/>
              <a:t>‹#›</a:t>
            </a:fld>
            <a:endParaRPr lang="en-IN"/>
          </a:p>
        </p:txBody>
      </p:sp>
    </p:spTree>
    <p:extLst>
      <p:ext uri="{BB962C8B-B14F-4D97-AF65-F5344CB8AC3E}">
        <p14:creationId xmlns:p14="http://schemas.microsoft.com/office/powerpoint/2010/main" val="2423961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F0840-FC61-464F-B055-26C3AF923C02}"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258339-7CCE-4837-9E0A-19C82E141DB3}" type="slidenum">
              <a:rPr lang="en-IN" smtClean="0"/>
              <a:t>‹#›</a:t>
            </a:fld>
            <a:endParaRPr lang="en-IN"/>
          </a:p>
        </p:txBody>
      </p:sp>
    </p:spTree>
    <p:extLst>
      <p:ext uri="{BB962C8B-B14F-4D97-AF65-F5344CB8AC3E}">
        <p14:creationId xmlns:p14="http://schemas.microsoft.com/office/powerpoint/2010/main" val="615689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F0840-FC61-464F-B055-26C3AF923C02}"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258339-7CCE-4837-9E0A-19C82E141DB3}" type="slidenum">
              <a:rPr lang="en-IN" smtClean="0"/>
              <a:t>‹#›</a:t>
            </a:fld>
            <a:endParaRPr lang="en-IN"/>
          </a:p>
        </p:txBody>
      </p:sp>
    </p:spTree>
    <p:extLst>
      <p:ext uri="{BB962C8B-B14F-4D97-AF65-F5344CB8AC3E}">
        <p14:creationId xmlns:p14="http://schemas.microsoft.com/office/powerpoint/2010/main" val="117889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F0840-FC61-464F-B055-26C3AF923C02}"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258339-7CCE-4837-9E0A-19C82E141DB3}" type="slidenum">
              <a:rPr lang="en-IN" smtClean="0"/>
              <a:t>‹#›</a:t>
            </a:fld>
            <a:endParaRPr lang="en-IN"/>
          </a:p>
        </p:txBody>
      </p:sp>
    </p:spTree>
    <p:extLst>
      <p:ext uri="{BB962C8B-B14F-4D97-AF65-F5344CB8AC3E}">
        <p14:creationId xmlns:p14="http://schemas.microsoft.com/office/powerpoint/2010/main" val="358102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F0840-FC61-464F-B055-26C3AF923C02}"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258339-7CCE-4837-9E0A-19C82E141DB3}"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20524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F0840-FC61-464F-B055-26C3AF923C02}"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258339-7CCE-4837-9E0A-19C82E141DB3}" type="slidenum">
              <a:rPr lang="en-IN" smtClean="0"/>
              <a:t>‹#›</a:t>
            </a:fld>
            <a:endParaRPr lang="en-IN"/>
          </a:p>
        </p:txBody>
      </p:sp>
    </p:spTree>
    <p:extLst>
      <p:ext uri="{BB962C8B-B14F-4D97-AF65-F5344CB8AC3E}">
        <p14:creationId xmlns:p14="http://schemas.microsoft.com/office/powerpoint/2010/main" val="270962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F0840-FC61-464F-B055-26C3AF923C02}"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258339-7CCE-4837-9E0A-19C82E141DB3}" type="slidenum">
              <a:rPr lang="en-IN" smtClean="0"/>
              <a:t>‹#›</a:t>
            </a:fld>
            <a:endParaRPr lang="en-IN"/>
          </a:p>
        </p:txBody>
      </p:sp>
    </p:spTree>
    <p:extLst>
      <p:ext uri="{BB962C8B-B14F-4D97-AF65-F5344CB8AC3E}">
        <p14:creationId xmlns:p14="http://schemas.microsoft.com/office/powerpoint/2010/main" val="236398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F0840-FC61-464F-B055-26C3AF923C02}"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258339-7CCE-4837-9E0A-19C82E141DB3}" type="slidenum">
              <a:rPr lang="en-IN" smtClean="0"/>
              <a:t>‹#›</a:t>
            </a:fld>
            <a:endParaRPr lang="en-IN"/>
          </a:p>
        </p:txBody>
      </p:sp>
    </p:spTree>
    <p:extLst>
      <p:ext uri="{BB962C8B-B14F-4D97-AF65-F5344CB8AC3E}">
        <p14:creationId xmlns:p14="http://schemas.microsoft.com/office/powerpoint/2010/main" val="276948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BF0840-FC61-464F-B055-26C3AF923C02}"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258339-7CCE-4837-9E0A-19C82E141DB3}" type="slidenum">
              <a:rPr lang="en-IN" smtClean="0"/>
              <a:t>‹#›</a:t>
            </a:fld>
            <a:endParaRPr lang="en-IN"/>
          </a:p>
        </p:txBody>
      </p:sp>
    </p:spTree>
    <p:extLst>
      <p:ext uri="{BB962C8B-B14F-4D97-AF65-F5344CB8AC3E}">
        <p14:creationId xmlns:p14="http://schemas.microsoft.com/office/powerpoint/2010/main" val="14977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BF0840-FC61-464F-B055-26C3AF923C02}" type="datetimeFigureOut">
              <a:rPr lang="en-IN" smtClean="0"/>
              <a:t>20-09-2021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258339-7CCE-4837-9E0A-19C82E141DB3}" type="slidenum">
              <a:rPr lang="en-IN" smtClean="0"/>
              <a:t>‹#›</a:t>
            </a:fld>
            <a:endParaRPr lang="en-IN"/>
          </a:p>
        </p:txBody>
      </p:sp>
    </p:spTree>
    <p:extLst>
      <p:ext uri="{BB962C8B-B14F-4D97-AF65-F5344CB8AC3E}">
        <p14:creationId xmlns:p14="http://schemas.microsoft.com/office/powerpoint/2010/main" val="1346257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BF0840-FC61-464F-B055-26C3AF923C02}" type="datetimeFigureOut">
              <a:rPr lang="en-IN" smtClean="0"/>
              <a:t>20-09-2021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258339-7CCE-4837-9E0A-19C82E141DB3}" type="slidenum">
              <a:rPr lang="en-IN" smtClean="0"/>
              <a:t>‹#›</a:t>
            </a:fld>
            <a:endParaRPr lang="en-IN"/>
          </a:p>
        </p:txBody>
      </p:sp>
    </p:spTree>
    <p:extLst>
      <p:ext uri="{BB962C8B-B14F-4D97-AF65-F5344CB8AC3E}">
        <p14:creationId xmlns:p14="http://schemas.microsoft.com/office/powerpoint/2010/main" val="398898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ABF0840-FC61-464F-B055-26C3AF923C02}" type="datetimeFigureOut">
              <a:rPr lang="en-IN" smtClean="0"/>
              <a:t>20-09-2021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258339-7CCE-4837-9E0A-19C82E141DB3}" type="slidenum">
              <a:rPr lang="en-IN" smtClean="0"/>
              <a:t>‹#›</a:t>
            </a:fld>
            <a:endParaRPr lang="en-IN"/>
          </a:p>
        </p:txBody>
      </p:sp>
    </p:spTree>
    <p:extLst>
      <p:ext uri="{BB962C8B-B14F-4D97-AF65-F5344CB8AC3E}">
        <p14:creationId xmlns:p14="http://schemas.microsoft.com/office/powerpoint/2010/main" val="258052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F0840-FC61-464F-B055-26C3AF923C02}"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258339-7CCE-4837-9E0A-19C82E141DB3}" type="slidenum">
              <a:rPr lang="en-IN" smtClean="0"/>
              <a:t>‹#›</a:t>
            </a:fld>
            <a:endParaRPr lang="en-IN"/>
          </a:p>
        </p:txBody>
      </p:sp>
    </p:spTree>
    <p:extLst>
      <p:ext uri="{BB962C8B-B14F-4D97-AF65-F5344CB8AC3E}">
        <p14:creationId xmlns:p14="http://schemas.microsoft.com/office/powerpoint/2010/main" val="342510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F0840-FC61-464F-B055-26C3AF923C02}"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258339-7CCE-4837-9E0A-19C82E141DB3}" type="slidenum">
              <a:rPr lang="en-IN" smtClean="0"/>
              <a:t>‹#›</a:t>
            </a:fld>
            <a:endParaRPr lang="en-IN"/>
          </a:p>
        </p:txBody>
      </p:sp>
    </p:spTree>
    <p:extLst>
      <p:ext uri="{BB962C8B-B14F-4D97-AF65-F5344CB8AC3E}">
        <p14:creationId xmlns:p14="http://schemas.microsoft.com/office/powerpoint/2010/main" val="29850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BF0840-FC61-464F-B055-26C3AF923C02}" type="datetimeFigureOut">
              <a:rPr lang="en-IN" smtClean="0"/>
              <a:t>20-09-2021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258339-7CCE-4837-9E0A-19C82E141DB3}" type="slidenum">
              <a:rPr lang="en-IN" smtClean="0"/>
              <a:t>‹#›</a:t>
            </a:fld>
            <a:endParaRPr lang="en-IN"/>
          </a:p>
        </p:txBody>
      </p:sp>
    </p:spTree>
    <p:extLst>
      <p:ext uri="{BB962C8B-B14F-4D97-AF65-F5344CB8AC3E}">
        <p14:creationId xmlns:p14="http://schemas.microsoft.com/office/powerpoint/2010/main" val="246082853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Malware Analysis? - Sigma Cyber Security">
            <a:extLst>
              <a:ext uri="{FF2B5EF4-FFF2-40B4-BE49-F238E27FC236}">
                <a16:creationId xmlns:a16="http://schemas.microsoft.com/office/drawing/2014/main" id="{7275B5EA-B8C9-4433-85B9-67D8B0D64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8" y="-1"/>
            <a:ext cx="12192001" cy="6871317"/>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A97872-4E73-48BA-B84A-B438E2833997}"/>
              </a:ext>
            </a:extLst>
          </p:cNvPr>
          <p:cNvSpPr txBox="1"/>
          <p:nvPr/>
        </p:nvSpPr>
        <p:spPr>
          <a:xfrm rot="21150761">
            <a:off x="3876576" y="5048707"/>
            <a:ext cx="4140818" cy="461665"/>
          </a:xfrm>
          <a:prstGeom prst="rect">
            <a:avLst/>
          </a:prstGeom>
          <a:noFill/>
          <a:effectLst>
            <a:glow rad="228600">
              <a:schemeClr val="accent3">
                <a:satMod val="175000"/>
                <a:alpha val="40000"/>
              </a:schemeClr>
            </a:glow>
          </a:effectLst>
          <a:scene3d>
            <a:camera prst="orthographicFront"/>
            <a:lightRig rig="sunset" dir="t"/>
          </a:scene3d>
        </p:spPr>
        <p:txBody>
          <a:bodyPr wrap="square" rtlCol="0">
            <a:spAutoFit/>
            <a:flatTx/>
          </a:bodyPr>
          <a:lstStyle/>
          <a:p>
            <a:r>
              <a:rPr lang="en-IN" sz="2400" b="1" dirty="0">
                <a:effectLst>
                  <a:outerShdw blurRad="38100" dist="38100" dir="2700000" algn="tl">
                    <a:srgbClr val="000000">
                      <a:alpha val="43137"/>
                    </a:srgbClr>
                  </a:outerShdw>
                </a:effectLst>
              </a:rPr>
              <a:t>VIGNESWARAN - MT20ACS544</a:t>
            </a:r>
          </a:p>
        </p:txBody>
      </p:sp>
    </p:spTree>
    <p:extLst>
      <p:ext uri="{BB962C8B-B14F-4D97-AF65-F5344CB8AC3E}">
        <p14:creationId xmlns:p14="http://schemas.microsoft.com/office/powerpoint/2010/main" val="346598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39F1-B199-4F7C-9ED0-8BC0099C3C2F}"/>
              </a:ext>
            </a:extLst>
          </p:cNvPr>
          <p:cNvSpPr>
            <a:spLocks noGrp="1"/>
          </p:cNvSpPr>
          <p:nvPr>
            <p:ph type="title"/>
          </p:nvPr>
        </p:nvSpPr>
        <p:spPr>
          <a:xfrm>
            <a:off x="685801" y="609600"/>
            <a:ext cx="10131425" cy="1041647"/>
          </a:xfrm>
        </p:spPr>
        <p:txBody>
          <a:bodyPr>
            <a:normAutofit/>
          </a:bodyPr>
          <a:lstStyle/>
          <a:p>
            <a:r>
              <a:rPr lang="en-IN" sz="3200" dirty="0">
                <a:latin typeface="+mn-lt"/>
              </a:rPr>
              <a:t>MALWARE ANALYSIS</a:t>
            </a:r>
          </a:p>
        </p:txBody>
      </p:sp>
      <p:sp>
        <p:nvSpPr>
          <p:cNvPr id="3" name="Content Placeholder 2">
            <a:extLst>
              <a:ext uri="{FF2B5EF4-FFF2-40B4-BE49-F238E27FC236}">
                <a16:creationId xmlns:a16="http://schemas.microsoft.com/office/drawing/2014/main" id="{32C2EB86-F3F9-4AFB-82D4-467A05E6F7ED}"/>
              </a:ext>
            </a:extLst>
          </p:cNvPr>
          <p:cNvSpPr>
            <a:spLocks noGrp="1"/>
          </p:cNvSpPr>
          <p:nvPr>
            <p:ph idx="1"/>
          </p:nvPr>
        </p:nvSpPr>
        <p:spPr/>
        <p:txBody>
          <a:bodyPr/>
          <a:lstStyle/>
          <a:p>
            <a:pPr marL="0" indent="0">
              <a:buNone/>
            </a:pPr>
            <a:r>
              <a:rPr lang="en-IN" dirty="0"/>
              <a:t>Malware analysis can be described as the process of understanding the behaviour and purpose of a suspicious file or URL. The output of the process aids in detecting and mitigating any potential threat. This process will reveal what type of harmful program has infected your network, the damage it’s capable of causing, and most importantly how to remove it. Malware analysis used to be performed manually by experts in a time-consuming and cumbersome process. Today, there are a number of open-source malware analysis tools that can perform this process automatically.</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300921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39F1-B199-4F7C-9ED0-8BC0099C3C2F}"/>
              </a:ext>
            </a:extLst>
          </p:cNvPr>
          <p:cNvSpPr>
            <a:spLocks noGrp="1"/>
          </p:cNvSpPr>
          <p:nvPr>
            <p:ph type="title"/>
          </p:nvPr>
        </p:nvSpPr>
        <p:spPr>
          <a:xfrm>
            <a:off x="685801" y="609601"/>
            <a:ext cx="10131425" cy="1041646"/>
          </a:xfrm>
        </p:spPr>
        <p:txBody>
          <a:bodyPr>
            <a:normAutofit/>
          </a:bodyPr>
          <a:lstStyle/>
          <a:p>
            <a:r>
              <a:rPr lang="en-IN" sz="3200" dirty="0">
                <a:latin typeface="+mn-lt"/>
              </a:rPr>
              <a:t>MALWARE ANALYSIS - BENEFITS</a:t>
            </a:r>
          </a:p>
        </p:txBody>
      </p:sp>
      <p:sp>
        <p:nvSpPr>
          <p:cNvPr id="3" name="Content Placeholder 2">
            <a:extLst>
              <a:ext uri="{FF2B5EF4-FFF2-40B4-BE49-F238E27FC236}">
                <a16:creationId xmlns:a16="http://schemas.microsoft.com/office/drawing/2014/main" id="{32C2EB86-F3F9-4AFB-82D4-467A05E6F7ED}"/>
              </a:ext>
            </a:extLst>
          </p:cNvPr>
          <p:cNvSpPr>
            <a:spLocks noGrp="1"/>
          </p:cNvSpPr>
          <p:nvPr>
            <p:ph idx="1"/>
          </p:nvPr>
        </p:nvSpPr>
        <p:spPr>
          <a:xfrm>
            <a:off x="685801" y="1813592"/>
            <a:ext cx="10131425" cy="3649133"/>
          </a:xfrm>
        </p:spPr>
        <p:txBody>
          <a:bodyPr/>
          <a:lstStyle/>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Assesses the damage from a security threat</a:t>
            </a: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Identify the source of the attack</a:t>
            </a: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Identify the vulnerability of the malware, its exploitation level, and preparation to patch accordingly.</a:t>
            </a: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Practically break incidents by the level of security threat</a:t>
            </a: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Reveal hidden indicators of compromise that need to be blocked</a:t>
            </a: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Improve the efficiency of indicators of compromise, alert and notify</a:t>
            </a:r>
          </a:p>
          <a:p>
            <a:pPr marL="342900" lvl="0" indent="-342900" algn="just">
              <a:lnSpc>
                <a:spcPct val="115000"/>
              </a:lnSpc>
              <a:spcAft>
                <a:spcPts val="10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Enrich any context when hunting for threat</a:t>
            </a:r>
          </a:p>
        </p:txBody>
      </p:sp>
    </p:spTree>
    <p:extLst>
      <p:ext uri="{BB962C8B-B14F-4D97-AF65-F5344CB8AC3E}">
        <p14:creationId xmlns:p14="http://schemas.microsoft.com/office/powerpoint/2010/main" val="1129572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39F1-B199-4F7C-9ED0-8BC0099C3C2F}"/>
              </a:ext>
            </a:extLst>
          </p:cNvPr>
          <p:cNvSpPr>
            <a:spLocks noGrp="1"/>
          </p:cNvSpPr>
          <p:nvPr>
            <p:ph type="title"/>
          </p:nvPr>
        </p:nvSpPr>
        <p:spPr>
          <a:xfrm>
            <a:off x="685801" y="627357"/>
            <a:ext cx="10131425" cy="997258"/>
          </a:xfrm>
        </p:spPr>
        <p:txBody>
          <a:bodyPr>
            <a:normAutofit/>
          </a:bodyPr>
          <a:lstStyle/>
          <a:p>
            <a:r>
              <a:rPr lang="en-IN" sz="3200" dirty="0">
                <a:latin typeface="+mn-lt"/>
              </a:rPr>
              <a:t>MALWARE ANALYSIS - OBJECTIVES</a:t>
            </a:r>
          </a:p>
        </p:txBody>
      </p:sp>
      <p:sp>
        <p:nvSpPr>
          <p:cNvPr id="3" name="Content Placeholder 2">
            <a:extLst>
              <a:ext uri="{FF2B5EF4-FFF2-40B4-BE49-F238E27FC236}">
                <a16:creationId xmlns:a16="http://schemas.microsoft.com/office/drawing/2014/main" id="{32C2EB86-F3F9-4AFB-82D4-467A05E6F7ED}"/>
              </a:ext>
            </a:extLst>
          </p:cNvPr>
          <p:cNvSpPr>
            <a:spLocks noGrp="1"/>
          </p:cNvSpPr>
          <p:nvPr>
            <p:ph idx="1"/>
          </p:nvPr>
        </p:nvSpPr>
        <p:spPr>
          <a:xfrm>
            <a:off x="685800" y="1866859"/>
            <a:ext cx="10131425" cy="3649133"/>
          </a:xfrm>
        </p:spPr>
        <p:txBody>
          <a:bodyPr/>
          <a:lstStyle/>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Breaks down the malware</a:t>
            </a: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Investigates its characteristics</a:t>
            </a:r>
            <a:endParaRPr lang="en-IN" dirty="0">
              <a:latin typeface="Calibri" panose="020F0502020204030204" pitchFamily="34" charset="0"/>
              <a:ea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Unravels its functionality</a:t>
            </a: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Traces the malware’s origin</a:t>
            </a:r>
            <a:endParaRPr lang="en-IN" dirty="0">
              <a:latin typeface="Calibri" panose="020F0502020204030204" pitchFamily="34" charset="0"/>
              <a:ea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Tries to predict the impact</a:t>
            </a:r>
          </a:p>
          <a:p>
            <a:pPr marL="342900" lvl="0" indent="-342900" algn="just">
              <a:lnSpc>
                <a:spcPct val="115000"/>
              </a:lnSpc>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7627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39F1-B199-4F7C-9ED0-8BC0099C3C2F}"/>
              </a:ext>
            </a:extLst>
          </p:cNvPr>
          <p:cNvSpPr>
            <a:spLocks noGrp="1"/>
          </p:cNvSpPr>
          <p:nvPr>
            <p:ph type="title"/>
          </p:nvPr>
        </p:nvSpPr>
        <p:spPr>
          <a:xfrm>
            <a:off x="685801" y="609601"/>
            <a:ext cx="10131425" cy="997258"/>
          </a:xfrm>
        </p:spPr>
        <p:txBody>
          <a:bodyPr>
            <a:normAutofit/>
          </a:bodyPr>
          <a:lstStyle/>
          <a:p>
            <a:r>
              <a:rPr lang="en-IN" sz="3200" dirty="0">
                <a:latin typeface="+mn-lt"/>
              </a:rPr>
              <a:t>MALWARE ANALYSIS - Types</a:t>
            </a:r>
          </a:p>
        </p:txBody>
      </p:sp>
      <p:sp>
        <p:nvSpPr>
          <p:cNvPr id="3" name="Content Placeholder 2">
            <a:extLst>
              <a:ext uri="{FF2B5EF4-FFF2-40B4-BE49-F238E27FC236}">
                <a16:creationId xmlns:a16="http://schemas.microsoft.com/office/drawing/2014/main" id="{32C2EB86-F3F9-4AFB-82D4-467A05E6F7ED}"/>
              </a:ext>
            </a:extLst>
          </p:cNvPr>
          <p:cNvSpPr>
            <a:spLocks noGrp="1"/>
          </p:cNvSpPr>
          <p:nvPr>
            <p:ph idx="1"/>
          </p:nvPr>
        </p:nvSpPr>
        <p:spPr/>
        <p:txBody>
          <a:bodyPr/>
          <a:lstStyle/>
          <a:p>
            <a:pPr marL="342900" lvl="0" indent="-342900" algn="just">
              <a:lnSpc>
                <a:spcPct val="115000"/>
              </a:lnSpc>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99527E9-5620-4174-82C8-CE83524866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70843" y="2248323"/>
            <a:ext cx="8398275" cy="400007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10481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39F1-B199-4F7C-9ED0-8BC0099C3C2F}"/>
              </a:ext>
            </a:extLst>
          </p:cNvPr>
          <p:cNvSpPr>
            <a:spLocks noGrp="1"/>
          </p:cNvSpPr>
          <p:nvPr>
            <p:ph type="title"/>
          </p:nvPr>
        </p:nvSpPr>
        <p:spPr>
          <a:xfrm>
            <a:off x="685801" y="609601"/>
            <a:ext cx="10131425" cy="997258"/>
          </a:xfrm>
        </p:spPr>
        <p:txBody>
          <a:bodyPr>
            <a:normAutofit/>
          </a:bodyPr>
          <a:lstStyle/>
          <a:p>
            <a:r>
              <a:rPr lang="en-IN" sz="3200" dirty="0">
                <a:latin typeface="+mn-lt"/>
              </a:rPr>
              <a:t>STAGES OF MALWARE ANALYSIS</a:t>
            </a:r>
          </a:p>
        </p:txBody>
      </p:sp>
      <p:sp>
        <p:nvSpPr>
          <p:cNvPr id="3" name="Content Placeholder 2">
            <a:extLst>
              <a:ext uri="{FF2B5EF4-FFF2-40B4-BE49-F238E27FC236}">
                <a16:creationId xmlns:a16="http://schemas.microsoft.com/office/drawing/2014/main" id="{32C2EB86-F3F9-4AFB-82D4-467A05E6F7ED}"/>
              </a:ext>
            </a:extLst>
          </p:cNvPr>
          <p:cNvSpPr>
            <a:spLocks noGrp="1"/>
          </p:cNvSpPr>
          <p:nvPr>
            <p:ph idx="1"/>
          </p:nvPr>
        </p:nvSpPr>
        <p:spPr/>
        <p:txBody>
          <a:bodyPr/>
          <a:lstStyle/>
          <a:p>
            <a:pPr marL="342900" lvl="0" indent="-342900" algn="just">
              <a:lnSpc>
                <a:spcPct val="115000"/>
              </a:lnSpc>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Intro to Malware Analysis: What It Is &amp;amp; How It Works | InfoSec Insights">
            <a:extLst>
              <a:ext uri="{FF2B5EF4-FFF2-40B4-BE49-F238E27FC236}">
                <a16:creationId xmlns:a16="http://schemas.microsoft.com/office/drawing/2014/main" id="{84AB8AA3-4A29-4026-8B42-5FB8B42A60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89383" y="2142066"/>
            <a:ext cx="6151418" cy="36491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3120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39F1-B199-4F7C-9ED0-8BC0099C3C2F}"/>
              </a:ext>
            </a:extLst>
          </p:cNvPr>
          <p:cNvSpPr>
            <a:spLocks noGrp="1"/>
          </p:cNvSpPr>
          <p:nvPr>
            <p:ph type="title"/>
          </p:nvPr>
        </p:nvSpPr>
        <p:spPr>
          <a:xfrm>
            <a:off x="685801" y="627357"/>
            <a:ext cx="10131425" cy="997258"/>
          </a:xfrm>
        </p:spPr>
        <p:txBody>
          <a:bodyPr>
            <a:normAutofit/>
          </a:bodyPr>
          <a:lstStyle/>
          <a:p>
            <a:r>
              <a:rPr lang="en-IN" sz="3200" dirty="0">
                <a:latin typeface="+mn-lt"/>
              </a:rPr>
              <a:t>MALWARE ANALYSIS - Process</a:t>
            </a:r>
          </a:p>
        </p:txBody>
      </p:sp>
      <p:sp>
        <p:nvSpPr>
          <p:cNvPr id="3" name="Content Placeholder 2">
            <a:extLst>
              <a:ext uri="{FF2B5EF4-FFF2-40B4-BE49-F238E27FC236}">
                <a16:creationId xmlns:a16="http://schemas.microsoft.com/office/drawing/2014/main" id="{32C2EB86-F3F9-4AFB-82D4-467A05E6F7ED}"/>
              </a:ext>
            </a:extLst>
          </p:cNvPr>
          <p:cNvSpPr>
            <a:spLocks noGrp="1"/>
          </p:cNvSpPr>
          <p:nvPr>
            <p:ph idx="1"/>
          </p:nvPr>
        </p:nvSpPr>
        <p:spPr>
          <a:xfrm>
            <a:off x="685800" y="1866859"/>
            <a:ext cx="10131425" cy="3649133"/>
          </a:xfrm>
        </p:spPr>
        <p:txBody>
          <a:bodyPr/>
          <a:lstStyle/>
          <a:p>
            <a:pPr marL="34290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Capture the malware</a:t>
            </a: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Build a malware lab</a:t>
            </a: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Install your tools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Record the baseline</a:t>
            </a: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Commence your investigation</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Document the results</a:t>
            </a:r>
          </a:p>
          <a:p>
            <a:pPr marL="342900" lvl="0" indent="-342900" algn="just">
              <a:lnSpc>
                <a:spcPct val="115000"/>
              </a:lnSpc>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291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39F1-B199-4F7C-9ED0-8BC0099C3C2F}"/>
              </a:ext>
            </a:extLst>
          </p:cNvPr>
          <p:cNvSpPr>
            <a:spLocks noGrp="1"/>
          </p:cNvSpPr>
          <p:nvPr>
            <p:ph type="title"/>
          </p:nvPr>
        </p:nvSpPr>
        <p:spPr>
          <a:xfrm>
            <a:off x="685801" y="627357"/>
            <a:ext cx="10131425" cy="997258"/>
          </a:xfrm>
        </p:spPr>
        <p:txBody>
          <a:bodyPr>
            <a:normAutofit/>
          </a:bodyPr>
          <a:lstStyle/>
          <a:p>
            <a:r>
              <a:rPr lang="en-IN" sz="3200" dirty="0">
                <a:latin typeface="+mn-lt"/>
              </a:rPr>
              <a:t>MALWARE ANALYSIS - Process</a:t>
            </a:r>
          </a:p>
        </p:txBody>
      </p:sp>
      <p:sp>
        <p:nvSpPr>
          <p:cNvPr id="3" name="Content Placeholder 2">
            <a:extLst>
              <a:ext uri="{FF2B5EF4-FFF2-40B4-BE49-F238E27FC236}">
                <a16:creationId xmlns:a16="http://schemas.microsoft.com/office/drawing/2014/main" id="{32C2EB86-F3F9-4AFB-82D4-467A05E6F7ED}"/>
              </a:ext>
            </a:extLst>
          </p:cNvPr>
          <p:cNvSpPr>
            <a:spLocks noGrp="1"/>
          </p:cNvSpPr>
          <p:nvPr>
            <p:ph idx="1"/>
          </p:nvPr>
        </p:nvSpPr>
        <p:spPr>
          <a:xfrm>
            <a:off x="685800" y="1866859"/>
            <a:ext cx="10131425" cy="3649133"/>
          </a:xfrm>
        </p:spPr>
        <p:txBody>
          <a:bodyPr/>
          <a:lstStyle/>
          <a:p>
            <a:pPr marL="34290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Capture the malware</a:t>
            </a: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Build a malware lab</a:t>
            </a: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Install your tools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Record the baseline</a:t>
            </a: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Commence your investigation</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Document the results</a:t>
            </a:r>
          </a:p>
          <a:p>
            <a:pPr marL="342900" lvl="0" indent="-342900" algn="just">
              <a:lnSpc>
                <a:spcPct val="115000"/>
              </a:lnSpc>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368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C2EB86-F3F9-4AFB-82D4-467A05E6F7ED}"/>
              </a:ext>
            </a:extLst>
          </p:cNvPr>
          <p:cNvSpPr>
            <a:spLocks noGrp="1"/>
          </p:cNvSpPr>
          <p:nvPr>
            <p:ph idx="1"/>
          </p:nvPr>
        </p:nvSpPr>
        <p:spPr>
          <a:xfrm>
            <a:off x="685800" y="1866859"/>
            <a:ext cx="10131425" cy="3649133"/>
          </a:xfrm>
        </p:spPr>
        <p:txBody>
          <a:bodyPr>
            <a:normAutofit/>
          </a:bodyPr>
          <a:lstStyle/>
          <a:p>
            <a:pPr marL="342900" lvl="0" indent="-342900" algn="just">
              <a:lnSpc>
                <a:spcPct val="115000"/>
              </a:lnSpc>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06D5B82-D1A4-4B9E-83C3-82CDC94B67A5}"/>
              </a:ext>
            </a:extLst>
          </p:cNvPr>
          <p:cNvPicPr>
            <a:picLocks noChangeAspect="1"/>
          </p:cNvPicPr>
          <p:nvPr/>
        </p:nvPicPr>
        <p:blipFill>
          <a:blip r:embed="rId2"/>
          <a:stretch>
            <a:fillRect/>
          </a:stretch>
        </p:blipFill>
        <p:spPr>
          <a:xfrm>
            <a:off x="2617994" y="670560"/>
            <a:ext cx="6708836" cy="5527963"/>
          </a:xfrm>
          <a:prstGeom prst="rect">
            <a:avLst/>
          </a:prstGeom>
        </p:spPr>
      </p:pic>
    </p:spTree>
    <p:extLst>
      <p:ext uri="{BB962C8B-B14F-4D97-AF65-F5344CB8AC3E}">
        <p14:creationId xmlns:p14="http://schemas.microsoft.com/office/powerpoint/2010/main" val="999747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187</TotalTime>
  <Words>251</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Symbol</vt:lpstr>
      <vt:lpstr>Celestial</vt:lpstr>
      <vt:lpstr>PowerPoint Presentation</vt:lpstr>
      <vt:lpstr>MALWARE ANALYSIS</vt:lpstr>
      <vt:lpstr>MALWARE ANALYSIS - BENEFITS</vt:lpstr>
      <vt:lpstr>MALWARE ANALYSIS - OBJECTIVES</vt:lpstr>
      <vt:lpstr>MALWARE ANALYSIS - Types</vt:lpstr>
      <vt:lpstr>STAGES OF MALWARE ANALYSIS</vt:lpstr>
      <vt:lpstr>MALWARE ANALYSIS - Process</vt:lpstr>
      <vt:lpstr>MALWARE ANALYSIS -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Vigneswaran M</dc:creator>
  <cp:lastModifiedBy>Vigneswaran M</cp:lastModifiedBy>
  <cp:revision>38</cp:revision>
  <dcterms:created xsi:type="dcterms:W3CDTF">2021-09-14T04:54:22Z</dcterms:created>
  <dcterms:modified xsi:type="dcterms:W3CDTF">2021-09-20T04:33:14Z</dcterms:modified>
</cp:coreProperties>
</file>