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75" r:id="rId22"/>
    <p:sldId id="276" r:id="rId23"/>
    <p:sldId id="285" r:id="rId24"/>
    <p:sldId id="284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54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簡報標題</a:t>
            </a:r>
          </a:p>
        </p:txBody>
      </p:sp>
      <p:sp>
        <p:nvSpPr>
          <p:cNvPr id="13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100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10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議程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議程標題</a:t>
            </a:r>
          </a:p>
        </p:txBody>
      </p:sp>
      <p:sp>
        <p:nvSpPr>
          <p:cNvPr id="109" name="議程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議程副標題</a:t>
            </a:r>
          </a:p>
        </p:txBody>
      </p:sp>
      <p:sp>
        <p:nvSpPr>
          <p:cNvPr id="110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議程主題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聲明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詳細資訊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詳細資訊</a:t>
            </a:r>
          </a:p>
        </p:txBody>
      </p:sp>
      <p:sp>
        <p:nvSpPr>
          <p:cNvPr id="12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出處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出處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「著名的引言」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在清澈的藍天下，以鋁片覆蓋的現代建築立面的低角度外部視圖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多雲天空下現代彎曲狀建築的低角度視圖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從一棟有玻璃面板的現代白色建築物內，仰望明亮晴時多雲的天空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伊朗德黑蘭阿扎迪塔在清澈明亮天空下的低視角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從石材結構的內部觀看，往外望向樓梯和清澈的藍天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簡報標題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現代的白色建築，玻璃面板映襯著清澈的藍天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幻燈片標題</a:t>
            </a:r>
          </a:p>
        </p:txBody>
      </p:sp>
      <p:sp>
        <p:nvSpPr>
          <p:cNvPr id="34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幻燈片子標題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43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44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61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晴時多雲的天空下，中國山東青島一座現代貝殼橋的一小部分"/>
          <p:cNvSpPr>
            <a:spLocks noGrp="1"/>
          </p:cNvSpPr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小型即時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72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7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大型即時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82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節標題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章節標題</a:t>
            </a:r>
          </a:p>
        </p:txBody>
      </p:sp>
      <p:sp>
        <p:nvSpPr>
          <p:cNvPr id="9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tw/dataset/125790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lvr.land.moi.gov.tw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nvoice.nat.gov.tw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db.mol.gov.tw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0624_專題問題討論：…"/>
          <p:cNvSpPr txBox="1">
            <a:spLocks noGrp="1"/>
          </p:cNvSpPr>
          <p:nvPr>
            <p:ph type="subTitle" idx="1"/>
          </p:nvPr>
        </p:nvSpPr>
        <p:spPr>
          <a:xfrm>
            <a:off x="1201342" y="1910282"/>
            <a:ext cx="21971001" cy="989543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08990">
              <a:lnSpc>
                <a:spcPct val="200000"/>
              </a:lnSpc>
              <a:defRPr sz="5390"/>
            </a:pPr>
            <a:r>
              <a:rPr dirty="0"/>
              <a:t>0624_專題問題討論：</a:t>
            </a:r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1.這麼多的主題我要怎麼選？</a:t>
            </a:r>
            <a:r>
              <a:rPr lang="zh-TW" altLang="en-US" dirty="0"/>
              <a:t>趨勢？選好蒐集資料的？</a:t>
            </a:r>
            <a:endParaRPr dirty="0"/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2.只需要單純</a:t>
            </a:r>
            <a:r>
              <a:rPr lang="zh-TW" altLang="en-US" dirty="0"/>
              <a:t>針對</a:t>
            </a:r>
            <a:r>
              <a:rPr dirty="0" err="1"/>
              <a:t>做資料分析即可嗎</a:t>
            </a:r>
            <a:r>
              <a:rPr dirty="0"/>
              <a:t>？</a:t>
            </a:r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3.公開資料的完整度也會影響到主題的探討深度</a:t>
            </a:r>
            <a:r>
              <a:rPr lang="en-US" dirty="0"/>
              <a:t>,</a:t>
            </a:r>
            <a:r>
              <a:rPr lang="zh-TW" altLang="en-US" dirty="0"/>
              <a:t>可能會影響到資料的分析和主題</a:t>
            </a:r>
            <a:endParaRPr dirty="0"/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4.是否能取得足夠且合乎倫理的資料來源？</a:t>
            </a:r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5.需要考量到主題是否有可延伸性／未來應用性？</a:t>
            </a:r>
          </a:p>
          <a:p>
            <a:pPr defTabSz="808990">
              <a:lnSpc>
                <a:spcPct val="200000"/>
              </a:lnSpc>
              <a:defRPr sz="4214" b="0"/>
            </a:pPr>
            <a:r>
              <a:rPr dirty="0"/>
              <a:t>6.有需要做到進階功能的展示嗎？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1FB8-F0AD-BFF0-264F-7F1BDF08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一、探討的核心問題：…">
            <a:extLst>
              <a:ext uri="{FF2B5EF4-FFF2-40B4-BE49-F238E27FC236}">
                <a16:creationId xmlns:a16="http://schemas.microsoft.com/office/drawing/2014/main" id="{AF97FA1F-9CE9-6F84-2C29-048103ED8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1524" y="5813640"/>
            <a:ext cx="21971000" cy="40886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500" dirty="0"/>
              <a:t>一、探討的核心問題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500" dirty="0"/>
              <a:t>為什麼不穿耳洞的女性選擇少？是因為品項少、設計不美、還是配戴痛？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500" dirty="0"/>
              <a:t>夾式耳環是否仍具市場潛力？目標族群在哪？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500" dirty="0"/>
              <a:t>現有夾式耳環商品設計與配戴體驗是否符合使用者期待？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500" dirty="0"/>
              <a:t>廣告與網站流量是否有效吸引非穿耳洞族群？有無優化空間？</a:t>
            </a:r>
            <a:endParaRPr lang="en-US" altLang="zh-TW" sz="3500" dirty="0"/>
          </a:p>
        </p:txBody>
      </p:sp>
      <p:sp>
        <p:nvSpPr>
          <p:cNvPr id="202" name="🛍️ 電商品牌夾式耳環分析-主要目標">
            <a:extLst>
              <a:ext uri="{FF2B5EF4-FFF2-40B4-BE49-F238E27FC236}">
                <a16:creationId xmlns:a16="http://schemas.microsoft.com/office/drawing/2014/main" id="{D99589D5-6CED-9263-0113-BB9DA3884C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/>
              <a:t>🛍️ </a:t>
            </a:r>
            <a:r>
              <a:rPr dirty="0" err="1"/>
              <a:t>電商品牌夾式耳環分析-主要目標</a:t>
            </a:r>
            <a:endParaRPr dirty="0"/>
          </a:p>
        </p:txBody>
      </p:sp>
      <p:sp>
        <p:nvSpPr>
          <p:cNvPr id="3" name="女性時尚配件為整體加分,運用既有友人品牌資料進行分析，調查女性夾式耳環市場趨勢與消費行為。">
            <a:extLst>
              <a:ext uri="{FF2B5EF4-FFF2-40B4-BE49-F238E27FC236}">
                <a16:creationId xmlns:a16="http://schemas.microsoft.com/office/drawing/2014/main" id="{2F532BFB-87DA-694F-A4C7-DD802E86FC56}"/>
              </a:ext>
            </a:extLst>
          </p:cNvPr>
          <p:cNvSpPr txBox="1"/>
          <p:nvPr/>
        </p:nvSpPr>
        <p:spPr>
          <a:xfrm>
            <a:off x="1231524" y="2588890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rPr dirty="0" err="1"/>
              <a:t>女性時尚配件為整體加分,運用既有友人品牌資料進行分析，調查女性夾式耳環市場趨勢與消費行為</a:t>
            </a:r>
            <a:r>
              <a:rPr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748893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一、探討的核心問題：…"/>
          <p:cNvSpPr txBox="1">
            <a:spLocks noGrp="1"/>
          </p:cNvSpPr>
          <p:nvPr>
            <p:ph type="body" idx="1"/>
          </p:nvPr>
        </p:nvSpPr>
        <p:spPr>
          <a:xfrm>
            <a:off x="1419735" y="2488631"/>
            <a:ext cx="21971000" cy="87387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二、可進行的分析方向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銷售資料分析（</a:t>
            </a:r>
            <a:r>
              <a:rPr lang="en-US" altLang="zh-TW" sz="3000" dirty="0"/>
              <a:t>2020–2025</a:t>
            </a:r>
            <a:r>
              <a:rPr lang="zh-TW" altLang="en-US" sz="3000" dirty="0"/>
              <a:t>）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→ 找出夾式耳環的銷售趨勢、熱賣品項、回購率，與穿耳式耳環對比。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endParaRPr lang="zh-TW" altLang="en-US" sz="3000" dirty="0"/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網站數據分析（</a:t>
            </a:r>
            <a:r>
              <a:rPr lang="en-US" altLang="zh-TW" sz="3000" dirty="0"/>
              <a:t>GA4</a:t>
            </a:r>
            <a:r>
              <a:rPr lang="zh-TW" altLang="en-US" sz="3000" dirty="0"/>
              <a:t>）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→ 分析流量來源、使用者行為（夾式耳環頁停留時間、轉換率）找出痛點。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endParaRPr lang="zh-TW" altLang="en-US" sz="3000" dirty="0"/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廣告成效追蹤（</a:t>
            </a:r>
            <a:r>
              <a:rPr lang="en-US" altLang="zh-TW" sz="3000" dirty="0"/>
              <a:t>Google / Facebook Ads</a:t>
            </a:r>
            <a:r>
              <a:rPr lang="zh-TW" altLang="en-US" sz="3000" dirty="0"/>
              <a:t>）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→ 哪些文案素材</a:t>
            </a:r>
            <a:r>
              <a:rPr lang="en-US" altLang="zh-TW" sz="3000" dirty="0"/>
              <a:t>/</a:t>
            </a:r>
            <a:r>
              <a:rPr lang="zh-TW" altLang="en-US" sz="3000" dirty="0"/>
              <a:t>族群帶來最多流量與轉單？</a:t>
            </a:r>
            <a:r>
              <a:rPr lang="en-US" altLang="zh-TW" sz="3000" dirty="0"/>
              <a:t>CPC/CTR</a:t>
            </a:r>
            <a:r>
              <a:rPr lang="zh-TW" altLang="en-US" sz="3000" dirty="0"/>
              <a:t>分析找優化空間。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endParaRPr lang="zh-TW" altLang="en-US" sz="3000" dirty="0"/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顧客評論 </a:t>
            </a:r>
            <a:r>
              <a:rPr lang="en-US" altLang="zh-TW" sz="3000" dirty="0"/>
              <a:t>+ </a:t>
            </a:r>
            <a:r>
              <a:rPr lang="zh-TW" altLang="en-US" sz="3000" dirty="0"/>
              <a:t>問卷調查分析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→ 找出消費者痛點：太痛？太重？難配戴？ → 轉化成互動推薦模組。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endParaRPr lang="zh-TW" altLang="en-US" sz="3000" dirty="0"/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行銷與設計優化建議</a:t>
            </a:r>
          </a:p>
          <a:p>
            <a:pPr marL="0" indent="0" defTabSz="2072588">
              <a:lnSpc>
                <a:spcPct val="60000"/>
              </a:lnSpc>
              <a:spcBef>
                <a:spcPts val="3800"/>
              </a:spcBef>
              <a:buSzTx/>
              <a:buNone/>
              <a:defRPr sz="3060"/>
            </a:pPr>
            <a:r>
              <a:rPr lang="zh-TW" altLang="en-US" sz="3000" dirty="0"/>
              <a:t>→ 根據數據提出行銷通路、商品開發方向與互動工具建議。</a:t>
            </a:r>
            <a:endParaRPr sz="3000" dirty="0"/>
          </a:p>
        </p:txBody>
      </p:sp>
      <p:sp>
        <p:nvSpPr>
          <p:cNvPr id="202" name="🛍️ 電商品牌夾式耳環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/>
              <a:t>🛍️ </a:t>
            </a:r>
            <a:r>
              <a:rPr dirty="0" err="1"/>
              <a:t>電商品牌夾式耳環分析-主要目標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電商品牌夾式耳環分析-專題呈現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電商品牌夾式耳環分析-專題呈現</a:t>
            </a:r>
            <a:endParaRPr dirty="0"/>
          </a:p>
        </p:txBody>
      </p:sp>
      <p:sp>
        <p:nvSpPr>
          <p:cNvPr id="206" name="做出「有商業決策價值的應用」,不只是在觀察市場，而是提供品牌主：「應該怎麼優化行銷 / 商品設計 / 客群經營」"/>
          <p:cNvSpPr txBox="1"/>
          <p:nvPr/>
        </p:nvSpPr>
        <p:spPr>
          <a:xfrm>
            <a:off x="1193988" y="2626990"/>
            <a:ext cx="21996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做出「有商業決策價值的應用</a:t>
            </a:r>
            <a:r>
              <a:rPr dirty="0"/>
              <a:t>」,</a:t>
            </a:r>
            <a:r>
              <a:rPr dirty="0" err="1"/>
              <a:t>不只是在觀察市場，而是提供品牌主</a:t>
            </a:r>
            <a:r>
              <a:rPr dirty="0"/>
              <a:t>：「</a:t>
            </a:r>
            <a:r>
              <a:rPr dirty="0" err="1"/>
              <a:t>應該怎麼優化行銷</a:t>
            </a:r>
            <a:r>
              <a:rPr dirty="0"/>
              <a:t> / </a:t>
            </a:r>
            <a:r>
              <a:rPr dirty="0" err="1"/>
              <a:t>商品設計</a:t>
            </a:r>
            <a:r>
              <a:rPr dirty="0"/>
              <a:t> / </a:t>
            </a:r>
            <a:r>
              <a:rPr dirty="0" err="1"/>
              <a:t>客群經營</a:t>
            </a:r>
            <a:r>
              <a:rPr dirty="0"/>
              <a:t>」</a:t>
            </a:r>
          </a:p>
        </p:txBody>
      </p:sp>
      <p:sp>
        <p:nvSpPr>
          <p:cNvPr id="207" name="女性夾式耳環市場趨勢與消費行為動態報表（Power BI 發佈 + 使用者互動）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TW" altLang="en-US" dirty="0"/>
              <a:t>✨ 亮點：</a:t>
            </a:r>
          </a:p>
          <a:p>
            <a:pPr marL="0" indent="0">
              <a:buNone/>
            </a:pPr>
            <a:r>
              <a:rPr lang="zh-TW" altLang="en-US" dirty="0"/>
              <a:t>年度／月度銷售趨勢、回購率、價格帶偏好</a:t>
            </a:r>
          </a:p>
          <a:p>
            <a:pPr marL="0" indent="0">
              <a:buNone/>
            </a:pPr>
            <a:r>
              <a:rPr lang="zh-TW" altLang="en-US" dirty="0"/>
              <a:t>商品設計偏好：材質、樣式、色系分析</a:t>
            </a:r>
          </a:p>
          <a:p>
            <a:pPr marL="0" indent="0">
              <a:buNone/>
            </a:pPr>
            <a:r>
              <a:rPr lang="zh-TW" altLang="en-US" dirty="0"/>
              <a:t>顧客族群行為：來源國家、裝置、性別年齡層</a:t>
            </a:r>
          </a:p>
          <a:p>
            <a:pPr marL="0" indent="0">
              <a:buNone/>
            </a:pPr>
            <a:r>
              <a:rPr lang="zh-TW" altLang="en-US" dirty="0"/>
              <a:t>廣告投放成效分析：</a:t>
            </a:r>
            <a:r>
              <a:rPr lang="en-US" altLang="zh-TW" dirty="0"/>
              <a:t>CTR/ROAS/</a:t>
            </a:r>
            <a:r>
              <a:rPr lang="zh-TW" altLang="en-US" dirty="0"/>
              <a:t>熱門素材</a:t>
            </a:r>
          </a:p>
          <a:p>
            <a:pPr marL="0" indent="0">
              <a:buNone/>
            </a:pPr>
            <a:r>
              <a:rPr lang="en-US" altLang="zh-TW" dirty="0"/>
              <a:t>GA4 </a:t>
            </a:r>
            <a:r>
              <a:rPr lang="zh-TW" altLang="en-US" dirty="0"/>
              <a:t>流量分析 </a:t>
            </a:r>
            <a:r>
              <a:rPr lang="en-US" altLang="zh-TW" dirty="0"/>
              <a:t>+ </a:t>
            </a:r>
            <a:r>
              <a:rPr lang="zh-TW" altLang="en-US" dirty="0"/>
              <a:t>商品轉換率視覺化儀表板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buNone/>
            </a:pPr>
            <a:r>
              <a:rPr lang="zh-TW" altLang="en-US" dirty="0"/>
              <a:t>👨‍💻 技術：</a:t>
            </a:r>
          </a:p>
          <a:p>
            <a:pPr marL="0" indent="0">
              <a:buNone/>
            </a:pPr>
            <a:r>
              <a:rPr lang="zh-TW" altLang="en-US" dirty="0"/>
              <a:t>資料清理：</a:t>
            </a:r>
            <a:r>
              <a:rPr lang="en-US" altLang="zh-TW" dirty="0"/>
              <a:t>Python pandas / Power Query / MySQL</a:t>
            </a:r>
          </a:p>
          <a:p>
            <a:pPr marL="0" indent="0">
              <a:buNone/>
            </a:pPr>
            <a:r>
              <a:rPr lang="zh-TW" altLang="en-US" dirty="0"/>
              <a:t>可視化儀表板：</a:t>
            </a:r>
            <a:r>
              <a:rPr lang="en-US" altLang="zh-TW" dirty="0"/>
              <a:t>Power BI + DAX</a:t>
            </a:r>
            <a:r>
              <a:rPr lang="zh-TW" altLang="en-US" dirty="0"/>
              <a:t>公式</a:t>
            </a:r>
          </a:p>
          <a:p>
            <a:pPr marL="0" indent="0">
              <a:buNone/>
            </a:pPr>
            <a:r>
              <a:rPr lang="en-US" altLang="zh-TW" dirty="0"/>
              <a:t>GA4 + </a:t>
            </a:r>
            <a:r>
              <a:rPr lang="zh-TW" altLang="en-US" dirty="0"/>
              <a:t>廣告資料整合：匯出</a:t>
            </a:r>
            <a:r>
              <a:rPr lang="en-US" altLang="zh-TW" dirty="0"/>
              <a:t>csv </a:t>
            </a:r>
            <a:r>
              <a:rPr lang="zh-TW" altLang="en-US" dirty="0"/>
              <a:t>或 </a:t>
            </a:r>
            <a:r>
              <a:rPr lang="en-US" altLang="zh-TW" dirty="0"/>
              <a:t>API </a:t>
            </a:r>
            <a:r>
              <a:rPr lang="zh-TW" altLang="en-US" dirty="0"/>
              <a:t>拉取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電商品牌夾式耳環分析-專題呈現(進階)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電商品牌夾式耳環分析-專題呈現</a:t>
            </a:r>
            <a:r>
              <a:rPr dirty="0"/>
              <a:t>(</a:t>
            </a:r>
            <a:r>
              <a:rPr dirty="0" err="1"/>
              <a:t>進階</a:t>
            </a:r>
            <a:r>
              <a:rPr dirty="0"/>
              <a:t>)</a:t>
            </a:r>
          </a:p>
        </p:txBody>
      </p:sp>
      <p:sp>
        <p:nvSpPr>
          <p:cNvPr id="210" name="結合問卷資料與顧客評論做成簡易互動工具"/>
          <p:cNvSpPr txBox="1"/>
          <p:nvPr/>
        </p:nvSpPr>
        <p:spPr>
          <a:xfrm>
            <a:off x="1193988" y="2626990"/>
            <a:ext cx="21996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結合問卷資料與顧客評論做成簡易互動工具</a:t>
            </a:r>
            <a:endParaRPr dirty="0"/>
          </a:p>
        </p:txBody>
      </p:sp>
      <p:sp>
        <p:nvSpPr>
          <p:cNvPr id="211" name="耳環痛點診斷器…"/>
          <p:cNvSpPr txBox="1">
            <a:spLocks noGrp="1"/>
          </p:cNvSpPr>
          <p:nvPr>
            <p:ph type="body" idx="1"/>
          </p:nvPr>
        </p:nvSpPr>
        <p:spPr>
          <a:xfrm>
            <a:off x="1206500" y="3969835"/>
            <a:ext cx="21971000" cy="877604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b="1" dirty="0"/>
              <a:t>🔧 顧客痛點推薦模組 </a:t>
            </a:r>
            <a:r>
              <a:rPr lang="en-US" altLang="zh-TW" b="1" dirty="0"/>
              <a:t>– </a:t>
            </a:r>
            <a:r>
              <a:rPr lang="zh-TW" altLang="en-US" b="1" dirty="0"/>
              <a:t>耳環診斷器</a:t>
            </a:r>
          </a:p>
          <a:p>
            <a:pPr marL="0" indent="0">
              <a:buNone/>
            </a:pPr>
            <a:r>
              <a:rPr lang="zh-TW" altLang="en-US" dirty="0"/>
              <a:t>✨ 亮點：</a:t>
            </a:r>
          </a:p>
          <a:p>
            <a:pPr marL="0" indent="0">
              <a:buNone/>
            </a:pPr>
            <a:r>
              <a:rPr lang="zh-TW" altLang="en-US" dirty="0"/>
              <a:t>根據問卷回答（耳垂大小、易痛指數、風格偏好）推薦對應款式</a:t>
            </a:r>
          </a:p>
          <a:p>
            <a:pPr marL="0" indent="0">
              <a:buNone/>
            </a:pPr>
            <a:r>
              <a:rPr lang="zh-TW" altLang="en-US" dirty="0"/>
              <a:t>輕鬆分類推薦：「矽膠耳夾」、「日系彈簧式」、「磁吸式」等</a:t>
            </a:r>
          </a:p>
          <a:p>
            <a:pPr marL="0" indent="0">
              <a:buNone/>
            </a:pPr>
            <a:r>
              <a:rPr lang="zh-TW" altLang="en-US" dirty="0"/>
              <a:t>可串接熱銷商品頁（增加導購率）</a:t>
            </a:r>
          </a:p>
          <a:p>
            <a:pPr marL="0" indent="0">
              <a:buNone/>
            </a:pPr>
            <a:r>
              <a:rPr lang="zh-TW" altLang="en-US" dirty="0"/>
              <a:t>未來可導入 </a:t>
            </a:r>
            <a:r>
              <a:rPr lang="en-US" altLang="zh-TW" dirty="0"/>
              <a:t>LINE Bot / IG chatbot </a:t>
            </a:r>
            <a:r>
              <a:rPr lang="zh-TW" altLang="en-US" dirty="0"/>
              <a:t>成為互動顧客服務工具</a:t>
            </a:r>
            <a:endParaRPr dirty="0"/>
          </a:p>
          <a:p>
            <a:pPr marL="0" indent="0">
              <a:buNone/>
            </a:pPr>
            <a:r>
              <a:rPr lang="zh-TW" altLang="en-US" dirty="0"/>
              <a:t>👨‍💻 技術：</a:t>
            </a:r>
          </a:p>
          <a:p>
            <a:pPr marL="0" indent="0">
              <a:buNone/>
            </a:pPr>
            <a:r>
              <a:rPr lang="en-US" altLang="zh-TW" dirty="0"/>
              <a:t>Python if-else </a:t>
            </a:r>
            <a:r>
              <a:rPr lang="zh-TW" altLang="en-US" dirty="0"/>
              <a:t>判斷邏輯或 </a:t>
            </a:r>
            <a:r>
              <a:rPr lang="en-US" altLang="zh-TW" dirty="0" err="1"/>
              <a:t>Streamlit</a:t>
            </a:r>
            <a:r>
              <a:rPr lang="en-US" altLang="zh-TW" dirty="0"/>
              <a:t> </a:t>
            </a:r>
            <a:r>
              <a:rPr lang="zh-TW" altLang="en-US" dirty="0"/>
              <a:t>簡易 </a:t>
            </a:r>
            <a:r>
              <a:rPr lang="en-US" altLang="zh-TW" dirty="0"/>
              <a:t>Web App</a:t>
            </a:r>
          </a:p>
          <a:p>
            <a:pPr marL="0" indent="0">
              <a:buNone/>
            </a:pPr>
            <a:r>
              <a:rPr lang="zh-TW" altLang="en-US" dirty="0"/>
              <a:t>可延伸至 </a:t>
            </a:r>
            <a:r>
              <a:rPr lang="en-US" altLang="zh-TW" dirty="0"/>
              <a:t>LINE Messaging API </a:t>
            </a:r>
            <a:r>
              <a:rPr lang="zh-TW" altLang="en-US" dirty="0"/>
              <a:t>或 </a:t>
            </a:r>
            <a:r>
              <a:rPr lang="en-US" altLang="zh-TW" dirty="0"/>
              <a:t>IG Bot API</a:t>
            </a:r>
          </a:p>
          <a:p>
            <a:pPr marL="0" indent="0">
              <a:buNone/>
            </a:pPr>
            <a:r>
              <a:rPr lang="zh-TW" altLang="en-US" dirty="0"/>
              <a:t>問卷數據可與商品分類相連接，強化推薦精準度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四、痛點與習慣改變觀察：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四、痛點與習慣改變觀察：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不記帳原因分析｜訪談／問卷：記帳不方便？懶？沒感覺有幫助？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五、 記帳是否能改善消費習慣？：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長期追蹤實驗：記帳一個月後支出是否下降？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六、使用建議提醒是否影響行為？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加入「每日花費上限提示」，看是否影響消費決策</a:t>
            </a:r>
          </a:p>
        </p:txBody>
      </p:sp>
      <p:sp>
        <p:nvSpPr>
          <p:cNvPr id="218" name="智慧記帳與消費行為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智慧記帳與消費行為分析-主要目標</a:t>
            </a:r>
          </a:p>
        </p:txBody>
      </p:sp>
      <p:sp>
        <p:nvSpPr>
          <p:cNvPr id="219" name="我們為什麼要記帳？記帳可以幫助我什麼？我身邊的人都在記帳，我可以怎麼開始？"/>
          <p:cNvSpPr txBox="1"/>
          <p:nvPr/>
        </p:nvSpPr>
        <p:spPr>
          <a:xfrm>
            <a:off x="1193988" y="2588890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我們為什麼要記帳？記帳可以幫助我什麼？我身邊的人都在記帳，我可以怎麼開始？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智慧記帳與消費行為分析-專題呈現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智慧記帳與消費行為分析-專題呈現</a:t>
            </a:r>
          </a:p>
        </p:txBody>
      </p:sp>
      <p:sp>
        <p:nvSpPr>
          <p:cNvPr id="222" name="智慧記帳與消費行為分析動態報表（Power BI 發佈 + 使用者互動）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rPr u="sng"/>
              <a:t>智慧記帳與消費行為分析動態報表</a:t>
            </a:r>
            <a:r>
              <a:t>（Power BI 發佈 + 使用者互動）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t>✨ 亮點：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t>• 使用者群體 × 消費分析 / 月支出趨勢追蹤 /AI 提醒成效分析 / 不記帳原因調查 /自動記帳功能使用率 / 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t>行為改變報告（記帳前 vs 後）➜ 做成互動式報表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endParaRPr/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t>👨‍💻 技術亮點＆加分設計： 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t>• Python + EasyOCR：拍照上傳發票，自動抓金額與類別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t>• pandas 條件篩選 + 建議語句生成：使用者外送支出偏高，自動回饋建議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t>• 使用者分群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t>• Power BI 連結 Google Sheets：整合 Google Forms 資料自動化更新</a:t>
            </a:r>
          </a:p>
          <a:p>
            <a:pPr marL="0" indent="0" defTabSz="2048204">
              <a:lnSpc>
                <a:spcPct val="60000"/>
              </a:lnSpc>
              <a:spcBef>
                <a:spcPts val="3700"/>
              </a:spcBef>
              <a:buSzTx/>
              <a:buNone/>
              <a:defRPr sz="3024"/>
            </a:pPr>
            <a:r>
              <a:t>• DAX 計算欄位或 Python 前處理：比較記帳前後的每日平均花費、類別分布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智慧記帳與消費行為分析-專題呈現(進階)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智慧記帳與消費行為分析-專題呈現(進階)</a:t>
            </a:r>
          </a:p>
        </p:txBody>
      </p:sp>
      <p:sp>
        <p:nvSpPr>
          <p:cNvPr id="225" name="記帳小提醒小工具 / 群體支出比較查詢網站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記帳小提醒小工具 / 群體支出比較查詢網站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✨ 亮點：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記帳小提醒小工具：每日輸入金額 → 超額就警示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群體支出比較查詢網站：用戶點選自己的族群，看平均花費分析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👨‍💻 技術：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記帳小提醒小工具：Streamlit or Telegram bot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群體支出比較查詢網站：Power BI 發佈頁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ㄧ、接案族群的動機與痛點：…"/>
          <p:cNvSpPr txBox="1">
            <a:spLocks noGrp="1"/>
          </p:cNvSpPr>
          <p:nvPr>
            <p:ph type="body" idx="1"/>
          </p:nvPr>
        </p:nvSpPr>
        <p:spPr>
          <a:xfrm>
            <a:off x="1206500" y="4877337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ㄧ、接案族群的動機與痛點：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傳統雇傭 vs 接案模式比較 / 特定產業的接案趨勢 / 接案平台的角色 / 青年勞動市場觀察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二、可執行的分析方式：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1. 使用者問卷 / 街訪調查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2. 平台資料分析（可爬蟲或 API 擷取）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3. 自由接案 vs 正職工作的優劣勢分析表</a:t>
            </a:r>
          </a:p>
        </p:txBody>
      </p:sp>
      <p:sp>
        <p:nvSpPr>
          <p:cNvPr id="228" name="🕺自由工作市場趨勢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🕺自由工作市場趨勢分析-主要目標</a:t>
            </a:r>
          </a:p>
        </p:txBody>
      </p:sp>
      <p:sp>
        <p:nvSpPr>
          <p:cNvPr id="229" name="未來的年輕人不在喜歡進入企業上班，自己接案也是一種方法。觀察現今勞動市場的變化，人稱斜槓青年、自媒體的時代來臨，探討未來世代以個人接案為主的工作模式！"/>
          <p:cNvSpPr txBox="1"/>
          <p:nvPr/>
        </p:nvSpPr>
        <p:spPr>
          <a:xfrm>
            <a:off x="1193988" y="2580652"/>
            <a:ext cx="21996024" cy="1356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未來的年輕人不在喜歡進入企業上班，自己接案也是一種方法。觀察現今勞動市場的變化，人稱斜槓青年、自媒體的時代來臨，探討未來世代以個人接案為主的工作模式！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自由工作市場趨勢分析-專題呈現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自由工作市場趨勢分析-專題呈現</a:t>
            </a:r>
          </a:p>
        </p:txBody>
      </p:sp>
      <p:sp>
        <p:nvSpPr>
          <p:cNvPr id="232" name="自由工作市場趨勢分析動態報表（Power BI 發佈 + 使用者互動）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u="sng"/>
              <a:t>自由工作市場趨勢分析動態報表</a:t>
            </a:r>
            <a:r>
              <a:t>（Power BI 發佈 + 使用者互動）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✨ 亮點：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接案族群輪廓 / 接案動機與痛點 / 自由工作 vs 正職比較 / 平台產業熱度分析 / 跨時間趨勢觀察  ➜ 做成互動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式報表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👨‍💻 技術亮點＆加分設計：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問卷分析：Google Forms + Power BI Sheet 連接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爬蟲實作：Python + Selenium/requests，針對 104/Upwork/出任務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自由 vs 正職比較表：自建欄位，問卷加補充資料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自由工作市場趨勢分析-專題呈現(進階)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自由工作市場趨勢分析-專題呈現</a:t>
            </a:r>
            <a:r>
              <a:rPr dirty="0"/>
              <a:t>(</a:t>
            </a:r>
            <a:r>
              <a:rPr dirty="0" err="1"/>
              <a:t>進階</a:t>
            </a:r>
            <a:r>
              <a:rPr dirty="0"/>
              <a:t>)</a:t>
            </a:r>
          </a:p>
        </p:txBody>
      </p:sp>
      <p:sp>
        <p:nvSpPr>
          <p:cNvPr id="235" name="即時技能派遣平台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u="sng"/>
              <a:t>即時技能派遣平台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以「核心功能邏輯」與「資料驅動模擬」呈現：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做到</a:t>
            </a:r>
            <a:r>
              <a:t>概念驗證 + 模擬 + 分析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👨‍💻 技術亮點＆加分設計：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CSV / Excel / SQLite：人才資料庫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Python：配對條件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Streamlit / Terminal：推薦輸出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Power BI：視覺呈現</a:t>
            </a:r>
          </a:p>
        </p:txBody>
      </p:sp>
      <p:sp>
        <p:nvSpPr>
          <p:cNvPr id="236" name="使用者輸入需求（UI設計 + 預算2000 + 立即工作）…"/>
          <p:cNvSpPr txBox="1"/>
          <p:nvPr/>
        </p:nvSpPr>
        <p:spPr>
          <a:xfrm>
            <a:off x="15483079" y="7413439"/>
            <a:ext cx="5574692" cy="4110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0000"/>
              </a:lnSpc>
              <a:defRPr sz="1900"/>
            </a:pPr>
            <a:r>
              <a:t>使用者輸入需求（UI設計 + 預算2000 + 立即工作） </a:t>
            </a:r>
          </a:p>
          <a:p>
            <a:pPr algn="ctr">
              <a:lnSpc>
                <a:spcPct val="10000"/>
              </a:lnSpc>
              <a:defRPr sz="1900"/>
            </a:pPr>
            <a:r>
              <a:t>  ⬇️</a:t>
            </a:r>
          </a:p>
          <a:p>
            <a:pPr algn="ctr">
              <a:lnSpc>
                <a:spcPct val="10000"/>
              </a:lnSpc>
              <a:defRPr sz="1900"/>
            </a:pPr>
            <a:r>
              <a:t>系統比對人才資料（技能欄位 + 評價 + 是否上線）</a:t>
            </a:r>
          </a:p>
          <a:p>
            <a:pPr algn="ctr">
              <a:lnSpc>
                <a:spcPct val="10000"/>
              </a:lnSpc>
              <a:defRPr sz="1900"/>
            </a:pPr>
            <a:r>
              <a:t>  ⬇️</a:t>
            </a:r>
          </a:p>
          <a:p>
            <a:pPr algn="ctr">
              <a:lnSpc>
                <a:spcPct val="10000"/>
              </a:lnSpc>
              <a:defRPr sz="1900"/>
            </a:pPr>
            <a:r>
              <a:t>推薦出 3 位設計師（附評價、時薪、接案履歷）</a:t>
            </a:r>
          </a:p>
          <a:p>
            <a:pPr algn="ctr">
              <a:lnSpc>
                <a:spcPct val="10000"/>
              </a:lnSpc>
              <a:defRPr sz="1900"/>
            </a:pPr>
            <a:r>
              <a:t>  ⬇️</a:t>
            </a:r>
          </a:p>
          <a:p>
            <a:pPr algn="ctr">
              <a:lnSpc>
                <a:spcPct val="10000"/>
              </a:lnSpc>
              <a:defRPr sz="1900"/>
            </a:pPr>
            <a:r>
              <a:t>可點選「邀請合作」或「發送案子」</a:t>
            </a:r>
          </a:p>
        </p:txBody>
      </p:sp>
      <p:sp>
        <p:nvSpPr>
          <p:cNvPr id="237" name="「找接案者」變成像 Uber Eats 點餐一樣即時！"/>
          <p:cNvSpPr txBox="1"/>
          <p:nvPr/>
        </p:nvSpPr>
        <p:spPr>
          <a:xfrm>
            <a:off x="1045869" y="2618624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「找接案者」變成像 Uber Eats 點餐一樣即時！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主題發想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主題發想</a:t>
            </a:r>
          </a:p>
        </p:txBody>
      </p:sp>
      <p:sp>
        <p:nvSpPr>
          <p:cNvPr id="174" name="甜點市場趨勢與大數據分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甜點市場趨勢與大數據分析</a:t>
            </a:r>
          </a:p>
          <a:p>
            <a:r>
              <a:t>房地產價格與租金趨勢分析</a:t>
            </a:r>
          </a:p>
          <a:p>
            <a:r>
              <a:t>電商品牌夾式耳環分析</a:t>
            </a:r>
          </a:p>
          <a:p>
            <a:r>
              <a:t>智慧記帳與消費行為分析</a:t>
            </a:r>
          </a:p>
          <a:p>
            <a:r>
              <a:t>自由工作市場趨勢分析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C8E47-73A8-23C3-EE88-BC34970E1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甜點市場趨勢與大數據分析：…">
            <a:extLst>
              <a:ext uri="{FF2B5EF4-FFF2-40B4-BE49-F238E27FC236}">
                <a16:creationId xmlns:a16="http://schemas.microsoft.com/office/drawing/2014/main" id="{ECF80E4B-19AD-35DF-E759-EF4C99571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2510522"/>
            <a:ext cx="21971000" cy="9993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甜點市場趨勢與大數據分析</a:t>
            </a:r>
            <a:r>
              <a:rPr sz="3600" dirty="0"/>
              <a:t>：</a:t>
            </a:r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Google Maps </a:t>
            </a:r>
            <a:r>
              <a:rPr sz="3600" dirty="0" err="1"/>
              <a:t>API、Instagram</a:t>
            </a:r>
            <a:r>
              <a:rPr sz="3600" dirty="0"/>
              <a:t> </a:t>
            </a:r>
            <a:r>
              <a:rPr sz="3600" dirty="0" err="1"/>
              <a:t>爬蟲、Google</a:t>
            </a:r>
            <a:r>
              <a:rPr sz="3600" dirty="0"/>
              <a:t> </a:t>
            </a:r>
            <a:r>
              <a:rPr sz="3600" dirty="0" err="1"/>
              <a:t>Trends、問卷調查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endParaRPr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潛在問題</a:t>
            </a:r>
            <a:r>
              <a:rPr sz="3600" dirty="0"/>
              <a:t> 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🔹 IG </a:t>
            </a:r>
            <a:r>
              <a:rPr sz="3600" dirty="0" err="1"/>
              <a:t>爬蟲有風險（反爬限制、需登入</a:t>
            </a:r>
            <a:r>
              <a:rPr sz="3600" dirty="0"/>
              <a:t>）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🔹 </a:t>
            </a:r>
            <a:r>
              <a:rPr sz="3600" dirty="0" err="1"/>
              <a:t>店家類型分類需手動或</a:t>
            </a:r>
            <a:r>
              <a:rPr sz="3600" dirty="0"/>
              <a:t> AI </a:t>
            </a:r>
            <a:r>
              <a:rPr sz="3600" dirty="0" err="1"/>
              <a:t>模型協助辨識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🔹 </a:t>
            </a:r>
            <a:r>
              <a:rPr sz="3600" dirty="0" err="1"/>
              <a:t>沒有完整銷售數據，難判斷熱度背後的「實際營收</a:t>
            </a:r>
            <a:r>
              <a:rPr sz="3600" dirty="0"/>
              <a:t>」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endParaRPr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仰賴方法</a:t>
            </a:r>
            <a:r>
              <a:rPr sz="3600" dirty="0"/>
              <a:t> 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利用</a:t>
            </a:r>
            <a:r>
              <a:rPr sz="3600" dirty="0"/>
              <a:t> Google Map + </a:t>
            </a:r>
            <a:r>
              <a:rPr sz="3600" dirty="0" err="1"/>
              <a:t>網頁資料擷取店家分類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自行建立評分指標（like、留言、標籤次數</a:t>
            </a:r>
            <a:r>
              <a:rPr sz="3600" dirty="0"/>
              <a:t>）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進行學生族群問卷補強偏好與決策因素</a:t>
            </a:r>
            <a:endParaRPr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endParaRPr sz="3600" dirty="0"/>
          </a:p>
        </p:txBody>
      </p:sp>
      <p:sp>
        <p:nvSpPr>
          <p:cNvPr id="5" name="主題資料搜集">
            <a:extLst>
              <a:ext uri="{FF2B5EF4-FFF2-40B4-BE49-F238E27FC236}">
                <a16:creationId xmlns:a16="http://schemas.microsoft.com/office/drawing/2014/main" id="{42935C03-0C63-EBE4-5834-32DBF0AFD4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主題資料搜集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85645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甜點市場趨勢與大數據分析：…"/>
          <p:cNvSpPr txBox="1">
            <a:spLocks noGrp="1"/>
          </p:cNvSpPr>
          <p:nvPr>
            <p:ph type="body" idx="1"/>
          </p:nvPr>
        </p:nvSpPr>
        <p:spPr>
          <a:xfrm>
            <a:off x="1206500" y="2510522"/>
            <a:ext cx="21971000" cy="9993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產價格與租金趨勢分析</a:t>
            </a:r>
            <a:r>
              <a:rPr sz="3600" dirty="0"/>
              <a:t>：</a:t>
            </a:r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內政部實價登錄、內政部人口與所得統計、各大房仲網站開放資料</a:t>
            </a:r>
            <a:r>
              <a:rPr sz="3600" dirty="0"/>
              <a:t> 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endParaRPr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潛在問題</a:t>
            </a:r>
            <a:r>
              <a:rPr sz="3600" dirty="0"/>
              <a:t> 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🔹 </a:t>
            </a:r>
            <a:r>
              <a:rPr sz="3600" dirty="0" err="1"/>
              <a:t>實價登錄缺乏即時更新，價格延遲約</a:t>
            </a:r>
            <a:r>
              <a:rPr sz="3600" dirty="0"/>
              <a:t> 1~3 </a:t>
            </a:r>
            <a:r>
              <a:rPr sz="3600" dirty="0" err="1"/>
              <a:t>個月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 🔹 </a:t>
            </a:r>
            <a:r>
              <a:rPr sz="3600" dirty="0" err="1"/>
              <a:t>無法抓到「實際租金」與「房東議價」後數字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🔹 </a:t>
            </a:r>
            <a:r>
              <a:rPr sz="3600" dirty="0" err="1"/>
              <a:t>預測趨勢需要統計或機器學習基礎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endParaRPr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 err="1"/>
              <a:t>仰賴方法</a:t>
            </a:r>
            <a:r>
              <a:rPr sz="3600" dirty="0"/>
              <a:t> 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透過政府</a:t>
            </a:r>
            <a:r>
              <a:rPr sz="3600" dirty="0"/>
              <a:t> API </a:t>
            </a:r>
            <a:r>
              <a:rPr sz="3600" dirty="0" err="1"/>
              <a:t>每日更新資料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使用地區人口、所得、年齡結構估算「房價負擔率</a:t>
            </a:r>
            <a:r>
              <a:rPr sz="3600" dirty="0"/>
              <a:t>」</a:t>
            </a:r>
            <a:endParaRPr lang="en-US" sz="3600" dirty="0"/>
          </a:p>
          <a:p>
            <a:pPr marL="0" indent="0" defTabSz="1365469">
              <a:spcBef>
                <a:spcPts val="2500"/>
              </a:spcBef>
              <a:buSzTx/>
              <a:buNone/>
              <a:defRPr sz="2688"/>
            </a:pPr>
            <a:r>
              <a:rPr sz="3600" dirty="0"/>
              <a:t>🔸 </a:t>
            </a:r>
            <a:r>
              <a:rPr sz="3600" dirty="0" err="1"/>
              <a:t>補充租屋平台</a:t>
            </a:r>
            <a:r>
              <a:rPr sz="3600" dirty="0"/>
              <a:t> (如591) </a:t>
            </a:r>
            <a:r>
              <a:rPr sz="3600" dirty="0" err="1"/>
              <a:t>抓租金分布（部分可能需手動或爬蟲</a:t>
            </a:r>
            <a:r>
              <a:rPr sz="3600" dirty="0"/>
              <a:t>）</a:t>
            </a:r>
          </a:p>
        </p:txBody>
      </p:sp>
      <p:sp>
        <p:nvSpPr>
          <p:cNvPr id="5" name="主題資料搜集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主題資料搜集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電商品牌夾式耳環分析：…"/>
          <p:cNvSpPr txBox="1">
            <a:spLocks noGrp="1"/>
          </p:cNvSpPr>
          <p:nvPr>
            <p:ph type="body" idx="1"/>
          </p:nvPr>
        </p:nvSpPr>
        <p:spPr>
          <a:xfrm>
            <a:off x="1206500" y="2510522"/>
            <a:ext cx="21971000" cy="975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 err="1"/>
              <a:t>電商品牌夾式耳環分析</a:t>
            </a:r>
            <a:r>
              <a:rPr sz="3600" dirty="0"/>
              <a:t>：</a:t>
            </a:r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 err="1"/>
              <a:t>品牌後台銷售資料、社群貼文統計（如</a:t>
            </a:r>
            <a:r>
              <a:rPr sz="3600" dirty="0"/>
              <a:t> IG）、Google Trends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潛在問題</a:t>
            </a:r>
            <a:endParaRPr lang="en-US" sz="3600" b="1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僅限單一品牌資料，無法代表整體市場趨勢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無法直接比較競品（缺少第三方平台資料</a:t>
            </a:r>
            <a:r>
              <a:rPr sz="3600" dirty="0"/>
              <a:t>）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使用者體驗只能透過問卷、訪談補強</a:t>
            </a:r>
            <a:endParaRPr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仰賴方法</a:t>
            </a:r>
            <a:r>
              <a:rPr sz="3600" dirty="0"/>
              <a:t> 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實際業績資料（包含銷售量、退貨率、客戶評論</a:t>
            </a:r>
            <a:r>
              <a:rPr sz="3600" dirty="0"/>
              <a:t>）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製作使用者體驗回饋問卷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補充網紅合作貼文頻率或參與度數據分析</a:t>
            </a:r>
            <a:endParaRPr sz="3600" dirty="0"/>
          </a:p>
        </p:txBody>
      </p:sp>
      <p:sp>
        <p:nvSpPr>
          <p:cNvPr id="4" name="主題資料搜集">
            <a:extLst>
              <a:ext uri="{FF2B5EF4-FFF2-40B4-BE49-F238E27FC236}">
                <a16:creationId xmlns:a16="http://schemas.microsoft.com/office/drawing/2014/main" id="{C01FED20-9BC1-F073-A9D4-E30036A4A2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主題資料搜集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B1471-19BA-0A6D-7672-CE5230628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電商品牌夾式耳環分析：…">
            <a:extLst>
              <a:ext uri="{FF2B5EF4-FFF2-40B4-BE49-F238E27FC236}">
                <a16:creationId xmlns:a16="http://schemas.microsoft.com/office/drawing/2014/main" id="{23B256BD-03DF-8E38-499D-B1730E0972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2510522"/>
            <a:ext cx="21971000" cy="975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 err="1"/>
              <a:t>智慧記帳與消費行為分析：自製問卷記帳資料、財政部電子發票平台</a:t>
            </a:r>
            <a:r>
              <a:rPr sz="3600" dirty="0"/>
              <a:t> </a:t>
            </a:r>
            <a:r>
              <a:rPr sz="3600" dirty="0" err="1"/>
              <a:t>API、政府消費報告</a:t>
            </a:r>
            <a:endParaRPr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lang="en-US" sz="3600" b="1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潛在問題</a:t>
            </a:r>
            <a:endParaRPr lang="en-US" sz="3600" b="1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發票</a:t>
            </a:r>
            <a:r>
              <a:rPr sz="3600" dirty="0"/>
              <a:t> API </a:t>
            </a:r>
            <a:r>
              <a:rPr sz="3600" dirty="0" err="1"/>
              <a:t>僅提供資料格式，真實測試需要登入帳號且受限隱私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多數記帳資料需自行記錄，難規模化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消費習慣研究需長期追蹤才能看出改變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仰賴方法</a:t>
            </a:r>
            <a:r>
              <a:rPr sz="3600" dirty="0"/>
              <a:t> 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實驗組方式（邀請幾位記帳使用者追蹤一個月</a:t>
            </a:r>
            <a:r>
              <a:rPr sz="3600" dirty="0"/>
              <a:t>）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使用</a:t>
            </a:r>
            <a:r>
              <a:rPr sz="3600" dirty="0"/>
              <a:t> OCR </a:t>
            </a:r>
            <a:r>
              <a:rPr sz="3600" dirty="0" err="1"/>
              <a:t>方式模擬發票辨識輸入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製作記帳建議小工具（Streamlit）並蒐集使用者回饋</a:t>
            </a:r>
            <a:endParaRPr sz="3600" dirty="0"/>
          </a:p>
        </p:txBody>
      </p:sp>
      <p:sp>
        <p:nvSpPr>
          <p:cNvPr id="4" name="主題資料搜集">
            <a:extLst>
              <a:ext uri="{FF2B5EF4-FFF2-40B4-BE49-F238E27FC236}">
                <a16:creationId xmlns:a16="http://schemas.microsoft.com/office/drawing/2014/main" id="{8EDF42DF-EC87-D669-3CD6-356E81011C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主題資料搜集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9696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FBFD5-0E8E-E207-0E57-F1F8BB1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電商品牌夾式耳環分析：…">
            <a:extLst>
              <a:ext uri="{FF2B5EF4-FFF2-40B4-BE49-F238E27FC236}">
                <a16:creationId xmlns:a16="http://schemas.microsoft.com/office/drawing/2014/main" id="{E6C7B3B9-3ADA-57B4-A713-72F8A9561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2510522"/>
            <a:ext cx="21971000" cy="975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 err="1"/>
              <a:t>自由工作市場趨勢分析</a:t>
            </a:r>
            <a:r>
              <a:rPr sz="3600" dirty="0"/>
              <a:t>：</a:t>
            </a:r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 err="1"/>
              <a:t>出任務</a:t>
            </a:r>
            <a:r>
              <a:rPr sz="3600" dirty="0"/>
              <a:t> / Tasker / 104 </a:t>
            </a:r>
            <a:r>
              <a:rPr sz="3600" dirty="0" err="1"/>
              <a:t>外包平台資料（爬蟲</a:t>
            </a:r>
            <a:r>
              <a:rPr sz="3600" dirty="0"/>
              <a:t>）、</a:t>
            </a:r>
            <a:r>
              <a:rPr sz="3600" dirty="0" err="1"/>
              <a:t>問卷、勞動部統計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潛在問題</a:t>
            </a:r>
            <a:r>
              <a:rPr sz="3600" b="1" dirty="0"/>
              <a:t> </a:t>
            </a:r>
            <a:endParaRPr lang="en-US" sz="3600" b="1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多數接案平台無</a:t>
            </a:r>
            <a:r>
              <a:rPr sz="3600" dirty="0"/>
              <a:t> </a:t>
            </a:r>
            <a:r>
              <a:rPr sz="3600" dirty="0" err="1"/>
              <a:t>API，需人工觀察或爬蟲處理（受限</a:t>
            </a:r>
            <a:r>
              <a:rPr sz="3600" dirty="0"/>
              <a:t> IP / </a:t>
            </a:r>
            <a:r>
              <a:rPr sz="3600" dirty="0" err="1"/>
              <a:t>頻率</a:t>
            </a:r>
            <a:r>
              <a:rPr sz="3600" dirty="0"/>
              <a:t>）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難以取得實際報酬、案主與案源關係資料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🔹 </a:t>
            </a:r>
            <a:r>
              <a:rPr sz="3600" dirty="0" err="1"/>
              <a:t>平台數據偏重「公開案件</a:t>
            </a:r>
            <a:r>
              <a:rPr sz="3600" dirty="0"/>
              <a:t>」，</a:t>
            </a:r>
            <a:r>
              <a:rPr sz="3600" dirty="0" err="1"/>
              <a:t>少有「私下合作資訊</a:t>
            </a:r>
            <a:r>
              <a:rPr sz="3600" dirty="0"/>
              <a:t>」</a:t>
            </a:r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b="1" dirty="0" err="1"/>
              <a:t>仰賴方法</a:t>
            </a:r>
            <a:r>
              <a:rPr sz="3600" dirty="0"/>
              <a:t> 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自製問卷調查（接案動機、收入、接案平台偏好</a:t>
            </a:r>
            <a:r>
              <a:rPr sz="3600" dirty="0"/>
              <a:t>）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爬部分平台案件（案件類型、報酬、需求）建構市場模型</a:t>
            </a:r>
            <a:endParaRPr lang="en-US" sz="3600" dirty="0"/>
          </a:p>
          <a:p>
            <a:pPr marL="0" indent="0" defTabSz="1194786">
              <a:spcBef>
                <a:spcPts val="2200"/>
              </a:spcBef>
              <a:buSzTx/>
              <a:buNone/>
              <a:defRPr sz="2352"/>
            </a:pPr>
            <a:r>
              <a:rPr sz="3600" dirty="0"/>
              <a:t>🔸 </a:t>
            </a:r>
            <a:r>
              <a:rPr sz="3600" dirty="0" err="1"/>
              <a:t>可補充</a:t>
            </a:r>
            <a:r>
              <a:rPr sz="3600" dirty="0"/>
              <a:t> Google Trends </a:t>
            </a:r>
            <a:r>
              <a:rPr sz="3600" dirty="0" err="1"/>
              <a:t>熱度資料做社會趨勢佐證</a:t>
            </a:r>
            <a:endParaRPr sz="3600" dirty="0"/>
          </a:p>
        </p:txBody>
      </p:sp>
      <p:sp>
        <p:nvSpPr>
          <p:cNvPr id="4" name="主題資料搜集">
            <a:extLst>
              <a:ext uri="{FF2B5EF4-FFF2-40B4-BE49-F238E27FC236}">
                <a16:creationId xmlns:a16="http://schemas.microsoft.com/office/drawing/2014/main" id="{4B5EB164-E7DB-D4F2-44C8-AD4872A3B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主題資料搜集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0562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主題資料搜集-總表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主題資料搜集-總表</a:t>
            </a:r>
          </a:p>
        </p:txBody>
      </p:sp>
      <p:graphicFrame>
        <p:nvGraphicFramePr>
          <p:cNvPr id="246" name="表格 1"/>
          <p:cNvGraphicFramePr/>
          <p:nvPr>
            <p:extLst>
              <p:ext uri="{D42A27DB-BD31-4B8C-83A1-F6EECF244321}">
                <p14:modId xmlns:p14="http://schemas.microsoft.com/office/powerpoint/2010/main" val="3682334447"/>
              </p:ext>
            </p:extLst>
          </p:nvPr>
        </p:nvGraphicFramePr>
        <p:xfrm>
          <a:off x="2109536" y="3364344"/>
          <a:ext cx="20164928" cy="913381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04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專題方向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易取得資料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須補充資料方式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潛在高風險資料來源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甜點趨勢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Google Map / </a:t>
                      </a:r>
                      <a:r>
                        <a:rPr sz="3200" dirty="0" err="1"/>
                        <a:t>部分</a:t>
                      </a:r>
                      <a:r>
                        <a:rPr sz="3200" dirty="0"/>
                        <a:t> IG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問卷、人工分類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IG爬蟲限制、缺乏營收數據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房地產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政府開放資料完整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地區補充欄位（如所得）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無租金實際成交資料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夾式耳環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品牌資料已具備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競品資訊、使用者訪談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市場比較資料難取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智慧記帳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問卷、手動記錄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OCR / 發票模擬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實際金融消費資料不可得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2303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自由接案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部分平台可爬 / 問卷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接案者訪談、外部趨勢資料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接案真實收入與滿意度難取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甜點市場趨勢與大數據分析-政府公開資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甜點市場趨勢與大數據分析-政府公開資料</a:t>
            </a:r>
            <a:endParaRPr dirty="0"/>
          </a:p>
        </p:txBody>
      </p:sp>
      <p:graphicFrame>
        <p:nvGraphicFramePr>
          <p:cNvPr id="249" name="表格 2"/>
          <p:cNvGraphicFramePr/>
          <p:nvPr>
            <p:extLst>
              <p:ext uri="{D42A27DB-BD31-4B8C-83A1-F6EECF244321}">
                <p14:modId xmlns:p14="http://schemas.microsoft.com/office/powerpoint/2010/main" val="3887670860"/>
              </p:ext>
            </p:extLst>
          </p:nvPr>
        </p:nvGraphicFramePr>
        <p:xfrm>
          <a:off x="982666" y="4254854"/>
          <a:ext cx="22418668" cy="82433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0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>
                          <a:latin typeface="+mj-lt"/>
                        </a:rPr>
                        <a:t>類別</a:t>
                      </a:r>
                      <a:endParaRPr sz="3200" b="1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>
                          <a:latin typeface="+mj-lt"/>
                        </a:rPr>
                        <a:t>資料來源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>
                          <a:latin typeface="+mj-lt"/>
                        </a:rPr>
                        <a:t>可用欄位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>
                          <a:latin typeface="+mj-lt"/>
                        </a:rPr>
                        <a:t>備註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商業活動資訊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  <a:defRPr sz="2300" u="sng">
                          <a:solidFill>
                            <a:srgbClr val="0000EE"/>
                          </a:solidFill>
                          <a:uFill>
                            <a:solidFill>
                              <a:srgbClr val="0000EE"/>
                            </a:solidFill>
                          </a:uFill>
                        </a:defRPr>
                      </a:pPr>
                      <a:r>
                        <a:rPr sz="3200" dirty="0" err="1">
                          <a:latin typeface="+mj-lt"/>
                          <a:hlinkClick r:id="rId2"/>
                        </a:rPr>
                        <a:t>經濟部商業司－公司登記資料</a:t>
                      </a:r>
                      <a:endParaRPr sz="3200" dirty="0">
                        <a:latin typeface="+mj-lt"/>
                        <a:hlinkClick r:id="rId2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行業別、店家名稱、設立日期、所在地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可過濾「餐飲服務業</a:t>
                      </a:r>
                      <a:r>
                        <a:rPr sz="3200" dirty="0">
                          <a:latin typeface="+mj-lt"/>
                        </a:rPr>
                        <a:t>」</a:t>
                      </a:r>
                      <a:endParaRPr lang="en-US" sz="3200" dirty="0">
                        <a:latin typeface="+mj-lt"/>
                      </a:endParaRPr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>
                          <a:latin typeface="+mj-lt"/>
                        </a:rPr>
                        <a:t>「</a:t>
                      </a:r>
                      <a:r>
                        <a:rPr sz="3200" dirty="0" err="1">
                          <a:latin typeface="+mj-lt"/>
                        </a:rPr>
                        <a:t>糕點零售業</a:t>
                      </a:r>
                      <a:r>
                        <a:rPr sz="3200" dirty="0">
                          <a:latin typeface="+mj-lt"/>
                        </a:rPr>
                        <a:t>」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觀光餐飲指標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交通部觀光局－觀光消費統計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地區消費金額、外國人消費比例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搭配甜點熱區做對應分析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城市人口與年齡結構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內政部戶政司開放資料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各區人口、年齡分布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>
                          <a:latin typeface="+mj-lt"/>
                        </a:rPr>
                        <a:t>分析哪個族群吃甜點多</a:t>
                      </a:r>
                      <a:endParaRPr sz="3200" dirty="0">
                        <a:latin typeface="+mj-lt"/>
                      </a:endParaRP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房地產價格與租金趨勢分析-政府公開資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房地產價格與租金趨勢分析-政府公開資料</a:t>
            </a:r>
          </a:p>
        </p:txBody>
      </p:sp>
      <p:graphicFrame>
        <p:nvGraphicFramePr>
          <p:cNvPr id="252" name="表格 2"/>
          <p:cNvGraphicFramePr/>
          <p:nvPr>
            <p:extLst>
              <p:ext uri="{D42A27DB-BD31-4B8C-83A1-F6EECF244321}">
                <p14:modId xmlns:p14="http://schemas.microsoft.com/office/powerpoint/2010/main" val="464875872"/>
              </p:ext>
            </p:extLst>
          </p:nvPr>
        </p:nvGraphicFramePr>
        <p:xfrm>
          <a:off x="982666" y="4254854"/>
          <a:ext cx="22418668" cy="82433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0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類別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資料來源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可用欄位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備註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房價資訊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  <a:defRPr sz="2300" u="sng">
                          <a:solidFill>
                            <a:srgbClr val="0000EE"/>
                          </a:solidFill>
                          <a:uFill>
                            <a:solidFill>
                              <a:srgbClr val="0000EE"/>
                            </a:solidFill>
                          </a:uFill>
                        </a:defRPr>
                      </a:pPr>
                      <a:r>
                        <a:rPr sz="3200">
                          <a:hlinkClick r:id="rId2"/>
                        </a:rPr>
                        <a:t>實價登錄資料</a:t>
                      </a:r>
                      <a:r>
                        <a:rPr sz="3200" u="none">
                          <a:solidFill>
                            <a:srgbClr val="000000"/>
                          </a:solidFill>
                        </a:rPr>
                        <a:t>（內政部）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地址、價格、坪數、屋齡、建物型態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直接下載 CSV，適合時間序列與地區比較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區域人口與所得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主計總處－鄉鎮區所得統計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家戶可支配所得、中位數收入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可計算「房價所得比」或「房價負擔率</a:t>
                      </a:r>
                      <a:r>
                        <a:rPr sz="3200" dirty="0"/>
                        <a:t>」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租屋行情參考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國土署租賃統計（月租金中位數）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分行政區、建物類型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可對照實價登錄與租金價差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電商品牌夾式耳環分析-政府公開資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電商品牌夾式耳環分析-政府公開資料</a:t>
            </a:r>
          </a:p>
        </p:txBody>
      </p:sp>
      <p:graphicFrame>
        <p:nvGraphicFramePr>
          <p:cNvPr id="255" name="表格 2"/>
          <p:cNvGraphicFramePr/>
          <p:nvPr>
            <p:extLst>
              <p:ext uri="{D42A27DB-BD31-4B8C-83A1-F6EECF244321}">
                <p14:modId xmlns:p14="http://schemas.microsoft.com/office/powerpoint/2010/main" val="3374189693"/>
              </p:ext>
            </p:extLst>
          </p:nvPr>
        </p:nvGraphicFramePr>
        <p:xfrm>
          <a:off x="982666" y="4254854"/>
          <a:ext cx="22418668" cy="82433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0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類別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資料來源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可用欄位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備註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商品產業類別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經濟部產業分類資料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行業代號、產品分類標準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幫助商品分類標準化（ex. 飾品類）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青年購物偏好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國發會－青年生活趨勢報告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年齡購買行為、網購習慣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可做為社群數據的佐證資料來源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電商物流資料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財政部電子發票統計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電商發票比例、行業別交易量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支持整體電商市場規模參考依據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智慧記帳與消費行為分析-政府公開資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智慧記帳與消費行為分析-政府公開資料</a:t>
            </a:r>
          </a:p>
        </p:txBody>
      </p:sp>
      <p:graphicFrame>
        <p:nvGraphicFramePr>
          <p:cNvPr id="258" name="表格 2"/>
          <p:cNvGraphicFramePr/>
          <p:nvPr>
            <p:extLst>
              <p:ext uri="{D42A27DB-BD31-4B8C-83A1-F6EECF244321}">
                <p14:modId xmlns:p14="http://schemas.microsoft.com/office/powerpoint/2010/main" val="437435730"/>
              </p:ext>
            </p:extLst>
          </p:nvPr>
        </p:nvGraphicFramePr>
        <p:xfrm>
          <a:off x="982666" y="4254854"/>
          <a:ext cx="22418668" cy="82433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0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類別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資料來源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可用欄位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備註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電子發票資料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  <a:defRPr sz="2300" u="sng">
                          <a:solidFill>
                            <a:srgbClr val="0000EE"/>
                          </a:solidFill>
                          <a:uFill>
                            <a:solidFill>
                              <a:srgbClr val="0000EE"/>
                            </a:solidFill>
                          </a:uFill>
                        </a:defRPr>
                      </a:pPr>
                      <a:r>
                        <a:rPr sz="3200">
                          <a:hlinkClick r:id="rId2"/>
                        </a:rPr>
                        <a:t>財政部電子發票整合服務平台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店家名稱、品項、金額（API）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搭配 OCR 模擬記帳功能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消費者物價指數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主計總處物價資料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各分類商品消費價格趨勢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分析消費行為變化</a:t>
                      </a:r>
                      <a:endParaRPr lang="en-US" sz="3200" dirty="0"/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（</a:t>
                      </a:r>
                      <a:r>
                        <a:rPr sz="3200" dirty="0" err="1"/>
                        <a:t>吃、住、行</a:t>
                      </a:r>
                      <a:r>
                        <a:rPr sz="3200" dirty="0"/>
                        <a:t>）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家計收支調查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主計總處－家戶支出分類統計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每類開銷平均支出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比對記帳資料的合理性</a:t>
                      </a:r>
                      <a:endParaRPr lang="en-US" sz="3200" dirty="0"/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與偏差分析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一、掌握各地區甜點流行趨勢：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一、掌握各地區甜點流行趨勢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找出不同城市</a:t>
            </a:r>
            <a:r>
              <a:rPr dirty="0"/>
              <a:t>/</a:t>
            </a:r>
            <a:r>
              <a:rPr dirty="0" err="1"/>
              <a:t>區域最受歡迎的甜點種類、口味</a:t>
            </a:r>
            <a:r>
              <a:rPr dirty="0"/>
              <a:t>。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二、分析甜點市場價格區間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了解不同類型甜點的價格分佈，以及哪些因素影響價格</a:t>
            </a:r>
            <a:r>
              <a:rPr dirty="0"/>
              <a:t>。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三、描繪不同年齡層的甜點偏好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 err="1"/>
              <a:t>探究年輕世代、中年族群等對甜點口味、種類的喜好差異</a:t>
            </a:r>
            <a:r>
              <a:rPr dirty="0"/>
              <a:t>。</a:t>
            </a:r>
          </a:p>
        </p:txBody>
      </p:sp>
      <p:sp>
        <p:nvSpPr>
          <p:cNvPr id="177" name="🍮 甜點市場趨勢與大數據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🍮 甜點市場趨勢與大數據分析-主要目標</a:t>
            </a:r>
          </a:p>
        </p:txBody>
      </p:sp>
      <p:sp>
        <p:nvSpPr>
          <p:cNvPr id="178" name="現今甜點市場競爭激烈,運用資料探勘與商業智慧，洞察不同地區消費者甜點偏好及購買行為。"/>
          <p:cNvSpPr txBox="1"/>
          <p:nvPr/>
        </p:nvSpPr>
        <p:spPr>
          <a:xfrm>
            <a:off x="1193988" y="2588890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現今甜點市場競爭激烈,運用資料探勘與商業智慧，洞察不同地區消費者甜點偏好及購買行為。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自由工作市場趨勢分析-政府公開資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自由工作市場趨勢分析-政府公開資料</a:t>
            </a:r>
          </a:p>
        </p:txBody>
      </p:sp>
      <p:graphicFrame>
        <p:nvGraphicFramePr>
          <p:cNvPr id="261" name="表格 2"/>
          <p:cNvGraphicFramePr/>
          <p:nvPr>
            <p:extLst>
              <p:ext uri="{D42A27DB-BD31-4B8C-83A1-F6EECF244321}">
                <p14:modId xmlns:p14="http://schemas.microsoft.com/office/powerpoint/2010/main" val="1522839939"/>
              </p:ext>
            </p:extLst>
          </p:nvPr>
        </p:nvGraphicFramePr>
        <p:xfrm>
          <a:off x="982666" y="4254854"/>
          <a:ext cx="22418668" cy="824330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0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 dirty="0" err="1"/>
                        <a:t>類別</a:t>
                      </a:r>
                      <a:endParaRPr sz="3200" b="1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資料來源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可用欄位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備註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勞動市場概況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  <a:defRPr sz="2300" u="sng">
                          <a:solidFill>
                            <a:srgbClr val="0000EE"/>
                          </a:solidFill>
                          <a:uFill>
                            <a:solidFill>
                              <a:srgbClr val="0000EE"/>
                            </a:solidFill>
                          </a:uFill>
                        </a:defRPr>
                      </a:pPr>
                      <a:r>
                        <a:rPr sz="3200">
                          <a:hlinkClick r:id="rId2"/>
                        </a:rPr>
                        <a:t>勞動部勞動統計處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青年勞參率、非典型就業人數、產業別人力需求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可呈現自由接案者的趨勢背景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行業薪資資料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主計總處－各行業薪資統計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平均薪資、中位數、接案</a:t>
                      </a:r>
                      <a:r>
                        <a:rPr sz="3200" dirty="0"/>
                        <a:t> vs </a:t>
                      </a:r>
                      <a:r>
                        <a:rPr sz="3200" dirty="0" err="1"/>
                        <a:t>正職比較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支持接案模式報酬</a:t>
                      </a:r>
                      <a:r>
                        <a:rPr sz="3200" dirty="0"/>
                        <a:t> </a:t>
                      </a:r>
                      <a:endParaRPr lang="en-US" sz="3200" dirty="0"/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vs</a:t>
                      </a:r>
                      <a:endParaRPr lang="en-US" sz="3200" dirty="0"/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 </a:t>
                      </a:r>
                      <a:r>
                        <a:rPr sz="3200" dirty="0" err="1"/>
                        <a:t>穩定性分析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827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青年發展趨勢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國發會青年調查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自由工作態度、期望收入、職涯傾向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輔助問卷結果與</a:t>
                      </a:r>
                      <a:endParaRPr lang="en-US" sz="3200" dirty="0"/>
                    </a:p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社會趨勢對照分析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額外補充：這些政府平台幫得上忙"/>
          <p:cNvSpPr txBox="1">
            <a:spLocks noGrp="1"/>
          </p:cNvSpPr>
          <p:nvPr>
            <p:ph type="title"/>
          </p:nvPr>
        </p:nvSpPr>
        <p:spPr>
          <a:xfrm>
            <a:off x="1206500" y="1931181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額外補充：這些政府平台幫得上忙</a:t>
            </a:r>
            <a:endParaRPr dirty="0"/>
          </a:p>
        </p:txBody>
      </p:sp>
      <p:graphicFrame>
        <p:nvGraphicFramePr>
          <p:cNvPr id="264" name="表格 1"/>
          <p:cNvGraphicFramePr/>
          <p:nvPr>
            <p:extLst>
              <p:ext uri="{D42A27DB-BD31-4B8C-83A1-F6EECF244321}">
                <p14:modId xmlns:p14="http://schemas.microsoft.com/office/powerpoint/2010/main" val="3816038279"/>
              </p:ext>
            </p:extLst>
          </p:nvPr>
        </p:nvGraphicFramePr>
        <p:xfrm>
          <a:off x="1206500" y="4254854"/>
          <a:ext cx="21971001" cy="82433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32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平台名稱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網址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b="1"/>
                        <a:t>特點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政府資料開放平台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/>
                        <a:t>https://data.gov.tw/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大量主題分類與 JSON/CSV 下載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內政部開放平台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https://data.moi.gov.tw/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戶政、地政、建築、土地等資料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財政部發票平台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https://www.einvoice.nat.gov.tw/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可註冊 API 開發者帳號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主計總處統計資料庫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https://statdb.dgbas.gov.tw/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高品質區域與生活經濟統計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3885"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勞動部統計資料庫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https://statdb.mol.gov.tw/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 dirty="0" err="1"/>
                        <a:t>就業、產業結構、人力需求資訊</a:t>
                      </a:r>
                      <a:endParaRPr sz="3200" dirty="0"/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甜點市場趨勢與大數據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甜點市場趨勢與大數據分析-主要目標</a:t>
            </a:r>
          </a:p>
        </p:txBody>
      </p:sp>
      <p:sp>
        <p:nvSpPr>
          <p:cNvPr id="181" name="四、探討影響甜點購買的關鍵因素：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四、探討影響甜點購買的關鍵因素：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深入分析用料、價格、店面位置、消費時間（節慶、季節、發薪前後）等對購買決策的影響。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五、建立數據分析流程與商業智慧報表：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展示從資料收集到洞察的全流程。</a:t>
            </a:r>
          </a:p>
        </p:txBody>
      </p:sp>
      <p:sp>
        <p:nvSpPr>
          <p:cNvPr id="182" name="現今甜點市場競爭激烈,運用資料探勘與商業智慧，洞察不同地區消費者甜點偏好及購買行為。"/>
          <p:cNvSpPr txBox="1"/>
          <p:nvPr/>
        </p:nvSpPr>
        <p:spPr>
          <a:xfrm>
            <a:off x="1193988" y="2588890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現今甜點市場競爭激烈,運用資料探勘與商業智慧，洞察不同地區消費者甜點偏好及購買行為。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甜點市場趨勢與大數據分析-專題呈現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甜點市場趨勢與大數據分析-專題呈現</a:t>
            </a:r>
          </a:p>
        </p:txBody>
      </p:sp>
      <p:sp>
        <p:nvSpPr>
          <p:cNvPr id="185" name="甜點趨勢分析動態報表（Power BI 發佈 + 使用者互動）…"/>
          <p:cNvSpPr txBox="1">
            <a:spLocks noGrp="1"/>
          </p:cNvSpPr>
          <p:nvPr>
            <p:ph type="body" idx="1"/>
          </p:nvPr>
        </p:nvSpPr>
        <p:spPr>
          <a:xfrm>
            <a:off x="1206500" y="3765779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u="sng" dirty="0" err="1"/>
              <a:t>甜點趨勢分析動態報表</a:t>
            </a:r>
            <a:r>
              <a:rPr dirty="0" err="1"/>
              <a:t>（Power</a:t>
            </a:r>
            <a:r>
              <a:rPr dirty="0"/>
              <a:t> BI </a:t>
            </a:r>
            <a:r>
              <a:rPr dirty="0" err="1"/>
              <a:t>發佈</a:t>
            </a:r>
            <a:r>
              <a:rPr dirty="0"/>
              <a:t> + </a:t>
            </a:r>
            <a:r>
              <a:rPr dirty="0" err="1"/>
              <a:t>使用者互動</a:t>
            </a:r>
            <a:r>
              <a:rPr dirty="0"/>
              <a:t>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✨ </a:t>
            </a:r>
            <a:r>
              <a:rPr dirty="0" err="1"/>
              <a:t>亮點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整合所有數據分析（價格、地區、年齡、時段、節慶</a:t>
            </a:r>
            <a:r>
              <a:rPr dirty="0"/>
              <a:t>） ➜ </a:t>
            </a:r>
            <a:r>
              <a:rPr dirty="0" err="1"/>
              <a:t>做成互動式報表</a:t>
            </a:r>
            <a:r>
              <a:rPr dirty="0"/>
              <a:t>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使用者可篩選「不同甜點</a:t>
            </a:r>
            <a:r>
              <a:rPr dirty="0"/>
              <a:t>」、「</a:t>
            </a:r>
            <a:r>
              <a:rPr dirty="0" err="1"/>
              <a:t>不同時間</a:t>
            </a:r>
            <a:r>
              <a:rPr dirty="0"/>
              <a:t>」、「</a:t>
            </a:r>
            <a:r>
              <a:rPr dirty="0" err="1"/>
              <a:t>不同地區」動態分析趨勢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👨‍💻 </a:t>
            </a:r>
            <a:r>
              <a:rPr dirty="0" err="1"/>
              <a:t>技術</a:t>
            </a:r>
            <a:r>
              <a:rPr dirty="0"/>
              <a:t>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Power BI Desktop + </a:t>
            </a:r>
            <a:r>
              <a:rPr dirty="0" err="1"/>
              <a:t>發佈至</a:t>
            </a:r>
            <a:r>
              <a:rPr dirty="0"/>
              <a:t> Power BI Service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搭配篩選器設計使用者互動欄位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甜點市場趨勢與大數據分析-專題呈現(進階)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 err="1"/>
              <a:t>甜點市場趨勢與大數據分析-專題呈現</a:t>
            </a:r>
            <a:r>
              <a:rPr dirty="0"/>
              <a:t>(</a:t>
            </a:r>
            <a:r>
              <a:rPr dirty="0" err="1"/>
              <a:t>進階</a:t>
            </a:r>
            <a:r>
              <a:rPr dirty="0"/>
              <a:t>)</a:t>
            </a:r>
          </a:p>
        </p:txBody>
      </p:sp>
      <p:sp>
        <p:nvSpPr>
          <p:cNvPr id="188" name="甜點偏好推薦小工具 App / 網站…"/>
          <p:cNvSpPr txBox="1">
            <a:spLocks noGrp="1"/>
          </p:cNvSpPr>
          <p:nvPr>
            <p:ph type="body" idx="1"/>
          </p:nvPr>
        </p:nvSpPr>
        <p:spPr>
          <a:xfrm>
            <a:off x="1206500" y="3765779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 u="sng"/>
            </a:pPr>
            <a:r>
              <a:rPr dirty="0" err="1"/>
              <a:t>甜點偏好推薦小工具</a:t>
            </a:r>
            <a:r>
              <a:rPr dirty="0"/>
              <a:t> App / </a:t>
            </a:r>
            <a:r>
              <a:rPr dirty="0" err="1"/>
              <a:t>網站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✨ </a:t>
            </a:r>
            <a:r>
              <a:rPr dirty="0" err="1"/>
              <a:t>亮點</a:t>
            </a:r>
            <a:r>
              <a:rPr dirty="0"/>
              <a:t>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將分析的結果做成互動問答測驗或輸入式推薦系統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使用者輸入地區</a:t>
            </a:r>
            <a:r>
              <a:rPr dirty="0"/>
              <a:t> + </a:t>
            </a:r>
            <a:r>
              <a:rPr dirty="0" err="1"/>
              <a:t>年齡</a:t>
            </a:r>
            <a:r>
              <a:rPr dirty="0"/>
              <a:t> + </a:t>
            </a:r>
            <a:r>
              <a:rPr dirty="0" err="1"/>
              <a:t>偏好</a:t>
            </a:r>
            <a:r>
              <a:rPr dirty="0"/>
              <a:t> ➜ </a:t>
            </a:r>
            <a:r>
              <a:rPr dirty="0" err="1"/>
              <a:t>推薦最適合他的甜點類型或店家</a:t>
            </a:r>
            <a:endParaRPr dirty="0"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類似「你是什麼甜點人格</a:t>
            </a:r>
            <a:r>
              <a:rPr dirty="0"/>
              <a:t>？」</a:t>
            </a:r>
            <a:r>
              <a:rPr dirty="0" err="1"/>
              <a:t>結合趣味與數據</a:t>
            </a:r>
            <a:r>
              <a:rPr dirty="0"/>
              <a:t>！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👨‍💻 </a:t>
            </a:r>
            <a:r>
              <a:rPr dirty="0" err="1"/>
              <a:t>技術</a:t>
            </a:r>
            <a:r>
              <a:rPr dirty="0"/>
              <a:t>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Streamlit</a:t>
            </a:r>
            <a:r>
              <a:rPr dirty="0"/>
              <a:t> + </a:t>
            </a:r>
            <a:r>
              <a:rPr dirty="0" err="1"/>
              <a:t>Python（單頁互動</a:t>
            </a:r>
            <a:r>
              <a:rPr dirty="0"/>
              <a:t> App）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dirty="0"/>
              <a:t>• </a:t>
            </a:r>
            <a:r>
              <a:rPr dirty="0" err="1"/>
              <a:t>或用</a:t>
            </a:r>
            <a:r>
              <a:rPr dirty="0"/>
              <a:t> Google Forms + Google Apps Script </a:t>
            </a:r>
            <a:r>
              <a:rPr dirty="0" err="1"/>
              <a:t>自動推薦結果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一、區域差異分析：…"/>
          <p:cNvSpPr txBox="1">
            <a:spLocks noGrp="1"/>
          </p:cNvSpPr>
          <p:nvPr>
            <p:ph type="body" idx="1"/>
          </p:nvPr>
        </p:nvSpPr>
        <p:spPr>
          <a:xfrm>
            <a:off x="1206500" y="4007141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一、區域差異分析：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比較不同縣市或區域的房價趨勢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哪裡漲最多？哪裡最有潛力？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二、 分析不同類型（住宅、公寓、大樓）之房價/租金差異：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買房負擔能力分析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三、區域收入或人口資料：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分析「房價負擔率」買來租划算嗎？</a:t>
            </a:r>
          </a:p>
        </p:txBody>
      </p:sp>
      <p:sp>
        <p:nvSpPr>
          <p:cNvPr id="191" name="🏠 房地產價格與租金趨勢分析-主要目標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🏠 房地產價格與租金趨勢分析-主要目標</a:t>
            </a:r>
          </a:p>
        </p:txBody>
      </p:sp>
      <p:sp>
        <p:nvSpPr>
          <p:cNvPr id="192" name="買房租房一直是與人類生活息息相關的議題，運用資料探勘與商業智慧，輔助我們面對生活的課題。"/>
          <p:cNvSpPr txBox="1"/>
          <p:nvPr/>
        </p:nvSpPr>
        <p:spPr>
          <a:xfrm>
            <a:off x="1193988" y="2588890"/>
            <a:ext cx="219960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rPr dirty="0" err="1"/>
              <a:t>買房租房一直是與人類生活息息相關的議題，運用資料探勘與商業智慧，輔助我們面對生活的課題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房地產價格與租金趨勢分析-專題呈現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房地產價格與租金趨勢分析-專題呈現</a:t>
            </a:r>
          </a:p>
        </p:txBody>
      </p:sp>
      <p:sp>
        <p:nvSpPr>
          <p:cNvPr id="195" name="房地產價格與租金趨勢分析動態報表（Power BI 發佈 + 使用者互動）…"/>
          <p:cNvSpPr txBox="1">
            <a:spLocks noGrp="1"/>
          </p:cNvSpPr>
          <p:nvPr>
            <p:ph type="body" idx="1"/>
          </p:nvPr>
        </p:nvSpPr>
        <p:spPr>
          <a:xfrm>
            <a:off x="1206500" y="3765779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u="sng"/>
              <a:t>房地產價格與租金趨勢分析動態報表</a:t>
            </a:r>
            <a:r>
              <a:t>（Power BI 發佈 + 使用者互動）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✨ 亮點：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Python 自動整理 CSV / XLS 房價、租金與收入 與 Power BI + DAX 計算欄位 ➜ 做成互動式報表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地圖熱區視覺呈現 / 趨勢預測簡版 / 「負擔痛苦指數」RANK 報表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👨‍💻 技術：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資料清理：Python pandas / Excel Power Query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樞紐視覺化：Power BI Desktop + DAX 公式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顧客分類Python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房地產價格與租金趨勢分析-專題呈現(進階)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房地產價格與租金趨勢分析-專題呈現(進階)</a:t>
            </a:r>
          </a:p>
        </p:txBody>
      </p:sp>
      <p:sp>
        <p:nvSpPr>
          <p:cNvPr id="198" name="房價負擔試算小工具（Python + Web / App）…"/>
          <p:cNvSpPr txBox="1">
            <a:spLocks noGrp="1"/>
          </p:cNvSpPr>
          <p:nvPr>
            <p:ph type="body" idx="1"/>
          </p:nvPr>
        </p:nvSpPr>
        <p:spPr>
          <a:xfrm>
            <a:off x="1206500" y="3765779"/>
            <a:ext cx="21971000" cy="8738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rPr u="sng"/>
              <a:t>房價負擔試算小工具</a:t>
            </a:r>
            <a:r>
              <a:t>（Python + Web / App）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✨ 亮點：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有即時互動體驗，讓分析結果變「可用」而不只是報表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也可當手機 Web App 使用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endParaRPr/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👨‍💻 技術： </a:t>
            </a:r>
          </a:p>
          <a:p>
            <a:pPr marL="0" indent="0">
              <a:lnSpc>
                <a:spcPct val="60000"/>
              </a:lnSpc>
              <a:buSzTx/>
              <a:buNone/>
              <a:defRPr sz="3600"/>
            </a:pPr>
            <a:r>
              <a:t>• 可用 Streamlit 開發簡易互動網站（5天內完成雛型）</a:t>
            </a:r>
          </a:p>
        </p:txBody>
      </p:sp>
      <p:sp>
        <p:nvSpPr>
          <p:cNvPr id="199" name="功能構想：…"/>
          <p:cNvSpPr txBox="1"/>
          <p:nvPr/>
        </p:nvSpPr>
        <p:spPr>
          <a:xfrm>
            <a:off x="16690880" y="6765238"/>
            <a:ext cx="5853324" cy="440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 b="1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功能構想：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使用者輸入：縣市、預算、收入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系統自動比對當地房價／租金 → 顯示：</a:t>
            </a:r>
          </a:p>
          <a:p>
            <a:pPr marL="419100" lvl="1" indent="381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✴ 負擔率是多少（房價 / 收入）</a:t>
            </a:r>
          </a:p>
          <a:p>
            <a:pPr marL="419100" lvl="1" indent="381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✴ 可購區域建議（你買得起哪）</a:t>
            </a:r>
          </a:p>
          <a:p>
            <a:pPr marL="419100" lvl="1" indent="381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5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✴ 是否建議租 vs 買？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1847</Words>
  <Application>Microsoft Office PowerPoint</Application>
  <PresentationFormat>自訂</PresentationFormat>
  <Paragraphs>397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Helvetica Neue</vt:lpstr>
      <vt:lpstr>Helvetica Neue Medium</vt:lpstr>
      <vt:lpstr>Helvetica</vt:lpstr>
      <vt:lpstr>33_DynamicLight</vt:lpstr>
      <vt:lpstr>PowerPoint 簡報</vt:lpstr>
      <vt:lpstr>主題發想</vt:lpstr>
      <vt:lpstr>🍮 甜點市場趨勢與大數據分析-主要目標</vt:lpstr>
      <vt:lpstr>甜點市場趨勢與大數據分析-主要目標</vt:lpstr>
      <vt:lpstr>甜點市場趨勢與大數據分析-專題呈現</vt:lpstr>
      <vt:lpstr>甜點市場趨勢與大數據分析-專題呈現(進階)</vt:lpstr>
      <vt:lpstr>🏠 房地產價格與租金趨勢分析-主要目標</vt:lpstr>
      <vt:lpstr>房地產價格與租金趨勢分析-專題呈現</vt:lpstr>
      <vt:lpstr>房地產價格與租金趨勢分析-專題呈現(進階)</vt:lpstr>
      <vt:lpstr>🛍️ 電商品牌夾式耳環分析-主要目標</vt:lpstr>
      <vt:lpstr>🛍️ 電商品牌夾式耳環分析-主要目標</vt:lpstr>
      <vt:lpstr>電商品牌夾式耳環分析-專題呈現</vt:lpstr>
      <vt:lpstr>電商品牌夾式耳環分析-專題呈現(進階)</vt:lpstr>
      <vt:lpstr>智慧記帳與消費行為分析-主要目標</vt:lpstr>
      <vt:lpstr>智慧記帳與消費行為分析-專題呈現</vt:lpstr>
      <vt:lpstr>智慧記帳與消費行為分析-專題呈現(進階)</vt:lpstr>
      <vt:lpstr>🕺自由工作市場趨勢分析-主要目標</vt:lpstr>
      <vt:lpstr>自由工作市場趨勢分析-專題呈現</vt:lpstr>
      <vt:lpstr>自由工作市場趨勢分析-專題呈現(進階)</vt:lpstr>
      <vt:lpstr>主題資料搜集</vt:lpstr>
      <vt:lpstr>主題資料搜集</vt:lpstr>
      <vt:lpstr>主題資料搜集</vt:lpstr>
      <vt:lpstr>主題資料搜集</vt:lpstr>
      <vt:lpstr>主題資料搜集</vt:lpstr>
      <vt:lpstr>主題資料搜集-總表</vt:lpstr>
      <vt:lpstr>甜點市場趨勢與大數據分析-政府公開資料</vt:lpstr>
      <vt:lpstr>房地產價格與租金趨勢分析-政府公開資料</vt:lpstr>
      <vt:lpstr>電商品牌夾式耳環分析-政府公開資料</vt:lpstr>
      <vt:lpstr>智慧記帳與消費行為分析-政府公開資料</vt:lpstr>
      <vt:lpstr>自由工作市場趨勢分析-政府公開資料</vt:lpstr>
      <vt:lpstr>額外補充：這些政府平台幫得上忙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student</cp:lastModifiedBy>
  <cp:revision>4</cp:revision>
  <dcterms:modified xsi:type="dcterms:W3CDTF">2025-06-24T03:41:02Z</dcterms:modified>
</cp:coreProperties>
</file>