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layfair Display"/>
      <p:regular r:id="rId19"/>
      <p:bold r:id="rId20"/>
      <p:italic r:id="rId21"/>
      <p:boldItalic r:id="rId22"/>
    </p:embeddedFont>
    <p:embeddedFont>
      <p:font typeface="Montserrat"/>
      <p:regular r:id="rId23"/>
      <p:bold r:id="rId24"/>
      <p:italic r:id="rId25"/>
      <p:boldItalic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C0989A-5CFB-4444-A044-302783E1668B}">
  <a:tblStyle styleId="{17C0989A-5CFB-4444-A044-302783E1668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layfairDispl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slides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b2b9ecb9e_0_2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b2b9ecb9e_0_2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b2b9ecb9e_0_2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b2b9ecb9e_0_2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b2b9ecb9e_0_2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b2b9ecb9e_0_2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3b2b9ecb9e_0_2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3b2b9ecb9e_0_2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3b2b9ecb9e_0_2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3b2b9ecb9e_0_2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3b2b9ecb9e_0_2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3b2b9ecb9e_0_2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b2b9ecb9e_0_2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3b2b9ecb9e_0_2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b2b9ecb9e_0_2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b2b9ecb9e_0_2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b2b9ecb9e_0_2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b2b9ecb9e_0_2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b2b9ecb9e_0_2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b2b9ecb9e_0_2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b2b9ecb9e_0_2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b2b9ecb9e_0_2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lnSpc>
                <a:spcPct val="115000"/>
              </a:lnSpc>
              <a:spcBef>
                <a:spcPts val="2000"/>
              </a:spcBef>
              <a:spcAft>
                <a:spcPts val="600"/>
              </a:spcAft>
              <a:buClr>
                <a:schemeClr val="dk2"/>
              </a:buClr>
              <a:buSzPts val="1100"/>
              <a:buFont typeface="Arial"/>
              <a:buNone/>
            </a:pPr>
            <a:r>
              <a:rPr b="0" lang="en" sz="1800">
                <a:latin typeface="Arial"/>
                <a:ea typeface="Arial"/>
                <a:cs typeface="Arial"/>
                <a:sym typeface="Arial"/>
              </a:rPr>
              <a:t>Predicting soil moisture and temperature using regression analysis &amp; PCA on hyperspectral data</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Vicky Karkera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Graph for soil temperature prediction</a:t>
            </a:r>
            <a:endParaRPr/>
          </a:p>
        </p:txBody>
      </p:sp>
      <p:sp>
        <p:nvSpPr>
          <p:cNvPr id="115" name="Google Shape;115;p2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RMSE vs number of Principal Components</a:t>
            </a:r>
            <a:endParaRPr/>
          </a:p>
        </p:txBody>
      </p:sp>
      <p:pic>
        <p:nvPicPr>
          <p:cNvPr id="116" name="Google Shape;116;p22"/>
          <p:cNvPicPr preferRelativeResize="0"/>
          <p:nvPr/>
        </p:nvPicPr>
        <p:blipFill>
          <a:blip r:embed="rId3">
            <a:alphaModFix/>
          </a:blip>
          <a:stretch>
            <a:fillRect/>
          </a:stretch>
        </p:blipFill>
        <p:spPr>
          <a:xfrm>
            <a:off x="1870600" y="1787475"/>
            <a:ext cx="4997075" cy="313922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27" name="Google Shape;127;p2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None/>
            </a:pPr>
            <a:r>
              <a:rPr lang="en" sz="1100">
                <a:latin typeface="Arial"/>
                <a:ea typeface="Arial"/>
                <a:cs typeface="Arial"/>
                <a:sym typeface="Arial"/>
              </a:rPr>
              <a:t>In conclusion, our experiment aimed to investigate the relationship between soil moisture and soil temperature with regards to various hyperspectral features. </a:t>
            </a:r>
            <a:endParaRPr sz="1100">
              <a:latin typeface="Arial"/>
              <a:ea typeface="Arial"/>
              <a:cs typeface="Arial"/>
              <a:sym typeface="Arial"/>
            </a:endParaRPr>
          </a:p>
          <a:p>
            <a:pPr indent="0" lvl="0" marL="0" rtl="0" algn="l">
              <a:lnSpc>
                <a:spcPct val="150000"/>
              </a:lnSpc>
              <a:spcBef>
                <a:spcPts val="0"/>
              </a:spcBef>
              <a:spcAft>
                <a:spcPts val="0"/>
              </a:spcAft>
              <a:buNone/>
            </a:pPr>
            <a:r>
              <a:t/>
            </a:r>
            <a:endParaRPr sz="1100">
              <a:latin typeface="Arial"/>
              <a:ea typeface="Arial"/>
              <a:cs typeface="Arial"/>
              <a:sym typeface="Arial"/>
            </a:endParaRPr>
          </a:p>
          <a:p>
            <a:pPr indent="0" lvl="0" marL="0" rtl="0" algn="l">
              <a:lnSpc>
                <a:spcPct val="150000"/>
              </a:lnSpc>
              <a:spcBef>
                <a:spcPts val="0"/>
              </a:spcBef>
              <a:spcAft>
                <a:spcPts val="0"/>
              </a:spcAft>
              <a:buNone/>
            </a:pPr>
            <a:r>
              <a:rPr lang="en" sz="1100">
                <a:latin typeface="Arial"/>
                <a:ea typeface="Arial"/>
                <a:cs typeface="Arial"/>
                <a:sym typeface="Arial"/>
              </a:rPr>
              <a:t>We performed multiple linear regression analysis and subsequently applied principal component analysis (PCA) for dimensionality reduction to improve the predictive performance of the regression models.</a:t>
            </a:r>
            <a:endParaRPr sz="1100">
              <a:latin typeface="Arial"/>
              <a:ea typeface="Arial"/>
              <a:cs typeface="Arial"/>
              <a:sym typeface="Arial"/>
            </a:endParaRPr>
          </a:p>
          <a:p>
            <a:pPr indent="0" lvl="0" marL="0" rtl="0" algn="l">
              <a:lnSpc>
                <a:spcPct val="150000"/>
              </a:lnSpc>
              <a:spcBef>
                <a:spcPts val="0"/>
              </a:spcBef>
              <a:spcAft>
                <a:spcPts val="0"/>
              </a:spcAft>
              <a:buNone/>
            </a:pPr>
            <a:r>
              <a:t/>
            </a:r>
            <a:endParaRPr sz="1100">
              <a:latin typeface="Arial"/>
              <a:ea typeface="Arial"/>
              <a:cs typeface="Arial"/>
              <a:sym typeface="Arial"/>
            </a:endParaRPr>
          </a:p>
          <a:p>
            <a:pPr indent="0" lvl="0" marL="0" rtl="0" algn="l">
              <a:lnSpc>
                <a:spcPct val="150000"/>
              </a:lnSpc>
              <a:spcBef>
                <a:spcPts val="0"/>
              </a:spcBef>
              <a:spcAft>
                <a:spcPts val="0"/>
              </a:spcAft>
              <a:buNone/>
            </a:pPr>
            <a:r>
              <a:rPr lang="en" sz="1100">
                <a:latin typeface="Arial"/>
                <a:ea typeface="Arial"/>
                <a:cs typeface="Arial"/>
                <a:sym typeface="Arial"/>
              </a:rPr>
              <a:t>These findings highlight the usefulness of PCA in reducing dimensionality and selecting informative components for regression analysis.</a:t>
            </a:r>
            <a:endParaRPr sz="1100">
              <a:latin typeface="Arial"/>
              <a:ea typeface="Arial"/>
              <a:cs typeface="Arial"/>
              <a:sym typeface="Arial"/>
            </a:endParaRPr>
          </a:p>
          <a:p>
            <a:pPr indent="0" lvl="0" marL="0" rtl="0" algn="l">
              <a:lnSpc>
                <a:spcPct val="150000"/>
              </a:lnSpc>
              <a:spcBef>
                <a:spcPts val="0"/>
              </a:spcBef>
              <a:spcAft>
                <a:spcPts val="0"/>
              </a:spcAft>
              <a:buNone/>
            </a:pPr>
            <a:r>
              <a:t/>
            </a:r>
            <a:endParaRPr sz="1100">
              <a:latin typeface="Arial"/>
              <a:ea typeface="Arial"/>
              <a:cs typeface="Arial"/>
              <a:sym typeface="Arial"/>
            </a:endParaRPr>
          </a:p>
          <a:p>
            <a:pPr indent="0" lvl="0" marL="0" rtl="0" algn="l">
              <a:lnSpc>
                <a:spcPct val="150000"/>
              </a:lnSpc>
              <a:spcBef>
                <a:spcPts val="0"/>
              </a:spcBef>
              <a:spcAft>
                <a:spcPts val="0"/>
              </a:spcAft>
              <a:buClr>
                <a:schemeClr val="dk2"/>
              </a:buClr>
              <a:buSzPts val="1100"/>
              <a:buFont typeface="Arial"/>
              <a:buNone/>
            </a:pPr>
            <a:r>
              <a:rPr lang="en" sz="1100">
                <a:latin typeface="Arial"/>
                <a:ea typeface="Arial"/>
                <a:cs typeface="Arial"/>
                <a:sym typeface="Arial"/>
              </a:rPr>
              <a:t>Overall, our experiment demonstrates the effectiveness of PCA in improving the predictive performance of a multiple linear regression model for soil moisture and soil temperature prediction using hyperspectral features. These findings have implications for soil science, agriculture, and environmental monitoring, providing insights into the relationship between soil moisture and spectral characteristics for improved understanding and management of soil systems.</a:t>
            </a:r>
            <a:endParaRPr sz="11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a:t>
            </a:r>
            <a:r>
              <a:rPr lang="en"/>
              <a:t> Questions</a:t>
            </a:r>
            <a:endParaRPr/>
          </a:p>
        </p:txBody>
      </p:sp>
      <p:sp>
        <p:nvSpPr>
          <p:cNvPr id="70" name="Google Shape;70;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100">
                <a:latin typeface="Arial"/>
                <a:ea typeface="Arial"/>
                <a:cs typeface="Arial"/>
                <a:sym typeface="Arial"/>
              </a:rPr>
              <a:t>(1) </a:t>
            </a:r>
            <a:r>
              <a:rPr lang="en" sz="1100">
                <a:latin typeface="Arial"/>
                <a:ea typeface="Arial"/>
                <a:cs typeface="Arial"/>
                <a:sym typeface="Arial"/>
              </a:rPr>
              <a:t>Can hyperspectral data be used to identify areas of soil with particularly high or low moisture content, which could be targeted for irrigation or other interventions?</a:t>
            </a:r>
            <a:endParaRPr sz="1100">
              <a:latin typeface="Arial"/>
              <a:ea typeface="Arial"/>
              <a:cs typeface="Arial"/>
              <a:sym typeface="Arial"/>
            </a:endParaRPr>
          </a:p>
          <a:p>
            <a:pPr indent="0" lvl="0" marL="0" rtl="0" algn="l">
              <a:lnSpc>
                <a:spcPct val="150000"/>
              </a:lnSpc>
              <a:spcBef>
                <a:spcPts val="0"/>
              </a:spcBef>
              <a:spcAft>
                <a:spcPts val="0"/>
              </a:spcAft>
              <a:buClr>
                <a:schemeClr val="dk2"/>
              </a:buClr>
              <a:buSzPts val="1100"/>
              <a:buFont typeface="Arial"/>
              <a:buNone/>
            </a:pPr>
            <a:r>
              <a:rPr lang="en" sz="1100">
                <a:latin typeface="Arial"/>
                <a:ea typeface="Arial"/>
                <a:cs typeface="Arial"/>
                <a:sym typeface="Arial"/>
              </a:rPr>
              <a:t>(2) Can hyperspectral features be used to identify areas where plants may be at risk due to high or low temperatures?</a:t>
            </a:r>
            <a:endParaRPr sz="1100">
              <a:latin typeface="Arial"/>
              <a:ea typeface="Arial"/>
              <a:cs typeface="Arial"/>
              <a:sym typeface="Arial"/>
            </a:endParaRPr>
          </a:p>
          <a:p>
            <a:pPr indent="0" lvl="0" marL="0" rtl="0" algn="l">
              <a:lnSpc>
                <a:spcPct val="150000"/>
              </a:lnSpc>
              <a:spcBef>
                <a:spcPts val="0"/>
              </a:spcBef>
              <a:spcAft>
                <a:spcPts val="0"/>
              </a:spcAft>
              <a:buClr>
                <a:schemeClr val="dk2"/>
              </a:buClr>
              <a:buSzPts val="1100"/>
              <a:buFont typeface="Arial"/>
              <a:buNone/>
            </a:pPr>
            <a:r>
              <a:rPr lang="en" sz="1100">
                <a:latin typeface="Arial"/>
                <a:ea typeface="Arial"/>
                <a:cs typeface="Arial"/>
                <a:sym typeface="Arial"/>
              </a:rPr>
              <a:t>(3) Can principal component analysis improve upon traditional statistical models for predicting soil moisture and temperature using hyperspectral data?</a:t>
            </a:r>
            <a:endParaRPr/>
          </a:p>
        </p:txBody>
      </p:sp>
      <p:pic>
        <p:nvPicPr>
          <p:cNvPr id="71" name="Google Shape;71;p15"/>
          <p:cNvPicPr preferRelativeResize="0"/>
          <p:nvPr/>
        </p:nvPicPr>
        <p:blipFill>
          <a:blip r:embed="rId3">
            <a:alphaModFix/>
          </a:blip>
          <a:stretch>
            <a:fillRect/>
          </a:stretch>
        </p:blipFill>
        <p:spPr>
          <a:xfrm>
            <a:off x="2514600" y="2614000"/>
            <a:ext cx="3925275" cy="2453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Experiment Setup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Base Model</a:t>
            </a:r>
            <a:endParaRPr/>
          </a:p>
        </p:txBody>
      </p:sp>
      <p:sp>
        <p:nvSpPr>
          <p:cNvPr id="82" name="Google Shape;82;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762000" y="1330977"/>
            <a:ext cx="7601325" cy="3686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Base Model</a:t>
            </a:r>
            <a:endParaRPr/>
          </a:p>
        </p:txBody>
      </p:sp>
      <p:sp>
        <p:nvSpPr>
          <p:cNvPr id="89" name="Google Shape;89;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8"/>
          <p:cNvPicPr preferRelativeResize="0"/>
          <p:nvPr/>
        </p:nvPicPr>
        <p:blipFill>
          <a:blip r:embed="rId3">
            <a:alphaModFix/>
          </a:blip>
          <a:stretch>
            <a:fillRect/>
          </a:stretch>
        </p:blipFill>
        <p:spPr>
          <a:xfrm>
            <a:off x="2430776" y="1152525"/>
            <a:ext cx="4210675" cy="4048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Tabular Summary</a:t>
            </a:r>
            <a:endParaRPr/>
          </a:p>
        </p:txBody>
      </p:sp>
      <p:sp>
        <p:nvSpPr>
          <p:cNvPr id="101" name="Google Shape;101;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Multiple linear regression with and without PCA.</a:t>
            </a:r>
            <a:endParaRPr/>
          </a:p>
        </p:txBody>
      </p:sp>
      <p:graphicFrame>
        <p:nvGraphicFramePr>
          <p:cNvPr id="102" name="Google Shape;102;p20"/>
          <p:cNvGraphicFramePr/>
          <p:nvPr/>
        </p:nvGraphicFramePr>
        <p:xfrm>
          <a:off x="952500" y="2190750"/>
          <a:ext cx="3000000" cy="3000000"/>
        </p:xfrm>
        <a:graphic>
          <a:graphicData uri="http://schemas.openxmlformats.org/drawingml/2006/table">
            <a:tbl>
              <a:tblPr>
                <a:noFill/>
                <a:tableStyleId>{17C0989A-5CFB-4444-A044-302783E1668B}</a:tableStyleId>
              </a:tblPr>
              <a:tblGrid>
                <a:gridCol w="1447800"/>
                <a:gridCol w="1447800"/>
                <a:gridCol w="1447800"/>
                <a:gridCol w="1447800"/>
                <a:gridCol w="1447800"/>
              </a:tblGrid>
              <a:tr h="381000">
                <a:tc rowSpan="3">
                  <a:txBody>
                    <a:bodyPr/>
                    <a:lstStyle/>
                    <a:p>
                      <a:pPr indent="0" lvl="0" marL="0" rtl="0" algn="l">
                        <a:spcBef>
                          <a:spcPts val="0"/>
                        </a:spcBef>
                        <a:spcAft>
                          <a:spcPts val="0"/>
                        </a:spcAft>
                        <a:buNone/>
                      </a:pPr>
                      <a:r>
                        <a:rPr lang="en" sz="1100"/>
                        <a:t>Model</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4">
                  <a:txBody>
                    <a:bodyPr/>
                    <a:lstStyle/>
                    <a:p>
                      <a:pPr indent="0" lvl="0" marL="0" rtl="0" algn="ctr">
                        <a:spcBef>
                          <a:spcPts val="0"/>
                        </a:spcBef>
                        <a:spcAft>
                          <a:spcPts val="0"/>
                        </a:spcAft>
                        <a:buNone/>
                      </a:pPr>
                      <a:r>
                        <a:rPr lang="en" sz="1100"/>
                        <a:t>Response variable</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r>
              <a:tr h="381000">
                <a:tc vMerge="1"/>
                <a:tc gridSpan="2">
                  <a:txBody>
                    <a:bodyPr/>
                    <a:lstStyle/>
                    <a:p>
                      <a:pPr indent="0" lvl="0" marL="0" rtl="0" algn="l">
                        <a:spcBef>
                          <a:spcPts val="0"/>
                        </a:spcBef>
                        <a:spcAft>
                          <a:spcPts val="0"/>
                        </a:spcAft>
                        <a:buNone/>
                      </a:pPr>
                      <a:r>
                        <a:rPr lang="en" sz="1100"/>
                        <a:t>Soil moisture</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lstStyle/>
                    <a:p>
                      <a:pPr indent="0" lvl="0" marL="0" rtl="0" algn="l">
                        <a:spcBef>
                          <a:spcPts val="0"/>
                        </a:spcBef>
                        <a:spcAft>
                          <a:spcPts val="0"/>
                        </a:spcAft>
                        <a:buNone/>
                      </a:pPr>
                      <a:r>
                        <a:rPr lang="en" sz="1100"/>
                        <a:t>Soil temperature</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381000">
                <a:tc vMerge="1"/>
                <a:tc>
                  <a:txBody>
                    <a:bodyPr/>
                    <a:lstStyle/>
                    <a:p>
                      <a:pPr indent="0" lvl="0" marL="0" rtl="0" algn="l">
                        <a:spcBef>
                          <a:spcPts val="0"/>
                        </a:spcBef>
                        <a:spcAft>
                          <a:spcPts val="0"/>
                        </a:spcAft>
                        <a:buNone/>
                      </a:pPr>
                      <a:r>
                        <a:rPr lang="en" sz="1100"/>
                        <a:t>RMSE</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R squared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RMSE</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R squared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Linear Regression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0.386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0.855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0.473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0.790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Linear Regression + PCA (optimal)</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0.334 (40)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0.888 (40)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0.383 (38)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0.852 (38)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Graph for soil moisture prediction</a:t>
            </a:r>
            <a:endParaRPr/>
          </a:p>
        </p:txBody>
      </p:sp>
      <p:sp>
        <p:nvSpPr>
          <p:cNvPr id="108" name="Google Shape;108;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RMSE vs number of Principal Components</a:t>
            </a:r>
            <a:endParaRPr/>
          </a:p>
        </p:txBody>
      </p:sp>
      <p:pic>
        <p:nvPicPr>
          <p:cNvPr id="109" name="Google Shape;109;p21"/>
          <p:cNvPicPr preferRelativeResize="0"/>
          <p:nvPr/>
        </p:nvPicPr>
        <p:blipFill>
          <a:blip r:embed="rId3">
            <a:alphaModFix/>
          </a:blip>
          <a:stretch>
            <a:fillRect/>
          </a:stretch>
        </p:blipFill>
        <p:spPr>
          <a:xfrm>
            <a:off x="1905975" y="1811825"/>
            <a:ext cx="4939500" cy="310302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