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280" r:id="rId3"/>
    <p:sldId id="281" r:id="rId4"/>
    <p:sldId id="260" r:id="rId5"/>
    <p:sldId id="263" r:id="rId6"/>
    <p:sldId id="262" r:id="rId7"/>
    <p:sldId id="283" r:id="rId8"/>
    <p:sldId id="265" r:id="rId9"/>
    <p:sldId id="278" r:id="rId10"/>
    <p:sldId id="267" r:id="rId11"/>
    <p:sldId id="279" r:id="rId12"/>
    <p:sldId id="270" r:id="rId13"/>
    <p:sldId id="284" r:id="rId14"/>
    <p:sldId id="285" r:id="rId15"/>
    <p:sldId id="286" r:id="rId16"/>
    <p:sldId id="271" r:id="rId17"/>
    <p:sldId id="294" r:id="rId18"/>
    <p:sldId id="296" r:id="rId19"/>
    <p:sldId id="298" r:id="rId20"/>
    <p:sldId id="297" r:id="rId21"/>
    <p:sldId id="299" r:id="rId22"/>
    <p:sldId id="301" r:id="rId23"/>
    <p:sldId id="300" r:id="rId24"/>
    <p:sldId id="302" r:id="rId25"/>
    <p:sldId id="303" r:id="rId26"/>
    <p:sldId id="304" r:id="rId27"/>
    <p:sldId id="305" r:id="rId28"/>
    <p:sldId id="306" r:id="rId29"/>
    <p:sldId id="287" r:id="rId30"/>
    <p:sldId id="292" r:id="rId31"/>
    <p:sldId id="291" r:id="rId32"/>
    <p:sldId id="310" r:id="rId33"/>
    <p:sldId id="309"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3FD36F-38FA-4BEE-89F0-0115BF678A2E}">
          <p14:sldIdLst>
            <p14:sldId id="257"/>
            <p14:sldId id="280"/>
            <p14:sldId id="281"/>
            <p14:sldId id="260"/>
            <p14:sldId id="263"/>
            <p14:sldId id="262"/>
            <p14:sldId id="283"/>
            <p14:sldId id="265"/>
            <p14:sldId id="278"/>
            <p14:sldId id="267"/>
            <p14:sldId id="279"/>
            <p14:sldId id="270"/>
          </p14:sldIdLst>
        </p14:section>
        <p14:section name="Untitled Section" id="{C0C5696E-621A-4827-9086-5F04C92CCE93}">
          <p14:sldIdLst>
            <p14:sldId id="284"/>
            <p14:sldId id="285"/>
            <p14:sldId id="286"/>
            <p14:sldId id="271"/>
            <p14:sldId id="294"/>
            <p14:sldId id="296"/>
            <p14:sldId id="298"/>
            <p14:sldId id="297"/>
            <p14:sldId id="299"/>
            <p14:sldId id="301"/>
            <p14:sldId id="300"/>
            <p14:sldId id="302"/>
            <p14:sldId id="303"/>
            <p14:sldId id="304"/>
            <p14:sldId id="305"/>
            <p14:sldId id="306"/>
            <p14:sldId id="287"/>
            <p14:sldId id="292"/>
            <p14:sldId id="291"/>
            <p14:sldId id="310"/>
            <p14:sldId id="309"/>
            <p14:sldId id="27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F06A3C-B4EB-CC37-7030-6D63E7C3ACC9}" name="Imaobong Enoh" initials="IE" userId="e26a42288ec18c0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F93DB-8988-46DB-820D-C9EB9F05B64D}" v="20" dt="2024-06-07T21:55:28.600"/>
    <p1510:client id="{E94DC050-ED63-40E3-9B2B-D55183ADC7FF}" v="45" dt="2024-06-07T12:52:0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1" autoAdjust="0"/>
    <p:restoredTop sz="94660"/>
  </p:normalViewPr>
  <p:slideViewPr>
    <p:cSldViewPr snapToGrid="0">
      <p:cViewPr varScale="1">
        <p:scale>
          <a:sx n="58" d="100"/>
          <a:sy n="58" d="100"/>
        </p:scale>
        <p:origin x="9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_rels/data10.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6" Type="http://schemas.openxmlformats.org/officeDocument/2006/relationships/image" Target="../media/image55.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8.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sv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2.svg"/><Relationship Id="rId16" Type="http://schemas.openxmlformats.org/officeDocument/2006/relationships/image" Target="../media/image55.svg"/><Relationship Id="rId1" Type="http://schemas.openxmlformats.org/officeDocument/2006/relationships/image" Target="../media/image41.png"/><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8.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0EB0E-C6F8-4104-9335-1FA08EC58F02}"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GB"/>
        </a:p>
      </dgm:t>
    </dgm:pt>
    <dgm:pt modelId="{98F4F941-3D3E-41AE-917F-94C94E9E34A4}">
      <dgm:prSet custT="1"/>
      <dgm:spPr/>
      <dgm:t>
        <a:bodyPr/>
        <a:lstStyle/>
        <a:p>
          <a:r>
            <a:rPr lang="en-GB" sz="1400" b="1" i="0" baseline="0" dirty="0"/>
            <a:t>Purpose: </a:t>
          </a:r>
          <a:r>
            <a:rPr lang="en-GB" sz="1400" b="0" i="0" baseline="0" dirty="0"/>
            <a:t>The primary purpose of this presentation is to provide a comprehensive overview of the supply chain optimization project undertaken for StoreFIT Limited, a fast-growing retail chain with a focus on maximizing customer satisfaction. </a:t>
          </a:r>
          <a:endParaRPr lang="en-GB" sz="1400" dirty="0"/>
        </a:p>
      </dgm:t>
    </dgm:pt>
    <dgm:pt modelId="{5834D912-1267-42D1-85A2-3548240CC7E8}" type="parTrans" cxnId="{51C70775-3011-4840-A4BA-701EBD84B7ED}">
      <dgm:prSet/>
      <dgm:spPr/>
      <dgm:t>
        <a:bodyPr/>
        <a:lstStyle/>
        <a:p>
          <a:endParaRPr lang="en-GB"/>
        </a:p>
      </dgm:t>
    </dgm:pt>
    <dgm:pt modelId="{25A7A2BA-C2CF-41EE-ACAC-DDD8DEEB8787}" type="sibTrans" cxnId="{51C70775-3011-4840-A4BA-701EBD84B7ED}">
      <dgm:prSet/>
      <dgm:spPr/>
      <dgm:t>
        <a:bodyPr/>
        <a:lstStyle/>
        <a:p>
          <a:endParaRPr lang="en-GB"/>
        </a:p>
      </dgm:t>
    </dgm:pt>
    <dgm:pt modelId="{336EB01F-FA6F-483F-8A86-82F1FB38244E}">
      <dgm:prSet/>
      <dgm:spPr/>
      <dgm:t>
        <a:bodyPr/>
        <a:lstStyle/>
        <a:p>
          <a:r>
            <a:rPr lang="en-GB" b="1" i="0" baseline="0" dirty="0"/>
            <a:t>Significance: </a:t>
          </a:r>
          <a:r>
            <a:rPr lang="en-GB" b="0" i="0" baseline="0" dirty="0"/>
            <a:t>The significance of this project lies in its potential to address critical operational challenges that StoreFIT is currently facing particularly related</a:t>
          </a:r>
          <a:r>
            <a:rPr lang="en-GB" b="0" i="0" u="sng" baseline="0" dirty="0"/>
            <a:t> </a:t>
          </a:r>
          <a:r>
            <a:rPr lang="en-GB" b="0" i="0" baseline="0" dirty="0"/>
            <a:t>to inventory management and customer satisfaction. </a:t>
          </a:r>
          <a:endParaRPr lang="en-GB" dirty="0"/>
        </a:p>
      </dgm:t>
    </dgm:pt>
    <dgm:pt modelId="{20898553-A28C-4335-A7B2-1CEF291C1FB9}" type="parTrans" cxnId="{0BFFBC4B-AF0B-45CB-8CC2-9B1E39A25FC6}">
      <dgm:prSet/>
      <dgm:spPr/>
      <dgm:t>
        <a:bodyPr/>
        <a:lstStyle/>
        <a:p>
          <a:endParaRPr lang="en-GB"/>
        </a:p>
      </dgm:t>
    </dgm:pt>
    <dgm:pt modelId="{1E384139-C384-48E4-A371-566452B3AA5F}" type="sibTrans" cxnId="{0BFFBC4B-AF0B-45CB-8CC2-9B1E39A25FC6}">
      <dgm:prSet/>
      <dgm:spPr/>
      <dgm:t>
        <a:bodyPr/>
        <a:lstStyle/>
        <a:p>
          <a:endParaRPr lang="en-GB"/>
        </a:p>
      </dgm:t>
    </dgm:pt>
    <dgm:pt modelId="{39B4A786-1276-4005-B9BF-EF6892802FB8}">
      <dgm:prSet custT="1"/>
      <dgm:spPr/>
      <dgm:t>
        <a:bodyPr/>
        <a:lstStyle/>
        <a:p>
          <a:r>
            <a:rPr lang="en-GB" sz="1400" b="1" i="0" baseline="0" dirty="0"/>
            <a:t>Aim: </a:t>
          </a:r>
          <a:r>
            <a:rPr lang="en-GB" sz="1400" b="0" i="0" baseline="0" dirty="0"/>
            <a:t>By optimizing the supply chain, the project aims to enhance the company's ability to meet customer demand promptly, reduce backorders, and streamline its operations for improved efficiency.</a:t>
          </a:r>
          <a:endParaRPr lang="en-GB" sz="1400" dirty="0"/>
        </a:p>
      </dgm:t>
    </dgm:pt>
    <dgm:pt modelId="{B4A64B96-D147-49AF-AD56-3C8EF6365649}" type="parTrans" cxnId="{598C8CC5-4F6C-4AD9-9E33-5F3EB501C043}">
      <dgm:prSet/>
      <dgm:spPr/>
      <dgm:t>
        <a:bodyPr/>
        <a:lstStyle/>
        <a:p>
          <a:endParaRPr lang="en-GB"/>
        </a:p>
      </dgm:t>
    </dgm:pt>
    <dgm:pt modelId="{975BDC9E-8389-4EE7-9905-DAB09516A6BA}" type="sibTrans" cxnId="{598C8CC5-4F6C-4AD9-9E33-5F3EB501C043}">
      <dgm:prSet/>
      <dgm:spPr/>
      <dgm:t>
        <a:bodyPr/>
        <a:lstStyle/>
        <a:p>
          <a:endParaRPr lang="en-GB"/>
        </a:p>
      </dgm:t>
    </dgm:pt>
    <dgm:pt modelId="{6B65E856-7751-43A7-9A56-14667D65F678}" type="pres">
      <dgm:prSet presAssocID="{0370EB0E-C6F8-4104-9335-1FA08EC58F02}" presName="Name0" presStyleCnt="0">
        <dgm:presLayoutVars>
          <dgm:chMax val="7"/>
          <dgm:dir/>
          <dgm:resizeHandles val="exact"/>
        </dgm:presLayoutVars>
      </dgm:prSet>
      <dgm:spPr/>
    </dgm:pt>
    <dgm:pt modelId="{9CE38862-47D2-4E4A-97C1-772DBE747204}" type="pres">
      <dgm:prSet presAssocID="{0370EB0E-C6F8-4104-9335-1FA08EC58F02}" presName="ellipse1" presStyleLbl="vennNode1" presStyleIdx="0" presStyleCnt="3">
        <dgm:presLayoutVars>
          <dgm:bulletEnabled val="1"/>
        </dgm:presLayoutVars>
      </dgm:prSet>
      <dgm:spPr/>
    </dgm:pt>
    <dgm:pt modelId="{9EF4485F-3EBE-42AE-934E-7009EE47E0A7}" type="pres">
      <dgm:prSet presAssocID="{0370EB0E-C6F8-4104-9335-1FA08EC58F02}" presName="ellipse2" presStyleLbl="vennNode1" presStyleIdx="1" presStyleCnt="3">
        <dgm:presLayoutVars>
          <dgm:bulletEnabled val="1"/>
        </dgm:presLayoutVars>
      </dgm:prSet>
      <dgm:spPr/>
    </dgm:pt>
    <dgm:pt modelId="{E889C173-5DBD-4B0E-B542-33EE23721E6A}" type="pres">
      <dgm:prSet presAssocID="{0370EB0E-C6F8-4104-9335-1FA08EC58F02}" presName="ellipse3" presStyleLbl="vennNode1" presStyleIdx="2" presStyleCnt="3">
        <dgm:presLayoutVars>
          <dgm:bulletEnabled val="1"/>
        </dgm:presLayoutVars>
      </dgm:prSet>
      <dgm:spPr/>
    </dgm:pt>
  </dgm:ptLst>
  <dgm:cxnLst>
    <dgm:cxn modelId="{D10DB706-BA2C-4F80-B821-E40F60BEDDCF}" type="presOf" srcId="{98F4F941-3D3E-41AE-917F-94C94E9E34A4}" destId="{9CE38862-47D2-4E4A-97C1-772DBE747204}" srcOrd="0" destOrd="0" presId="urn:microsoft.com/office/officeart/2005/8/layout/rings+Icon"/>
    <dgm:cxn modelId="{42607B25-4FD0-4588-BE75-982F5207CEBA}" type="presOf" srcId="{0370EB0E-C6F8-4104-9335-1FA08EC58F02}" destId="{6B65E856-7751-43A7-9A56-14667D65F678}" srcOrd="0" destOrd="0" presId="urn:microsoft.com/office/officeart/2005/8/layout/rings+Icon"/>
    <dgm:cxn modelId="{3F483A40-25FA-44DA-BD9D-36D51A6EAAAF}" type="presOf" srcId="{336EB01F-FA6F-483F-8A86-82F1FB38244E}" destId="{9EF4485F-3EBE-42AE-934E-7009EE47E0A7}" srcOrd="0" destOrd="0" presId="urn:microsoft.com/office/officeart/2005/8/layout/rings+Icon"/>
    <dgm:cxn modelId="{0BFFBC4B-AF0B-45CB-8CC2-9B1E39A25FC6}" srcId="{0370EB0E-C6F8-4104-9335-1FA08EC58F02}" destId="{336EB01F-FA6F-483F-8A86-82F1FB38244E}" srcOrd="1" destOrd="0" parTransId="{20898553-A28C-4335-A7B2-1CEF291C1FB9}" sibTransId="{1E384139-C384-48E4-A371-566452B3AA5F}"/>
    <dgm:cxn modelId="{51C70775-3011-4840-A4BA-701EBD84B7ED}" srcId="{0370EB0E-C6F8-4104-9335-1FA08EC58F02}" destId="{98F4F941-3D3E-41AE-917F-94C94E9E34A4}" srcOrd="0" destOrd="0" parTransId="{5834D912-1267-42D1-85A2-3548240CC7E8}" sibTransId="{25A7A2BA-C2CF-41EE-ACAC-DDD8DEEB8787}"/>
    <dgm:cxn modelId="{0AA3AA55-5FF2-448D-8EBD-920592A3FAAE}" type="presOf" srcId="{39B4A786-1276-4005-B9BF-EF6892802FB8}" destId="{E889C173-5DBD-4B0E-B542-33EE23721E6A}" srcOrd="0" destOrd="0" presId="urn:microsoft.com/office/officeart/2005/8/layout/rings+Icon"/>
    <dgm:cxn modelId="{598C8CC5-4F6C-4AD9-9E33-5F3EB501C043}" srcId="{0370EB0E-C6F8-4104-9335-1FA08EC58F02}" destId="{39B4A786-1276-4005-B9BF-EF6892802FB8}" srcOrd="2" destOrd="0" parTransId="{B4A64B96-D147-49AF-AD56-3C8EF6365649}" sibTransId="{975BDC9E-8389-4EE7-9905-DAB09516A6BA}"/>
    <dgm:cxn modelId="{F929C821-5039-4702-8395-EC4BBB65AEB9}" type="presParOf" srcId="{6B65E856-7751-43A7-9A56-14667D65F678}" destId="{9CE38862-47D2-4E4A-97C1-772DBE747204}" srcOrd="0" destOrd="0" presId="urn:microsoft.com/office/officeart/2005/8/layout/rings+Icon"/>
    <dgm:cxn modelId="{AE8C1464-3649-44B4-940C-504499059909}" type="presParOf" srcId="{6B65E856-7751-43A7-9A56-14667D65F678}" destId="{9EF4485F-3EBE-42AE-934E-7009EE47E0A7}" srcOrd="1" destOrd="0" presId="urn:microsoft.com/office/officeart/2005/8/layout/rings+Icon"/>
    <dgm:cxn modelId="{4F09EF2F-8ED8-440D-AD9B-1D0B15C20B1B}" type="presParOf" srcId="{6B65E856-7751-43A7-9A56-14667D65F678}" destId="{E889C173-5DBD-4B0E-B542-33EE23721E6A}" srcOrd="2"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F4C0E2-4671-4DDD-BD0E-5778D5C68B2C}"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1B14BE0D-8B20-4F0E-BE30-608249DD742A}">
      <dgm:prSet custT="1"/>
      <dgm:spPr/>
      <dgm:t>
        <a:bodyPr/>
        <a:lstStyle/>
        <a:p>
          <a:pPr>
            <a:lnSpc>
              <a:spcPct val="100000"/>
            </a:lnSpc>
          </a:pPr>
          <a:r>
            <a:rPr lang="en-US" sz="1800" dirty="0"/>
            <a:t>Overstocking of 225 out of 227 Products</a:t>
          </a:r>
          <a:endParaRPr lang="en-US" sz="1500" dirty="0"/>
        </a:p>
      </dgm:t>
    </dgm:pt>
    <dgm:pt modelId="{0652F9CD-2F3C-45A1-926D-A27F90F7C75C}" type="parTrans" cxnId="{81B10453-0C16-459E-A83C-3BC0834119E7}">
      <dgm:prSet/>
      <dgm:spPr/>
      <dgm:t>
        <a:bodyPr/>
        <a:lstStyle/>
        <a:p>
          <a:endParaRPr lang="en-US"/>
        </a:p>
      </dgm:t>
    </dgm:pt>
    <dgm:pt modelId="{A247DFC8-24F1-4A3F-83E1-65F2FAAC2A16}" type="sibTrans" cxnId="{81B10453-0C16-459E-A83C-3BC0834119E7}">
      <dgm:prSet/>
      <dgm:spPr/>
      <dgm:t>
        <a:bodyPr/>
        <a:lstStyle/>
        <a:p>
          <a:pPr>
            <a:lnSpc>
              <a:spcPct val="100000"/>
            </a:lnSpc>
          </a:pPr>
          <a:endParaRPr lang="en-US"/>
        </a:p>
      </dgm:t>
    </dgm:pt>
    <dgm:pt modelId="{27EF0F1F-AB7A-4FA4-BA1F-4B293C1B9F96}">
      <dgm:prSet custT="1"/>
      <dgm:spPr/>
      <dgm:t>
        <a:bodyPr/>
        <a:lstStyle/>
        <a:p>
          <a:pPr>
            <a:lnSpc>
              <a:spcPct val="100000"/>
            </a:lnSpc>
          </a:pPr>
          <a:r>
            <a:rPr lang="en-US" sz="1800" dirty="0"/>
            <a:t>Longer Lead Times</a:t>
          </a:r>
        </a:p>
      </dgm:t>
    </dgm:pt>
    <dgm:pt modelId="{CA5A2E37-456B-4C23-B546-85B71E2AA73D}" type="parTrans" cxnId="{846ECAFE-3B03-493B-9223-CE0F9F5488B3}">
      <dgm:prSet/>
      <dgm:spPr/>
      <dgm:t>
        <a:bodyPr/>
        <a:lstStyle/>
        <a:p>
          <a:endParaRPr lang="en-US"/>
        </a:p>
      </dgm:t>
    </dgm:pt>
    <dgm:pt modelId="{A3D77CB3-0058-4EB1-A9A2-172A7A3976E5}" type="sibTrans" cxnId="{846ECAFE-3B03-493B-9223-CE0F9F5488B3}">
      <dgm:prSet/>
      <dgm:spPr/>
      <dgm:t>
        <a:bodyPr/>
        <a:lstStyle/>
        <a:p>
          <a:pPr>
            <a:lnSpc>
              <a:spcPct val="100000"/>
            </a:lnSpc>
          </a:pPr>
          <a:endParaRPr lang="en-US"/>
        </a:p>
      </dgm:t>
    </dgm:pt>
    <dgm:pt modelId="{F8DE9119-2625-434F-8268-11856B0E0DAF}">
      <dgm:prSet custT="1"/>
      <dgm:spPr/>
      <dgm:t>
        <a:bodyPr/>
        <a:lstStyle/>
        <a:p>
          <a:pPr>
            <a:lnSpc>
              <a:spcPct val="100000"/>
            </a:lnSpc>
          </a:pPr>
          <a:r>
            <a:rPr lang="en-US" sz="1800" dirty="0"/>
            <a:t>Inadequate ERP System Integration</a:t>
          </a:r>
        </a:p>
      </dgm:t>
    </dgm:pt>
    <dgm:pt modelId="{A0F4CABF-8B68-454A-BEFF-BF02DCC431AF}" type="parTrans" cxnId="{1C40F6BA-8E47-4CC5-B070-56ABDB11DA83}">
      <dgm:prSet/>
      <dgm:spPr/>
      <dgm:t>
        <a:bodyPr/>
        <a:lstStyle/>
        <a:p>
          <a:endParaRPr lang="en-US"/>
        </a:p>
      </dgm:t>
    </dgm:pt>
    <dgm:pt modelId="{D6E8C2D2-FDC1-4E5B-848D-0D5E8C701A58}" type="sibTrans" cxnId="{1C40F6BA-8E47-4CC5-B070-56ABDB11DA83}">
      <dgm:prSet/>
      <dgm:spPr/>
      <dgm:t>
        <a:bodyPr/>
        <a:lstStyle/>
        <a:p>
          <a:pPr>
            <a:lnSpc>
              <a:spcPct val="100000"/>
            </a:lnSpc>
          </a:pPr>
          <a:endParaRPr lang="en-US"/>
        </a:p>
      </dgm:t>
    </dgm:pt>
    <dgm:pt modelId="{51FE8611-FB17-40C6-B7AF-D7AE11875F3B}">
      <dgm:prSet custT="1"/>
      <dgm:spPr/>
      <dgm:t>
        <a:bodyPr/>
        <a:lstStyle/>
        <a:p>
          <a:pPr>
            <a:lnSpc>
              <a:spcPct val="100000"/>
            </a:lnSpc>
          </a:pPr>
          <a:r>
            <a:rPr lang="en-US" sz="1800" dirty="0"/>
            <a:t>Lack of Real-Time Data Visibility</a:t>
          </a:r>
        </a:p>
      </dgm:t>
    </dgm:pt>
    <dgm:pt modelId="{56B1D772-AA51-4912-AF8C-1353406BDBC9}" type="parTrans" cxnId="{3457F6B8-E269-4954-B906-034AFDA7B163}">
      <dgm:prSet/>
      <dgm:spPr/>
      <dgm:t>
        <a:bodyPr/>
        <a:lstStyle/>
        <a:p>
          <a:endParaRPr lang="en-US"/>
        </a:p>
      </dgm:t>
    </dgm:pt>
    <dgm:pt modelId="{CBCDD44B-42C3-49E3-B2C8-E04B11CDC03B}" type="sibTrans" cxnId="{3457F6B8-E269-4954-B906-034AFDA7B163}">
      <dgm:prSet/>
      <dgm:spPr/>
      <dgm:t>
        <a:bodyPr/>
        <a:lstStyle/>
        <a:p>
          <a:pPr>
            <a:lnSpc>
              <a:spcPct val="100000"/>
            </a:lnSpc>
          </a:pPr>
          <a:endParaRPr lang="en-US"/>
        </a:p>
      </dgm:t>
    </dgm:pt>
    <dgm:pt modelId="{C29B0748-359A-47C7-872F-F9E3A549B05C}">
      <dgm:prSet custT="1"/>
      <dgm:spPr/>
      <dgm:t>
        <a:bodyPr/>
        <a:lstStyle/>
        <a:p>
          <a:pPr>
            <a:lnSpc>
              <a:spcPct val="100000"/>
            </a:lnSpc>
          </a:pPr>
          <a:r>
            <a:rPr lang="en-US" sz="1800" dirty="0"/>
            <a:t>Low Backorder Rate affecting only 9 Products</a:t>
          </a:r>
        </a:p>
      </dgm:t>
    </dgm:pt>
    <dgm:pt modelId="{7C9DBC19-B48D-4D07-B025-C7E7CB3BDBC3}" type="parTrans" cxnId="{4BB92D8C-4B3B-4197-9763-E1D599B825A8}">
      <dgm:prSet/>
      <dgm:spPr/>
      <dgm:t>
        <a:bodyPr/>
        <a:lstStyle/>
        <a:p>
          <a:endParaRPr lang="en-US"/>
        </a:p>
      </dgm:t>
    </dgm:pt>
    <dgm:pt modelId="{CCA69FF9-BE48-4284-AD3E-C41E3C5B2613}" type="sibTrans" cxnId="{4BB92D8C-4B3B-4197-9763-E1D599B825A8}">
      <dgm:prSet/>
      <dgm:spPr/>
      <dgm:t>
        <a:bodyPr/>
        <a:lstStyle/>
        <a:p>
          <a:pPr>
            <a:lnSpc>
              <a:spcPct val="100000"/>
            </a:lnSpc>
          </a:pPr>
          <a:endParaRPr lang="en-US"/>
        </a:p>
      </dgm:t>
    </dgm:pt>
    <dgm:pt modelId="{5F7B0DEE-FFCC-42FE-966C-A01B3066D6FF}">
      <dgm:prSet custT="1"/>
      <dgm:spPr/>
      <dgm:t>
        <a:bodyPr/>
        <a:lstStyle/>
        <a:p>
          <a:pPr>
            <a:lnSpc>
              <a:spcPct val="100000"/>
            </a:lnSpc>
          </a:pPr>
          <a:r>
            <a:rPr lang="en-US" sz="1800" dirty="0"/>
            <a:t>Limited Product Demand Forecasting</a:t>
          </a:r>
        </a:p>
      </dgm:t>
    </dgm:pt>
    <dgm:pt modelId="{FE2044F2-9047-47F9-B919-7BD32C4B947A}" type="parTrans" cxnId="{8ACEC9C7-3644-47A8-988A-4A585E5C7B95}">
      <dgm:prSet/>
      <dgm:spPr/>
      <dgm:t>
        <a:bodyPr/>
        <a:lstStyle/>
        <a:p>
          <a:endParaRPr lang="en-US"/>
        </a:p>
      </dgm:t>
    </dgm:pt>
    <dgm:pt modelId="{C9067FF6-49B8-410E-8BAB-F7A963D44D44}" type="sibTrans" cxnId="{8ACEC9C7-3644-47A8-988A-4A585E5C7B95}">
      <dgm:prSet/>
      <dgm:spPr/>
      <dgm:t>
        <a:bodyPr/>
        <a:lstStyle/>
        <a:p>
          <a:pPr>
            <a:lnSpc>
              <a:spcPct val="100000"/>
            </a:lnSpc>
          </a:pPr>
          <a:endParaRPr lang="en-US"/>
        </a:p>
      </dgm:t>
    </dgm:pt>
    <dgm:pt modelId="{68AAA7AA-A185-42E0-934A-F1B85490B793}">
      <dgm:prSet/>
      <dgm:spPr/>
      <dgm:t>
        <a:bodyPr/>
        <a:lstStyle/>
        <a:p>
          <a:pPr>
            <a:lnSpc>
              <a:spcPct val="100000"/>
            </a:lnSpc>
          </a:pPr>
          <a:r>
            <a:rPr lang="en-US" dirty="0"/>
            <a:t>Data Quality Issues – Missing Lead Time Entries</a:t>
          </a:r>
        </a:p>
      </dgm:t>
    </dgm:pt>
    <dgm:pt modelId="{00B9A6C9-7F56-4861-99FB-693397BC0A7A}" type="sibTrans" cxnId="{22F97667-4CF5-4D09-B80E-DE5B3BF30F0B}">
      <dgm:prSet/>
      <dgm:spPr/>
      <dgm:t>
        <a:bodyPr/>
        <a:lstStyle/>
        <a:p>
          <a:pPr>
            <a:lnSpc>
              <a:spcPct val="100000"/>
            </a:lnSpc>
          </a:pPr>
          <a:endParaRPr lang="en-US"/>
        </a:p>
      </dgm:t>
    </dgm:pt>
    <dgm:pt modelId="{68230C1F-2B8E-44DF-8FD7-6B1036ED8F7C}" type="parTrans" cxnId="{22F97667-4CF5-4D09-B80E-DE5B3BF30F0B}">
      <dgm:prSet/>
      <dgm:spPr/>
      <dgm:t>
        <a:bodyPr/>
        <a:lstStyle/>
        <a:p>
          <a:endParaRPr lang="en-US"/>
        </a:p>
      </dgm:t>
    </dgm:pt>
    <dgm:pt modelId="{638B0D20-73EA-4D5B-AB4D-D9D259CF9932}">
      <dgm:prSet/>
      <dgm:spPr>
        <a:solidFill>
          <a:schemeClr val="bg2">
            <a:lumMod val="90000"/>
          </a:schemeClr>
        </a:solidFill>
      </dgm:spPr>
      <dgm:t>
        <a:bodyPr/>
        <a:lstStyle/>
        <a:p>
          <a:pPr>
            <a:lnSpc>
              <a:spcPct val="100000"/>
            </a:lnSpc>
          </a:pPr>
          <a:r>
            <a:rPr lang="en-US" dirty="0"/>
            <a:t>Inaccurate Inventory Management</a:t>
          </a:r>
        </a:p>
      </dgm:t>
    </dgm:pt>
    <dgm:pt modelId="{E28EE074-FA7F-4016-AE63-2564A6A19661}" type="parTrans" cxnId="{237336CF-B127-4DB0-8775-F6654D366B8B}">
      <dgm:prSet/>
      <dgm:spPr/>
      <dgm:t>
        <a:bodyPr/>
        <a:lstStyle/>
        <a:p>
          <a:endParaRPr lang="en-GB"/>
        </a:p>
      </dgm:t>
    </dgm:pt>
    <dgm:pt modelId="{772B6EFB-0FAA-43AD-8A84-3C387EA41D58}" type="sibTrans" cxnId="{237336CF-B127-4DB0-8775-F6654D366B8B}">
      <dgm:prSet/>
      <dgm:spPr/>
      <dgm:t>
        <a:bodyPr/>
        <a:lstStyle/>
        <a:p>
          <a:endParaRPr lang="en-GB"/>
        </a:p>
      </dgm:t>
    </dgm:pt>
    <dgm:pt modelId="{33C9CF13-8904-4253-8AC6-ED973498560A}" type="pres">
      <dgm:prSet presAssocID="{5CF4C0E2-4671-4DDD-BD0E-5778D5C68B2C}" presName="root" presStyleCnt="0">
        <dgm:presLayoutVars>
          <dgm:dir/>
          <dgm:resizeHandles val="exact"/>
        </dgm:presLayoutVars>
      </dgm:prSet>
      <dgm:spPr/>
    </dgm:pt>
    <dgm:pt modelId="{247C8ED4-98E7-46F4-BFE5-B00A1FC89206}" type="pres">
      <dgm:prSet presAssocID="{1B14BE0D-8B20-4F0E-BE30-608249DD742A}" presName="compNode" presStyleCnt="0"/>
      <dgm:spPr/>
    </dgm:pt>
    <dgm:pt modelId="{AEA11555-55D6-4263-B23C-0D7D5798090B}" type="pres">
      <dgm:prSet presAssocID="{1B14BE0D-8B20-4F0E-BE30-608249DD742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8788374E-9D21-4DFB-B104-4CAC13BE2911}" type="pres">
      <dgm:prSet presAssocID="{1B14BE0D-8B20-4F0E-BE30-608249DD742A}" presName="spaceRect" presStyleCnt="0"/>
      <dgm:spPr/>
    </dgm:pt>
    <dgm:pt modelId="{1119F731-66EB-4FBE-9695-55D2754F7FC2}" type="pres">
      <dgm:prSet presAssocID="{1B14BE0D-8B20-4F0E-BE30-608249DD742A}" presName="textRect" presStyleLbl="revTx" presStyleIdx="0" presStyleCnt="8">
        <dgm:presLayoutVars>
          <dgm:chMax val="1"/>
          <dgm:chPref val="1"/>
        </dgm:presLayoutVars>
      </dgm:prSet>
      <dgm:spPr/>
    </dgm:pt>
    <dgm:pt modelId="{9F03C2C4-2CCD-4BDF-B3D0-E8E27520E92F}" type="pres">
      <dgm:prSet presAssocID="{A247DFC8-24F1-4A3F-83E1-65F2FAAC2A16}" presName="sibTrans" presStyleCnt="0"/>
      <dgm:spPr/>
    </dgm:pt>
    <dgm:pt modelId="{E8F53424-A788-48E5-8799-16EFA05CE14F}" type="pres">
      <dgm:prSet presAssocID="{27EF0F1F-AB7A-4FA4-BA1F-4B293C1B9F96}" presName="compNode" presStyleCnt="0"/>
      <dgm:spPr/>
    </dgm:pt>
    <dgm:pt modelId="{7A40E262-5082-4D07-830A-8536E5890749}" type="pres">
      <dgm:prSet presAssocID="{27EF0F1F-AB7A-4FA4-BA1F-4B293C1B9F9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F63E9E10-0CF4-4FBF-82A7-FB415B3B2884}" type="pres">
      <dgm:prSet presAssocID="{27EF0F1F-AB7A-4FA4-BA1F-4B293C1B9F96}" presName="spaceRect" presStyleCnt="0"/>
      <dgm:spPr/>
    </dgm:pt>
    <dgm:pt modelId="{01F97540-4F10-479C-87C3-DE0D1BD1C2D3}" type="pres">
      <dgm:prSet presAssocID="{27EF0F1F-AB7A-4FA4-BA1F-4B293C1B9F96}" presName="textRect" presStyleLbl="revTx" presStyleIdx="1" presStyleCnt="8">
        <dgm:presLayoutVars>
          <dgm:chMax val="1"/>
          <dgm:chPref val="1"/>
        </dgm:presLayoutVars>
      </dgm:prSet>
      <dgm:spPr/>
    </dgm:pt>
    <dgm:pt modelId="{8EC122C0-2779-4914-8DF4-CFDF2E236575}" type="pres">
      <dgm:prSet presAssocID="{A3D77CB3-0058-4EB1-A9A2-172A7A3976E5}" presName="sibTrans" presStyleCnt="0"/>
      <dgm:spPr/>
    </dgm:pt>
    <dgm:pt modelId="{A73073E0-801A-4424-9EB5-880015A1A529}" type="pres">
      <dgm:prSet presAssocID="{F8DE9119-2625-434F-8268-11856B0E0DAF}" presName="compNode" presStyleCnt="0"/>
      <dgm:spPr/>
    </dgm:pt>
    <dgm:pt modelId="{3AE7334A-7412-4D0E-BD91-6C6A91BF966E}" type="pres">
      <dgm:prSet presAssocID="{F8DE9119-2625-434F-8268-11856B0E0DA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EE9F0292-4A2C-4266-8C61-2F289DDA2C66}" type="pres">
      <dgm:prSet presAssocID="{F8DE9119-2625-434F-8268-11856B0E0DAF}" presName="spaceRect" presStyleCnt="0"/>
      <dgm:spPr/>
    </dgm:pt>
    <dgm:pt modelId="{0C96ABE4-B534-46CC-A36B-50E17687477D}" type="pres">
      <dgm:prSet presAssocID="{F8DE9119-2625-434F-8268-11856B0E0DAF}" presName="textRect" presStyleLbl="revTx" presStyleIdx="2" presStyleCnt="8">
        <dgm:presLayoutVars>
          <dgm:chMax val="1"/>
          <dgm:chPref val="1"/>
        </dgm:presLayoutVars>
      </dgm:prSet>
      <dgm:spPr/>
    </dgm:pt>
    <dgm:pt modelId="{4FE23D73-C1C8-4C1D-BE6E-4FC9DE1790B7}" type="pres">
      <dgm:prSet presAssocID="{D6E8C2D2-FDC1-4E5B-848D-0D5E8C701A58}" presName="sibTrans" presStyleCnt="0"/>
      <dgm:spPr/>
    </dgm:pt>
    <dgm:pt modelId="{918317C9-669C-44BF-8A91-BD9967ABDEC8}" type="pres">
      <dgm:prSet presAssocID="{51FE8611-FB17-40C6-B7AF-D7AE11875F3B}" presName="compNode" presStyleCnt="0"/>
      <dgm:spPr/>
    </dgm:pt>
    <dgm:pt modelId="{6623B199-51B9-43D9-93F7-900631F90165}" type="pres">
      <dgm:prSet presAssocID="{51FE8611-FB17-40C6-B7AF-D7AE11875F3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rglass"/>
        </a:ext>
      </dgm:extLst>
    </dgm:pt>
    <dgm:pt modelId="{30DA27BA-031D-4787-B29A-9EAA03159022}" type="pres">
      <dgm:prSet presAssocID="{51FE8611-FB17-40C6-B7AF-D7AE11875F3B}" presName="spaceRect" presStyleCnt="0"/>
      <dgm:spPr/>
    </dgm:pt>
    <dgm:pt modelId="{84F79AAA-1F59-477D-A705-936320029A02}" type="pres">
      <dgm:prSet presAssocID="{51FE8611-FB17-40C6-B7AF-D7AE11875F3B}" presName="textRect" presStyleLbl="revTx" presStyleIdx="3" presStyleCnt="8">
        <dgm:presLayoutVars>
          <dgm:chMax val="1"/>
          <dgm:chPref val="1"/>
        </dgm:presLayoutVars>
      </dgm:prSet>
      <dgm:spPr/>
    </dgm:pt>
    <dgm:pt modelId="{F57BF60A-B1FD-402E-9778-FBD0B7EF3277}" type="pres">
      <dgm:prSet presAssocID="{CBCDD44B-42C3-49E3-B2C8-E04B11CDC03B}" presName="sibTrans" presStyleCnt="0"/>
      <dgm:spPr/>
    </dgm:pt>
    <dgm:pt modelId="{D30DFEEE-5441-4856-8EF2-757B8BE5BBE3}" type="pres">
      <dgm:prSet presAssocID="{C29B0748-359A-47C7-872F-F9E3A549B05C}" presName="compNode" presStyleCnt="0"/>
      <dgm:spPr/>
    </dgm:pt>
    <dgm:pt modelId="{28784231-1586-411F-B83C-E6CA7F67434D}" type="pres">
      <dgm:prSet presAssocID="{C29B0748-359A-47C7-872F-F9E3A549B05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23CC77B-5601-4095-A2A3-A0EC9476AED0}" type="pres">
      <dgm:prSet presAssocID="{C29B0748-359A-47C7-872F-F9E3A549B05C}" presName="spaceRect" presStyleCnt="0"/>
      <dgm:spPr/>
    </dgm:pt>
    <dgm:pt modelId="{ED7D4BED-0F23-436C-BA06-6AA271F6E4B5}" type="pres">
      <dgm:prSet presAssocID="{C29B0748-359A-47C7-872F-F9E3A549B05C}" presName="textRect" presStyleLbl="revTx" presStyleIdx="4" presStyleCnt="8">
        <dgm:presLayoutVars>
          <dgm:chMax val="1"/>
          <dgm:chPref val="1"/>
        </dgm:presLayoutVars>
      </dgm:prSet>
      <dgm:spPr/>
    </dgm:pt>
    <dgm:pt modelId="{518A4A3B-39AE-4250-89D0-23CC0DFAD00A}" type="pres">
      <dgm:prSet presAssocID="{CCA69FF9-BE48-4284-AD3E-C41E3C5B2613}" presName="sibTrans" presStyleCnt="0"/>
      <dgm:spPr/>
    </dgm:pt>
    <dgm:pt modelId="{EA973C59-BC90-4D24-A36D-4437814B3132}" type="pres">
      <dgm:prSet presAssocID="{5F7B0DEE-FFCC-42FE-966C-A01B3066D6FF}" presName="compNode" presStyleCnt="0"/>
      <dgm:spPr/>
    </dgm:pt>
    <dgm:pt modelId="{13AC6EB1-6820-40B4-BDB7-7534C0C2400C}" type="pres">
      <dgm:prSet presAssocID="{5F7B0DEE-FFCC-42FE-966C-A01B3066D6F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wnward trend"/>
        </a:ext>
      </dgm:extLst>
    </dgm:pt>
    <dgm:pt modelId="{D744E85C-9265-4D83-B7F5-ADD0168D5864}" type="pres">
      <dgm:prSet presAssocID="{5F7B0DEE-FFCC-42FE-966C-A01B3066D6FF}" presName="spaceRect" presStyleCnt="0"/>
      <dgm:spPr/>
    </dgm:pt>
    <dgm:pt modelId="{76CE327F-9599-4E28-902B-DA59ED362E17}" type="pres">
      <dgm:prSet presAssocID="{5F7B0DEE-FFCC-42FE-966C-A01B3066D6FF}" presName="textRect" presStyleLbl="revTx" presStyleIdx="5" presStyleCnt="8">
        <dgm:presLayoutVars>
          <dgm:chMax val="1"/>
          <dgm:chPref val="1"/>
        </dgm:presLayoutVars>
      </dgm:prSet>
      <dgm:spPr/>
    </dgm:pt>
    <dgm:pt modelId="{FD7C57A6-9F78-4839-B16F-23EC18C8476C}" type="pres">
      <dgm:prSet presAssocID="{C9067FF6-49B8-410E-8BAB-F7A963D44D44}" presName="sibTrans" presStyleCnt="0"/>
      <dgm:spPr/>
    </dgm:pt>
    <dgm:pt modelId="{8D69C185-4A8B-484D-B7A3-C1E85B78322D}" type="pres">
      <dgm:prSet presAssocID="{68AAA7AA-A185-42E0-934A-F1B85490B793}" presName="compNode" presStyleCnt="0"/>
      <dgm:spPr/>
    </dgm:pt>
    <dgm:pt modelId="{2AF88BC2-3EE5-4496-B8CF-F12D98BCAEBA}" type="pres">
      <dgm:prSet presAssocID="{68AAA7AA-A185-42E0-934A-F1B85490B79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atabase"/>
        </a:ext>
      </dgm:extLst>
    </dgm:pt>
    <dgm:pt modelId="{C247EBDB-8F8A-4D53-BD14-58E823E8BFFE}" type="pres">
      <dgm:prSet presAssocID="{68AAA7AA-A185-42E0-934A-F1B85490B793}" presName="spaceRect" presStyleCnt="0"/>
      <dgm:spPr/>
    </dgm:pt>
    <dgm:pt modelId="{19BC683C-A140-44C4-9E03-0321807C7D85}" type="pres">
      <dgm:prSet presAssocID="{68AAA7AA-A185-42E0-934A-F1B85490B793}" presName="textRect" presStyleLbl="revTx" presStyleIdx="6" presStyleCnt="8">
        <dgm:presLayoutVars>
          <dgm:chMax val="1"/>
          <dgm:chPref val="1"/>
        </dgm:presLayoutVars>
      </dgm:prSet>
      <dgm:spPr/>
    </dgm:pt>
    <dgm:pt modelId="{43C3B535-3E3D-41A9-A8EE-B437152E2773}" type="pres">
      <dgm:prSet presAssocID="{00B9A6C9-7F56-4861-99FB-693397BC0A7A}" presName="sibTrans" presStyleCnt="0"/>
      <dgm:spPr/>
    </dgm:pt>
    <dgm:pt modelId="{FF4A1345-3430-4A76-9A0B-6F2FEDCDB5E3}" type="pres">
      <dgm:prSet presAssocID="{638B0D20-73EA-4D5B-AB4D-D9D259CF9932}" presName="compNode" presStyleCnt="0"/>
      <dgm:spPr/>
    </dgm:pt>
    <dgm:pt modelId="{DD680F45-DC2D-4994-9B25-ED47926FAD61}" type="pres">
      <dgm:prSet presAssocID="{638B0D20-73EA-4D5B-AB4D-D9D259CF993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x trolley"/>
        </a:ext>
      </dgm:extLst>
    </dgm:pt>
    <dgm:pt modelId="{5D92AA6D-B46D-49B7-B885-7D2EC3687D83}" type="pres">
      <dgm:prSet presAssocID="{638B0D20-73EA-4D5B-AB4D-D9D259CF9932}" presName="spaceRect" presStyleCnt="0"/>
      <dgm:spPr/>
    </dgm:pt>
    <dgm:pt modelId="{103B6110-2163-4C9B-BC53-C594CAAE612A}" type="pres">
      <dgm:prSet presAssocID="{638B0D20-73EA-4D5B-AB4D-D9D259CF9932}" presName="textRect" presStyleLbl="revTx" presStyleIdx="7" presStyleCnt="8">
        <dgm:presLayoutVars>
          <dgm:chMax val="1"/>
          <dgm:chPref val="1"/>
        </dgm:presLayoutVars>
      </dgm:prSet>
      <dgm:spPr/>
    </dgm:pt>
  </dgm:ptLst>
  <dgm:cxnLst>
    <dgm:cxn modelId="{22F97667-4CF5-4D09-B80E-DE5B3BF30F0B}" srcId="{5CF4C0E2-4671-4DDD-BD0E-5778D5C68B2C}" destId="{68AAA7AA-A185-42E0-934A-F1B85490B793}" srcOrd="6" destOrd="0" parTransId="{68230C1F-2B8E-44DF-8FD7-6B1036ED8F7C}" sibTransId="{00B9A6C9-7F56-4861-99FB-693397BC0A7A}"/>
    <dgm:cxn modelId="{B7402A4B-C7AF-428F-815A-B8726BDE9C53}" type="presOf" srcId="{68AAA7AA-A185-42E0-934A-F1B85490B793}" destId="{19BC683C-A140-44C4-9E03-0321807C7D85}" srcOrd="0" destOrd="0" presId="urn:microsoft.com/office/officeart/2018/2/layout/IconLabelList"/>
    <dgm:cxn modelId="{81B10453-0C16-459E-A83C-3BC0834119E7}" srcId="{5CF4C0E2-4671-4DDD-BD0E-5778D5C68B2C}" destId="{1B14BE0D-8B20-4F0E-BE30-608249DD742A}" srcOrd="0" destOrd="0" parTransId="{0652F9CD-2F3C-45A1-926D-A27F90F7C75C}" sibTransId="{A247DFC8-24F1-4A3F-83E1-65F2FAAC2A16}"/>
    <dgm:cxn modelId="{7A4E2757-9871-468B-8345-326B4946AC8C}" type="presOf" srcId="{5F7B0DEE-FFCC-42FE-966C-A01B3066D6FF}" destId="{76CE327F-9599-4E28-902B-DA59ED362E17}" srcOrd="0" destOrd="0" presId="urn:microsoft.com/office/officeart/2018/2/layout/IconLabelList"/>
    <dgm:cxn modelId="{26C57C85-04DE-4E1B-AFA8-E05E0D1B70A7}" type="presOf" srcId="{1B14BE0D-8B20-4F0E-BE30-608249DD742A}" destId="{1119F731-66EB-4FBE-9695-55D2754F7FC2}" srcOrd="0" destOrd="0" presId="urn:microsoft.com/office/officeart/2018/2/layout/IconLabelList"/>
    <dgm:cxn modelId="{4BB92D8C-4B3B-4197-9763-E1D599B825A8}" srcId="{5CF4C0E2-4671-4DDD-BD0E-5778D5C68B2C}" destId="{C29B0748-359A-47C7-872F-F9E3A549B05C}" srcOrd="4" destOrd="0" parTransId="{7C9DBC19-B48D-4D07-B025-C7E7CB3BDBC3}" sibTransId="{CCA69FF9-BE48-4284-AD3E-C41E3C5B2613}"/>
    <dgm:cxn modelId="{9787438E-341B-4825-AF2F-90FF9DF4514C}" type="presOf" srcId="{638B0D20-73EA-4D5B-AB4D-D9D259CF9932}" destId="{103B6110-2163-4C9B-BC53-C594CAAE612A}" srcOrd="0" destOrd="0" presId="urn:microsoft.com/office/officeart/2018/2/layout/IconLabelList"/>
    <dgm:cxn modelId="{3457F6B8-E269-4954-B906-034AFDA7B163}" srcId="{5CF4C0E2-4671-4DDD-BD0E-5778D5C68B2C}" destId="{51FE8611-FB17-40C6-B7AF-D7AE11875F3B}" srcOrd="3" destOrd="0" parTransId="{56B1D772-AA51-4912-AF8C-1353406BDBC9}" sibTransId="{CBCDD44B-42C3-49E3-B2C8-E04B11CDC03B}"/>
    <dgm:cxn modelId="{1C40F6BA-8E47-4CC5-B070-56ABDB11DA83}" srcId="{5CF4C0E2-4671-4DDD-BD0E-5778D5C68B2C}" destId="{F8DE9119-2625-434F-8268-11856B0E0DAF}" srcOrd="2" destOrd="0" parTransId="{A0F4CABF-8B68-454A-BEFF-BF02DCC431AF}" sibTransId="{D6E8C2D2-FDC1-4E5B-848D-0D5E8C701A58}"/>
    <dgm:cxn modelId="{8ACEC9C7-3644-47A8-988A-4A585E5C7B95}" srcId="{5CF4C0E2-4671-4DDD-BD0E-5778D5C68B2C}" destId="{5F7B0DEE-FFCC-42FE-966C-A01B3066D6FF}" srcOrd="5" destOrd="0" parTransId="{FE2044F2-9047-47F9-B919-7BD32C4B947A}" sibTransId="{C9067FF6-49B8-410E-8BAB-F7A963D44D44}"/>
    <dgm:cxn modelId="{2CB3E3C7-CA45-4AA9-AB50-EAEF0A6F3EDD}" type="presOf" srcId="{5CF4C0E2-4671-4DDD-BD0E-5778D5C68B2C}" destId="{33C9CF13-8904-4253-8AC6-ED973498560A}" srcOrd="0" destOrd="0" presId="urn:microsoft.com/office/officeart/2018/2/layout/IconLabelList"/>
    <dgm:cxn modelId="{237336CF-B127-4DB0-8775-F6654D366B8B}" srcId="{5CF4C0E2-4671-4DDD-BD0E-5778D5C68B2C}" destId="{638B0D20-73EA-4D5B-AB4D-D9D259CF9932}" srcOrd="7" destOrd="0" parTransId="{E28EE074-FA7F-4016-AE63-2564A6A19661}" sibTransId="{772B6EFB-0FAA-43AD-8A84-3C387EA41D58}"/>
    <dgm:cxn modelId="{5F0CFBDD-93EB-4927-845B-713C3F094DE1}" type="presOf" srcId="{F8DE9119-2625-434F-8268-11856B0E0DAF}" destId="{0C96ABE4-B534-46CC-A36B-50E17687477D}" srcOrd="0" destOrd="0" presId="urn:microsoft.com/office/officeart/2018/2/layout/IconLabelList"/>
    <dgm:cxn modelId="{E65CB9E1-31DE-4EB2-A204-385097EC3958}" type="presOf" srcId="{27EF0F1F-AB7A-4FA4-BA1F-4B293C1B9F96}" destId="{01F97540-4F10-479C-87C3-DE0D1BD1C2D3}" srcOrd="0" destOrd="0" presId="urn:microsoft.com/office/officeart/2018/2/layout/IconLabelList"/>
    <dgm:cxn modelId="{8E585EE5-0F7C-40FF-B194-19DAE42890B6}" type="presOf" srcId="{C29B0748-359A-47C7-872F-F9E3A549B05C}" destId="{ED7D4BED-0F23-436C-BA06-6AA271F6E4B5}" srcOrd="0" destOrd="0" presId="urn:microsoft.com/office/officeart/2018/2/layout/IconLabelList"/>
    <dgm:cxn modelId="{5DDC52F2-B074-4B56-BF72-A7A1E0950DB0}" type="presOf" srcId="{51FE8611-FB17-40C6-B7AF-D7AE11875F3B}" destId="{84F79AAA-1F59-477D-A705-936320029A02}" srcOrd="0" destOrd="0" presId="urn:microsoft.com/office/officeart/2018/2/layout/IconLabelList"/>
    <dgm:cxn modelId="{846ECAFE-3B03-493B-9223-CE0F9F5488B3}" srcId="{5CF4C0E2-4671-4DDD-BD0E-5778D5C68B2C}" destId="{27EF0F1F-AB7A-4FA4-BA1F-4B293C1B9F96}" srcOrd="1" destOrd="0" parTransId="{CA5A2E37-456B-4C23-B546-85B71E2AA73D}" sibTransId="{A3D77CB3-0058-4EB1-A9A2-172A7A3976E5}"/>
    <dgm:cxn modelId="{3E92B6BD-C59E-4F84-A9EC-32D9003B9C4E}" type="presParOf" srcId="{33C9CF13-8904-4253-8AC6-ED973498560A}" destId="{247C8ED4-98E7-46F4-BFE5-B00A1FC89206}" srcOrd="0" destOrd="0" presId="urn:microsoft.com/office/officeart/2018/2/layout/IconLabelList"/>
    <dgm:cxn modelId="{D9ABBD4A-763B-483C-80EA-2625654067FA}" type="presParOf" srcId="{247C8ED4-98E7-46F4-BFE5-B00A1FC89206}" destId="{AEA11555-55D6-4263-B23C-0D7D5798090B}" srcOrd="0" destOrd="0" presId="urn:microsoft.com/office/officeart/2018/2/layout/IconLabelList"/>
    <dgm:cxn modelId="{F590EA8E-8CF9-4356-8A1B-B88652526545}" type="presParOf" srcId="{247C8ED4-98E7-46F4-BFE5-B00A1FC89206}" destId="{8788374E-9D21-4DFB-B104-4CAC13BE2911}" srcOrd="1" destOrd="0" presId="urn:microsoft.com/office/officeart/2018/2/layout/IconLabelList"/>
    <dgm:cxn modelId="{2D5F1DC5-72D6-4C33-BBA1-0B803D42ED96}" type="presParOf" srcId="{247C8ED4-98E7-46F4-BFE5-B00A1FC89206}" destId="{1119F731-66EB-4FBE-9695-55D2754F7FC2}" srcOrd="2" destOrd="0" presId="urn:microsoft.com/office/officeart/2018/2/layout/IconLabelList"/>
    <dgm:cxn modelId="{FDFB6421-7E96-43B6-AE2B-30F3F09EBA50}" type="presParOf" srcId="{33C9CF13-8904-4253-8AC6-ED973498560A}" destId="{9F03C2C4-2CCD-4BDF-B3D0-E8E27520E92F}" srcOrd="1" destOrd="0" presId="urn:microsoft.com/office/officeart/2018/2/layout/IconLabelList"/>
    <dgm:cxn modelId="{4654715B-878D-411B-852E-7945BE564717}" type="presParOf" srcId="{33C9CF13-8904-4253-8AC6-ED973498560A}" destId="{E8F53424-A788-48E5-8799-16EFA05CE14F}" srcOrd="2" destOrd="0" presId="urn:microsoft.com/office/officeart/2018/2/layout/IconLabelList"/>
    <dgm:cxn modelId="{44FBBC5D-3631-422B-988F-BB218A02121F}" type="presParOf" srcId="{E8F53424-A788-48E5-8799-16EFA05CE14F}" destId="{7A40E262-5082-4D07-830A-8536E5890749}" srcOrd="0" destOrd="0" presId="urn:microsoft.com/office/officeart/2018/2/layout/IconLabelList"/>
    <dgm:cxn modelId="{01AF9714-3D22-45D3-89D5-05C0A78F70EE}" type="presParOf" srcId="{E8F53424-A788-48E5-8799-16EFA05CE14F}" destId="{F63E9E10-0CF4-4FBF-82A7-FB415B3B2884}" srcOrd="1" destOrd="0" presId="urn:microsoft.com/office/officeart/2018/2/layout/IconLabelList"/>
    <dgm:cxn modelId="{B6A821CB-2BFB-4D6A-BB6B-FAAFC2D54784}" type="presParOf" srcId="{E8F53424-A788-48E5-8799-16EFA05CE14F}" destId="{01F97540-4F10-479C-87C3-DE0D1BD1C2D3}" srcOrd="2" destOrd="0" presId="urn:microsoft.com/office/officeart/2018/2/layout/IconLabelList"/>
    <dgm:cxn modelId="{085CB462-D92B-4653-9419-C11859726BC5}" type="presParOf" srcId="{33C9CF13-8904-4253-8AC6-ED973498560A}" destId="{8EC122C0-2779-4914-8DF4-CFDF2E236575}" srcOrd="3" destOrd="0" presId="urn:microsoft.com/office/officeart/2018/2/layout/IconLabelList"/>
    <dgm:cxn modelId="{4B359653-0A79-479D-9476-869BE767735C}" type="presParOf" srcId="{33C9CF13-8904-4253-8AC6-ED973498560A}" destId="{A73073E0-801A-4424-9EB5-880015A1A529}" srcOrd="4" destOrd="0" presId="urn:microsoft.com/office/officeart/2018/2/layout/IconLabelList"/>
    <dgm:cxn modelId="{AF2FACCC-7B51-471C-998B-C80AAC2757DF}" type="presParOf" srcId="{A73073E0-801A-4424-9EB5-880015A1A529}" destId="{3AE7334A-7412-4D0E-BD91-6C6A91BF966E}" srcOrd="0" destOrd="0" presId="urn:microsoft.com/office/officeart/2018/2/layout/IconLabelList"/>
    <dgm:cxn modelId="{39F37705-8C09-42EF-953D-AC1794596065}" type="presParOf" srcId="{A73073E0-801A-4424-9EB5-880015A1A529}" destId="{EE9F0292-4A2C-4266-8C61-2F289DDA2C66}" srcOrd="1" destOrd="0" presId="urn:microsoft.com/office/officeart/2018/2/layout/IconLabelList"/>
    <dgm:cxn modelId="{3D10F16D-3B9E-4DF5-A9E8-5E7A10712F96}" type="presParOf" srcId="{A73073E0-801A-4424-9EB5-880015A1A529}" destId="{0C96ABE4-B534-46CC-A36B-50E17687477D}" srcOrd="2" destOrd="0" presId="urn:microsoft.com/office/officeart/2018/2/layout/IconLabelList"/>
    <dgm:cxn modelId="{7B892D5D-A748-468B-B47D-F3299DFCAA53}" type="presParOf" srcId="{33C9CF13-8904-4253-8AC6-ED973498560A}" destId="{4FE23D73-C1C8-4C1D-BE6E-4FC9DE1790B7}" srcOrd="5" destOrd="0" presId="urn:microsoft.com/office/officeart/2018/2/layout/IconLabelList"/>
    <dgm:cxn modelId="{5734C9C6-62A6-4D7B-8BA6-49A0EAD6B69F}" type="presParOf" srcId="{33C9CF13-8904-4253-8AC6-ED973498560A}" destId="{918317C9-669C-44BF-8A91-BD9967ABDEC8}" srcOrd="6" destOrd="0" presId="urn:microsoft.com/office/officeart/2018/2/layout/IconLabelList"/>
    <dgm:cxn modelId="{9E9FFB68-1039-412C-83B5-8193B3F4D6D3}" type="presParOf" srcId="{918317C9-669C-44BF-8A91-BD9967ABDEC8}" destId="{6623B199-51B9-43D9-93F7-900631F90165}" srcOrd="0" destOrd="0" presId="urn:microsoft.com/office/officeart/2018/2/layout/IconLabelList"/>
    <dgm:cxn modelId="{8AC3FF9E-123C-41DD-A3AE-13FF9315857E}" type="presParOf" srcId="{918317C9-669C-44BF-8A91-BD9967ABDEC8}" destId="{30DA27BA-031D-4787-B29A-9EAA03159022}" srcOrd="1" destOrd="0" presId="urn:microsoft.com/office/officeart/2018/2/layout/IconLabelList"/>
    <dgm:cxn modelId="{B213648C-9439-4B03-A0CB-1D5B2E288FC0}" type="presParOf" srcId="{918317C9-669C-44BF-8A91-BD9967ABDEC8}" destId="{84F79AAA-1F59-477D-A705-936320029A02}" srcOrd="2" destOrd="0" presId="urn:microsoft.com/office/officeart/2018/2/layout/IconLabelList"/>
    <dgm:cxn modelId="{D3C30AFC-C22B-4981-8D40-7ECE81214F4C}" type="presParOf" srcId="{33C9CF13-8904-4253-8AC6-ED973498560A}" destId="{F57BF60A-B1FD-402E-9778-FBD0B7EF3277}" srcOrd="7" destOrd="0" presId="urn:microsoft.com/office/officeart/2018/2/layout/IconLabelList"/>
    <dgm:cxn modelId="{AD24C511-2299-47A3-8B42-2789066F4321}" type="presParOf" srcId="{33C9CF13-8904-4253-8AC6-ED973498560A}" destId="{D30DFEEE-5441-4856-8EF2-757B8BE5BBE3}" srcOrd="8" destOrd="0" presId="urn:microsoft.com/office/officeart/2018/2/layout/IconLabelList"/>
    <dgm:cxn modelId="{0A8F2B16-B993-41A7-84ED-40D1638BBB8D}" type="presParOf" srcId="{D30DFEEE-5441-4856-8EF2-757B8BE5BBE3}" destId="{28784231-1586-411F-B83C-E6CA7F67434D}" srcOrd="0" destOrd="0" presId="urn:microsoft.com/office/officeart/2018/2/layout/IconLabelList"/>
    <dgm:cxn modelId="{0AA44F38-BBAA-4AB6-86D6-E4425FACB626}" type="presParOf" srcId="{D30DFEEE-5441-4856-8EF2-757B8BE5BBE3}" destId="{823CC77B-5601-4095-A2A3-A0EC9476AED0}" srcOrd="1" destOrd="0" presId="urn:microsoft.com/office/officeart/2018/2/layout/IconLabelList"/>
    <dgm:cxn modelId="{F9E88C14-63A3-4208-8697-B367FC222663}" type="presParOf" srcId="{D30DFEEE-5441-4856-8EF2-757B8BE5BBE3}" destId="{ED7D4BED-0F23-436C-BA06-6AA271F6E4B5}" srcOrd="2" destOrd="0" presId="urn:microsoft.com/office/officeart/2018/2/layout/IconLabelList"/>
    <dgm:cxn modelId="{9CA67C12-EEBC-4800-9A00-AFB7DDF1349B}" type="presParOf" srcId="{33C9CF13-8904-4253-8AC6-ED973498560A}" destId="{518A4A3B-39AE-4250-89D0-23CC0DFAD00A}" srcOrd="9" destOrd="0" presId="urn:microsoft.com/office/officeart/2018/2/layout/IconLabelList"/>
    <dgm:cxn modelId="{23841EA1-FB28-42C6-9D0D-24254361731E}" type="presParOf" srcId="{33C9CF13-8904-4253-8AC6-ED973498560A}" destId="{EA973C59-BC90-4D24-A36D-4437814B3132}" srcOrd="10" destOrd="0" presId="urn:microsoft.com/office/officeart/2018/2/layout/IconLabelList"/>
    <dgm:cxn modelId="{BD5B19DA-547F-441B-B333-A8F163A1C3B3}" type="presParOf" srcId="{EA973C59-BC90-4D24-A36D-4437814B3132}" destId="{13AC6EB1-6820-40B4-BDB7-7534C0C2400C}" srcOrd="0" destOrd="0" presId="urn:microsoft.com/office/officeart/2018/2/layout/IconLabelList"/>
    <dgm:cxn modelId="{6F228BCB-3E12-4A1A-86A3-5ACD7C3BB1C5}" type="presParOf" srcId="{EA973C59-BC90-4D24-A36D-4437814B3132}" destId="{D744E85C-9265-4D83-B7F5-ADD0168D5864}" srcOrd="1" destOrd="0" presId="urn:microsoft.com/office/officeart/2018/2/layout/IconLabelList"/>
    <dgm:cxn modelId="{E65383F7-9110-45AF-A178-D4CA2B4AA453}" type="presParOf" srcId="{EA973C59-BC90-4D24-A36D-4437814B3132}" destId="{76CE327F-9599-4E28-902B-DA59ED362E17}" srcOrd="2" destOrd="0" presId="urn:microsoft.com/office/officeart/2018/2/layout/IconLabelList"/>
    <dgm:cxn modelId="{AF958299-7708-4DA8-A665-259A8D0EC483}" type="presParOf" srcId="{33C9CF13-8904-4253-8AC6-ED973498560A}" destId="{FD7C57A6-9F78-4839-B16F-23EC18C8476C}" srcOrd="11" destOrd="0" presId="urn:microsoft.com/office/officeart/2018/2/layout/IconLabelList"/>
    <dgm:cxn modelId="{98DB1AB1-F0E9-45B9-AC25-B6ECD0230967}" type="presParOf" srcId="{33C9CF13-8904-4253-8AC6-ED973498560A}" destId="{8D69C185-4A8B-484D-B7A3-C1E85B78322D}" srcOrd="12" destOrd="0" presId="urn:microsoft.com/office/officeart/2018/2/layout/IconLabelList"/>
    <dgm:cxn modelId="{C0432698-70B9-43B3-A492-69FCDDE3E49F}" type="presParOf" srcId="{8D69C185-4A8B-484D-B7A3-C1E85B78322D}" destId="{2AF88BC2-3EE5-4496-B8CF-F12D98BCAEBA}" srcOrd="0" destOrd="0" presId="urn:microsoft.com/office/officeart/2018/2/layout/IconLabelList"/>
    <dgm:cxn modelId="{7C05C473-8A9E-474F-BE0C-8CB379B42E7E}" type="presParOf" srcId="{8D69C185-4A8B-484D-B7A3-C1E85B78322D}" destId="{C247EBDB-8F8A-4D53-BD14-58E823E8BFFE}" srcOrd="1" destOrd="0" presId="urn:microsoft.com/office/officeart/2018/2/layout/IconLabelList"/>
    <dgm:cxn modelId="{AED0CA09-3B74-4D49-A925-AFF68038548C}" type="presParOf" srcId="{8D69C185-4A8B-484D-B7A3-C1E85B78322D}" destId="{19BC683C-A140-44C4-9E03-0321807C7D85}" srcOrd="2" destOrd="0" presId="urn:microsoft.com/office/officeart/2018/2/layout/IconLabelList"/>
    <dgm:cxn modelId="{67697183-E471-4BB9-B95C-90F017086FA8}" type="presParOf" srcId="{33C9CF13-8904-4253-8AC6-ED973498560A}" destId="{43C3B535-3E3D-41A9-A8EE-B437152E2773}" srcOrd="13" destOrd="0" presId="urn:microsoft.com/office/officeart/2018/2/layout/IconLabelList"/>
    <dgm:cxn modelId="{37F35D61-D63F-4149-83EA-CEC65098810B}" type="presParOf" srcId="{33C9CF13-8904-4253-8AC6-ED973498560A}" destId="{FF4A1345-3430-4A76-9A0B-6F2FEDCDB5E3}" srcOrd="14" destOrd="0" presId="urn:microsoft.com/office/officeart/2018/2/layout/IconLabelList"/>
    <dgm:cxn modelId="{A9B39418-EBA0-46AD-ACAF-BBD17914D417}" type="presParOf" srcId="{FF4A1345-3430-4A76-9A0B-6F2FEDCDB5E3}" destId="{DD680F45-DC2D-4994-9B25-ED47926FAD61}" srcOrd="0" destOrd="0" presId="urn:microsoft.com/office/officeart/2018/2/layout/IconLabelList"/>
    <dgm:cxn modelId="{0A8450B2-6D62-49D8-9D9D-ECE755709317}" type="presParOf" srcId="{FF4A1345-3430-4A76-9A0B-6F2FEDCDB5E3}" destId="{5D92AA6D-B46D-49B7-B885-7D2EC3687D83}" srcOrd="1" destOrd="0" presId="urn:microsoft.com/office/officeart/2018/2/layout/IconLabelList"/>
    <dgm:cxn modelId="{8811D09B-27AA-4A89-B7A6-2A038EEB6AB4}" type="presParOf" srcId="{FF4A1345-3430-4A76-9A0B-6F2FEDCDB5E3}" destId="{103B6110-2163-4C9B-BC53-C594CAAE612A}" srcOrd="2" destOrd="0" presId="urn:microsoft.com/office/officeart/2018/2/layout/IconLabelList"/>
  </dgm:cxnLst>
  <dgm:bg>
    <a:solidFill>
      <a:schemeClr val="bg2">
        <a:lumMod val="90000"/>
      </a:schemeClr>
    </a:solid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952E40-D449-43B2-B09E-8D30C4739237}"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60DA2A67-E963-4E00-91F1-78EF6419A737}">
      <dgm:prSet custT="1"/>
      <dgm:spPr>
        <a:solidFill>
          <a:schemeClr val="accent1"/>
        </a:solidFill>
      </dgm:spPr>
      <dgm:t>
        <a:bodyPr/>
        <a:lstStyle/>
        <a:p>
          <a:r>
            <a:rPr lang="en-US" sz="1600" dirty="0">
              <a:solidFill>
                <a:schemeClr val="bg1"/>
              </a:solidFill>
            </a:rPr>
            <a:t>Overstocking</a:t>
          </a:r>
        </a:p>
      </dgm:t>
    </dgm:pt>
    <dgm:pt modelId="{4DAE9FC0-8156-492B-B08B-69EF63B4EEE9}" type="parTrans" cxnId="{A1049272-E657-445F-9A50-05D9625E02BB}">
      <dgm:prSet/>
      <dgm:spPr/>
      <dgm:t>
        <a:bodyPr/>
        <a:lstStyle/>
        <a:p>
          <a:endParaRPr lang="en-US"/>
        </a:p>
      </dgm:t>
    </dgm:pt>
    <dgm:pt modelId="{AB6D0F59-950A-4BE0-8D5D-D61673973AF7}" type="sibTrans" cxnId="{A1049272-E657-445F-9A50-05D9625E02BB}">
      <dgm:prSet/>
      <dgm:spPr/>
      <dgm:t>
        <a:bodyPr/>
        <a:lstStyle/>
        <a:p>
          <a:endParaRPr lang="en-US"/>
        </a:p>
      </dgm:t>
    </dgm:pt>
    <dgm:pt modelId="{232A6AEC-0EB9-41CB-B71E-4E94390CDA8E}">
      <dgm:prSet custT="1"/>
      <dgm:spPr>
        <a:solidFill>
          <a:schemeClr val="bg2">
            <a:alpha val="90000"/>
          </a:schemeClr>
        </a:solidFill>
      </dgm:spPr>
      <dgm:t>
        <a:bodyPr/>
        <a:lstStyle/>
        <a:p>
          <a:r>
            <a:rPr lang="en-US" sz="1600" dirty="0"/>
            <a:t>Adjust safety stock levels to the accurate demand forecasted for each products.</a:t>
          </a:r>
        </a:p>
      </dgm:t>
    </dgm:pt>
    <dgm:pt modelId="{B175CC64-BB3F-4B07-B828-D4FD7D50DECA}" type="parTrans" cxnId="{5854DBC6-869D-468B-9E91-785907A6C4B2}">
      <dgm:prSet/>
      <dgm:spPr/>
      <dgm:t>
        <a:bodyPr/>
        <a:lstStyle/>
        <a:p>
          <a:endParaRPr lang="en-US"/>
        </a:p>
      </dgm:t>
    </dgm:pt>
    <dgm:pt modelId="{9E839CE9-D420-4914-8C55-C515C04CEC0E}" type="sibTrans" cxnId="{5854DBC6-869D-468B-9E91-785907A6C4B2}">
      <dgm:prSet/>
      <dgm:spPr/>
      <dgm:t>
        <a:bodyPr/>
        <a:lstStyle/>
        <a:p>
          <a:endParaRPr lang="en-US"/>
        </a:p>
      </dgm:t>
    </dgm:pt>
    <dgm:pt modelId="{C4A006F2-D33E-4543-A635-1DA8D82D928D}">
      <dgm:prSet custT="1"/>
      <dgm:spPr>
        <a:solidFill>
          <a:schemeClr val="accent1"/>
        </a:solidFill>
      </dgm:spPr>
      <dgm:t>
        <a:bodyPr/>
        <a:lstStyle/>
        <a:p>
          <a:r>
            <a:rPr lang="en-US" sz="1600" dirty="0">
              <a:solidFill>
                <a:schemeClr val="bg1"/>
              </a:solidFill>
            </a:rPr>
            <a:t>Inaccurate Inventory Management</a:t>
          </a:r>
        </a:p>
      </dgm:t>
    </dgm:pt>
    <dgm:pt modelId="{632248AC-758F-48AB-8A6B-30AD8B8364B6}" type="parTrans" cxnId="{2949E772-B410-4FD1-8DC6-F0A0A7253033}">
      <dgm:prSet/>
      <dgm:spPr/>
      <dgm:t>
        <a:bodyPr/>
        <a:lstStyle/>
        <a:p>
          <a:endParaRPr lang="en-US"/>
        </a:p>
      </dgm:t>
    </dgm:pt>
    <dgm:pt modelId="{322C6282-9612-4121-B934-F3B4ED9D8F45}" type="sibTrans" cxnId="{2949E772-B410-4FD1-8DC6-F0A0A7253033}">
      <dgm:prSet/>
      <dgm:spPr/>
      <dgm:t>
        <a:bodyPr/>
        <a:lstStyle/>
        <a:p>
          <a:endParaRPr lang="en-US"/>
        </a:p>
      </dgm:t>
    </dgm:pt>
    <dgm:pt modelId="{DA1C1F0C-B925-4597-B38D-29A0CD630F0F}">
      <dgm:prSet custT="1"/>
      <dgm:spPr>
        <a:solidFill>
          <a:schemeClr val="bg2">
            <a:alpha val="90000"/>
          </a:schemeClr>
        </a:solidFill>
      </dgm:spPr>
      <dgm:t>
        <a:bodyPr/>
        <a:lstStyle/>
        <a:p>
          <a:r>
            <a:rPr lang="en-US" sz="1600" dirty="0"/>
            <a:t>Implement automated inventory management to streamline order processing.</a:t>
          </a:r>
        </a:p>
      </dgm:t>
    </dgm:pt>
    <dgm:pt modelId="{CAC11452-D5B9-4C32-A375-09EDEE6BB145}" type="parTrans" cxnId="{7CF43576-8875-4714-B7A4-EF5F20E8038D}">
      <dgm:prSet/>
      <dgm:spPr/>
      <dgm:t>
        <a:bodyPr/>
        <a:lstStyle/>
        <a:p>
          <a:endParaRPr lang="en-US"/>
        </a:p>
      </dgm:t>
    </dgm:pt>
    <dgm:pt modelId="{D20F8170-38F7-4B8B-B255-59F1FD1EE8EF}" type="sibTrans" cxnId="{7CF43576-8875-4714-B7A4-EF5F20E8038D}">
      <dgm:prSet/>
      <dgm:spPr/>
      <dgm:t>
        <a:bodyPr/>
        <a:lstStyle/>
        <a:p>
          <a:endParaRPr lang="en-US"/>
        </a:p>
      </dgm:t>
    </dgm:pt>
    <dgm:pt modelId="{0B7214ED-6BBC-4754-990A-08ECA296377A}">
      <dgm:prSet custT="1"/>
      <dgm:spPr>
        <a:solidFill>
          <a:schemeClr val="accent1"/>
        </a:solidFill>
      </dgm:spPr>
      <dgm:t>
        <a:bodyPr/>
        <a:lstStyle/>
        <a:p>
          <a:r>
            <a:rPr lang="en-US" sz="1600"/>
            <a:t>Longer Lead Times</a:t>
          </a:r>
          <a:endParaRPr lang="en-US" sz="1600" dirty="0"/>
        </a:p>
      </dgm:t>
    </dgm:pt>
    <dgm:pt modelId="{2948E592-F74F-4F59-A596-5A093E131286}" type="parTrans" cxnId="{E545D2A6-799C-471D-9E91-914EE06BABDB}">
      <dgm:prSet/>
      <dgm:spPr/>
      <dgm:t>
        <a:bodyPr/>
        <a:lstStyle/>
        <a:p>
          <a:endParaRPr lang="en-US"/>
        </a:p>
      </dgm:t>
    </dgm:pt>
    <dgm:pt modelId="{7E148B37-B56E-4B13-B030-3CB667A8A68C}" type="sibTrans" cxnId="{E545D2A6-799C-471D-9E91-914EE06BABDB}">
      <dgm:prSet/>
      <dgm:spPr/>
      <dgm:t>
        <a:bodyPr/>
        <a:lstStyle/>
        <a:p>
          <a:endParaRPr lang="en-US"/>
        </a:p>
      </dgm:t>
    </dgm:pt>
    <dgm:pt modelId="{E7ABC6EE-2B84-4987-BDC1-AC6749FE99A0}">
      <dgm:prSet custT="1"/>
      <dgm:spPr>
        <a:solidFill>
          <a:schemeClr val="bg2">
            <a:alpha val="90000"/>
          </a:schemeClr>
        </a:solidFill>
      </dgm:spPr>
      <dgm:t>
        <a:bodyPr/>
        <a:lstStyle/>
        <a:p>
          <a:r>
            <a:rPr lang="en-US" sz="1600" dirty="0"/>
            <a:t>Enhance supplier collaboration to improve lead times and ensure faster replenishment of stocks</a:t>
          </a:r>
          <a:r>
            <a:rPr lang="en-US" sz="1100" dirty="0"/>
            <a:t>.</a:t>
          </a:r>
        </a:p>
      </dgm:t>
    </dgm:pt>
    <dgm:pt modelId="{28493651-F3FC-4C26-8A4D-62FD36A3134C}" type="parTrans" cxnId="{2B49B947-DB6E-4BE7-B26C-1A5289995857}">
      <dgm:prSet/>
      <dgm:spPr/>
      <dgm:t>
        <a:bodyPr/>
        <a:lstStyle/>
        <a:p>
          <a:endParaRPr lang="en-US"/>
        </a:p>
      </dgm:t>
    </dgm:pt>
    <dgm:pt modelId="{A09BD785-8542-4B21-8BE7-B9E238AFE13A}" type="sibTrans" cxnId="{2B49B947-DB6E-4BE7-B26C-1A5289995857}">
      <dgm:prSet/>
      <dgm:spPr/>
      <dgm:t>
        <a:bodyPr/>
        <a:lstStyle/>
        <a:p>
          <a:endParaRPr lang="en-US"/>
        </a:p>
      </dgm:t>
    </dgm:pt>
    <dgm:pt modelId="{FC0761AC-4C08-4A31-8844-97B39BDD43BF}">
      <dgm:prSet custT="1"/>
      <dgm:spPr>
        <a:solidFill>
          <a:schemeClr val="accent1"/>
        </a:solidFill>
      </dgm:spPr>
      <dgm:t>
        <a:bodyPr/>
        <a:lstStyle/>
        <a:p>
          <a:r>
            <a:rPr lang="en-US" sz="1600" dirty="0"/>
            <a:t>Lack of Real Time Visibility</a:t>
          </a:r>
        </a:p>
      </dgm:t>
    </dgm:pt>
    <dgm:pt modelId="{2D702A13-F854-4B2E-B7F9-5F1BC322B3F2}" type="parTrans" cxnId="{3AE2B6D8-A37B-413C-91D3-BC253DF29775}">
      <dgm:prSet/>
      <dgm:spPr/>
      <dgm:t>
        <a:bodyPr/>
        <a:lstStyle/>
        <a:p>
          <a:endParaRPr lang="en-US"/>
        </a:p>
      </dgm:t>
    </dgm:pt>
    <dgm:pt modelId="{265E7C7D-A0F4-456F-8427-40DE3D4D63CE}" type="sibTrans" cxnId="{3AE2B6D8-A37B-413C-91D3-BC253DF29775}">
      <dgm:prSet/>
      <dgm:spPr/>
      <dgm:t>
        <a:bodyPr/>
        <a:lstStyle/>
        <a:p>
          <a:endParaRPr lang="en-US"/>
        </a:p>
      </dgm:t>
    </dgm:pt>
    <dgm:pt modelId="{1BA7B6FA-C843-48A2-914B-D3F2A74741C6}">
      <dgm:prSet custT="1"/>
      <dgm:spPr>
        <a:solidFill>
          <a:schemeClr val="bg2">
            <a:alpha val="90000"/>
          </a:schemeClr>
        </a:solidFill>
      </dgm:spPr>
      <dgm:t>
        <a:bodyPr/>
        <a:lstStyle/>
        <a:p>
          <a:r>
            <a:rPr lang="en-US" sz="1600" dirty="0"/>
            <a:t>Apply the real time supply chain dashboard for enhanced visibility and better decision making.</a:t>
          </a:r>
        </a:p>
      </dgm:t>
    </dgm:pt>
    <dgm:pt modelId="{ADFD523F-5B30-4A2A-AA62-1877D54B5146}" type="parTrans" cxnId="{EDD637E6-3DAD-4BC0-A330-3786CAFB516D}">
      <dgm:prSet/>
      <dgm:spPr/>
      <dgm:t>
        <a:bodyPr/>
        <a:lstStyle/>
        <a:p>
          <a:endParaRPr lang="en-US"/>
        </a:p>
      </dgm:t>
    </dgm:pt>
    <dgm:pt modelId="{8822CBBE-5FCC-4D18-9C7C-55DD082455E5}" type="sibTrans" cxnId="{EDD637E6-3DAD-4BC0-A330-3786CAFB516D}">
      <dgm:prSet/>
      <dgm:spPr/>
      <dgm:t>
        <a:bodyPr/>
        <a:lstStyle/>
        <a:p>
          <a:endParaRPr lang="en-US"/>
        </a:p>
      </dgm:t>
    </dgm:pt>
    <dgm:pt modelId="{9E43C899-F70B-4DB2-B548-C005D0FC9AF6}">
      <dgm:prSet custT="1"/>
      <dgm:spPr>
        <a:solidFill>
          <a:schemeClr val="accent1"/>
        </a:solidFill>
      </dgm:spPr>
      <dgm:t>
        <a:bodyPr/>
        <a:lstStyle/>
        <a:p>
          <a:r>
            <a:rPr lang="en-US" sz="1600"/>
            <a:t>Inadequate ERP System Integration</a:t>
          </a:r>
          <a:endParaRPr lang="en-US" sz="1600" dirty="0"/>
        </a:p>
      </dgm:t>
    </dgm:pt>
    <dgm:pt modelId="{7821AE73-C5B3-417E-A1A3-973165F78C3B}" type="parTrans" cxnId="{49D3E30C-5325-40C2-964C-111C042E9658}">
      <dgm:prSet/>
      <dgm:spPr/>
      <dgm:t>
        <a:bodyPr/>
        <a:lstStyle/>
        <a:p>
          <a:endParaRPr lang="en-US"/>
        </a:p>
      </dgm:t>
    </dgm:pt>
    <dgm:pt modelId="{2520D48B-ABC9-4046-8D35-EEC927B075D6}" type="sibTrans" cxnId="{49D3E30C-5325-40C2-964C-111C042E9658}">
      <dgm:prSet/>
      <dgm:spPr/>
      <dgm:t>
        <a:bodyPr/>
        <a:lstStyle/>
        <a:p>
          <a:endParaRPr lang="en-US"/>
        </a:p>
      </dgm:t>
    </dgm:pt>
    <dgm:pt modelId="{F8E9B989-52F5-47EB-98A7-A243EEBD99F7}">
      <dgm:prSet custT="1"/>
      <dgm:spPr>
        <a:solidFill>
          <a:schemeClr val="bg2">
            <a:alpha val="90000"/>
          </a:schemeClr>
        </a:solidFill>
      </dgm:spPr>
      <dgm:t>
        <a:bodyPr/>
        <a:lstStyle/>
        <a:p>
          <a:r>
            <a:rPr lang="en-US" sz="1600" dirty="0"/>
            <a:t>Implement an ERP system that integrates all aspects of supply chain management.</a:t>
          </a:r>
        </a:p>
      </dgm:t>
    </dgm:pt>
    <dgm:pt modelId="{11F3E622-F049-4403-B3D8-118083650953}" type="parTrans" cxnId="{117447DB-A136-4DBA-9AEA-E8FE2DE22215}">
      <dgm:prSet/>
      <dgm:spPr/>
      <dgm:t>
        <a:bodyPr/>
        <a:lstStyle/>
        <a:p>
          <a:endParaRPr lang="en-US"/>
        </a:p>
      </dgm:t>
    </dgm:pt>
    <dgm:pt modelId="{8F6B8FB7-AB82-425D-81C5-E95A4AA6BE43}" type="sibTrans" cxnId="{117447DB-A136-4DBA-9AEA-E8FE2DE22215}">
      <dgm:prSet/>
      <dgm:spPr/>
      <dgm:t>
        <a:bodyPr/>
        <a:lstStyle/>
        <a:p>
          <a:endParaRPr lang="en-US"/>
        </a:p>
      </dgm:t>
    </dgm:pt>
    <dgm:pt modelId="{A8AB4948-BA1A-41C6-893A-9B3EEE9AB562}">
      <dgm:prSet custT="1"/>
      <dgm:spPr>
        <a:solidFill>
          <a:schemeClr val="accent1"/>
        </a:solidFill>
      </dgm:spPr>
      <dgm:t>
        <a:bodyPr/>
        <a:lstStyle/>
        <a:p>
          <a:r>
            <a:rPr lang="en-US" sz="1600" dirty="0"/>
            <a:t>Limited Product Demand Forecasting</a:t>
          </a:r>
        </a:p>
      </dgm:t>
    </dgm:pt>
    <dgm:pt modelId="{90FC5A8F-F607-430A-912D-BF2610F22B2D}" type="parTrans" cxnId="{29A815CF-60A7-4512-86AC-9321A482BE1D}">
      <dgm:prSet/>
      <dgm:spPr/>
      <dgm:t>
        <a:bodyPr/>
        <a:lstStyle/>
        <a:p>
          <a:endParaRPr lang="en-US"/>
        </a:p>
      </dgm:t>
    </dgm:pt>
    <dgm:pt modelId="{4B3FFB4F-76A6-4032-AFEE-B92F887EA048}" type="sibTrans" cxnId="{29A815CF-60A7-4512-86AC-9321A482BE1D}">
      <dgm:prSet/>
      <dgm:spPr/>
      <dgm:t>
        <a:bodyPr/>
        <a:lstStyle/>
        <a:p>
          <a:endParaRPr lang="en-US"/>
        </a:p>
      </dgm:t>
    </dgm:pt>
    <dgm:pt modelId="{1E2229C2-3918-42E8-84AE-55C77C0E6DDE}">
      <dgm:prSet custT="1"/>
      <dgm:spPr>
        <a:solidFill>
          <a:schemeClr val="bg2">
            <a:alpha val="90000"/>
          </a:schemeClr>
        </a:solidFill>
      </dgm:spPr>
      <dgm:t>
        <a:bodyPr/>
        <a:lstStyle/>
        <a:p>
          <a:r>
            <a:rPr lang="en-US" sz="1600" dirty="0"/>
            <a:t>Apply the predictive analytics to improve the accuracy of demand forecasts and ensure continuous forecast validation.</a:t>
          </a:r>
        </a:p>
      </dgm:t>
    </dgm:pt>
    <dgm:pt modelId="{AE876695-573B-44FC-9817-EB293C468C77}" type="parTrans" cxnId="{2DABFB4E-4AF4-455E-9E33-A33F767E8961}">
      <dgm:prSet/>
      <dgm:spPr/>
      <dgm:t>
        <a:bodyPr/>
        <a:lstStyle/>
        <a:p>
          <a:endParaRPr lang="en-US"/>
        </a:p>
      </dgm:t>
    </dgm:pt>
    <dgm:pt modelId="{CF3D01B9-2EA2-414F-9947-15EB3327DB1A}" type="sibTrans" cxnId="{2DABFB4E-4AF4-455E-9E33-A33F767E8961}">
      <dgm:prSet/>
      <dgm:spPr/>
      <dgm:t>
        <a:bodyPr/>
        <a:lstStyle/>
        <a:p>
          <a:endParaRPr lang="en-US"/>
        </a:p>
      </dgm:t>
    </dgm:pt>
    <dgm:pt modelId="{AC6FA383-7DF4-4171-B7B5-4E6602650694}">
      <dgm:prSet custT="1"/>
      <dgm:spPr>
        <a:solidFill>
          <a:schemeClr val="accent1"/>
        </a:solidFill>
      </dgm:spPr>
      <dgm:t>
        <a:bodyPr/>
        <a:lstStyle/>
        <a:p>
          <a:r>
            <a:rPr lang="en-US" sz="1600"/>
            <a:t>Data Quality Issues</a:t>
          </a:r>
          <a:endParaRPr lang="en-US" sz="1600" dirty="0"/>
        </a:p>
      </dgm:t>
    </dgm:pt>
    <dgm:pt modelId="{317B3DCD-A366-45E7-A056-16020C053C24}" type="parTrans" cxnId="{3A746A4F-BB1A-4505-9A43-A61312D6A13C}">
      <dgm:prSet/>
      <dgm:spPr/>
      <dgm:t>
        <a:bodyPr/>
        <a:lstStyle/>
        <a:p>
          <a:endParaRPr lang="en-US"/>
        </a:p>
      </dgm:t>
    </dgm:pt>
    <dgm:pt modelId="{457842B0-BF5D-44CC-A8DD-7D190E3B6F36}" type="sibTrans" cxnId="{3A746A4F-BB1A-4505-9A43-A61312D6A13C}">
      <dgm:prSet/>
      <dgm:spPr/>
      <dgm:t>
        <a:bodyPr/>
        <a:lstStyle/>
        <a:p>
          <a:endParaRPr lang="en-US"/>
        </a:p>
      </dgm:t>
    </dgm:pt>
    <dgm:pt modelId="{FBA529A8-1350-448D-84EE-1807D296ABB7}">
      <dgm:prSet custT="1"/>
      <dgm:spPr>
        <a:solidFill>
          <a:schemeClr val="bg2">
            <a:alpha val="90000"/>
          </a:schemeClr>
        </a:solidFill>
      </dgm:spPr>
      <dgm:t>
        <a:bodyPr/>
        <a:lstStyle/>
        <a:p>
          <a:r>
            <a:rPr lang="en-US" sz="1600" dirty="0"/>
            <a:t>Implement data cleansing and validation processes to ensure the accuracy and completeness of lead time entries and inventory records.</a:t>
          </a:r>
        </a:p>
      </dgm:t>
    </dgm:pt>
    <dgm:pt modelId="{F3729466-7709-4D09-83CD-90F3178EA0C4}" type="parTrans" cxnId="{24FC2DB6-6A2B-4F1B-9E76-846ADB58461F}">
      <dgm:prSet/>
      <dgm:spPr/>
      <dgm:t>
        <a:bodyPr/>
        <a:lstStyle/>
        <a:p>
          <a:endParaRPr lang="en-US"/>
        </a:p>
      </dgm:t>
    </dgm:pt>
    <dgm:pt modelId="{563809F6-36FF-4EE0-BFBE-A7BA8229D339}" type="sibTrans" cxnId="{24FC2DB6-6A2B-4F1B-9E76-846ADB58461F}">
      <dgm:prSet/>
      <dgm:spPr/>
      <dgm:t>
        <a:bodyPr/>
        <a:lstStyle/>
        <a:p>
          <a:endParaRPr lang="en-US"/>
        </a:p>
      </dgm:t>
    </dgm:pt>
    <dgm:pt modelId="{3320DC5B-46D4-4FCA-8703-71DCE18C3CF5}">
      <dgm:prSet custT="1"/>
      <dgm:spPr>
        <a:solidFill>
          <a:schemeClr val="accent1"/>
        </a:solidFill>
      </dgm:spPr>
      <dgm:t>
        <a:bodyPr/>
        <a:lstStyle/>
        <a:p>
          <a:r>
            <a:rPr lang="en-US" sz="1600"/>
            <a:t>Low Backorder Rate</a:t>
          </a:r>
          <a:endParaRPr lang="en-US" sz="1600" dirty="0"/>
        </a:p>
      </dgm:t>
    </dgm:pt>
    <dgm:pt modelId="{8F1F4241-C160-4EBB-A427-297A1002D983}" type="parTrans" cxnId="{FEACA47B-A6AB-4537-A2AB-C372DA46F264}">
      <dgm:prSet/>
      <dgm:spPr/>
      <dgm:t>
        <a:bodyPr/>
        <a:lstStyle/>
        <a:p>
          <a:endParaRPr lang="en-US"/>
        </a:p>
      </dgm:t>
    </dgm:pt>
    <dgm:pt modelId="{68B5B299-FB1C-4EC3-B0C0-C6A295749E32}" type="sibTrans" cxnId="{FEACA47B-A6AB-4537-A2AB-C372DA46F264}">
      <dgm:prSet/>
      <dgm:spPr/>
      <dgm:t>
        <a:bodyPr/>
        <a:lstStyle/>
        <a:p>
          <a:endParaRPr lang="en-US"/>
        </a:p>
      </dgm:t>
    </dgm:pt>
    <dgm:pt modelId="{8D19C870-EF0E-4707-BEE6-D613A2A08888}">
      <dgm:prSet custT="1"/>
      <dgm:spPr>
        <a:solidFill>
          <a:schemeClr val="bg2">
            <a:alpha val="90000"/>
          </a:schemeClr>
        </a:solidFill>
      </dgm:spPr>
      <dgm:t>
        <a:bodyPr/>
        <a:lstStyle/>
        <a:p>
          <a:r>
            <a:rPr lang="en-US" sz="1600" dirty="0"/>
            <a:t>Optimise backorder management by ensuring sufficient stock levels of high-demand items to prevent stockouts.</a:t>
          </a:r>
          <a:endParaRPr lang="en-US" sz="1100" dirty="0"/>
        </a:p>
      </dgm:t>
    </dgm:pt>
    <dgm:pt modelId="{89F65596-F9EF-4AD3-91B9-2CB66739A77D}" type="parTrans" cxnId="{3476D026-07D3-422A-9A78-B34E817A7BA2}">
      <dgm:prSet/>
      <dgm:spPr/>
      <dgm:t>
        <a:bodyPr/>
        <a:lstStyle/>
        <a:p>
          <a:endParaRPr lang="en-US"/>
        </a:p>
      </dgm:t>
    </dgm:pt>
    <dgm:pt modelId="{74417264-86D7-4F4E-BE03-71BD638889B7}" type="sibTrans" cxnId="{3476D026-07D3-422A-9A78-B34E817A7BA2}">
      <dgm:prSet/>
      <dgm:spPr/>
      <dgm:t>
        <a:bodyPr/>
        <a:lstStyle/>
        <a:p>
          <a:endParaRPr lang="en-US"/>
        </a:p>
      </dgm:t>
    </dgm:pt>
    <dgm:pt modelId="{9EF59324-670E-426D-B5BF-C4DC819CE506}">
      <dgm:prSet custT="1"/>
      <dgm:spPr>
        <a:solidFill>
          <a:schemeClr val="accent1"/>
        </a:solidFill>
      </dgm:spPr>
      <dgm:t>
        <a:bodyPr/>
        <a:lstStyle/>
        <a:p>
          <a:r>
            <a:rPr lang="en-US" sz="1600" dirty="0"/>
            <a:t>Customer Satisfaction</a:t>
          </a:r>
        </a:p>
      </dgm:t>
    </dgm:pt>
    <dgm:pt modelId="{F7CA257F-5EA4-4D95-BBE0-45792603D776}" type="parTrans" cxnId="{B8BDBB1E-1362-40DF-8140-53FACF0C92E3}">
      <dgm:prSet/>
      <dgm:spPr/>
      <dgm:t>
        <a:bodyPr/>
        <a:lstStyle/>
        <a:p>
          <a:endParaRPr lang="en-US"/>
        </a:p>
      </dgm:t>
    </dgm:pt>
    <dgm:pt modelId="{B33DA0E5-6370-4313-A0A7-E80EC91868D2}" type="sibTrans" cxnId="{B8BDBB1E-1362-40DF-8140-53FACF0C92E3}">
      <dgm:prSet/>
      <dgm:spPr/>
      <dgm:t>
        <a:bodyPr/>
        <a:lstStyle/>
        <a:p>
          <a:endParaRPr lang="en-US"/>
        </a:p>
      </dgm:t>
    </dgm:pt>
    <dgm:pt modelId="{0AE66D21-F6B4-4C75-BAC8-1BF99D264FF5}">
      <dgm:prSet custT="1"/>
      <dgm:spPr>
        <a:solidFill>
          <a:schemeClr val="bg2">
            <a:alpha val="90000"/>
          </a:schemeClr>
        </a:solidFill>
      </dgm:spPr>
      <dgm:t>
        <a:bodyPr/>
        <a:lstStyle/>
        <a:p>
          <a:r>
            <a:rPr lang="en-US" sz="1600" dirty="0"/>
            <a:t>Enhance customer satisfaction by improving communication with customers regarding order status and expected delivery times. </a:t>
          </a:r>
        </a:p>
      </dgm:t>
    </dgm:pt>
    <dgm:pt modelId="{D8F988D3-B43C-4DD0-8122-AFFA76B3032A}" type="parTrans" cxnId="{232F3AC7-7277-4195-86A9-A3DFBA2C8DBE}">
      <dgm:prSet/>
      <dgm:spPr/>
      <dgm:t>
        <a:bodyPr/>
        <a:lstStyle/>
        <a:p>
          <a:endParaRPr lang="en-US"/>
        </a:p>
      </dgm:t>
    </dgm:pt>
    <dgm:pt modelId="{0FA8C6D3-7513-4B34-BD68-D7F5F29A8E42}" type="sibTrans" cxnId="{232F3AC7-7277-4195-86A9-A3DFBA2C8DBE}">
      <dgm:prSet/>
      <dgm:spPr/>
      <dgm:t>
        <a:bodyPr/>
        <a:lstStyle/>
        <a:p>
          <a:endParaRPr lang="en-US"/>
        </a:p>
      </dgm:t>
    </dgm:pt>
    <dgm:pt modelId="{7B56955E-8447-4BCD-AE60-B7B3A32273CA}">
      <dgm:prSet custT="1"/>
      <dgm:spPr>
        <a:solidFill>
          <a:schemeClr val="accent1"/>
        </a:solidFill>
      </dgm:spPr>
      <dgm:t>
        <a:bodyPr/>
        <a:lstStyle/>
        <a:p>
          <a:r>
            <a:rPr lang="en-GB" sz="1600"/>
            <a:t>Data Quality Issues</a:t>
          </a:r>
          <a:endParaRPr lang="en-GB" sz="1600" dirty="0"/>
        </a:p>
      </dgm:t>
    </dgm:pt>
    <dgm:pt modelId="{24C5C347-1446-4335-B035-0FD0A1CEFC12}" type="parTrans" cxnId="{2AC38B1C-D990-4ED3-AD87-9A26E334BB0F}">
      <dgm:prSet/>
      <dgm:spPr/>
      <dgm:t>
        <a:bodyPr/>
        <a:lstStyle/>
        <a:p>
          <a:endParaRPr lang="en-GB"/>
        </a:p>
      </dgm:t>
    </dgm:pt>
    <dgm:pt modelId="{656EDB15-80AB-4FDC-85B2-F69A24592534}" type="sibTrans" cxnId="{2AC38B1C-D990-4ED3-AD87-9A26E334BB0F}">
      <dgm:prSet/>
      <dgm:spPr/>
      <dgm:t>
        <a:bodyPr/>
        <a:lstStyle/>
        <a:p>
          <a:endParaRPr lang="en-GB"/>
        </a:p>
      </dgm:t>
    </dgm:pt>
    <dgm:pt modelId="{5FE85CB9-6546-4A7F-AEF9-BA51DE64F839}">
      <dgm:prSet custT="1"/>
      <dgm:spPr>
        <a:solidFill>
          <a:schemeClr val="bg2">
            <a:alpha val="90000"/>
          </a:schemeClr>
        </a:solidFill>
      </dgm:spPr>
      <dgm:t>
        <a:bodyPr/>
        <a:lstStyle/>
        <a:p>
          <a:r>
            <a:rPr lang="en-GB" sz="1600" dirty="0"/>
            <a:t>Establish a data governance framework to maintain data quality standards, including regular audits and updates to ensure data integrity.</a:t>
          </a:r>
        </a:p>
      </dgm:t>
    </dgm:pt>
    <dgm:pt modelId="{73513CAB-E8FD-4740-8353-74512C2CF835}" type="parTrans" cxnId="{9F6405E6-A88B-41AC-9F75-FCCFBA3EC98C}">
      <dgm:prSet/>
      <dgm:spPr/>
      <dgm:t>
        <a:bodyPr/>
        <a:lstStyle/>
        <a:p>
          <a:endParaRPr lang="en-GB"/>
        </a:p>
      </dgm:t>
    </dgm:pt>
    <dgm:pt modelId="{F7F5AD80-05FD-458B-8BE6-C6A80714E522}" type="sibTrans" cxnId="{9F6405E6-A88B-41AC-9F75-FCCFBA3EC98C}">
      <dgm:prSet/>
      <dgm:spPr/>
      <dgm:t>
        <a:bodyPr/>
        <a:lstStyle/>
        <a:p>
          <a:endParaRPr lang="en-GB"/>
        </a:p>
      </dgm:t>
    </dgm:pt>
    <dgm:pt modelId="{EA42958D-F764-4E23-9536-02B3B5CFD747}">
      <dgm:prSet custT="1"/>
      <dgm:spPr>
        <a:solidFill>
          <a:schemeClr val="accent1"/>
        </a:solidFill>
        <a:ln>
          <a:solidFill>
            <a:schemeClr val="accent3"/>
          </a:solidFill>
        </a:ln>
      </dgm:spPr>
      <dgm:t>
        <a:bodyPr/>
        <a:lstStyle/>
        <a:p>
          <a:r>
            <a:rPr lang="en-GB" sz="1600" dirty="0"/>
            <a:t>Continuous Improvement</a:t>
          </a:r>
        </a:p>
      </dgm:t>
    </dgm:pt>
    <dgm:pt modelId="{66ACF572-13B6-4813-A636-B6987E322C28}" type="parTrans" cxnId="{D09C7FA8-05B6-404F-A0FD-C47B73C43A3E}">
      <dgm:prSet/>
      <dgm:spPr/>
      <dgm:t>
        <a:bodyPr/>
        <a:lstStyle/>
        <a:p>
          <a:endParaRPr lang="en-GB"/>
        </a:p>
      </dgm:t>
    </dgm:pt>
    <dgm:pt modelId="{3D46F8AA-9A38-46DA-8B10-E273F50FB9FE}" type="sibTrans" cxnId="{D09C7FA8-05B6-404F-A0FD-C47B73C43A3E}">
      <dgm:prSet/>
      <dgm:spPr/>
      <dgm:t>
        <a:bodyPr/>
        <a:lstStyle/>
        <a:p>
          <a:endParaRPr lang="en-GB"/>
        </a:p>
      </dgm:t>
    </dgm:pt>
    <dgm:pt modelId="{6FB80F49-D5D5-460B-90A3-F10F13E0CB39}">
      <dgm:prSet custT="1"/>
      <dgm:spPr>
        <a:solidFill>
          <a:schemeClr val="bg2">
            <a:alpha val="90000"/>
          </a:schemeClr>
        </a:solidFill>
      </dgm:spPr>
      <dgm:t>
        <a:bodyPr/>
        <a:lstStyle/>
        <a:p>
          <a:pPr algn="just"/>
          <a:r>
            <a:rPr lang="en-GB" sz="1600" b="0" i="0" dirty="0"/>
            <a:t>Establish a process for continuous monitoring and improvement, ensuring that inventory management practices remain aligned with business objectives and market conditions.</a:t>
          </a:r>
          <a:endParaRPr lang="en-GB" sz="1600" dirty="0"/>
        </a:p>
      </dgm:t>
    </dgm:pt>
    <dgm:pt modelId="{9FF7FADD-D136-4960-A3B3-1411858AE562}" type="parTrans" cxnId="{A0E23A8A-7324-4AF0-A9A8-E7734CA7CBD7}">
      <dgm:prSet/>
      <dgm:spPr/>
      <dgm:t>
        <a:bodyPr/>
        <a:lstStyle/>
        <a:p>
          <a:endParaRPr lang="en-GB"/>
        </a:p>
      </dgm:t>
    </dgm:pt>
    <dgm:pt modelId="{79B13DCB-D2B8-4F5A-B8CF-07A95D8EC0C7}" type="sibTrans" cxnId="{A0E23A8A-7324-4AF0-A9A8-E7734CA7CBD7}">
      <dgm:prSet/>
      <dgm:spPr/>
      <dgm:t>
        <a:bodyPr/>
        <a:lstStyle/>
        <a:p>
          <a:endParaRPr lang="en-GB"/>
        </a:p>
      </dgm:t>
    </dgm:pt>
    <dgm:pt modelId="{60880F12-3630-4ECA-8048-8FD6426A2A94}" type="pres">
      <dgm:prSet presAssocID="{4C952E40-D449-43B2-B09E-8D30C4739237}" presName="Name0" presStyleCnt="0">
        <dgm:presLayoutVars>
          <dgm:dir/>
          <dgm:animLvl val="lvl"/>
          <dgm:resizeHandles val="exact"/>
        </dgm:presLayoutVars>
      </dgm:prSet>
      <dgm:spPr/>
    </dgm:pt>
    <dgm:pt modelId="{2229DFA8-D134-4EAA-A748-F02E1B2C8A2E}" type="pres">
      <dgm:prSet presAssocID="{60DA2A67-E963-4E00-91F1-78EF6419A737}" presName="linNode" presStyleCnt="0"/>
      <dgm:spPr/>
    </dgm:pt>
    <dgm:pt modelId="{1DD30707-31E3-4EA8-8554-6215EFDF08D4}" type="pres">
      <dgm:prSet presAssocID="{60DA2A67-E963-4E00-91F1-78EF6419A737}" presName="parentText" presStyleLbl="alignNode1" presStyleIdx="0" presStyleCnt="11">
        <dgm:presLayoutVars>
          <dgm:chMax val="1"/>
          <dgm:bulletEnabled/>
        </dgm:presLayoutVars>
      </dgm:prSet>
      <dgm:spPr/>
    </dgm:pt>
    <dgm:pt modelId="{FE60FB23-1674-45A1-AEE4-6F92D094B29A}" type="pres">
      <dgm:prSet presAssocID="{60DA2A67-E963-4E00-91F1-78EF6419A737}" presName="descendantText" presStyleLbl="alignAccFollowNode1" presStyleIdx="0" presStyleCnt="11">
        <dgm:presLayoutVars>
          <dgm:bulletEnabled/>
        </dgm:presLayoutVars>
      </dgm:prSet>
      <dgm:spPr/>
    </dgm:pt>
    <dgm:pt modelId="{C9574E90-0FF8-414C-8323-6D9F9401557E}" type="pres">
      <dgm:prSet presAssocID="{AB6D0F59-950A-4BE0-8D5D-D61673973AF7}" presName="sp" presStyleCnt="0"/>
      <dgm:spPr/>
    </dgm:pt>
    <dgm:pt modelId="{0AF343E1-BDDA-43B5-A1C6-EEEA9E0F4B8B}" type="pres">
      <dgm:prSet presAssocID="{C4A006F2-D33E-4543-A635-1DA8D82D928D}" presName="linNode" presStyleCnt="0"/>
      <dgm:spPr/>
    </dgm:pt>
    <dgm:pt modelId="{F03FD148-3B20-4AAD-A1A5-A85CE8B9A81C}" type="pres">
      <dgm:prSet presAssocID="{C4A006F2-D33E-4543-A635-1DA8D82D928D}" presName="parentText" presStyleLbl="alignNode1" presStyleIdx="1" presStyleCnt="11">
        <dgm:presLayoutVars>
          <dgm:chMax val="1"/>
          <dgm:bulletEnabled/>
        </dgm:presLayoutVars>
      </dgm:prSet>
      <dgm:spPr/>
    </dgm:pt>
    <dgm:pt modelId="{044F859D-6137-4892-A94D-D6D88E0BAA53}" type="pres">
      <dgm:prSet presAssocID="{C4A006F2-D33E-4543-A635-1DA8D82D928D}" presName="descendantText" presStyleLbl="alignAccFollowNode1" presStyleIdx="1" presStyleCnt="11">
        <dgm:presLayoutVars>
          <dgm:bulletEnabled/>
        </dgm:presLayoutVars>
      </dgm:prSet>
      <dgm:spPr/>
    </dgm:pt>
    <dgm:pt modelId="{23634281-9B49-48E6-8DDB-457E166A2273}" type="pres">
      <dgm:prSet presAssocID="{322C6282-9612-4121-B934-F3B4ED9D8F45}" presName="sp" presStyleCnt="0"/>
      <dgm:spPr/>
    </dgm:pt>
    <dgm:pt modelId="{4661E8CF-F69E-4551-9377-A442380E5100}" type="pres">
      <dgm:prSet presAssocID="{0B7214ED-6BBC-4754-990A-08ECA296377A}" presName="linNode" presStyleCnt="0"/>
      <dgm:spPr/>
    </dgm:pt>
    <dgm:pt modelId="{E3280271-2FE9-4893-AA72-09C6E7B7954A}" type="pres">
      <dgm:prSet presAssocID="{0B7214ED-6BBC-4754-990A-08ECA296377A}" presName="parentText" presStyleLbl="alignNode1" presStyleIdx="2" presStyleCnt="11">
        <dgm:presLayoutVars>
          <dgm:chMax val="1"/>
          <dgm:bulletEnabled/>
        </dgm:presLayoutVars>
      </dgm:prSet>
      <dgm:spPr/>
    </dgm:pt>
    <dgm:pt modelId="{C842ABF9-5E04-4F77-9446-0428157E6956}" type="pres">
      <dgm:prSet presAssocID="{0B7214ED-6BBC-4754-990A-08ECA296377A}" presName="descendantText" presStyleLbl="alignAccFollowNode1" presStyleIdx="2" presStyleCnt="11">
        <dgm:presLayoutVars>
          <dgm:bulletEnabled/>
        </dgm:presLayoutVars>
      </dgm:prSet>
      <dgm:spPr/>
    </dgm:pt>
    <dgm:pt modelId="{0CE0205A-BB59-40BA-BB1C-730FE590D128}" type="pres">
      <dgm:prSet presAssocID="{7E148B37-B56E-4B13-B030-3CB667A8A68C}" presName="sp" presStyleCnt="0"/>
      <dgm:spPr/>
    </dgm:pt>
    <dgm:pt modelId="{36033E1E-7789-4E3A-9C16-91DE9D3B6EBF}" type="pres">
      <dgm:prSet presAssocID="{FC0761AC-4C08-4A31-8844-97B39BDD43BF}" presName="linNode" presStyleCnt="0"/>
      <dgm:spPr/>
    </dgm:pt>
    <dgm:pt modelId="{3A5931FB-5CCD-4CC3-8D0C-2202EFFACFD2}" type="pres">
      <dgm:prSet presAssocID="{FC0761AC-4C08-4A31-8844-97B39BDD43BF}" presName="parentText" presStyleLbl="alignNode1" presStyleIdx="3" presStyleCnt="11">
        <dgm:presLayoutVars>
          <dgm:chMax val="1"/>
          <dgm:bulletEnabled/>
        </dgm:presLayoutVars>
      </dgm:prSet>
      <dgm:spPr/>
    </dgm:pt>
    <dgm:pt modelId="{01CEF9AB-5119-46FA-BFFB-C42859FB38D1}" type="pres">
      <dgm:prSet presAssocID="{FC0761AC-4C08-4A31-8844-97B39BDD43BF}" presName="descendantText" presStyleLbl="alignAccFollowNode1" presStyleIdx="3" presStyleCnt="11">
        <dgm:presLayoutVars>
          <dgm:bulletEnabled/>
        </dgm:presLayoutVars>
      </dgm:prSet>
      <dgm:spPr/>
    </dgm:pt>
    <dgm:pt modelId="{283427D6-D078-419A-AC94-0B6EB59B68ED}" type="pres">
      <dgm:prSet presAssocID="{265E7C7D-A0F4-456F-8427-40DE3D4D63CE}" presName="sp" presStyleCnt="0"/>
      <dgm:spPr/>
    </dgm:pt>
    <dgm:pt modelId="{81C63546-2A6F-4E68-B881-3FC8B077C19C}" type="pres">
      <dgm:prSet presAssocID="{9E43C899-F70B-4DB2-B548-C005D0FC9AF6}" presName="linNode" presStyleCnt="0"/>
      <dgm:spPr/>
    </dgm:pt>
    <dgm:pt modelId="{3A9FE3D1-0DBF-4C01-9B61-28873A657EA5}" type="pres">
      <dgm:prSet presAssocID="{9E43C899-F70B-4DB2-B548-C005D0FC9AF6}" presName="parentText" presStyleLbl="alignNode1" presStyleIdx="4" presStyleCnt="11">
        <dgm:presLayoutVars>
          <dgm:chMax val="1"/>
          <dgm:bulletEnabled/>
        </dgm:presLayoutVars>
      </dgm:prSet>
      <dgm:spPr/>
    </dgm:pt>
    <dgm:pt modelId="{8D1D553D-640B-415C-BB58-109885C611EC}" type="pres">
      <dgm:prSet presAssocID="{9E43C899-F70B-4DB2-B548-C005D0FC9AF6}" presName="descendantText" presStyleLbl="alignAccFollowNode1" presStyleIdx="4" presStyleCnt="11">
        <dgm:presLayoutVars>
          <dgm:bulletEnabled/>
        </dgm:presLayoutVars>
      </dgm:prSet>
      <dgm:spPr/>
    </dgm:pt>
    <dgm:pt modelId="{A9E41687-B373-4235-8AA2-BBF61B5CED55}" type="pres">
      <dgm:prSet presAssocID="{2520D48B-ABC9-4046-8D35-EEC927B075D6}" presName="sp" presStyleCnt="0"/>
      <dgm:spPr/>
    </dgm:pt>
    <dgm:pt modelId="{CBB98B77-F4EF-4BBC-9AFF-FAAD51B0C23F}" type="pres">
      <dgm:prSet presAssocID="{A8AB4948-BA1A-41C6-893A-9B3EEE9AB562}" presName="linNode" presStyleCnt="0"/>
      <dgm:spPr/>
    </dgm:pt>
    <dgm:pt modelId="{D4549F34-B0FB-4902-99B7-2415C0F551A1}" type="pres">
      <dgm:prSet presAssocID="{A8AB4948-BA1A-41C6-893A-9B3EEE9AB562}" presName="parentText" presStyleLbl="alignNode1" presStyleIdx="5" presStyleCnt="11">
        <dgm:presLayoutVars>
          <dgm:chMax val="1"/>
          <dgm:bulletEnabled/>
        </dgm:presLayoutVars>
      </dgm:prSet>
      <dgm:spPr/>
    </dgm:pt>
    <dgm:pt modelId="{DFC7306E-65D4-45FF-BFAF-F9D4E643C539}" type="pres">
      <dgm:prSet presAssocID="{A8AB4948-BA1A-41C6-893A-9B3EEE9AB562}" presName="descendantText" presStyleLbl="alignAccFollowNode1" presStyleIdx="5" presStyleCnt="11">
        <dgm:presLayoutVars>
          <dgm:bulletEnabled/>
        </dgm:presLayoutVars>
      </dgm:prSet>
      <dgm:spPr/>
    </dgm:pt>
    <dgm:pt modelId="{A8570689-FFB2-4150-9879-617F39CC386C}" type="pres">
      <dgm:prSet presAssocID="{4B3FFB4F-76A6-4032-AFEE-B92F887EA048}" presName="sp" presStyleCnt="0"/>
      <dgm:spPr/>
    </dgm:pt>
    <dgm:pt modelId="{16F12F70-BC3C-404E-AC46-99F69DD178EA}" type="pres">
      <dgm:prSet presAssocID="{AC6FA383-7DF4-4171-B7B5-4E6602650694}" presName="linNode" presStyleCnt="0"/>
      <dgm:spPr/>
    </dgm:pt>
    <dgm:pt modelId="{4B155798-5E3C-48D8-B041-BD4F02B52A4A}" type="pres">
      <dgm:prSet presAssocID="{AC6FA383-7DF4-4171-B7B5-4E6602650694}" presName="parentText" presStyleLbl="alignNode1" presStyleIdx="6" presStyleCnt="11">
        <dgm:presLayoutVars>
          <dgm:chMax val="1"/>
          <dgm:bulletEnabled/>
        </dgm:presLayoutVars>
      </dgm:prSet>
      <dgm:spPr/>
    </dgm:pt>
    <dgm:pt modelId="{7336E997-3F00-4EB0-9283-166EB8D7CDDB}" type="pres">
      <dgm:prSet presAssocID="{AC6FA383-7DF4-4171-B7B5-4E6602650694}" presName="descendantText" presStyleLbl="alignAccFollowNode1" presStyleIdx="6" presStyleCnt="11">
        <dgm:presLayoutVars>
          <dgm:bulletEnabled/>
        </dgm:presLayoutVars>
      </dgm:prSet>
      <dgm:spPr/>
    </dgm:pt>
    <dgm:pt modelId="{345E328D-9814-4137-A198-7D26AE522BA5}" type="pres">
      <dgm:prSet presAssocID="{457842B0-BF5D-44CC-A8DD-7D190E3B6F36}" presName="sp" presStyleCnt="0"/>
      <dgm:spPr/>
    </dgm:pt>
    <dgm:pt modelId="{DD28DA2A-6417-46C1-9263-EB4999D7353D}" type="pres">
      <dgm:prSet presAssocID="{7B56955E-8447-4BCD-AE60-B7B3A32273CA}" presName="linNode" presStyleCnt="0"/>
      <dgm:spPr/>
    </dgm:pt>
    <dgm:pt modelId="{184BAFC8-5560-49CD-9B39-FB0E270E6FA7}" type="pres">
      <dgm:prSet presAssocID="{7B56955E-8447-4BCD-AE60-B7B3A32273CA}" presName="parentText" presStyleLbl="alignNode1" presStyleIdx="7" presStyleCnt="11" custAng="0">
        <dgm:presLayoutVars>
          <dgm:chMax val="1"/>
          <dgm:bulletEnabled/>
        </dgm:presLayoutVars>
      </dgm:prSet>
      <dgm:spPr/>
    </dgm:pt>
    <dgm:pt modelId="{C6D7D789-1F12-48D1-A554-0F0DE26D9409}" type="pres">
      <dgm:prSet presAssocID="{7B56955E-8447-4BCD-AE60-B7B3A32273CA}" presName="descendantText" presStyleLbl="alignAccFollowNode1" presStyleIdx="7" presStyleCnt="11">
        <dgm:presLayoutVars>
          <dgm:bulletEnabled/>
        </dgm:presLayoutVars>
      </dgm:prSet>
      <dgm:spPr/>
    </dgm:pt>
    <dgm:pt modelId="{CABF31EB-4F9C-4B9A-A121-66364658F5F0}" type="pres">
      <dgm:prSet presAssocID="{656EDB15-80AB-4FDC-85B2-F69A24592534}" presName="sp" presStyleCnt="0"/>
      <dgm:spPr/>
    </dgm:pt>
    <dgm:pt modelId="{F78D42B4-BAAC-401A-9C5F-0393B4F03BD8}" type="pres">
      <dgm:prSet presAssocID="{3320DC5B-46D4-4FCA-8703-71DCE18C3CF5}" presName="linNode" presStyleCnt="0"/>
      <dgm:spPr/>
    </dgm:pt>
    <dgm:pt modelId="{E6BFBCB9-A750-487F-850D-60DA61837416}" type="pres">
      <dgm:prSet presAssocID="{3320DC5B-46D4-4FCA-8703-71DCE18C3CF5}" presName="parentText" presStyleLbl="alignNode1" presStyleIdx="8" presStyleCnt="11">
        <dgm:presLayoutVars>
          <dgm:chMax val="1"/>
          <dgm:bulletEnabled/>
        </dgm:presLayoutVars>
      </dgm:prSet>
      <dgm:spPr/>
    </dgm:pt>
    <dgm:pt modelId="{B8315478-0EB6-41CB-893E-E9604BF007F9}" type="pres">
      <dgm:prSet presAssocID="{3320DC5B-46D4-4FCA-8703-71DCE18C3CF5}" presName="descendantText" presStyleLbl="alignAccFollowNode1" presStyleIdx="8" presStyleCnt="11">
        <dgm:presLayoutVars>
          <dgm:bulletEnabled/>
        </dgm:presLayoutVars>
      </dgm:prSet>
      <dgm:spPr/>
    </dgm:pt>
    <dgm:pt modelId="{D6D2875D-F419-4BF4-86A4-AA8FD2F765F7}" type="pres">
      <dgm:prSet presAssocID="{68B5B299-FB1C-4EC3-B0C0-C6A295749E32}" presName="sp" presStyleCnt="0"/>
      <dgm:spPr/>
    </dgm:pt>
    <dgm:pt modelId="{8E162748-98A4-4D4B-AC32-209076707166}" type="pres">
      <dgm:prSet presAssocID="{9EF59324-670E-426D-B5BF-C4DC819CE506}" presName="linNode" presStyleCnt="0"/>
      <dgm:spPr/>
    </dgm:pt>
    <dgm:pt modelId="{2A50174B-726D-475B-8F48-CC6BA6A38F7B}" type="pres">
      <dgm:prSet presAssocID="{9EF59324-670E-426D-B5BF-C4DC819CE506}" presName="parentText" presStyleLbl="alignNode1" presStyleIdx="9" presStyleCnt="11">
        <dgm:presLayoutVars>
          <dgm:chMax val="1"/>
          <dgm:bulletEnabled/>
        </dgm:presLayoutVars>
      </dgm:prSet>
      <dgm:spPr/>
    </dgm:pt>
    <dgm:pt modelId="{06B41AF0-EFAA-4375-9851-1603BB0B36B2}" type="pres">
      <dgm:prSet presAssocID="{9EF59324-670E-426D-B5BF-C4DC819CE506}" presName="descendantText" presStyleLbl="alignAccFollowNode1" presStyleIdx="9" presStyleCnt="11">
        <dgm:presLayoutVars>
          <dgm:bulletEnabled/>
        </dgm:presLayoutVars>
      </dgm:prSet>
      <dgm:spPr/>
    </dgm:pt>
    <dgm:pt modelId="{D8684761-DE2B-4C10-8297-7BE627F6945D}" type="pres">
      <dgm:prSet presAssocID="{B33DA0E5-6370-4313-A0A7-E80EC91868D2}" presName="sp" presStyleCnt="0"/>
      <dgm:spPr/>
    </dgm:pt>
    <dgm:pt modelId="{C22E5596-D972-411C-B0E0-DA17F6BAC69E}" type="pres">
      <dgm:prSet presAssocID="{EA42958D-F764-4E23-9536-02B3B5CFD747}" presName="linNode" presStyleCnt="0"/>
      <dgm:spPr/>
    </dgm:pt>
    <dgm:pt modelId="{960CFC17-9FDD-4C09-BC2E-F85B33A84754}" type="pres">
      <dgm:prSet presAssocID="{EA42958D-F764-4E23-9536-02B3B5CFD747}" presName="parentText" presStyleLbl="alignNode1" presStyleIdx="10" presStyleCnt="11">
        <dgm:presLayoutVars>
          <dgm:chMax val="1"/>
          <dgm:bulletEnabled/>
        </dgm:presLayoutVars>
      </dgm:prSet>
      <dgm:spPr/>
    </dgm:pt>
    <dgm:pt modelId="{232993B6-B2CA-4EE9-8CFE-0C6740033506}" type="pres">
      <dgm:prSet presAssocID="{EA42958D-F764-4E23-9536-02B3B5CFD747}" presName="descendantText" presStyleLbl="alignAccFollowNode1" presStyleIdx="10" presStyleCnt="11">
        <dgm:presLayoutVars>
          <dgm:bulletEnabled/>
        </dgm:presLayoutVars>
      </dgm:prSet>
      <dgm:spPr/>
    </dgm:pt>
  </dgm:ptLst>
  <dgm:cxnLst>
    <dgm:cxn modelId="{7679DA03-0718-4ADF-BF8C-A94F456E5E8A}" type="presOf" srcId="{9EF59324-670E-426D-B5BF-C4DC819CE506}" destId="{2A50174B-726D-475B-8F48-CC6BA6A38F7B}" srcOrd="0" destOrd="0" presId="urn:microsoft.com/office/officeart/2016/7/layout/VerticalSolidActionList"/>
    <dgm:cxn modelId="{49D3E30C-5325-40C2-964C-111C042E9658}" srcId="{4C952E40-D449-43B2-B09E-8D30C4739237}" destId="{9E43C899-F70B-4DB2-B548-C005D0FC9AF6}" srcOrd="4" destOrd="0" parTransId="{7821AE73-C5B3-417E-A1A3-973165F78C3B}" sibTransId="{2520D48B-ABC9-4046-8D35-EEC927B075D6}"/>
    <dgm:cxn modelId="{C90DBD15-BBCE-46A1-A5E2-A01DC4E989F4}" type="presOf" srcId="{3320DC5B-46D4-4FCA-8703-71DCE18C3CF5}" destId="{E6BFBCB9-A750-487F-850D-60DA61837416}" srcOrd="0" destOrd="0" presId="urn:microsoft.com/office/officeart/2016/7/layout/VerticalSolidActionList"/>
    <dgm:cxn modelId="{2AC38B1C-D990-4ED3-AD87-9A26E334BB0F}" srcId="{4C952E40-D449-43B2-B09E-8D30C4739237}" destId="{7B56955E-8447-4BCD-AE60-B7B3A32273CA}" srcOrd="7" destOrd="0" parTransId="{24C5C347-1446-4335-B035-0FD0A1CEFC12}" sibTransId="{656EDB15-80AB-4FDC-85B2-F69A24592534}"/>
    <dgm:cxn modelId="{E6F5AA1D-C538-42CA-B496-54D7842BD552}" type="presOf" srcId="{DA1C1F0C-B925-4597-B38D-29A0CD630F0F}" destId="{044F859D-6137-4892-A94D-D6D88E0BAA53}" srcOrd="0" destOrd="0" presId="urn:microsoft.com/office/officeart/2016/7/layout/VerticalSolidActionList"/>
    <dgm:cxn modelId="{B8BDBB1E-1362-40DF-8140-53FACF0C92E3}" srcId="{4C952E40-D449-43B2-B09E-8D30C4739237}" destId="{9EF59324-670E-426D-B5BF-C4DC819CE506}" srcOrd="9" destOrd="0" parTransId="{F7CA257F-5EA4-4D95-BBE0-45792603D776}" sibTransId="{B33DA0E5-6370-4313-A0A7-E80EC91868D2}"/>
    <dgm:cxn modelId="{BA9D9F26-5B31-4A5B-8F1F-22B0C3C54392}" type="presOf" srcId="{60DA2A67-E963-4E00-91F1-78EF6419A737}" destId="{1DD30707-31E3-4EA8-8554-6215EFDF08D4}" srcOrd="0" destOrd="0" presId="urn:microsoft.com/office/officeart/2016/7/layout/VerticalSolidActionList"/>
    <dgm:cxn modelId="{3476D026-07D3-422A-9A78-B34E817A7BA2}" srcId="{3320DC5B-46D4-4FCA-8703-71DCE18C3CF5}" destId="{8D19C870-EF0E-4707-BEE6-D613A2A08888}" srcOrd="0" destOrd="0" parTransId="{89F65596-F9EF-4AD3-91B9-2CB66739A77D}" sibTransId="{74417264-86D7-4F4E-BE03-71BD638889B7}"/>
    <dgm:cxn modelId="{A14B6833-63A5-4239-A4BB-A0A89119A7BC}" type="presOf" srcId="{9E43C899-F70B-4DB2-B548-C005D0FC9AF6}" destId="{3A9FE3D1-0DBF-4C01-9B61-28873A657EA5}" srcOrd="0" destOrd="0" presId="urn:microsoft.com/office/officeart/2016/7/layout/VerticalSolidActionList"/>
    <dgm:cxn modelId="{136C0A3B-D3EB-4B54-80CA-9F8E8DEADA24}" type="presOf" srcId="{8D19C870-EF0E-4707-BEE6-D613A2A08888}" destId="{B8315478-0EB6-41CB-893E-E9604BF007F9}" srcOrd="0" destOrd="0" presId="urn:microsoft.com/office/officeart/2016/7/layout/VerticalSolidActionList"/>
    <dgm:cxn modelId="{34E7235D-26E1-4707-8102-FEE929E1438F}" type="presOf" srcId="{7B56955E-8447-4BCD-AE60-B7B3A32273CA}" destId="{184BAFC8-5560-49CD-9B39-FB0E270E6FA7}" srcOrd="0" destOrd="0" presId="urn:microsoft.com/office/officeart/2016/7/layout/VerticalSolidActionList"/>
    <dgm:cxn modelId="{2B49B947-DB6E-4BE7-B26C-1A5289995857}" srcId="{0B7214ED-6BBC-4754-990A-08ECA296377A}" destId="{E7ABC6EE-2B84-4987-BDC1-AC6749FE99A0}" srcOrd="0" destOrd="0" parTransId="{28493651-F3FC-4C26-8A4D-62FD36A3134C}" sibTransId="{A09BD785-8542-4B21-8BE7-B9E238AFE13A}"/>
    <dgm:cxn modelId="{0E899749-BF77-4219-8417-E86B3D3EFAD3}" type="presOf" srcId="{AC6FA383-7DF4-4171-B7B5-4E6602650694}" destId="{4B155798-5E3C-48D8-B041-BD4F02B52A4A}" srcOrd="0" destOrd="0" presId="urn:microsoft.com/office/officeart/2016/7/layout/VerticalSolidActionList"/>
    <dgm:cxn modelId="{2DABFB4E-4AF4-455E-9E33-A33F767E8961}" srcId="{A8AB4948-BA1A-41C6-893A-9B3EEE9AB562}" destId="{1E2229C2-3918-42E8-84AE-55C77C0E6DDE}" srcOrd="0" destOrd="0" parTransId="{AE876695-573B-44FC-9817-EB293C468C77}" sibTransId="{CF3D01B9-2EA2-414F-9947-15EB3327DB1A}"/>
    <dgm:cxn modelId="{3A746A4F-BB1A-4505-9A43-A61312D6A13C}" srcId="{4C952E40-D449-43B2-B09E-8D30C4739237}" destId="{AC6FA383-7DF4-4171-B7B5-4E6602650694}" srcOrd="6" destOrd="0" parTransId="{317B3DCD-A366-45E7-A056-16020C053C24}" sibTransId="{457842B0-BF5D-44CC-A8DD-7D190E3B6F36}"/>
    <dgm:cxn modelId="{586F7B71-8ECD-422A-914E-B19687C0086F}" type="presOf" srcId="{C4A006F2-D33E-4543-A635-1DA8D82D928D}" destId="{F03FD148-3B20-4AAD-A1A5-A85CE8B9A81C}" srcOrd="0" destOrd="0" presId="urn:microsoft.com/office/officeart/2016/7/layout/VerticalSolidActionList"/>
    <dgm:cxn modelId="{A1049272-E657-445F-9A50-05D9625E02BB}" srcId="{4C952E40-D449-43B2-B09E-8D30C4739237}" destId="{60DA2A67-E963-4E00-91F1-78EF6419A737}" srcOrd="0" destOrd="0" parTransId="{4DAE9FC0-8156-492B-B08B-69EF63B4EEE9}" sibTransId="{AB6D0F59-950A-4BE0-8D5D-D61673973AF7}"/>
    <dgm:cxn modelId="{2949E772-B410-4FD1-8DC6-F0A0A7253033}" srcId="{4C952E40-D449-43B2-B09E-8D30C4739237}" destId="{C4A006F2-D33E-4543-A635-1DA8D82D928D}" srcOrd="1" destOrd="0" parTransId="{632248AC-758F-48AB-8A6B-30AD8B8364B6}" sibTransId="{322C6282-9612-4121-B934-F3B4ED9D8F45}"/>
    <dgm:cxn modelId="{5C2E6D53-B6AC-4B19-97E9-E70601CDD1FC}" type="presOf" srcId="{A8AB4948-BA1A-41C6-893A-9B3EEE9AB562}" destId="{D4549F34-B0FB-4902-99B7-2415C0F551A1}" srcOrd="0" destOrd="0" presId="urn:microsoft.com/office/officeart/2016/7/layout/VerticalSolidActionList"/>
    <dgm:cxn modelId="{B6ED0054-D48B-40C7-A65A-0A97F04329AE}" type="presOf" srcId="{FBA529A8-1350-448D-84EE-1807D296ABB7}" destId="{7336E997-3F00-4EB0-9283-166EB8D7CDDB}" srcOrd="0" destOrd="0" presId="urn:microsoft.com/office/officeart/2016/7/layout/VerticalSolidActionList"/>
    <dgm:cxn modelId="{7CF43576-8875-4714-B7A4-EF5F20E8038D}" srcId="{C4A006F2-D33E-4543-A635-1DA8D82D928D}" destId="{DA1C1F0C-B925-4597-B38D-29A0CD630F0F}" srcOrd="0" destOrd="0" parTransId="{CAC11452-D5B9-4C32-A375-09EDEE6BB145}" sibTransId="{D20F8170-38F7-4B8B-B255-59F1FD1EE8EF}"/>
    <dgm:cxn modelId="{C2AB285A-6224-4797-9246-2EC87C19E660}" type="presOf" srcId="{232A6AEC-0EB9-41CB-B71E-4E94390CDA8E}" destId="{FE60FB23-1674-45A1-AEE4-6F92D094B29A}" srcOrd="0" destOrd="0" presId="urn:microsoft.com/office/officeart/2016/7/layout/VerticalSolidActionList"/>
    <dgm:cxn modelId="{FEACA47B-A6AB-4537-A2AB-C372DA46F264}" srcId="{4C952E40-D449-43B2-B09E-8D30C4739237}" destId="{3320DC5B-46D4-4FCA-8703-71DCE18C3CF5}" srcOrd="8" destOrd="0" parTransId="{8F1F4241-C160-4EBB-A427-297A1002D983}" sibTransId="{68B5B299-FB1C-4EC3-B0C0-C6A295749E32}"/>
    <dgm:cxn modelId="{E4D52587-F704-4027-994F-CD0585C62AAC}" type="presOf" srcId="{1E2229C2-3918-42E8-84AE-55C77C0E6DDE}" destId="{DFC7306E-65D4-45FF-BFAF-F9D4E643C539}" srcOrd="0" destOrd="0" presId="urn:microsoft.com/office/officeart/2016/7/layout/VerticalSolidActionList"/>
    <dgm:cxn modelId="{A0E23A8A-7324-4AF0-A9A8-E7734CA7CBD7}" srcId="{EA42958D-F764-4E23-9536-02B3B5CFD747}" destId="{6FB80F49-D5D5-460B-90A3-F10F13E0CB39}" srcOrd="0" destOrd="0" parTransId="{9FF7FADD-D136-4960-A3B3-1411858AE562}" sibTransId="{79B13DCB-D2B8-4F5A-B8CF-07A95D8EC0C7}"/>
    <dgm:cxn modelId="{EDE2E48D-CE71-427B-B58B-376B1EB8D675}" type="presOf" srcId="{0B7214ED-6BBC-4754-990A-08ECA296377A}" destId="{E3280271-2FE9-4893-AA72-09C6E7B7954A}" srcOrd="0" destOrd="0" presId="urn:microsoft.com/office/officeart/2016/7/layout/VerticalSolidActionList"/>
    <dgm:cxn modelId="{F529839E-30ED-408B-880F-31A2C97AC2E8}" type="presOf" srcId="{6FB80F49-D5D5-460B-90A3-F10F13E0CB39}" destId="{232993B6-B2CA-4EE9-8CFE-0C6740033506}" srcOrd="0" destOrd="0" presId="urn:microsoft.com/office/officeart/2016/7/layout/VerticalSolidActionList"/>
    <dgm:cxn modelId="{38E3A39E-66C1-4BC1-8660-40C9F3AF6FBA}" type="presOf" srcId="{EA42958D-F764-4E23-9536-02B3B5CFD747}" destId="{960CFC17-9FDD-4C09-BC2E-F85B33A84754}" srcOrd="0" destOrd="0" presId="urn:microsoft.com/office/officeart/2016/7/layout/VerticalSolidActionList"/>
    <dgm:cxn modelId="{139EDAA5-C772-4032-8E2B-F0C404386636}" type="presOf" srcId="{FC0761AC-4C08-4A31-8844-97B39BDD43BF}" destId="{3A5931FB-5CCD-4CC3-8D0C-2202EFFACFD2}" srcOrd="0" destOrd="0" presId="urn:microsoft.com/office/officeart/2016/7/layout/VerticalSolidActionList"/>
    <dgm:cxn modelId="{E545D2A6-799C-471D-9E91-914EE06BABDB}" srcId="{4C952E40-D449-43B2-B09E-8D30C4739237}" destId="{0B7214ED-6BBC-4754-990A-08ECA296377A}" srcOrd="2" destOrd="0" parTransId="{2948E592-F74F-4F59-A596-5A093E131286}" sibTransId="{7E148B37-B56E-4B13-B030-3CB667A8A68C}"/>
    <dgm:cxn modelId="{D09C7FA8-05B6-404F-A0FD-C47B73C43A3E}" srcId="{4C952E40-D449-43B2-B09E-8D30C4739237}" destId="{EA42958D-F764-4E23-9536-02B3B5CFD747}" srcOrd="10" destOrd="0" parTransId="{66ACF572-13B6-4813-A636-B6987E322C28}" sibTransId="{3D46F8AA-9A38-46DA-8B10-E273F50FB9FE}"/>
    <dgm:cxn modelId="{5E6562AF-A5A0-4FA0-9FF6-A8967A914477}" type="presOf" srcId="{1BA7B6FA-C843-48A2-914B-D3F2A74741C6}" destId="{01CEF9AB-5119-46FA-BFFB-C42859FB38D1}" srcOrd="0" destOrd="0" presId="urn:microsoft.com/office/officeart/2016/7/layout/VerticalSolidActionList"/>
    <dgm:cxn modelId="{24FC2DB6-6A2B-4F1B-9E76-846ADB58461F}" srcId="{AC6FA383-7DF4-4171-B7B5-4E6602650694}" destId="{FBA529A8-1350-448D-84EE-1807D296ABB7}" srcOrd="0" destOrd="0" parTransId="{F3729466-7709-4D09-83CD-90F3178EA0C4}" sibTransId="{563809F6-36FF-4EE0-BFBE-A7BA8229D339}"/>
    <dgm:cxn modelId="{F8BB47BE-9E40-497D-B95A-99B485A9B605}" type="presOf" srcId="{F8E9B989-52F5-47EB-98A7-A243EEBD99F7}" destId="{8D1D553D-640B-415C-BB58-109885C611EC}" srcOrd="0" destOrd="0" presId="urn:microsoft.com/office/officeart/2016/7/layout/VerticalSolidActionList"/>
    <dgm:cxn modelId="{5854DBC6-869D-468B-9E91-785907A6C4B2}" srcId="{60DA2A67-E963-4E00-91F1-78EF6419A737}" destId="{232A6AEC-0EB9-41CB-B71E-4E94390CDA8E}" srcOrd="0" destOrd="0" parTransId="{B175CC64-BB3F-4B07-B828-D4FD7D50DECA}" sibTransId="{9E839CE9-D420-4914-8C55-C515C04CEC0E}"/>
    <dgm:cxn modelId="{232F3AC7-7277-4195-86A9-A3DFBA2C8DBE}" srcId="{9EF59324-670E-426D-B5BF-C4DC819CE506}" destId="{0AE66D21-F6B4-4C75-BAC8-1BF99D264FF5}" srcOrd="0" destOrd="0" parTransId="{D8F988D3-B43C-4DD0-8122-AFFA76B3032A}" sibTransId="{0FA8C6D3-7513-4B34-BD68-D7F5F29A8E42}"/>
    <dgm:cxn modelId="{29A815CF-60A7-4512-86AC-9321A482BE1D}" srcId="{4C952E40-D449-43B2-B09E-8D30C4739237}" destId="{A8AB4948-BA1A-41C6-893A-9B3EEE9AB562}" srcOrd="5" destOrd="0" parTransId="{90FC5A8F-F607-430A-912D-BF2610F22B2D}" sibTransId="{4B3FFB4F-76A6-4032-AFEE-B92F887EA048}"/>
    <dgm:cxn modelId="{147900D0-A642-4A98-940C-626FB7EB2133}" type="presOf" srcId="{4C952E40-D449-43B2-B09E-8D30C4739237}" destId="{60880F12-3630-4ECA-8048-8FD6426A2A94}" srcOrd="0" destOrd="0" presId="urn:microsoft.com/office/officeart/2016/7/layout/VerticalSolidActionList"/>
    <dgm:cxn modelId="{C09952D0-E208-4C4A-A02F-D8781B2A77FD}" type="presOf" srcId="{5FE85CB9-6546-4A7F-AEF9-BA51DE64F839}" destId="{C6D7D789-1F12-48D1-A554-0F0DE26D9409}" srcOrd="0" destOrd="0" presId="urn:microsoft.com/office/officeart/2016/7/layout/VerticalSolidActionList"/>
    <dgm:cxn modelId="{3AE2B6D8-A37B-413C-91D3-BC253DF29775}" srcId="{4C952E40-D449-43B2-B09E-8D30C4739237}" destId="{FC0761AC-4C08-4A31-8844-97B39BDD43BF}" srcOrd="3" destOrd="0" parTransId="{2D702A13-F854-4B2E-B7F9-5F1BC322B3F2}" sibTransId="{265E7C7D-A0F4-456F-8427-40DE3D4D63CE}"/>
    <dgm:cxn modelId="{117447DB-A136-4DBA-9AEA-E8FE2DE22215}" srcId="{9E43C899-F70B-4DB2-B548-C005D0FC9AF6}" destId="{F8E9B989-52F5-47EB-98A7-A243EEBD99F7}" srcOrd="0" destOrd="0" parTransId="{11F3E622-F049-4403-B3D8-118083650953}" sibTransId="{8F6B8FB7-AB82-425D-81C5-E95A4AA6BE43}"/>
    <dgm:cxn modelId="{195EC7DE-A6C2-40F8-ADB7-F881B93F7CA8}" type="presOf" srcId="{E7ABC6EE-2B84-4987-BDC1-AC6749FE99A0}" destId="{C842ABF9-5E04-4F77-9446-0428157E6956}" srcOrd="0" destOrd="0" presId="urn:microsoft.com/office/officeart/2016/7/layout/VerticalSolidActionList"/>
    <dgm:cxn modelId="{9F6405E6-A88B-41AC-9F75-FCCFBA3EC98C}" srcId="{7B56955E-8447-4BCD-AE60-B7B3A32273CA}" destId="{5FE85CB9-6546-4A7F-AEF9-BA51DE64F839}" srcOrd="0" destOrd="0" parTransId="{73513CAB-E8FD-4740-8353-74512C2CF835}" sibTransId="{F7F5AD80-05FD-458B-8BE6-C6A80714E522}"/>
    <dgm:cxn modelId="{EDD637E6-3DAD-4BC0-A330-3786CAFB516D}" srcId="{FC0761AC-4C08-4A31-8844-97B39BDD43BF}" destId="{1BA7B6FA-C843-48A2-914B-D3F2A74741C6}" srcOrd="0" destOrd="0" parTransId="{ADFD523F-5B30-4A2A-AA62-1877D54B5146}" sibTransId="{8822CBBE-5FCC-4D18-9C7C-55DD082455E5}"/>
    <dgm:cxn modelId="{E4B522EB-07B9-4CB9-A2EE-87F7D5F80828}" type="presOf" srcId="{0AE66D21-F6B4-4C75-BAC8-1BF99D264FF5}" destId="{06B41AF0-EFAA-4375-9851-1603BB0B36B2}" srcOrd="0" destOrd="0" presId="urn:microsoft.com/office/officeart/2016/7/layout/VerticalSolidActionList"/>
    <dgm:cxn modelId="{665F0F87-BF96-400A-92F3-19DD4334F4E0}" type="presParOf" srcId="{60880F12-3630-4ECA-8048-8FD6426A2A94}" destId="{2229DFA8-D134-4EAA-A748-F02E1B2C8A2E}" srcOrd="0" destOrd="0" presId="urn:microsoft.com/office/officeart/2016/7/layout/VerticalSolidActionList"/>
    <dgm:cxn modelId="{BDC97C02-5D7A-46CC-90BF-058C8CD02AF0}" type="presParOf" srcId="{2229DFA8-D134-4EAA-A748-F02E1B2C8A2E}" destId="{1DD30707-31E3-4EA8-8554-6215EFDF08D4}" srcOrd="0" destOrd="0" presId="urn:microsoft.com/office/officeart/2016/7/layout/VerticalSolidActionList"/>
    <dgm:cxn modelId="{69B79087-490E-4BE9-AB20-2E09B09FAE4E}" type="presParOf" srcId="{2229DFA8-D134-4EAA-A748-F02E1B2C8A2E}" destId="{FE60FB23-1674-45A1-AEE4-6F92D094B29A}" srcOrd="1" destOrd="0" presId="urn:microsoft.com/office/officeart/2016/7/layout/VerticalSolidActionList"/>
    <dgm:cxn modelId="{E0EBDFBF-8DE4-4EB3-92C0-122E64EF3B31}" type="presParOf" srcId="{60880F12-3630-4ECA-8048-8FD6426A2A94}" destId="{C9574E90-0FF8-414C-8323-6D9F9401557E}" srcOrd="1" destOrd="0" presId="urn:microsoft.com/office/officeart/2016/7/layout/VerticalSolidActionList"/>
    <dgm:cxn modelId="{A41ECD1D-D8B7-4642-A513-1B2B861534CE}" type="presParOf" srcId="{60880F12-3630-4ECA-8048-8FD6426A2A94}" destId="{0AF343E1-BDDA-43B5-A1C6-EEEA9E0F4B8B}" srcOrd="2" destOrd="0" presId="urn:microsoft.com/office/officeart/2016/7/layout/VerticalSolidActionList"/>
    <dgm:cxn modelId="{3BE3C730-002E-4AFA-894E-F8B4DC9658E4}" type="presParOf" srcId="{0AF343E1-BDDA-43B5-A1C6-EEEA9E0F4B8B}" destId="{F03FD148-3B20-4AAD-A1A5-A85CE8B9A81C}" srcOrd="0" destOrd="0" presId="urn:microsoft.com/office/officeart/2016/7/layout/VerticalSolidActionList"/>
    <dgm:cxn modelId="{0E528926-8EE1-4A9A-B2CC-812CCACE4A53}" type="presParOf" srcId="{0AF343E1-BDDA-43B5-A1C6-EEEA9E0F4B8B}" destId="{044F859D-6137-4892-A94D-D6D88E0BAA53}" srcOrd="1" destOrd="0" presId="urn:microsoft.com/office/officeart/2016/7/layout/VerticalSolidActionList"/>
    <dgm:cxn modelId="{B595447D-6223-459E-A56E-76E149171A63}" type="presParOf" srcId="{60880F12-3630-4ECA-8048-8FD6426A2A94}" destId="{23634281-9B49-48E6-8DDB-457E166A2273}" srcOrd="3" destOrd="0" presId="urn:microsoft.com/office/officeart/2016/7/layout/VerticalSolidActionList"/>
    <dgm:cxn modelId="{3D10DB23-AEE7-4C7E-93B6-FF93AC0A9D6C}" type="presParOf" srcId="{60880F12-3630-4ECA-8048-8FD6426A2A94}" destId="{4661E8CF-F69E-4551-9377-A442380E5100}" srcOrd="4" destOrd="0" presId="urn:microsoft.com/office/officeart/2016/7/layout/VerticalSolidActionList"/>
    <dgm:cxn modelId="{F7F6A48F-73F3-4860-BED6-AC8C410C94BD}" type="presParOf" srcId="{4661E8CF-F69E-4551-9377-A442380E5100}" destId="{E3280271-2FE9-4893-AA72-09C6E7B7954A}" srcOrd="0" destOrd="0" presId="urn:microsoft.com/office/officeart/2016/7/layout/VerticalSolidActionList"/>
    <dgm:cxn modelId="{C46F8C6E-5E5A-4E7B-B1D7-A18F073CFD85}" type="presParOf" srcId="{4661E8CF-F69E-4551-9377-A442380E5100}" destId="{C842ABF9-5E04-4F77-9446-0428157E6956}" srcOrd="1" destOrd="0" presId="urn:microsoft.com/office/officeart/2016/7/layout/VerticalSolidActionList"/>
    <dgm:cxn modelId="{F4DF3052-A2BE-4539-B9A8-9577B3DCE8D0}" type="presParOf" srcId="{60880F12-3630-4ECA-8048-8FD6426A2A94}" destId="{0CE0205A-BB59-40BA-BB1C-730FE590D128}" srcOrd="5" destOrd="0" presId="urn:microsoft.com/office/officeart/2016/7/layout/VerticalSolidActionList"/>
    <dgm:cxn modelId="{7D7E7303-5CE2-471D-A7F9-68DC86714A11}" type="presParOf" srcId="{60880F12-3630-4ECA-8048-8FD6426A2A94}" destId="{36033E1E-7789-4E3A-9C16-91DE9D3B6EBF}" srcOrd="6" destOrd="0" presId="urn:microsoft.com/office/officeart/2016/7/layout/VerticalSolidActionList"/>
    <dgm:cxn modelId="{08F5E7EA-DE57-4A35-974B-FF28F613F76F}" type="presParOf" srcId="{36033E1E-7789-4E3A-9C16-91DE9D3B6EBF}" destId="{3A5931FB-5CCD-4CC3-8D0C-2202EFFACFD2}" srcOrd="0" destOrd="0" presId="urn:microsoft.com/office/officeart/2016/7/layout/VerticalSolidActionList"/>
    <dgm:cxn modelId="{7A045E7A-3A9C-4B64-B0B9-62A238A5D60E}" type="presParOf" srcId="{36033E1E-7789-4E3A-9C16-91DE9D3B6EBF}" destId="{01CEF9AB-5119-46FA-BFFB-C42859FB38D1}" srcOrd="1" destOrd="0" presId="urn:microsoft.com/office/officeart/2016/7/layout/VerticalSolidActionList"/>
    <dgm:cxn modelId="{478FCDE0-0BCD-4008-ACE9-23AA938C2597}" type="presParOf" srcId="{60880F12-3630-4ECA-8048-8FD6426A2A94}" destId="{283427D6-D078-419A-AC94-0B6EB59B68ED}" srcOrd="7" destOrd="0" presId="urn:microsoft.com/office/officeart/2016/7/layout/VerticalSolidActionList"/>
    <dgm:cxn modelId="{4BE5A1F6-9F0D-4BB3-AA14-46839BE20CBE}" type="presParOf" srcId="{60880F12-3630-4ECA-8048-8FD6426A2A94}" destId="{81C63546-2A6F-4E68-B881-3FC8B077C19C}" srcOrd="8" destOrd="0" presId="urn:microsoft.com/office/officeart/2016/7/layout/VerticalSolidActionList"/>
    <dgm:cxn modelId="{6BF7A650-0F11-47EE-B30F-67E44734E310}" type="presParOf" srcId="{81C63546-2A6F-4E68-B881-3FC8B077C19C}" destId="{3A9FE3D1-0DBF-4C01-9B61-28873A657EA5}" srcOrd="0" destOrd="0" presId="urn:microsoft.com/office/officeart/2016/7/layout/VerticalSolidActionList"/>
    <dgm:cxn modelId="{182FE650-ED21-4320-B266-44F968D6AD43}" type="presParOf" srcId="{81C63546-2A6F-4E68-B881-3FC8B077C19C}" destId="{8D1D553D-640B-415C-BB58-109885C611EC}" srcOrd="1" destOrd="0" presId="urn:microsoft.com/office/officeart/2016/7/layout/VerticalSolidActionList"/>
    <dgm:cxn modelId="{2846BA91-72AC-4BB3-A0A3-C834F364B9F6}" type="presParOf" srcId="{60880F12-3630-4ECA-8048-8FD6426A2A94}" destId="{A9E41687-B373-4235-8AA2-BBF61B5CED55}" srcOrd="9" destOrd="0" presId="urn:microsoft.com/office/officeart/2016/7/layout/VerticalSolidActionList"/>
    <dgm:cxn modelId="{9BDEDB9C-2B1B-4B57-921C-970C47497464}" type="presParOf" srcId="{60880F12-3630-4ECA-8048-8FD6426A2A94}" destId="{CBB98B77-F4EF-4BBC-9AFF-FAAD51B0C23F}" srcOrd="10" destOrd="0" presId="urn:microsoft.com/office/officeart/2016/7/layout/VerticalSolidActionList"/>
    <dgm:cxn modelId="{0DAEAD16-D74C-4C50-A9BC-75435D99119A}" type="presParOf" srcId="{CBB98B77-F4EF-4BBC-9AFF-FAAD51B0C23F}" destId="{D4549F34-B0FB-4902-99B7-2415C0F551A1}" srcOrd="0" destOrd="0" presId="urn:microsoft.com/office/officeart/2016/7/layout/VerticalSolidActionList"/>
    <dgm:cxn modelId="{7F991A89-05B6-4E30-923D-59797EA1FC1A}" type="presParOf" srcId="{CBB98B77-F4EF-4BBC-9AFF-FAAD51B0C23F}" destId="{DFC7306E-65D4-45FF-BFAF-F9D4E643C539}" srcOrd="1" destOrd="0" presId="urn:microsoft.com/office/officeart/2016/7/layout/VerticalSolidActionList"/>
    <dgm:cxn modelId="{F3C2EC6B-ED05-4A37-8266-D91708F4CB97}" type="presParOf" srcId="{60880F12-3630-4ECA-8048-8FD6426A2A94}" destId="{A8570689-FFB2-4150-9879-617F39CC386C}" srcOrd="11" destOrd="0" presId="urn:microsoft.com/office/officeart/2016/7/layout/VerticalSolidActionList"/>
    <dgm:cxn modelId="{D2ED7ED0-3D0A-4F78-9894-910965DFC8C7}" type="presParOf" srcId="{60880F12-3630-4ECA-8048-8FD6426A2A94}" destId="{16F12F70-BC3C-404E-AC46-99F69DD178EA}" srcOrd="12" destOrd="0" presId="urn:microsoft.com/office/officeart/2016/7/layout/VerticalSolidActionList"/>
    <dgm:cxn modelId="{A134C335-F0DC-4665-8787-E8BD19C77A56}" type="presParOf" srcId="{16F12F70-BC3C-404E-AC46-99F69DD178EA}" destId="{4B155798-5E3C-48D8-B041-BD4F02B52A4A}" srcOrd="0" destOrd="0" presId="urn:microsoft.com/office/officeart/2016/7/layout/VerticalSolidActionList"/>
    <dgm:cxn modelId="{0D15EF05-6651-4E64-A587-C892F33EE2F1}" type="presParOf" srcId="{16F12F70-BC3C-404E-AC46-99F69DD178EA}" destId="{7336E997-3F00-4EB0-9283-166EB8D7CDDB}" srcOrd="1" destOrd="0" presId="urn:microsoft.com/office/officeart/2016/7/layout/VerticalSolidActionList"/>
    <dgm:cxn modelId="{CD1051E4-B3B3-42FD-AE2E-E6352A09C0CC}" type="presParOf" srcId="{60880F12-3630-4ECA-8048-8FD6426A2A94}" destId="{345E328D-9814-4137-A198-7D26AE522BA5}" srcOrd="13" destOrd="0" presId="urn:microsoft.com/office/officeart/2016/7/layout/VerticalSolidActionList"/>
    <dgm:cxn modelId="{0163EB95-2FE4-41CC-B874-6E1985D2897D}" type="presParOf" srcId="{60880F12-3630-4ECA-8048-8FD6426A2A94}" destId="{DD28DA2A-6417-46C1-9263-EB4999D7353D}" srcOrd="14" destOrd="0" presId="urn:microsoft.com/office/officeart/2016/7/layout/VerticalSolidActionList"/>
    <dgm:cxn modelId="{FF6E6E3D-6814-4C59-82E9-2ACD08165B59}" type="presParOf" srcId="{DD28DA2A-6417-46C1-9263-EB4999D7353D}" destId="{184BAFC8-5560-49CD-9B39-FB0E270E6FA7}" srcOrd="0" destOrd="0" presId="urn:microsoft.com/office/officeart/2016/7/layout/VerticalSolidActionList"/>
    <dgm:cxn modelId="{591A808C-482B-4D41-BDE0-7E92FE18D3FE}" type="presParOf" srcId="{DD28DA2A-6417-46C1-9263-EB4999D7353D}" destId="{C6D7D789-1F12-48D1-A554-0F0DE26D9409}" srcOrd="1" destOrd="0" presId="urn:microsoft.com/office/officeart/2016/7/layout/VerticalSolidActionList"/>
    <dgm:cxn modelId="{9ACFB53B-EED1-4FB9-ACE2-3B9CF1B384AA}" type="presParOf" srcId="{60880F12-3630-4ECA-8048-8FD6426A2A94}" destId="{CABF31EB-4F9C-4B9A-A121-66364658F5F0}" srcOrd="15" destOrd="0" presId="urn:microsoft.com/office/officeart/2016/7/layout/VerticalSolidActionList"/>
    <dgm:cxn modelId="{D13CA0FC-06DE-4846-9070-B19B4D5903A6}" type="presParOf" srcId="{60880F12-3630-4ECA-8048-8FD6426A2A94}" destId="{F78D42B4-BAAC-401A-9C5F-0393B4F03BD8}" srcOrd="16" destOrd="0" presId="urn:microsoft.com/office/officeart/2016/7/layout/VerticalSolidActionList"/>
    <dgm:cxn modelId="{984ED88D-CA6E-476F-BE92-C5575C76AE62}" type="presParOf" srcId="{F78D42B4-BAAC-401A-9C5F-0393B4F03BD8}" destId="{E6BFBCB9-A750-487F-850D-60DA61837416}" srcOrd="0" destOrd="0" presId="urn:microsoft.com/office/officeart/2016/7/layout/VerticalSolidActionList"/>
    <dgm:cxn modelId="{33B6A38F-FAC6-4535-85F1-71DB88FA2B8A}" type="presParOf" srcId="{F78D42B4-BAAC-401A-9C5F-0393B4F03BD8}" destId="{B8315478-0EB6-41CB-893E-E9604BF007F9}" srcOrd="1" destOrd="0" presId="urn:microsoft.com/office/officeart/2016/7/layout/VerticalSolidActionList"/>
    <dgm:cxn modelId="{E082289F-BC3B-4A5A-93A3-3557056CFABE}" type="presParOf" srcId="{60880F12-3630-4ECA-8048-8FD6426A2A94}" destId="{D6D2875D-F419-4BF4-86A4-AA8FD2F765F7}" srcOrd="17" destOrd="0" presId="urn:microsoft.com/office/officeart/2016/7/layout/VerticalSolidActionList"/>
    <dgm:cxn modelId="{F6A52844-236D-4857-A3B5-3A62218FAA14}" type="presParOf" srcId="{60880F12-3630-4ECA-8048-8FD6426A2A94}" destId="{8E162748-98A4-4D4B-AC32-209076707166}" srcOrd="18" destOrd="0" presId="urn:microsoft.com/office/officeart/2016/7/layout/VerticalSolidActionList"/>
    <dgm:cxn modelId="{59A32DC2-7098-449A-96D8-A57A0AAE491E}" type="presParOf" srcId="{8E162748-98A4-4D4B-AC32-209076707166}" destId="{2A50174B-726D-475B-8F48-CC6BA6A38F7B}" srcOrd="0" destOrd="0" presId="urn:microsoft.com/office/officeart/2016/7/layout/VerticalSolidActionList"/>
    <dgm:cxn modelId="{8E4F11EA-6CDC-4200-A9BD-9DE8932A5DDB}" type="presParOf" srcId="{8E162748-98A4-4D4B-AC32-209076707166}" destId="{06B41AF0-EFAA-4375-9851-1603BB0B36B2}" srcOrd="1" destOrd="0" presId="urn:microsoft.com/office/officeart/2016/7/layout/VerticalSolidActionList"/>
    <dgm:cxn modelId="{8D719A24-EF4D-416B-9AA0-0AB4EA1B908E}" type="presParOf" srcId="{60880F12-3630-4ECA-8048-8FD6426A2A94}" destId="{D8684761-DE2B-4C10-8297-7BE627F6945D}" srcOrd="19" destOrd="0" presId="urn:microsoft.com/office/officeart/2016/7/layout/VerticalSolidActionList"/>
    <dgm:cxn modelId="{F05E7D73-D434-4191-A53F-062D6FB74E09}" type="presParOf" srcId="{60880F12-3630-4ECA-8048-8FD6426A2A94}" destId="{C22E5596-D972-411C-B0E0-DA17F6BAC69E}" srcOrd="20" destOrd="0" presId="urn:microsoft.com/office/officeart/2016/7/layout/VerticalSolidActionList"/>
    <dgm:cxn modelId="{60EBC9BA-202C-4BA5-9149-B009533C2811}" type="presParOf" srcId="{C22E5596-D972-411C-B0E0-DA17F6BAC69E}" destId="{960CFC17-9FDD-4C09-BC2E-F85B33A84754}" srcOrd="0" destOrd="0" presId="urn:microsoft.com/office/officeart/2016/7/layout/VerticalSolidActionList"/>
    <dgm:cxn modelId="{DB9CFA64-B245-487C-81C1-D1DD91B3009E}" type="presParOf" srcId="{C22E5596-D972-411C-B0E0-DA17F6BAC69E}" destId="{232993B6-B2CA-4EE9-8CFE-0C6740033506}"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ECCA0-6B42-4DC1-A0E5-1EBF03FE8A3D}" type="doc">
      <dgm:prSet loTypeId="urn:microsoft.com/office/officeart/2005/8/layout/bProcess4" loCatId="process" qsTypeId="urn:microsoft.com/office/officeart/2005/8/quickstyle/simple1" qsCatId="simple" csTypeId="urn:microsoft.com/office/officeart/2005/8/colors/accent3_1" csCatId="accent3" phldr="1"/>
      <dgm:spPr/>
      <dgm:t>
        <a:bodyPr/>
        <a:lstStyle/>
        <a:p>
          <a:endParaRPr lang="en-GB"/>
        </a:p>
      </dgm:t>
    </dgm:pt>
    <dgm:pt modelId="{9ACA5DE5-D29D-4F96-8A10-D43ED0ECC0E4}">
      <dgm:prSet custT="1"/>
      <dgm:spPr>
        <a:xfrm>
          <a:off x="0" y="341727"/>
          <a:ext cx="7274422" cy="716040"/>
        </a:xfrm>
      </dgm:spPr>
      <dgm:t>
        <a:bodyPr/>
        <a:lstStyle/>
        <a:p>
          <a:pPr algn="l">
            <a:lnSpc>
              <a:spcPct val="100000"/>
            </a:lnSpc>
          </a:pPr>
          <a:r>
            <a:rPr lang="en-AU" sz="1600" b="0" i="0" baseline="0" dirty="0">
              <a:latin typeface="+mn-lt"/>
              <a:ea typeface="+mn-ea"/>
              <a:cs typeface="+mn-cs"/>
            </a:rPr>
            <a:t>Develop a strategy to predict product purchase and safety stock level rules.</a:t>
          </a:r>
          <a:endParaRPr lang="en-GB" sz="1600" b="0" dirty="0">
            <a:latin typeface="+mn-lt"/>
            <a:ea typeface="+mn-ea"/>
            <a:cs typeface="+mn-cs"/>
          </a:endParaRPr>
        </a:p>
      </dgm:t>
    </dgm:pt>
    <dgm:pt modelId="{26B0916C-40DB-496F-B857-86D38BA7990A}" type="parTrans" cxnId="{CC92A7AC-8B14-46C6-B85D-CD5192654BA8}">
      <dgm:prSet/>
      <dgm:spPr/>
      <dgm:t>
        <a:bodyPr/>
        <a:lstStyle/>
        <a:p>
          <a:endParaRPr lang="en-GB" sz="1600">
            <a:latin typeface="+mn-lt"/>
          </a:endParaRPr>
        </a:p>
      </dgm:t>
    </dgm:pt>
    <dgm:pt modelId="{7DFD7B46-DA68-4670-8374-AFC03AD1646A}" type="sibTrans" cxnId="{CC92A7AC-8B14-46C6-B85D-CD5192654BA8}">
      <dgm:prSet/>
      <dgm:spPr/>
      <dgm:t>
        <a:bodyPr/>
        <a:lstStyle/>
        <a:p>
          <a:endParaRPr lang="en-GB" sz="1600">
            <a:latin typeface="+mn-lt"/>
          </a:endParaRPr>
        </a:p>
      </dgm:t>
    </dgm:pt>
    <dgm:pt modelId="{0C86D2D4-7497-4782-86F7-3AD843343083}">
      <dgm:prSet custT="1"/>
      <dgm:spPr>
        <a:xfrm>
          <a:off x="0" y="1109607"/>
          <a:ext cx="7274422" cy="716040"/>
        </a:xfrm>
      </dgm:spPr>
      <dgm:t>
        <a:bodyPr/>
        <a:lstStyle/>
        <a:p>
          <a:pPr>
            <a:lnSpc>
              <a:spcPct val="100000"/>
            </a:lnSpc>
          </a:pPr>
          <a:r>
            <a:rPr lang="en-AU" sz="1600" b="0" i="0" baseline="0">
              <a:latin typeface="+mn-lt"/>
              <a:ea typeface="+mn-ea"/>
              <a:cs typeface="+mn-cs"/>
            </a:rPr>
            <a:t>Develop a robust supply chain dashboard to monitor performance.</a:t>
          </a:r>
          <a:endParaRPr lang="en-GB" sz="1600" dirty="0">
            <a:latin typeface="+mn-lt"/>
            <a:ea typeface="+mn-ea"/>
            <a:cs typeface="+mn-cs"/>
          </a:endParaRPr>
        </a:p>
      </dgm:t>
    </dgm:pt>
    <dgm:pt modelId="{440E8CC9-5B33-4DBE-91F3-7095D75201D0}" type="parTrans" cxnId="{52C3F483-55B5-4D27-A2FE-76DABFC16B21}">
      <dgm:prSet/>
      <dgm:spPr/>
      <dgm:t>
        <a:bodyPr/>
        <a:lstStyle/>
        <a:p>
          <a:endParaRPr lang="en-GB" sz="1600">
            <a:latin typeface="+mn-lt"/>
          </a:endParaRPr>
        </a:p>
      </dgm:t>
    </dgm:pt>
    <dgm:pt modelId="{965EE6D1-1299-45E3-87E4-1E7F286C09B3}" type="sibTrans" cxnId="{52C3F483-55B5-4D27-A2FE-76DABFC16B21}">
      <dgm:prSet/>
      <dgm:spPr/>
      <dgm:t>
        <a:bodyPr/>
        <a:lstStyle/>
        <a:p>
          <a:endParaRPr lang="en-GB" sz="1600">
            <a:latin typeface="+mn-lt"/>
          </a:endParaRPr>
        </a:p>
      </dgm:t>
    </dgm:pt>
    <dgm:pt modelId="{96A13D32-B496-4DEA-B90E-72FC8CAC4BF8}">
      <dgm:prSet custT="1"/>
      <dgm:spPr>
        <a:xfrm>
          <a:off x="0" y="1877487"/>
          <a:ext cx="7274422" cy="716040"/>
        </a:xfrm>
      </dgm:spPr>
      <dgm:t>
        <a:bodyPr/>
        <a:lstStyle/>
        <a:p>
          <a:pPr>
            <a:lnSpc>
              <a:spcPct val="100000"/>
            </a:lnSpc>
          </a:pPr>
          <a:r>
            <a:rPr lang="en-AU" sz="1600" b="0" i="0" baseline="0">
              <a:latin typeface="+mn-lt"/>
              <a:ea typeface="+mn-ea"/>
              <a:cs typeface="+mn-cs"/>
            </a:rPr>
            <a:t>Evaluate and optimize safety stock levels.</a:t>
          </a:r>
          <a:endParaRPr lang="en-GB" sz="1600">
            <a:latin typeface="+mn-lt"/>
            <a:ea typeface="+mn-ea"/>
            <a:cs typeface="+mn-cs"/>
          </a:endParaRPr>
        </a:p>
      </dgm:t>
    </dgm:pt>
    <dgm:pt modelId="{F169A553-250F-4465-9064-69792A990FAA}" type="parTrans" cxnId="{CBAF0167-2208-4BED-8810-26FF549AA574}">
      <dgm:prSet/>
      <dgm:spPr/>
      <dgm:t>
        <a:bodyPr/>
        <a:lstStyle/>
        <a:p>
          <a:endParaRPr lang="en-GB" sz="1600">
            <a:latin typeface="+mn-lt"/>
          </a:endParaRPr>
        </a:p>
      </dgm:t>
    </dgm:pt>
    <dgm:pt modelId="{E39AA620-C0AF-405C-A8F5-0B33ADD4942C}" type="sibTrans" cxnId="{CBAF0167-2208-4BED-8810-26FF549AA574}">
      <dgm:prSet/>
      <dgm:spPr/>
      <dgm:t>
        <a:bodyPr/>
        <a:lstStyle/>
        <a:p>
          <a:endParaRPr lang="en-GB" sz="1600">
            <a:latin typeface="+mn-lt"/>
          </a:endParaRPr>
        </a:p>
      </dgm:t>
    </dgm:pt>
    <dgm:pt modelId="{20942B00-8A18-4166-B02C-EED792DBEEBC}">
      <dgm:prSet custT="1"/>
      <dgm:spPr>
        <a:xfrm>
          <a:off x="0" y="2645367"/>
          <a:ext cx="7274422" cy="716040"/>
        </a:xfrm>
      </dgm:spPr>
      <dgm:t>
        <a:bodyPr/>
        <a:lstStyle/>
        <a:p>
          <a:pPr>
            <a:lnSpc>
              <a:spcPct val="100000"/>
            </a:lnSpc>
          </a:pPr>
          <a:r>
            <a:rPr lang="en-AU" sz="1600" b="0" i="0" baseline="0">
              <a:latin typeface="+mn-lt"/>
              <a:ea typeface="+mn-ea"/>
              <a:cs typeface="+mn-cs"/>
            </a:rPr>
            <a:t>Identify and address bottlenecks in the supply chain process.</a:t>
          </a:r>
          <a:endParaRPr lang="en-GB" sz="1600" dirty="0">
            <a:latin typeface="+mn-lt"/>
            <a:ea typeface="+mn-ea"/>
            <a:cs typeface="+mn-cs"/>
          </a:endParaRPr>
        </a:p>
      </dgm:t>
    </dgm:pt>
    <dgm:pt modelId="{808B6929-E763-4A25-9BC4-E4A815A54024}" type="parTrans" cxnId="{C3C68368-91EA-4126-8266-9B11B8C02783}">
      <dgm:prSet/>
      <dgm:spPr/>
      <dgm:t>
        <a:bodyPr/>
        <a:lstStyle/>
        <a:p>
          <a:endParaRPr lang="en-GB" sz="1600">
            <a:latin typeface="+mn-lt"/>
          </a:endParaRPr>
        </a:p>
      </dgm:t>
    </dgm:pt>
    <dgm:pt modelId="{EA8313A6-6E6E-4DB3-A7BA-4A60D46BB629}" type="sibTrans" cxnId="{C3C68368-91EA-4126-8266-9B11B8C02783}">
      <dgm:prSet/>
      <dgm:spPr/>
      <dgm:t>
        <a:bodyPr/>
        <a:lstStyle/>
        <a:p>
          <a:endParaRPr lang="en-GB" sz="1600">
            <a:latin typeface="+mn-lt"/>
          </a:endParaRPr>
        </a:p>
      </dgm:t>
    </dgm:pt>
    <dgm:pt modelId="{C260A7F4-4E2C-4BCB-B029-C42E3DAFA6EB}">
      <dgm:prSet custT="1"/>
      <dgm:spPr>
        <a:xfrm>
          <a:off x="0" y="3413247"/>
          <a:ext cx="7274422" cy="716040"/>
        </a:xfrm>
      </dgm:spPr>
      <dgm:t>
        <a:bodyPr/>
        <a:lstStyle/>
        <a:p>
          <a:pPr>
            <a:lnSpc>
              <a:spcPct val="100000"/>
            </a:lnSpc>
          </a:pPr>
          <a:r>
            <a:rPr lang="en-AU" sz="1600" b="0" i="0" baseline="0">
              <a:latin typeface="+mn-lt"/>
              <a:ea typeface="+mn-ea"/>
              <a:cs typeface="+mn-cs"/>
            </a:rPr>
            <a:t>Analyse sales data to identify purchase patterns and optimize inventory management.</a:t>
          </a:r>
          <a:endParaRPr lang="en-GB" sz="1600">
            <a:latin typeface="+mn-lt"/>
            <a:ea typeface="+mn-ea"/>
            <a:cs typeface="+mn-cs"/>
          </a:endParaRPr>
        </a:p>
      </dgm:t>
    </dgm:pt>
    <dgm:pt modelId="{F9F9D266-E45F-49D3-88A7-197E1C90235B}" type="parTrans" cxnId="{CADE9123-24C9-4C01-85A5-DAEAE50D5612}">
      <dgm:prSet/>
      <dgm:spPr/>
      <dgm:t>
        <a:bodyPr/>
        <a:lstStyle/>
        <a:p>
          <a:endParaRPr lang="en-GB" sz="1600">
            <a:latin typeface="+mn-lt"/>
          </a:endParaRPr>
        </a:p>
      </dgm:t>
    </dgm:pt>
    <dgm:pt modelId="{40A7346C-3E44-494A-AF8A-AA102C713748}" type="sibTrans" cxnId="{CADE9123-24C9-4C01-85A5-DAEAE50D5612}">
      <dgm:prSet/>
      <dgm:spPr/>
      <dgm:t>
        <a:bodyPr/>
        <a:lstStyle/>
        <a:p>
          <a:endParaRPr lang="en-GB" sz="1600">
            <a:latin typeface="+mn-lt"/>
          </a:endParaRPr>
        </a:p>
      </dgm:t>
    </dgm:pt>
    <dgm:pt modelId="{5ACEF4B9-1C77-4B4A-B9E3-4D24B5F5BA16}">
      <dgm:prSet custT="1"/>
      <dgm:spPr>
        <a:xfrm>
          <a:off x="0" y="4181127"/>
          <a:ext cx="7274422" cy="716040"/>
        </a:xfrm>
      </dgm:spPr>
      <dgm:t>
        <a:bodyPr/>
        <a:lstStyle/>
        <a:p>
          <a:pPr>
            <a:lnSpc>
              <a:spcPct val="100000"/>
            </a:lnSpc>
          </a:pPr>
          <a:r>
            <a:rPr lang="en-AU" sz="1600" b="0" i="0" baseline="0">
              <a:latin typeface="+mn-lt"/>
              <a:ea typeface="+mn-ea"/>
              <a:cs typeface="+mn-cs"/>
            </a:rPr>
            <a:t>Develop an ERP system to integrate Purchase Order, Manufacturing Order, Sales Order, CRM, and website functionalities. </a:t>
          </a:r>
          <a:endParaRPr lang="en-GB" sz="1600">
            <a:latin typeface="+mn-lt"/>
            <a:ea typeface="+mn-ea"/>
            <a:cs typeface="+mn-cs"/>
          </a:endParaRPr>
        </a:p>
      </dgm:t>
    </dgm:pt>
    <dgm:pt modelId="{49AAAC80-8BDB-4868-BA01-AB6CD87B2074}" type="parTrans" cxnId="{AC859157-F8F0-4A8D-AAE6-0B9A5863FBFD}">
      <dgm:prSet/>
      <dgm:spPr/>
      <dgm:t>
        <a:bodyPr/>
        <a:lstStyle/>
        <a:p>
          <a:endParaRPr lang="en-GB" sz="1600">
            <a:latin typeface="+mn-lt"/>
          </a:endParaRPr>
        </a:p>
      </dgm:t>
    </dgm:pt>
    <dgm:pt modelId="{54BDDD64-CB14-4830-BAA0-0EDD3E8BD58E}" type="sibTrans" cxnId="{AC859157-F8F0-4A8D-AAE6-0B9A5863FBFD}">
      <dgm:prSet/>
      <dgm:spPr/>
      <dgm:t>
        <a:bodyPr/>
        <a:lstStyle/>
        <a:p>
          <a:endParaRPr lang="en-GB" sz="1600">
            <a:latin typeface="+mn-lt"/>
          </a:endParaRPr>
        </a:p>
      </dgm:t>
    </dgm:pt>
    <dgm:pt modelId="{8C022A4B-624D-4C3E-AD1C-48238AD6C587}" type="pres">
      <dgm:prSet presAssocID="{F98ECCA0-6B42-4DC1-A0E5-1EBF03FE8A3D}" presName="Name0" presStyleCnt="0">
        <dgm:presLayoutVars>
          <dgm:dir/>
          <dgm:resizeHandles/>
        </dgm:presLayoutVars>
      </dgm:prSet>
      <dgm:spPr/>
    </dgm:pt>
    <dgm:pt modelId="{9F3E5317-7260-4518-8812-60B9C387D1CB}" type="pres">
      <dgm:prSet presAssocID="{9ACA5DE5-D29D-4F96-8A10-D43ED0ECC0E4}" presName="compNode" presStyleCnt="0"/>
      <dgm:spPr/>
    </dgm:pt>
    <dgm:pt modelId="{D200F019-EEA2-497E-9441-E0987B93887F}" type="pres">
      <dgm:prSet presAssocID="{9ACA5DE5-D29D-4F96-8A10-D43ED0ECC0E4}" presName="dummyConnPt" presStyleCnt="0"/>
      <dgm:spPr/>
    </dgm:pt>
    <dgm:pt modelId="{CFD92E8C-B207-4B8B-98DB-90E5B8EE2666}" type="pres">
      <dgm:prSet presAssocID="{9ACA5DE5-D29D-4F96-8A10-D43ED0ECC0E4}" presName="node" presStyleLbl="node1" presStyleIdx="0" presStyleCnt="6">
        <dgm:presLayoutVars>
          <dgm:bulletEnabled val="1"/>
        </dgm:presLayoutVars>
      </dgm:prSet>
      <dgm:spPr/>
    </dgm:pt>
    <dgm:pt modelId="{87D2D326-9134-4536-9906-CDA7C101A57A}" type="pres">
      <dgm:prSet presAssocID="{7DFD7B46-DA68-4670-8374-AFC03AD1646A}" presName="sibTrans" presStyleLbl="bgSibTrans2D1" presStyleIdx="0" presStyleCnt="5"/>
      <dgm:spPr/>
    </dgm:pt>
    <dgm:pt modelId="{09BCA8B3-D8F7-4FD1-B351-FB2DB2C2EDDB}" type="pres">
      <dgm:prSet presAssocID="{0C86D2D4-7497-4782-86F7-3AD843343083}" presName="compNode" presStyleCnt="0"/>
      <dgm:spPr/>
    </dgm:pt>
    <dgm:pt modelId="{FEE7EA26-0CAC-408B-8299-60E90049E23D}" type="pres">
      <dgm:prSet presAssocID="{0C86D2D4-7497-4782-86F7-3AD843343083}" presName="dummyConnPt" presStyleCnt="0"/>
      <dgm:spPr/>
    </dgm:pt>
    <dgm:pt modelId="{30F7B22F-8B00-4A8A-B42E-FF881E3912CF}" type="pres">
      <dgm:prSet presAssocID="{0C86D2D4-7497-4782-86F7-3AD843343083}" presName="node" presStyleLbl="node1" presStyleIdx="1" presStyleCnt="6">
        <dgm:presLayoutVars>
          <dgm:bulletEnabled val="1"/>
        </dgm:presLayoutVars>
      </dgm:prSet>
      <dgm:spPr/>
    </dgm:pt>
    <dgm:pt modelId="{4B5B75E6-B1C9-4722-9D77-71C6AB6330DE}" type="pres">
      <dgm:prSet presAssocID="{965EE6D1-1299-45E3-87E4-1E7F286C09B3}" presName="sibTrans" presStyleLbl="bgSibTrans2D1" presStyleIdx="1" presStyleCnt="5"/>
      <dgm:spPr/>
    </dgm:pt>
    <dgm:pt modelId="{8AA0F96F-7C74-4EF0-81AB-406B029F2781}" type="pres">
      <dgm:prSet presAssocID="{96A13D32-B496-4DEA-B90E-72FC8CAC4BF8}" presName="compNode" presStyleCnt="0"/>
      <dgm:spPr/>
    </dgm:pt>
    <dgm:pt modelId="{43C24C99-EF17-40A9-9059-E1A190F07C92}" type="pres">
      <dgm:prSet presAssocID="{96A13D32-B496-4DEA-B90E-72FC8CAC4BF8}" presName="dummyConnPt" presStyleCnt="0"/>
      <dgm:spPr/>
    </dgm:pt>
    <dgm:pt modelId="{AC251766-9BE7-497A-9471-0F2701DE466D}" type="pres">
      <dgm:prSet presAssocID="{96A13D32-B496-4DEA-B90E-72FC8CAC4BF8}" presName="node" presStyleLbl="node1" presStyleIdx="2" presStyleCnt="6">
        <dgm:presLayoutVars>
          <dgm:bulletEnabled val="1"/>
        </dgm:presLayoutVars>
      </dgm:prSet>
      <dgm:spPr/>
    </dgm:pt>
    <dgm:pt modelId="{D11BC911-DC60-47A4-8116-D13BFA7F2F00}" type="pres">
      <dgm:prSet presAssocID="{E39AA620-C0AF-405C-A8F5-0B33ADD4942C}" presName="sibTrans" presStyleLbl="bgSibTrans2D1" presStyleIdx="2" presStyleCnt="5"/>
      <dgm:spPr/>
    </dgm:pt>
    <dgm:pt modelId="{D9FB36E1-567C-4CDA-BF80-D46367EB30D1}" type="pres">
      <dgm:prSet presAssocID="{20942B00-8A18-4166-B02C-EED792DBEEBC}" presName="compNode" presStyleCnt="0"/>
      <dgm:spPr/>
    </dgm:pt>
    <dgm:pt modelId="{8A542AD9-800C-4345-A3EC-9BDC0CDF3520}" type="pres">
      <dgm:prSet presAssocID="{20942B00-8A18-4166-B02C-EED792DBEEBC}" presName="dummyConnPt" presStyleCnt="0"/>
      <dgm:spPr/>
    </dgm:pt>
    <dgm:pt modelId="{14638380-BD97-46EF-AADD-F983BB125AA8}" type="pres">
      <dgm:prSet presAssocID="{20942B00-8A18-4166-B02C-EED792DBEEBC}" presName="node" presStyleLbl="node1" presStyleIdx="3" presStyleCnt="6">
        <dgm:presLayoutVars>
          <dgm:bulletEnabled val="1"/>
        </dgm:presLayoutVars>
      </dgm:prSet>
      <dgm:spPr/>
    </dgm:pt>
    <dgm:pt modelId="{BDBFD0F8-F235-4B44-88B8-B5E3D57384FE}" type="pres">
      <dgm:prSet presAssocID="{EA8313A6-6E6E-4DB3-A7BA-4A60D46BB629}" presName="sibTrans" presStyleLbl="bgSibTrans2D1" presStyleIdx="3" presStyleCnt="5"/>
      <dgm:spPr/>
    </dgm:pt>
    <dgm:pt modelId="{440FDCAB-A126-458A-AD7F-9A51D25076A3}" type="pres">
      <dgm:prSet presAssocID="{C260A7F4-4E2C-4BCB-B029-C42E3DAFA6EB}" presName="compNode" presStyleCnt="0"/>
      <dgm:spPr/>
    </dgm:pt>
    <dgm:pt modelId="{E555F353-24AB-4724-8F47-FAB65BA6FE12}" type="pres">
      <dgm:prSet presAssocID="{C260A7F4-4E2C-4BCB-B029-C42E3DAFA6EB}" presName="dummyConnPt" presStyleCnt="0"/>
      <dgm:spPr/>
    </dgm:pt>
    <dgm:pt modelId="{D6E69755-B180-47DF-B7C8-525B8A5922DB}" type="pres">
      <dgm:prSet presAssocID="{C260A7F4-4E2C-4BCB-B029-C42E3DAFA6EB}" presName="node" presStyleLbl="node1" presStyleIdx="4" presStyleCnt="6">
        <dgm:presLayoutVars>
          <dgm:bulletEnabled val="1"/>
        </dgm:presLayoutVars>
      </dgm:prSet>
      <dgm:spPr/>
    </dgm:pt>
    <dgm:pt modelId="{85E155D4-08CE-45A0-AFF3-C3F386C54C1D}" type="pres">
      <dgm:prSet presAssocID="{40A7346C-3E44-494A-AF8A-AA102C713748}" presName="sibTrans" presStyleLbl="bgSibTrans2D1" presStyleIdx="4" presStyleCnt="5"/>
      <dgm:spPr/>
    </dgm:pt>
    <dgm:pt modelId="{1AD42333-8FE1-4475-BB0B-CDCC361C96A8}" type="pres">
      <dgm:prSet presAssocID="{5ACEF4B9-1C77-4B4A-B9E3-4D24B5F5BA16}" presName="compNode" presStyleCnt="0"/>
      <dgm:spPr/>
    </dgm:pt>
    <dgm:pt modelId="{46A0DC57-A5E3-444A-B67A-1DC214DF7D4D}" type="pres">
      <dgm:prSet presAssocID="{5ACEF4B9-1C77-4B4A-B9E3-4D24B5F5BA16}" presName="dummyConnPt" presStyleCnt="0"/>
      <dgm:spPr/>
    </dgm:pt>
    <dgm:pt modelId="{F809F752-FCB7-47BF-AD48-8681AAFA87EA}" type="pres">
      <dgm:prSet presAssocID="{5ACEF4B9-1C77-4B4A-B9E3-4D24B5F5BA16}" presName="node" presStyleLbl="node1" presStyleIdx="5" presStyleCnt="6">
        <dgm:presLayoutVars>
          <dgm:bulletEnabled val="1"/>
        </dgm:presLayoutVars>
      </dgm:prSet>
      <dgm:spPr/>
    </dgm:pt>
  </dgm:ptLst>
  <dgm:cxnLst>
    <dgm:cxn modelId="{1420BF00-3499-4819-AD66-C50D3A8C5352}" type="presOf" srcId="{96A13D32-B496-4DEA-B90E-72FC8CAC4BF8}" destId="{AC251766-9BE7-497A-9471-0F2701DE466D}" srcOrd="0" destOrd="0" presId="urn:microsoft.com/office/officeart/2005/8/layout/bProcess4"/>
    <dgm:cxn modelId="{5B21A51A-6F4C-472A-A816-F3424D0D045C}" type="presOf" srcId="{EA8313A6-6E6E-4DB3-A7BA-4A60D46BB629}" destId="{BDBFD0F8-F235-4B44-88B8-B5E3D57384FE}" srcOrd="0" destOrd="0" presId="urn:microsoft.com/office/officeart/2005/8/layout/bProcess4"/>
    <dgm:cxn modelId="{CADE9123-24C9-4C01-85A5-DAEAE50D5612}" srcId="{F98ECCA0-6B42-4DC1-A0E5-1EBF03FE8A3D}" destId="{C260A7F4-4E2C-4BCB-B029-C42E3DAFA6EB}" srcOrd="4" destOrd="0" parTransId="{F9F9D266-E45F-49D3-88A7-197E1C90235B}" sibTransId="{40A7346C-3E44-494A-AF8A-AA102C713748}"/>
    <dgm:cxn modelId="{B518492F-D619-45D4-8BDF-627205E8389E}" type="presOf" srcId="{F98ECCA0-6B42-4DC1-A0E5-1EBF03FE8A3D}" destId="{8C022A4B-624D-4C3E-AD1C-48238AD6C587}" srcOrd="0" destOrd="0" presId="urn:microsoft.com/office/officeart/2005/8/layout/bProcess4"/>
    <dgm:cxn modelId="{C2B1AC31-5365-4918-A0DC-667C829AEA17}" type="presOf" srcId="{C260A7F4-4E2C-4BCB-B029-C42E3DAFA6EB}" destId="{D6E69755-B180-47DF-B7C8-525B8A5922DB}" srcOrd="0" destOrd="0" presId="urn:microsoft.com/office/officeart/2005/8/layout/bProcess4"/>
    <dgm:cxn modelId="{1F700040-D8B8-4B48-9E34-C6C808CB15DB}" type="presOf" srcId="{5ACEF4B9-1C77-4B4A-B9E3-4D24B5F5BA16}" destId="{F809F752-FCB7-47BF-AD48-8681AAFA87EA}" srcOrd="0" destOrd="0" presId="urn:microsoft.com/office/officeart/2005/8/layout/bProcess4"/>
    <dgm:cxn modelId="{8E9DC05E-BF00-4904-BE6A-2B2BBDB8DE6A}" type="presOf" srcId="{20942B00-8A18-4166-B02C-EED792DBEEBC}" destId="{14638380-BD97-46EF-AADD-F983BB125AA8}" srcOrd="0" destOrd="0" presId="urn:microsoft.com/office/officeart/2005/8/layout/bProcess4"/>
    <dgm:cxn modelId="{59D2C864-BCB1-4058-9DD1-A5C7BE1900EA}" type="presOf" srcId="{7DFD7B46-DA68-4670-8374-AFC03AD1646A}" destId="{87D2D326-9134-4536-9906-CDA7C101A57A}" srcOrd="0" destOrd="0" presId="urn:microsoft.com/office/officeart/2005/8/layout/bProcess4"/>
    <dgm:cxn modelId="{CBAF0167-2208-4BED-8810-26FF549AA574}" srcId="{F98ECCA0-6B42-4DC1-A0E5-1EBF03FE8A3D}" destId="{96A13D32-B496-4DEA-B90E-72FC8CAC4BF8}" srcOrd="2" destOrd="0" parTransId="{F169A553-250F-4465-9064-69792A990FAA}" sibTransId="{E39AA620-C0AF-405C-A8F5-0B33ADD4942C}"/>
    <dgm:cxn modelId="{C3C68368-91EA-4126-8266-9B11B8C02783}" srcId="{F98ECCA0-6B42-4DC1-A0E5-1EBF03FE8A3D}" destId="{20942B00-8A18-4166-B02C-EED792DBEEBC}" srcOrd="3" destOrd="0" parTransId="{808B6929-E763-4A25-9BC4-E4A815A54024}" sibTransId="{EA8313A6-6E6E-4DB3-A7BA-4A60D46BB629}"/>
    <dgm:cxn modelId="{E368904E-6487-44E3-BD5F-27CDB197DB6C}" type="presOf" srcId="{9ACA5DE5-D29D-4F96-8A10-D43ED0ECC0E4}" destId="{CFD92E8C-B207-4B8B-98DB-90E5B8EE2666}" srcOrd="0" destOrd="0" presId="urn:microsoft.com/office/officeart/2005/8/layout/bProcess4"/>
    <dgm:cxn modelId="{C0773451-D482-4C5F-BC1B-C4A8707E74E5}" type="presOf" srcId="{0C86D2D4-7497-4782-86F7-3AD843343083}" destId="{30F7B22F-8B00-4A8A-B42E-FF881E3912CF}" srcOrd="0" destOrd="0" presId="urn:microsoft.com/office/officeart/2005/8/layout/bProcess4"/>
    <dgm:cxn modelId="{AC859157-F8F0-4A8D-AAE6-0B9A5863FBFD}" srcId="{F98ECCA0-6B42-4DC1-A0E5-1EBF03FE8A3D}" destId="{5ACEF4B9-1C77-4B4A-B9E3-4D24B5F5BA16}" srcOrd="5" destOrd="0" parTransId="{49AAAC80-8BDB-4868-BA01-AB6CD87B2074}" sibTransId="{54BDDD64-CB14-4830-BAA0-0EDD3E8BD58E}"/>
    <dgm:cxn modelId="{52C3F483-55B5-4D27-A2FE-76DABFC16B21}" srcId="{F98ECCA0-6B42-4DC1-A0E5-1EBF03FE8A3D}" destId="{0C86D2D4-7497-4782-86F7-3AD843343083}" srcOrd="1" destOrd="0" parTransId="{440E8CC9-5B33-4DBE-91F3-7095D75201D0}" sibTransId="{965EE6D1-1299-45E3-87E4-1E7F286C09B3}"/>
    <dgm:cxn modelId="{CC92A7AC-8B14-46C6-B85D-CD5192654BA8}" srcId="{F98ECCA0-6B42-4DC1-A0E5-1EBF03FE8A3D}" destId="{9ACA5DE5-D29D-4F96-8A10-D43ED0ECC0E4}" srcOrd="0" destOrd="0" parTransId="{26B0916C-40DB-496F-B857-86D38BA7990A}" sibTransId="{7DFD7B46-DA68-4670-8374-AFC03AD1646A}"/>
    <dgm:cxn modelId="{4BB265B7-A796-4BAF-BE67-6F37DB3C1C72}" type="presOf" srcId="{E39AA620-C0AF-405C-A8F5-0B33ADD4942C}" destId="{D11BC911-DC60-47A4-8116-D13BFA7F2F00}" srcOrd="0" destOrd="0" presId="urn:microsoft.com/office/officeart/2005/8/layout/bProcess4"/>
    <dgm:cxn modelId="{EDFC1CBB-1F83-4BE4-A4C9-C6698E0273B8}" type="presOf" srcId="{40A7346C-3E44-494A-AF8A-AA102C713748}" destId="{85E155D4-08CE-45A0-AFF3-C3F386C54C1D}" srcOrd="0" destOrd="0" presId="urn:microsoft.com/office/officeart/2005/8/layout/bProcess4"/>
    <dgm:cxn modelId="{94F6DFC2-8C73-40D3-83D6-9A913D57E2D7}" type="presOf" srcId="{965EE6D1-1299-45E3-87E4-1E7F286C09B3}" destId="{4B5B75E6-B1C9-4722-9D77-71C6AB6330DE}" srcOrd="0" destOrd="0" presId="urn:microsoft.com/office/officeart/2005/8/layout/bProcess4"/>
    <dgm:cxn modelId="{F9FD7095-BFBD-4D74-937E-9D7E3C1576A8}" type="presParOf" srcId="{8C022A4B-624D-4C3E-AD1C-48238AD6C587}" destId="{9F3E5317-7260-4518-8812-60B9C387D1CB}" srcOrd="0" destOrd="0" presId="urn:microsoft.com/office/officeart/2005/8/layout/bProcess4"/>
    <dgm:cxn modelId="{44C244CA-06CA-461D-A393-752A89AA1616}" type="presParOf" srcId="{9F3E5317-7260-4518-8812-60B9C387D1CB}" destId="{D200F019-EEA2-497E-9441-E0987B93887F}" srcOrd="0" destOrd="0" presId="urn:microsoft.com/office/officeart/2005/8/layout/bProcess4"/>
    <dgm:cxn modelId="{72462556-41E1-40AD-8142-0F513AE16E57}" type="presParOf" srcId="{9F3E5317-7260-4518-8812-60B9C387D1CB}" destId="{CFD92E8C-B207-4B8B-98DB-90E5B8EE2666}" srcOrd="1" destOrd="0" presId="urn:microsoft.com/office/officeart/2005/8/layout/bProcess4"/>
    <dgm:cxn modelId="{1056B1C9-B989-4CC5-964B-981B892475B3}" type="presParOf" srcId="{8C022A4B-624D-4C3E-AD1C-48238AD6C587}" destId="{87D2D326-9134-4536-9906-CDA7C101A57A}" srcOrd="1" destOrd="0" presId="urn:microsoft.com/office/officeart/2005/8/layout/bProcess4"/>
    <dgm:cxn modelId="{77F23C54-DEB5-41FB-8724-A2E670DC5A45}" type="presParOf" srcId="{8C022A4B-624D-4C3E-AD1C-48238AD6C587}" destId="{09BCA8B3-D8F7-4FD1-B351-FB2DB2C2EDDB}" srcOrd="2" destOrd="0" presId="urn:microsoft.com/office/officeart/2005/8/layout/bProcess4"/>
    <dgm:cxn modelId="{8F69451B-C457-4B5B-B5BB-E7C0140BEF35}" type="presParOf" srcId="{09BCA8B3-D8F7-4FD1-B351-FB2DB2C2EDDB}" destId="{FEE7EA26-0CAC-408B-8299-60E90049E23D}" srcOrd="0" destOrd="0" presId="urn:microsoft.com/office/officeart/2005/8/layout/bProcess4"/>
    <dgm:cxn modelId="{193F9505-FE4F-404B-8741-500AFC8AFBBB}" type="presParOf" srcId="{09BCA8B3-D8F7-4FD1-B351-FB2DB2C2EDDB}" destId="{30F7B22F-8B00-4A8A-B42E-FF881E3912CF}" srcOrd="1" destOrd="0" presId="urn:microsoft.com/office/officeart/2005/8/layout/bProcess4"/>
    <dgm:cxn modelId="{69706C94-0753-445A-B0C6-0F0A6DD049BF}" type="presParOf" srcId="{8C022A4B-624D-4C3E-AD1C-48238AD6C587}" destId="{4B5B75E6-B1C9-4722-9D77-71C6AB6330DE}" srcOrd="3" destOrd="0" presId="urn:microsoft.com/office/officeart/2005/8/layout/bProcess4"/>
    <dgm:cxn modelId="{898D3D7A-BC0C-4F93-90DC-03343791EC36}" type="presParOf" srcId="{8C022A4B-624D-4C3E-AD1C-48238AD6C587}" destId="{8AA0F96F-7C74-4EF0-81AB-406B029F2781}" srcOrd="4" destOrd="0" presId="urn:microsoft.com/office/officeart/2005/8/layout/bProcess4"/>
    <dgm:cxn modelId="{C54832EF-05E6-41FA-A779-F5339C834D43}" type="presParOf" srcId="{8AA0F96F-7C74-4EF0-81AB-406B029F2781}" destId="{43C24C99-EF17-40A9-9059-E1A190F07C92}" srcOrd="0" destOrd="0" presId="urn:microsoft.com/office/officeart/2005/8/layout/bProcess4"/>
    <dgm:cxn modelId="{F7FE629B-DB89-48B4-90DC-12DACB84EE2E}" type="presParOf" srcId="{8AA0F96F-7C74-4EF0-81AB-406B029F2781}" destId="{AC251766-9BE7-497A-9471-0F2701DE466D}" srcOrd="1" destOrd="0" presId="urn:microsoft.com/office/officeart/2005/8/layout/bProcess4"/>
    <dgm:cxn modelId="{45BD7279-2271-44E8-AFBB-F728775ECE35}" type="presParOf" srcId="{8C022A4B-624D-4C3E-AD1C-48238AD6C587}" destId="{D11BC911-DC60-47A4-8116-D13BFA7F2F00}" srcOrd="5" destOrd="0" presId="urn:microsoft.com/office/officeart/2005/8/layout/bProcess4"/>
    <dgm:cxn modelId="{74E8506B-3F8D-4148-9055-308F17062E34}" type="presParOf" srcId="{8C022A4B-624D-4C3E-AD1C-48238AD6C587}" destId="{D9FB36E1-567C-4CDA-BF80-D46367EB30D1}" srcOrd="6" destOrd="0" presId="urn:microsoft.com/office/officeart/2005/8/layout/bProcess4"/>
    <dgm:cxn modelId="{241C45AD-4275-4E62-90C3-8BD966E62635}" type="presParOf" srcId="{D9FB36E1-567C-4CDA-BF80-D46367EB30D1}" destId="{8A542AD9-800C-4345-A3EC-9BDC0CDF3520}" srcOrd="0" destOrd="0" presId="urn:microsoft.com/office/officeart/2005/8/layout/bProcess4"/>
    <dgm:cxn modelId="{326D6A23-A8F0-4276-B637-25F67647D8B3}" type="presParOf" srcId="{D9FB36E1-567C-4CDA-BF80-D46367EB30D1}" destId="{14638380-BD97-46EF-AADD-F983BB125AA8}" srcOrd="1" destOrd="0" presId="urn:microsoft.com/office/officeart/2005/8/layout/bProcess4"/>
    <dgm:cxn modelId="{77854B6B-D62E-48DF-9A03-8CA6FD5569E4}" type="presParOf" srcId="{8C022A4B-624D-4C3E-AD1C-48238AD6C587}" destId="{BDBFD0F8-F235-4B44-88B8-B5E3D57384FE}" srcOrd="7" destOrd="0" presId="urn:microsoft.com/office/officeart/2005/8/layout/bProcess4"/>
    <dgm:cxn modelId="{3F9A81A6-D5C3-4E68-A860-709208D49449}" type="presParOf" srcId="{8C022A4B-624D-4C3E-AD1C-48238AD6C587}" destId="{440FDCAB-A126-458A-AD7F-9A51D25076A3}" srcOrd="8" destOrd="0" presId="urn:microsoft.com/office/officeart/2005/8/layout/bProcess4"/>
    <dgm:cxn modelId="{FB72F5DD-99DE-44F8-978E-95A91AD7F32F}" type="presParOf" srcId="{440FDCAB-A126-458A-AD7F-9A51D25076A3}" destId="{E555F353-24AB-4724-8F47-FAB65BA6FE12}" srcOrd="0" destOrd="0" presId="urn:microsoft.com/office/officeart/2005/8/layout/bProcess4"/>
    <dgm:cxn modelId="{86C0831C-4E7C-42E8-B867-7204BE9F5F1A}" type="presParOf" srcId="{440FDCAB-A126-458A-AD7F-9A51D25076A3}" destId="{D6E69755-B180-47DF-B7C8-525B8A5922DB}" srcOrd="1" destOrd="0" presId="urn:microsoft.com/office/officeart/2005/8/layout/bProcess4"/>
    <dgm:cxn modelId="{799553CB-3AD1-4BA3-AD21-2A73FF3467E7}" type="presParOf" srcId="{8C022A4B-624D-4C3E-AD1C-48238AD6C587}" destId="{85E155D4-08CE-45A0-AFF3-C3F386C54C1D}" srcOrd="9" destOrd="0" presId="urn:microsoft.com/office/officeart/2005/8/layout/bProcess4"/>
    <dgm:cxn modelId="{96D52AAD-16E9-47BB-9253-4B28EC749EE7}" type="presParOf" srcId="{8C022A4B-624D-4C3E-AD1C-48238AD6C587}" destId="{1AD42333-8FE1-4475-BB0B-CDCC361C96A8}" srcOrd="10" destOrd="0" presId="urn:microsoft.com/office/officeart/2005/8/layout/bProcess4"/>
    <dgm:cxn modelId="{99F9BB97-4DF8-4B86-925C-C7A46F4F03B9}" type="presParOf" srcId="{1AD42333-8FE1-4475-BB0B-CDCC361C96A8}" destId="{46A0DC57-A5E3-444A-B67A-1DC214DF7D4D}" srcOrd="0" destOrd="0" presId="urn:microsoft.com/office/officeart/2005/8/layout/bProcess4"/>
    <dgm:cxn modelId="{DBAA1E7C-0705-412E-B7F1-AF2C113D55C1}" type="presParOf" srcId="{1AD42333-8FE1-4475-BB0B-CDCC361C96A8}" destId="{F809F752-FCB7-47BF-AD48-8681AAFA87EA}"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F79CB-F502-4221-B03C-64DC9B84E0FA}" type="doc">
      <dgm:prSet loTypeId="urn:microsoft.com/office/officeart/2005/8/layout/hierarchy3" loCatId="list" qsTypeId="urn:microsoft.com/office/officeart/2005/8/quickstyle/simple1" qsCatId="simple" csTypeId="urn:microsoft.com/office/officeart/2005/8/colors/colorful3" csCatId="colorful" phldr="1"/>
      <dgm:spPr/>
      <dgm:t>
        <a:bodyPr/>
        <a:lstStyle/>
        <a:p>
          <a:endParaRPr lang="en-GB"/>
        </a:p>
      </dgm:t>
    </dgm:pt>
    <dgm:pt modelId="{74C03A9C-33BF-4659-B0FA-C3CA0EC9C35B}">
      <dgm:prSet custT="1"/>
      <dgm:spPr/>
      <dgm:t>
        <a:bodyPr/>
        <a:lstStyle/>
        <a:p>
          <a:r>
            <a:rPr lang="en-GB" sz="1600" b="1" dirty="0"/>
            <a:t>Strengths</a:t>
          </a:r>
          <a:endParaRPr lang="en-GB" sz="1600" dirty="0"/>
        </a:p>
      </dgm:t>
    </dgm:pt>
    <dgm:pt modelId="{A6639E9D-0441-4320-AFA1-5A6DBEC5972E}" type="parTrans" cxnId="{AB907736-01E1-48BC-89CA-C3825B078EA9}">
      <dgm:prSet/>
      <dgm:spPr/>
      <dgm:t>
        <a:bodyPr/>
        <a:lstStyle/>
        <a:p>
          <a:endParaRPr lang="en-GB" sz="1600"/>
        </a:p>
      </dgm:t>
    </dgm:pt>
    <dgm:pt modelId="{B7491F62-8866-499D-9F64-86A30FF0C8BA}" type="sibTrans" cxnId="{AB907736-01E1-48BC-89CA-C3825B078EA9}">
      <dgm:prSet/>
      <dgm:spPr/>
      <dgm:t>
        <a:bodyPr/>
        <a:lstStyle/>
        <a:p>
          <a:endParaRPr lang="en-GB" sz="1600"/>
        </a:p>
      </dgm:t>
    </dgm:pt>
    <dgm:pt modelId="{EBA9AD30-45AD-44B3-B83F-FA00AD699AD8}">
      <dgm:prSet custT="1"/>
      <dgm:spPr>
        <a:solidFill>
          <a:schemeClr val="accent3"/>
        </a:solidFill>
      </dgm:spPr>
      <dgm:t>
        <a:bodyPr/>
        <a:lstStyle/>
        <a:p>
          <a:pPr algn="l"/>
          <a:r>
            <a:rPr lang="en-GB" sz="1600" b="0" dirty="0"/>
            <a:t>Customer-Centric Approach</a:t>
          </a:r>
        </a:p>
      </dgm:t>
    </dgm:pt>
    <dgm:pt modelId="{7FA21B92-2D27-485D-BCFA-57AE655DA550}" type="parTrans" cxnId="{1C4B9BE5-656F-4BF1-A6B0-2F233957FD60}">
      <dgm:prSet/>
      <dgm:spPr/>
      <dgm:t>
        <a:bodyPr/>
        <a:lstStyle/>
        <a:p>
          <a:endParaRPr lang="en-GB" sz="1600"/>
        </a:p>
      </dgm:t>
    </dgm:pt>
    <dgm:pt modelId="{B390F078-48D6-4060-815F-68E7FD913399}" type="sibTrans" cxnId="{1C4B9BE5-656F-4BF1-A6B0-2F233957FD60}">
      <dgm:prSet/>
      <dgm:spPr/>
      <dgm:t>
        <a:bodyPr/>
        <a:lstStyle/>
        <a:p>
          <a:endParaRPr lang="en-GB" sz="1600"/>
        </a:p>
      </dgm:t>
    </dgm:pt>
    <dgm:pt modelId="{A2C67F2E-BFF5-4011-88AA-7E47D34F16B3}">
      <dgm:prSet custT="1"/>
      <dgm:spPr>
        <a:solidFill>
          <a:schemeClr val="accent4"/>
        </a:solidFill>
      </dgm:spPr>
      <dgm:t>
        <a:bodyPr/>
        <a:lstStyle/>
        <a:p>
          <a:r>
            <a:rPr lang="en-GB" sz="1600" b="1" dirty="0"/>
            <a:t>Opportunities</a:t>
          </a:r>
          <a:endParaRPr lang="en-GB" sz="1600" dirty="0"/>
        </a:p>
      </dgm:t>
    </dgm:pt>
    <dgm:pt modelId="{44D10CA1-2644-4ED4-B75F-C4998FB02C48}" type="parTrans" cxnId="{E432D4B6-2AF3-47BA-8AD8-C642A9F3C831}">
      <dgm:prSet/>
      <dgm:spPr/>
      <dgm:t>
        <a:bodyPr/>
        <a:lstStyle/>
        <a:p>
          <a:endParaRPr lang="en-GB" sz="1600"/>
        </a:p>
      </dgm:t>
    </dgm:pt>
    <dgm:pt modelId="{1594FC58-FFAA-4351-AAD6-4CC7822C11C0}" type="sibTrans" cxnId="{E432D4B6-2AF3-47BA-8AD8-C642A9F3C831}">
      <dgm:prSet/>
      <dgm:spPr/>
      <dgm:t>
        <a:bodyPr/>
        <a:lstStyle/>
        <a:p>
          <a:endParaRPr lang="en-GB" sz="1600"/>
        </a:p>
      </dgm:t>
    </dgm:pt>
    <dgm:pt modelId="{90DDF2FF-E303-4A34-9A17-F3A0E449CC2F}">
      <dgm:prSet custT="1"/>
      <dgm:spPr>
        <a:solidFill>
          <a:schemeClr val="accent4">
            <a:lumMod val="40000"/>
            <a:lumOff val="60000"/>
          </a:schemeClr>
        </a:solidFill>
      </dgm:spPr>
      <dgm:t>
        <a:bodyPr/>
        <a:lstStyle/>
        <a:p>
          <a:pPr algn="l"/>
          <a:r>
            <a:rPr lang="en-GB" sz="1600" b="0" dirty="0"/>
            <a:t>Improvement in Inventory Management</a:t>
          </a:r>
        </a:p>
      </dgm:t>
    </dgm:pt>
    <dgm:pt modelId="{DE95903A-FC56-47C5-B271-E4B317BF144D}" type="parTrans" cxnId="{086CF62D-5197-47F1-8846-0F3439D8382C}">
      <dgm:prSet/>
      <dgm:spPr/>
      <dgm:t>
        <a:bodyPr/>
        <a:lstStyle/>
        <a:p>
          <a:endParaRPr lang="en-GB" sz="1600"/>
        </a:p>
      </dgm:t>
    </dgm:pt>
    <dgm:pt modelId="{CB831FBD-4699-4B41-94A5-2266446E6715}" type="sibTrans" cxnId="{086CF62D-5197-47F1-8846-0F3439D8382C}">
      <dgm:prSet/>
      <dgm:spPr/>
      <dgm:t>
        <a:bodyPr/>
        <a:lstStyle/>
        <a:p>
          <a:endParaRPr lang="en-GB" sz="1600"/>
        </a:p>
      </dgm:t>
    </dgm:pt>
    <dgm:pt modelId="{C225E2E9-BC89-4F8D-8DD0-E48A7B76F33D}">
      <dgm:prSet custT="1"/>
      <dgm:spPr>
        <a:solidFill>
          <a:schemeClr val="accent3"/>
        </a:solidFill>
      </dgm:spPr>
      <dgm:t>
        <a:bodyPr/>
        <a:lstStyle/>
        <a:p>
          <a:pPr algn="l"/>
          <a:r>
            <a:rPr lang="en-GB" sz="1600" b="0" dirty="0"/>
            <a:t>Proactive Management</a:t>
          </a:r>
        </a:p>
      </dgm:t>
    </dgm:pt>
    <dgm:pt modelId="{13E53D3C-7F47-4A1C-B7F1-5E614A350F4E}" type="sibTrans" cxnId="{3F08692D-701F-4A62-A34B-54A7C36045C4}">
      <dgm:prSet/>
      <dgm:spPr/>
      <dgm:t>
        <a:bodyPr/>
        <a:lstStyle/>
        <a:p>
          <a:endParaRPr lang="en-GB" sz="1600"/>
        </a:p>
      </dgm:t>
    </dgm:pt>
    <dgm:pt modelId="{83484F3E-4DFD-4C4B-9160-E3D80DB3889E}" type="parTrans" cxnId="{3F08692D-701F-4A62-A34B-54A7C36045C4}">
      <dgm:prSet/>
      <dgm:spPr/>
      <dgm:t>
        <a:bodyPr/>
        <a:lstStyle/>
        <a:p>
          <a:endParaRPr lang="en-GB" sz="1600"/>
        </a:p>
      </dgm:t>
    </dgm:pt>
    <dgm:pt modelId="{EAAE3457-D55F-4FBA-BE67-900C25241E97}">
      <dgm:prSet custT="1"/>
      <dgm:spPr>
        <a:solidFill>
          <a:schemeClr val="accent3"/>
        </a:solidFill>
      </dgm:spPr>
      <dgm:t>
        <a:bodyPr/>
        <a:lstStyle/>
        <a:p>
          <a:pPr algn="l"/>
          <a:r>
            <a:rPr lang="en-GB" sz="1600" b="0" dirty="0"/>
            <a:t>Back-Ordering Process</a:t>
          </a:r>
        </a:p>
      </dgm:t>
    </dgm:pt>
    <dgm:pt modelId="{EEA676F7-E6FA-4F56-A087-312773D7A04A}" type="parTrans" cxnId="{663EE46F-A5A8-4BC7-BF11-7E0BDFDA1869}">
      <dgm:prSet/>
      <dgm:spPr/>
      <dgm:t>
        <a:bodyPr/>
        <a:lstStyle/>
        <a:p>
          <a:endParaRPr lang="en-GB" sz="1600"/>
        </a:p>
      </dgm:t>
    </dgm:pt>
    <dgm:pt modelId="{9BEAE573-0F42-4DE0-8C7F-9690383C6589}" type="sibTrans" cxnId="{663EE46F-A5A8-4BC7-BF11-7E0BDFDA1869}">
      <dgm:prSet/>
      <dgm:spPr/>
      <dgm:t>
        <a:bodyPr/>
        <a:lstStyle/>
        <a:p>
          <a:endParaRPr lang="en-GB" sz="1600"/>
        </a:p>
      </dgm:t>
    </dgm:pt>
    <dgm:pt modelId="{FC7F9F19-993B-4EB0-BCD0-F446F7A9C7D3}">
      <dgm:prSet custT="1"/>
      <dgm:spPr>
        <a:solidFill>
          <a:schemeClr val="accent3"/>
        </a:solidFill>
      </dgm:spPr>
      <dgm:t>
        <a:bodyPr/>
        <a:lstStyle/>
        <a:p>
          <a:pPr algn="l"/>
          <a:r>
            <a:rPr lang="en-GB" sz="1600" b="0" dirty="0"/>
            <a:t>Fast-Growing Retail Chain</a:t>
          </a:r>
        </a:p>
      </dgm:t>
    </dgm:pt>
    <dgm:pt modelId="{AD29E218-9121-4D34-882E-16C3265F30FB}" type="parTrans" cxnId="{D1FA64BD-2213-42A0-AF31-49879961B688}">
      <dgm:prSet/>
      <dgm:spPr/>
      <dgm:t>
        <a:bodyPr/>
        <a:lstStyle/>
        <a:p>
          <a:endParaRPr lang="en-GB" sz="1600"/>
        </a:p>
      </dgm:t>
    </dgm:pt>
    <dgm:pt modelId="{F085E8A8-0325-4576-B97C-9279F731E218}" type="sibTrans" cxnId="{D1FA64BD-2213-42A0-AF31-49879961B688}">
      <dgm:prSet/>
      <dgm:spPr/>
      <dgm:t>
        <a:bodyPr/>
        <a:lstStyle/>
        <a:p>
          <a:endParaRPr lang="en-GB" sz="1600"/>
        </a:p>
      </dgm:t>
    </dgm:pt>
    <dgm:pt modelId="{C4C248CD-36FF-44B9-9D17-BC627F824782}">
      <dgm:prSet custT="1"/>
      <dgm:spPr>
        <a:solidFill>
          <a:schemeClr val="accent4">
            <a:lumMod val="40000"/>
            <a:lumOff val="60000"/>
          </a:schemeClr>
        </a:solidFill>
      </dgm:spPr>
      <dgm:t>
        <a:bodyPr/>
        <a:lstStyle/>
        <a:p>
          <a:pPr algn="l"/>
          <a:r>
            <a:rPr lang="en-GB" sz="1600" b="0" dirty="0"/>
            <a:t>Expansion and Diversification</a:t>
          </a:r>
        </a:p>
      </dgm:t>
    </dgm:pt>
    <dgm:pt modelId="{1E974F36-C2B7-466E-8F27-6D30E2B74979}" type="parTrans" cxnId="{B2984850-3E5B-46DD-B4DC-ADCE241F3DBE}">
      <dgm:prSet/>
      <dgm:spPr/>
      <dgm:t>
        <a:bodyPr/>
        <a:lstStyle/>
        <a:p>
          <a:endParaRPr lang="en-GB" sz="1600"/>
        </a:p>
      </dgm:t>
    </dgm:pt>
    <dgm:pt modelId="{0CA63DA6-124F-40D8-B99C-BF8D4C32C5AD}" type="sibTrans" cxnId="{B2984850-3E5B-46DD-B4DC-ADCE241F3DBE}">
      <dgm:prSet/>
      <dgm:spPr/>
      <dgm:t>
        <a:bodyPr/>
        <a:lstStyle/>
        <a:p>
          <a:endParaRPr lang="en-GB" sz="1600"/>
        </a:p>
      </dgm:t>
    </dgm:pt>
    <dgm:pt modelId="{341B3312-22F3-49A0-8F11-4AD596ED00E7}">
      <dgm:prSet custT="1"/>
      <dgm:spPr>
        <a:solidFill>
          <a:schemeClr val="accent4">
            <a:lumMod val="40000"/>
            <a:lumOff val="60000"/>
          </a:schemeClr>
        </a:solidFill>
      </dgm:spPr>
      <dgm:t>
        <a:bodyPr/>
        <a:lstStyle/>
        <a:p>
          <a:pPr algn="l"/>
          <a:r>
            <a:rPr lang="en-GB" sz="1600" b="0" dirty="0"/>
            <a:t>Technology Integration</a:t>
          </a:r>
        </a:p>
      </dgm:t>
    </dgm:pt>
    <dgm:pt modelId="{F1F461C7-53EF-476B-8D67-B76A58A66E69}" type="parTrans" cxnId="{0CE5A026-648C-4F7B-B9D2-B07DC4AAA299}">
      <dgm:prSet/>
      <dgm:spPr/>
      <dgm:t>
        <a:bodyPr/>
        <a:lstStyle/>
        <a:p>
          <a:endParaRPr lang="en-GB" sz="1600"/>
        </a:p>
      </dgm:t>
    </dgm:pt>
    <dgm:pt modelId="{5E169D2F-726A-4EBE-A514-9E39093DFFB7}" type="sibTrans" cxnId="{0CE5A026-648C-4F7B-B9D2-B07DC4AAA299}">
      <dgm:prSet/>
      <dgm:spPr/>
      <dgm:t>
        <a:bodyPr/>
        <a:lstStyle/>
        <a:p>
          <a:endParaRPr lang="en-GB" sz="1600"/>
        </a:p>
      </dgm:t>
    </dgm:pt>
    <dgm:pt modelId="{4C32DEE2-F9FD-4828-94B5-106E229420E1}">
      <dgm:prSet custT="1"/>
      <dgm:spPr>
        <a:solidFill>
          <a:schemeClr val="accent4">
            <a:lumMod val="40000"/>
            <a:lumOff val="60000"/>
          </a:schemeClr>
        </a:solidFill>
      </dgm:spPr>
      <dgm:t>
        <a:bodyPr/>
        <a:lstStyle/>
        <a:p>
          <a:pPr algn="l"/>
          <a:r>
            <a:rPr lang="en-GB" sz="1600" b="0" dirty="0"/>
            <a:t>Enhanced Customer Experience</a:t>
          </a:r>
        </a:p>
      </dgm:t>
    </dgm:pt>
    <dgm:pt modelId="{BFE15A5D-EBE5-4876-86CA-7CFA0F0DE37E}" type="parTrans" cxnId="{4117CCF7-E2B1-49C9-AAAF-749B0A64D7C5}">
      <dgm:prSet/>
      <dgm:spPr/>
      <dgm:t>
        <a:bodyPr/>
        <a:lstStyle/>
        <a:p>
          <a:endParaRPr lang="en-GB" sz="1600"/>
        </a:p>
      </dgm:t>
    </dgm:pt>
    <dgm:pt modelId="{F1547C10-9C43-419B-A130-437BD84119F3}" type="sibTrans" cxnId="{4117CCF7-E2B1-49C9-AAAF-749B0A64D7C5}">
      <dgm:prSet/>
      <dgm:spPr/>
      <dgm:t>
        <a:bodyPr/>
        <a:lstStyle/>
        <a:p>
          <a:endParaRPr lang="en-GB" sz="1600"/>
        </a:p>
      </dgm:t>
    </dgm:pt>
    <dgm:pt modelId="{858E2EEA-0232-4C30-86C0-6B30B014F3E0}" type="pres">
      <dgm:prSet presAssocID="{56BF79CB-F502-4221-B03C-64DC9B84E0FA}" presName="diagram" presStyleCnt="0">
        <dgm:presLayoutVars>
          <dgm:chPref val="1"/>
          <dgm:dir/>
          <dgm:animOne val="branch"/>
          <dgm:animLvl val="lvl"/>
          <dgm:resizeHandles/>
        </dgm:presLayoutVars>
      </dgm:prSet>
      <dgm:spPr/>
    </dgm:pt>
    <dgm:pt modelId="{6287831D-4B78-4161-B384-F10DB04266F0}" type="pres">
      <dgm:prSet presAssocID="{74C03A9C-33BF-4659-B0FA-C3CA0EC9C35B}" presName="root" presStyleCnt="0"/>
      <dgm:spPr/>
    </dgm:pt>
    <dgm:pt modelId="{00CA7F2B-F2EE-4538-BC90-3ED789B1B9BF}" type="pres">
      <dgm:prSet presAssocID="{74C03A9C-33BF-4659-B0FA-C3CA0EC9C35B}" presName="rootComposite" presStyleCnt="0"/>
      <dgm:spPr/>
    </dgm:pt>
    <dgm:pt modelId="{0796CF3A-F2CD-4980-96E6-38CB93F41A81}" type="pres">
      <dgm:prSet presAssocID="{74C03A9C-33BF-4659-B0FA-C3CA0EC9C35B}" presName="rootText" presStyleLbl="node1" presStyleIdx="0" presStyleCnt="2"/>
      <dgm:spPr/>
    </dgm:pt>
    <dgm:pt modelId="{0BFC52CC-3A1A-423B-AE44-6EACBDC34634}" type="pres">
      <dgm:prSet presAssocID="{74C03A9C-33BF-4659-B0FA-C3CA0EC9C35B}" presName="rootConnector" presStyleLbl="node1" presStyleIdx="0" presStyleCnt="2"/>
      <dgm:spPr/>
    </dgm:pt>
    <dgm:pt modelId="{52D2BC88-91FF-40BA-A4F2-41ECF25F1AEF}" type="pres">
      <dgm:prSet presAssocID="{74C03A9C-33BF-4659-B0FA-C3CA0EC9C35B}" presName="childShape" presStyleCnt="0"/>
      <dgm:spPr/>
    </dgm:pt>
    <dgm:pt modelId="{236D11DB-F910-42EC-97EC-5CE10F7A555B}" type="pres">
      <dgm:prSet presAssocID="{7FA21B92-2D27-485D-BCFA-57AE655DA550}" presName="Name13" presStyleLbl="parChTrans1D2" presStyleIdx="0" presStyleCnt="8"/>
      <dgm:spPr/>
    </dgm:pt>
    <dgm:pt modelId="{3B842D3C-FB21-46F1-B578-8243D6B65928}" type="pres">
      <dgm:prSet presAssocID="{EBA9AD30-45AD-44B3-B83F-FA00AD699AD8}" presName="childText" presStyleLbl="bgAcc1" presStyleIdx="0" presStyleCnt="8">
        <dgm:presLayoutVars>
          <dgm:bulletEnabled val="1"/>
        </dgm:presLayoutVars>
      </dgm:prSet>
      <dgm:spPr/>
    </dgm:pt>
    <dgm:pt modelId="{C0BA4066-D95B-43E1-B9B6-AF5FA8C36A83}" type="pres">
      <dgm:prSet presAssocID="{AD29E218-9121-4D34-882E-16C3265F30FB}" presName="Name13" presStyleLbl="parChTrans1D2" presStyleIdx="1" presStyleCnt="8"/>
      <dgm:spPr/>
    </dgm:pt>
    <dgm:pt modelId="{AB4457CF-796A-4646-83E6-10FB1E97ADCF}" type="pres">
      <dgm:prSet presAssocID="{FC7F9F19-993B-4EB0-BCD0-F446F7A9C7D3}" presName="childText" presStyleLbl="bgAcc1" presStyleIdx="1" presStyleCnt="8">
        <dgm:presLayoutVars>
          <dgm:bulletEnabled val="1"/>
        </dgm:presLayoutVars>
      </dgm:prSet>
      <dgm:spPr/>
    </dgm:pt>
    <dgm:pt modelId="{2B45FE24-F22D-4D7D-A574-DAABA094AE05}" type="pres">
      <dgm:prSet presAssocID="{EEA676F7-E6FA-4F56-A087-312773D7A04A}" presName="Name13" presStyleLbl="parChTrans1D2" presStyleIdx="2" presStyleCnt="8"/>
      <dgm:spPr/>
    </dgm:pt>
    <dgm:pt modelId="{FAF1B4AC-6461-4657-8FD8-ACFC9E45D90C}" type="pres">
      <dgm:prSet presAssocID="{EAAE3457-D55F-4FBA-BE67-900C25241E97}" presName="childText" presStyleLbl="bgAcc1" presStyleIdx="2" presStyleCnt="8">
        <dgm:presLayoutVars>
          <dgm:bulletEnabled val="1"/>
        </dgm:presLayoutVars>
      </dgm:prSet>
      <dgm:spPr/>
    </dgm:pt>
    <dgm:pt modelId="{6C1CC17E-860E-4DA0-BF5E-665E0B8417D8}" type="pres">
      <dgm:prSet presAssocID="{83484F3E-4DFD-4C4B-9160-E3D80DB3889E}" presName="Name13" presStyleLbl="parChTrans1D2" presStyleIdx="3" presStyleCnt="8"/>
      <dgm:spPr/>
    </dgm:pt>
    <dgm:pt modelId="{215DF740-41DF-40CC-A04C-A4E385508AAC}" type="pres">
      <dgm:prSet presAssocID="{C225E2E9-BC89-4F8D-8DD0-E48A7B76F33D}" presName="childText" presStyleLbl="bgAcc1" presStyleIdx="3" presStyleCnt="8">
        <dgm:presLayoutVars>
          <dgm:bulletEnabled val="1"/>
        </dgm:presLayoutVars>
      </dgm:prSet>
      <dgm:spPr/>
    </dgm:pt>
    <dgm:pt modelId="{ACAA83AF-455B-4C2F-8C03-CD45004FFDE8}" type="pres">
      <dgm:prSet presAssocID="{A2C67F2E-BFF5-4011-88AA-7E47D34F16B3}" presName="root" presStyleCnt="0"/>
      <dgm:spPr/>
    </dgm:pt>
    <dgm:pt modelId="{54A81CA8-1420-4AF4-9449-FFD430A972D3}" type="pres">
      <dgm:prSet presAssocID="{A2C67F2E-BFF5-4011-88AA-7E47D34F16B3}" presName="rootComposite" presStyleCnt="0"/>
      <dgm:spPr/>
    </dgm:pt>
    <dgm:pt modelId="{75E99174-A352-4B82-91A5-5AA228EB2535}" type="pres">
      <dgm:prSet presAssocID="{A2C67F2E-BFF5-4011-88AA-7E47D34F16B3}" presName="rootText" presStyleLbl="node1" presStyleIdx="1" presStyleCnt="2"/>
      <dgm:spPr/>
    </dgm:pt>
    <dgm:pt modelId="{4C0B4323-96E1-4E62-95CB-C7F17C98CB54}" type="pres">
      <dgm:prSet presAssocID="{A2C67F2E-BFF5-4011-88AA-7E47D34F16B3}" presName="rootConnector" presStyleLbl="node1" presStyleIdx="1" presStyleCnt="2"/>
      <dgm:spPr/>
    </dgm:pt>
    <dgm:pt modelId="{76EBA4AE-5E91-4A5A-A5B9-89DC15C1FF07}" type="pres">
      <dgm:prSet presAssocID="{A2C67F2E-BFF5-4011-88AA-7E47D34F16B3}" presName="childShape" presStyleCnt="0"/>
      <dgm:spPr/>
    </dgm:pt>
    <dgm:pt modelId="{6BD3810D-9A89-4305-AE08-F3A7CEA1BF24}" type="pres">
      <dgm:prSet presAssocID="{DE95903A-FC56-47C5-B271-E4B317BF144D}" presName="Name13" presStyleLbl="parChTrans1D2" presStyleIdx="4" presStyleCnt="8"/>
      <dgm:spPr/>
    </dgm:pt>
    <dgm:pt modelId="{C40562F5-CC36-41D3-9CCC-293FEEFFFFDD}" type="pres">
      <dgm:prSet presAssocID="{90DDF2FF-E303-4A34-9A17-F3A0E449CC2F}" presName="childText" presStyleLbl="bgAcc1" presStyleIdx="4" presStyleCnt="8">
        <dgm:presLayoutVars>
          <dgm:bulletEnabled val="1"/>
        </dgm:presLayoutVars>
      </dgm:prSet>
      <dgm:spPr/>
    </dgm:pt>
    <dgm:pt modelId="{82903AF5-1E6F-426B-A253-1B5B45BBEB5E}" type="pres">
      <dgm:prSet presAssocID="{BFE15A5D-EBE5-4876-86CA-7CFA0F0DE37E}" presName="Name13" presStyleLbl="parChTrans1D2" presStyleIdx="5" presStyleCnt="8"/>
      <dgm:spPr/>
    </dgm:pt>
    <dgm:pt modelId="{B3480020-D561-4954-A8B9-5FB467B75128}" type="pres">
      <dgm:prSet presAssocID="{4C32DEE2-F9FD-4828-94B5-106E229420E1}" presName="childText" presStyleLbl="bgAcc1" presStyleIdx="5" presStyleCnt="8">
        <dgm:presLayoutVars>
          <dgm:bulletEnabled val="1"/>
        </dgm:presLayoutVars>
      </dgm:prSet>
      <dgm:spPr/>
    </dgm:pt>
    <dgm:pt modelId="{F12323D7-B14B-4070-9298-BBD5126CE4C6}" type="pres">
      <dgm:prSet presAssocID="{1E974F36-C2B7-466E-8F27-6D30E2B74979}" presName="Name13" presStyleLbl="parChTrans1D2" presStyleIdx="6" presStyleCnt="8"/>
      <dgm:spPr/>
    </dgm:pt>
    <dgm:pt modelId="{A4C5BFF4-1BC8-4335-90CB-9AF770B1AF94}" type="pres">
      <dgm:prSet presAssocID="{C4C248CD-36FF-44B9-9D17-BC627F824782}" presName="childText" presStyleLbl="bgAcc1" presStyleIdx="6" presStyleCnt="8">
        <dgm:presLayoutVars>
          <dgm:bulletEnabled val="1"/>
        </dgm:presLayoutVars>
      </dgm:prSet>
      <dgm:spPr/>
    </dgm:pt>
    <dgm:pt modelId="{DB01F3AA-CFFC-4B6D-B5B5-708E3854C4D0}" type="pres">
      <dgm:prSet presAssocID="{F1F461C7-53EF-476B-8D67-B76A58A66E69}" presName="Name13" presStyleLbl="parChTrans1D2" presStyleIdx="7" presStyleCnt="8"/>
      <dgm:spPr/>
    </dgm:pt>
    <dgm:pt modelId="{7E720E7F-7032-4792-964C-6B2EA60C3EAD}" type="pres">
      <dgm:prSet presAssocID="{341B3312-22F3-49A0-8F11-4AD596ED00E7}" presName="childText" presStyleLbl="bgAcc1" presStyleIdx="7" presStyleCnt="8">
        <dgm:presLayoutVars>
          <dgm:bulletEnabled val="1"/>
        </dgm:presLayoutVars>
      </dgm:prSet>
      <dgm:spPr/>
    </dgm:pt>
  </dgm:ptLst>
  <dgm:cxnLst>
    <dgm:cxn modelId="{70DA360E-17BF-4EBF-973E-0B593F131217}" type="presOf" srcId="{7FA21B92-2D27-485D-BCFA-57AE655DA550}" destId="{236D11DB-F910-42EC-97EC-5CE10F7A555B}" srcOrd="0" destOrd="0" presId="urn:microsoft.com/office/officeart/2005/8/layout/hierarchy3"/>
    <dgm:cxn modelId="{7E831715-1E2B-4B08-9679-3BDF828342B0}" type="presOf" srcId="{56BF79CB-F502-4221-B03C-64DC9B84E0FA}" destId="{858E2EEA-0232-4C30-86C0-6B30B014F3E0}" srcOrd="0" destOrd="0" presId="urn:microsoft.com/office/officeart/2005/8/layout/hierarchy3"/>
    <dgm:cxn modelId="{0CE5A026-648C-4F7B-B9D2-B07DC4AAA299}" srcId="{A2C67F2E-BFF5-4011-88AA-7E47D34F16B3}" destId="{341B3312-22F3-49A0-8F11-4AD596ED00E7}" srcOrd="3" destOrd="0" parTransId="{F1F461C7-53EF-476B-8D67-B76A58A66E69}" sibTransId="{5E169D2F-726A-4EBE-A514-9E39093DFFB7}"/>
    <dgm:cxn modelId="{3F08692D-701F-4A62-A34B-54A7C36045C4}" srcId="{74C03A9C-33BF-4659-B0FA-C3CA0EC9C35B}" destId="{C225E2E9-BC89-4F8D-8DD0-E48A7B76F33D}" srcOrd="3" destOrd="0" parTransId="{83484F3E-4DFD-4C4B-9160-E3D80DB3889E}" sibTransId="{13E53D3C-7F47-4A1C-B7F1-5E614A350F4E}"/>
    <dgm:cxn modelId="{086CF62D-5197-47F1-8846-0F3439D8382C}" srcId="{A2C67F2E-BFF5-4011-88AA-7E47D34F16B3}" destId="{90DDF2FF-E303-4A34-9A17-F3A0E449CC2F}" srcOrd="0" destOrd="0" parTransId="{DE95903A-FC56-47C5-B271-E4B317BF144D}" sibTransId="{CB831FBD-4699-4B41-94A5-2266446E6715}"/>
    <dgm:cxn modelId="{46CA072F-479F-4541-AFA3-266FFA36D27A}" type="presOf" srcId="{AD29E218-9121-4D34-882E-16C3265F30FB}" destId="{C0BA4066-D95B-43E1-B9B6-AF5FA8C36A83}" srcOrd="0" destOrd="0" presId="urn:microsoft.com/office/officeart/2005/8/layout/hierarchy3"/>
    <dgm:cxn modelId="{DE1C3F2F-1899-476E-BE32-3141E8869BD7}" type="presOf" srcId="{FC7F9F19-993B-4EB0-BCD0-F446F7A9C7D3}" destId="{AB4457CF-796A-4646-83E6-10FB1E97ADCF}" srcOrd="0" destOrd="0" presId="urn:microsoft.com/office/officeart/2005/8/layout/hierarchy3"/>
    <dgm:cxn modelId="{AB907736-01E1-48BC-89CA-C3825B078EA9}" srcId="{56BF79CB-F502-4221-B03C-64DC9B84E0FA}" destId="{74C03A9C-33BF-4659-B0FA-C3CA0EC9C35B}" srcOrd="0" destOrd="0" parTransId="{A6639E9D-0441-4320-AFA1-5A6DBEC5972E}" sibTransId="{B7491F62-8866-499D-9F64-86A30FF0C8BA}"/>
    <dgm:cxn modelId="{55AD9B40-0421-474E-A888-9FB93E08F3AD}" type="presOf" srcId="{DE95903A-FC56-47C5-B271-E4B317BF144D}" destId="{6BD3810D-9A89-4305-AE08-F3A7CEA1BF24}" srcOrd="0" destOrd="0" presId="urn:microsoft.com/office/officeart/2005/8/layout/hierarchy3"/>
    <dgm:cxn modelId="{4098D95B-E6FF-4196-A6FE-7AFFCBA20AF0}" type="presOf" srcId="{1E974F36-C2B7-466E-8F27-6D30E2B74979}" destId="{F12323D7-B14B-4070-9298-BBD5126CE4C6}" srcOrd="0" destOrd="0" presId="urn:microsoft.com/office/officeart/2005/8/layout/hierarchy3"/>
    <dgm:cxn modelId="{D6032042-7D7E-45A9-BA87-6F6FCBD5BBDD}" type="presOf" srcId="{A2C67F2E-BFF5-4011-88AA-7E47D34F16B3}" destId="{75E99174-A352-4B82-91A5-5AA228EB2535}" srcOrd="0" destOrd="0" presId="urn:microsoft.com/office/officeart/2005/8/layout/hierarchy3"/>
    <dgm:cxn modelId="{218B1C6D-6B72-42A5-869E-992B779E7D5D}" type="presOf" srcId="{74C03A9C-33BF-4659-B0FA-C3CA0EC9C35B}" destId="{0796CF3A-F2CD-4980-96E6-38CB93F41A81}" srcOrd="0" destOrd="0" presId="urn:microsoft.com/office/officeart/2005/8/layout/hierarchy3"/>
    <dgm:cxn modelId="{663EE46F-A5A8-4BC7-BF11-7E0BDFDA1869}" srcId="{74C03A9C-33BF-4659-B0FA-C3CA0EC9C35B}" destId="{EAAE3457-D55F-4FBA-BE67-900C25241E97}" srcOrd="2" destOrd="0" parTransId="{EEA676F7-E6FA-4F56-A087-312773D7A04A}" sibTransId="{9BEAE573-0F42-4DE0-8C7F-9690383C6589}"/>
    <dgm:cxn modelId="{B2984850-3E5B-46DD-B4DC-ADCE241F3DBE}" srcId="{A2C67F2E-BFF5-4011-88AA-7E47D34F16B3}" destId="{C4C248CD-36FF-44B9-9D17-BC627F824782}" srcOrd="2" destOrd="0" parTransId="{1E974F36-C2B7-466E-8F27-6D30E2B74979}" sibTransId="{0CA63DA6-124F-40D8-B99C-BF8D4C32C5AD}"/>
    <dgm:cxn modelId="{75421255-C5D2-47E2-B922-9C6E1EEE5F15}" type="presOf" srcId="{C225E2E9-BC89-4F8D-8DD0-E48A7B76F33D}" destId="{215DF740-41DF-40CC-A04C-A4E385508AAC}" srcOrd="0" destOrd="0" presId="urn:microsoft.com/office/officeart/2005/8/layout/hierarchy3"/>
    <dgm:cxn modelId="{3190D686-CFB7-4F3B-BC36-07585D58FFDC}" type="presOf" srcId="{74C03A9C-33BF-4659-B0FA-C3CA0EC9C35B}" destId="{0BFC52CC-3A1A-423B-AE44-6EACBDC34634}" srcOrd="1" destOrd="0" presId="urn:microsoft.com/office/officeart/2005/8/layout/hierarchy3"/>
    <dgm:cxn modelId="{63995887-FB29-4DC3-A5A4-58E92C4A1748}" type="presOf" srcId="{4C32DEE2-F9FD-4828-94B5-106E229420E1}" destId="{B3480020-D561-4954-A8B9-5FB467B75128}" srcOrd="0" destOrd="0" presId="urn:microsoft.com/office/officeart/2005/8/layout/hierarchy3"/>
    <dgm:cxn modelId="{4F925A96-C493-4999-9FE7-8CD5D4F8FB5B}" type="presOf" srcId="{BFE15A5D-EBE5-4876-86CA-7CFA0F0DE37E}" destId="{82903AF5-1E6F-426B-A253-1B5B45BBEB5E}" srcOrd="0" destOrd="0" presId="urn:microsoft.com/office/officeart/2005/8/layout/hierarchy3"/>
    <dgm:cxn modelId="{231A0D9E-13DE-473B-8402-3C890C504756}" type="presOf" srcId="{341B3312-22F3-49A0-8F11-4AD596ED00E7}" destId="{7E720E7F-7032-4792-964C-6B2EA60C3EAD}" srcOrd="0" destOrd="0" presId="urn:microsoft.com/office/officeart/2005/8/layout/hierarchy3"/>
    <dgm:cxn modelId="{98D9F4A5-2502-4EEE-90B1-1BA672ACC196}" type="presOf" srcId="{90DDF2FF-E303-4A34-9A17-F3A0E449CC2F}" destId="{C40562F5-CC36-41D3-9CCC-293FEEFFFFDD}" srcOrd="0" destOrd="0" presId="urn:microsoft.com/office/officeart/2005/8/layout/hierarchy3"/>
    <dgm:cxn modelId="{A0FA7BA6-8273-4660-BBD2-58AF8D4ACA32}" type="presOf" srcId="{83484F3E-4DFD-4C4B-9160-E3D80DB3889E}" destId="{6C1CC17E-860E-4DA0-BF5E-665E0B8417D8}" srcOrd="0" destOrd="0" presId="urn:microsoft.com/office/officeart/2005/8/layout/hierarchy3"/>
    <dgm:cxn modelId="{2FC256B2-0AA6-41F7-B86C-CB667579BACD}" type="presOf" srcId="{F1F461C7-53EF-476B-8D67-B76A58A66E69}" destId="{DB01F3AA-CFFC-4B6D-B5B5-708E3854C4D0}" srcOrd="0" destOrd="0" presId="urn:microsoft.com/office/officeart/2005/8/layout/hierarchy3"/>
    <dgm:cxn modelId="{E432D4B6-2AF3-47BA-8AD8-C642A9F3C831}" srcId="{56BF79CB-F502-4221-B03C-64DC9B84E0FA}" destId="{A2C67F2E-BFF5-4011-88AA-7E47D34F16B3}" srcOrd="1" destOrd="0" parTransId="{44D10CA1-2644-4ED4-B75F-C4998FB02C48}" sibTransId="{1594FC58-FFAA-4351-AAD6-4CC7822C11C0}"/>
    <dgm:cxn modelId="{39DE58B8-8FD2-4E3B-867C-5075AB447FAA}" type="presOf" srcId="{EEA676F7-E6FA-4F56-A087-312773D7A04A}" destId="{2B45FE24-F22D-4D7D-A574-DAABA094AE05}" srcOrd="0" destOrd="0" presId="urn:microsoft.com/office/officeart/2005/8/layout/hierarchy3"/>
    <dgm:cxn modelId="{D1FA64BD-2213-42A0-AF31-49879961B688}" srcId="{74C03A9C-33BF-4659-B0FA-C3CA0EC9C35B}" destId="{FC7F9F19-993B-4EB0-BCD0-F446F7A9C7D3}" srcOrd="1" destOrd="0" parTransId="{AD29E218-9121-4D34-882E-16C3265F30FB}" sibTransId="{F085E8A8-0325-4576-B97C-9279F731E218}"/>
    <dgm:cxn modelId="{51577DDC-DE54-4639-AA31-2B384940C6A2}" type="presOf" srcId="{EBA9AD30-45AD-44B3-B83F-FA00AD699AD8}" destId="{3B842D3C-FB21-46F1-B578-8243D6B65928}" srcOrd="0" destOrd="0" presId="urn:microsoft.com/office/officeart/2005/8/layout/hierarchy3"/>
    <dgm:cxn modelId="{1C4B9BE5-656F-4BF1-A6B0-2F233957FD60}" srcId="{74C03A9C-33BF-4659-B0FA-C3CA0EC9C35B}" destId="{EBA9AD30-45AD-44B3-B83F-FA00AD699AD8}" srcOrd="0" destOrd="0" parTransId="{7FA21B92-2D27-485D-BCFA-57AE655DA550}" sibTransId="{B390F078-48D6-4060-815F-68E7FD913399}"/>
    <dgm:cxn modelId="{80EEF7E5-9AEE-4851-B4C3-13AAF10E5501}" type="presOf" srcId="{C4C248CD-36FF-44B9-9D17-BC627F824782}" destId="{A4C5BFF4-1BC8-4335-90CB-9AF770B1AF94}" srcOrd="0" destOrd="0" presId="urn:microsoft.com/office/officeart/2005/8/layout/hierarchy3"/>
    <dgm:cxn modelId="{EA0C78EA-E9B0-44BE-937E-B368AC14A3D1}" type="presOf" srcId="{A2C67F2E-BFF5-4011-88AA-7E47D34F16B3}" destId="{4C0B4323-96E1-4E62-95CB-C7F17C98CB54}" srcOrd="1" destOrd="0" presId="urn:microsoft.com/office/officeart/2005/8/layout/hierarchy3"/>
    <dgm:cxn modelId="{4117CCF7-E2B1-49C9-AAAF-749B0A64D7C5}" srcId="{A2C67F2E-BFF5-4011-88AA-7E47D34F16B3}" destId="{4C32DEE2-F9FD-4828-94B5-106E229420E1}" srcOrd="1" destOrd="0" parTransId="{BFE15A5D-EBE5-4876-86CA-7CFA0F0DE37E}" sibTransId="{F1547C10-9C43-419B-A130-437BD84119F3}"/>
    <dgm:cxn modelId="{BB1C5DFD-5738-4061-9BE5-B1089B2FF1D7}" type="presOf" srcId="{EAAE3457-D55F-4FBA-BE67-900C25241E97}" destId="{FAF1B4AC-6461-4657-8FD8-ACFC9E45D90C}" srcOrd="0" destOrd="0" presId="urn:microsoft.com/office/officeart/2005/8/layout/hierarchy3"/>
    <dgm:cxn modelId="{F4807062-E371-48C4-AF8B-608978062249}" type="presParOf" srcId="{858E2EEA-0232-4C30-86C0-6B30B014F3E0}" destId="{6287831D-4B78-4161-B384-F10DB04266F0}" srcOrd="0" destOrd="0" presId="urn:microsoft.com/office/officeart/2005/8/layout/hierarchy3"/>
    <dgm:cxn modelId="{AC84AB4E-B2E3-4BE2-BE99-8ED5BBD5FC2B}" type="presParOf" srcId="{6287831D-4B78-4161-B384-F10DB04266F0}" destId="{00CA7F2B-F2EE-4538-BC90-3ED789B1B9BF}" srcOrd="0" destOrd="0" presId="urn:microsoft.com/office/officeart/2005/8/layout/hierarchy3"/>
    <dgm:cxn modelId="{92BDDAF2-9EB9-40D4-969C-D36E68CD8F57}" type="presParOf" srcId="{00CA7F2B-F2EE-4538-BC90-3ED789B1B9BF}" destId="{0796CF3A-F2CD-4980-96E6-38CB93F41A81}" srcOrd="0" destOrd="0" presId="urn:microsoft.com/office/officeart/2005/8/layout/hierarchy3"/>
    <dgm:cxn modelId="{336B8665-1AA8-428A-9704-751C5C1B4367}" type="presParOf" srcId="{00CA7F2B-F2EE-4538-BC90-3ED789B1B9BF}" destId="{0BFC52CC-3A1A-423B-AE44-6EACBDC34634}" srcOrd="1" destOrd="0" presId="urn:microsoft.com/office/officeart/2005/8/layout/hierarchy3"/>
    <dgm:cxn modelId="{263CC70F-A48C-4C0F-96A9-27D5EBDCAE4D}" type="presParOf" srcId="{6287831D-4B78-4161-B384-F10DB04266F0}" destId="{52D2BC88-91FF-40BA-A4F2-41ECF25F1AEF}" srcOrd="1" destOrd="0" presId="urn:microsoft.com/office/officeart/2005/8/layout/hierarchy3"/>
    <dgm:cxn modelId="{F236EE19-DF2A-4671-8A63-23B71BE65F5B}" type="presParOf" srcId="{52D2BC88-91FF-40BA-A4F2-41ECF25F1AEF}" destId="{236D11DB-F910-42EC-97EC-5CE10F7A555B}" srcOrd="0" destOrd="0" presId="urn:microsoft.com/office/officeart/2005/8/layout/hierarchy3"/>
    <dgm:cxn modelId="{742D9844-D67B-49C1-9060-7E699E47BED8}" type="presParOf" srcId="{52D2BC88-91FF-40BA-A4F2-41ECF25F1AEF}" destId="{3B842D3C-FB21-46F1-B578-8243D6B65928}" srcOrd="1" destOrd="0" presId="urn:microsoft.com/office/officeart/2005/8/layout/hierarchy3"/>
    <dgm:cxn modelId="{4F457CAE-2A9F-405E-BB48-0428F1FE1E01}" type="presParOf" srcId="{52D2BC88-91FF-40BA-A4F2-41ECF25F1AEF}" destId="{C0BA4066-D95B-43E1-B9B6-AF5FA8C36A83}" srcOrd="2" destOrd="0" presId="urn:microsoft.com/office/officeart/2005/8/layout/hierarchy3"/>
    <dgm:cxn modelId="{F982CF7B-C4CB-44D0-95F2-58E38D018982}" type="presParOf" srcId="{52D2BC88-91FF-40BA-A4F2-41ECF25F1AEF}" destId="{AB4457CF-796A-4646-83E6-10FB1E97ADCF}" srcOrd="3" destOrd="0" presId="urn:microsoft.com/office/officeart/2005/8/layout/hierarchy3"/>
    <dgm:cxn modelId="{8FB0779F-F886-4A22-9F64-277F8C79EC7D}" type="presParOf" srcId="{52D2BC88-91FF-40BA-A4F2-41ECF25F1AEF}" destId="{2B45FE24-F22D-4D7D-A574-DAABA094AE05}" srcOrd="4" destOrd="0" presId="urn:microsoft.com/office/officeart/2005/8/layout/hierarchy3"/>
    <dgm:cxn modelId="{6172ED2D-46BA-49C7-B3AB-F63DC8E1ECE1}" type="presParOf" srcId="{52D2BC88-91FF-40BA-A4F2-41ECF25F1AEF}" destId="{FAF1B4AC-6461-4657-8FD8-ACFC9E45D90C}" srcOrd="5" destOrd="0" presId="urn:microsoft.com/office/officeart/2005/8/layout/hierarchy3"/>
    <dgm:cxn modelId="{83BE4268-AF6C-4F1E-97AA-2F5760E0D981}" type="presParOf" srcId="{52D2BC88-91FF-40BA-A4F2-41ECF25F1AEF}" destId="{6C1CC17E-860E-4DA0-BF5E-665E0B8417D8}" srcOrd="6" destOrd="0" presId="urn:microsoft.com/office/officeart/2005/8/layout/hierarchy3"/>
    <dgm:cxn modelId="{3AABA973-7065-4C42-99E7-24D82CAA2E38}" type="presParOf" srcId="{52D2BC88-91FF-40BA-A4F2-41ECF25F1AEF}" destId="{215DF740-41DF-40CC-A04C-A4E385508AAC}" srcOrd="7" destOrd="0" presId="urn:microsoft.com/office/officeart/2005/8/layout/hierarchy3"/>
    <dgm:cxn modelId="{74783D64-1992-40FC-8A07-E78D0AA83DD9}" type="presParOf" srcId="{858E2EEA-0232-4C30-86C0-6B30B014F3E0}" destId="{ACAA83AF-455B-4C2F-8C03-CD45004FFDE8}" srcOrd="1" destOrd="0" presId="urn:microsoft.com/office/officeart/2005/8/layout/hierarchy3"/>
    <dgm:cxn modelId="{468076A6-B8BE-45DB-99F8-2C3300C8501C}" type="presParOf" srcId="{ACAA83AF-455B-4C2F-8C03-CD45004FFDE8}" destId="{54A81CA8-1420-4AF4-9449-FFD430A972D3}" srcOrd="0" destOrd="0" presId="urn:microsoft.com/office/officeart/2005/8/layout/hierarchy3"/>
    <dgm:cxn modelId="{DB4F4404-0F4D-413D-8FA2-9E48B963CB59}" type="presParOf" srcId="{54A81CA8-1420-4AF4-9449-FFD430A972D3}" destId="{75E99174-A352-4B82-91A5-5AA228EB2535}" srcOrd="0" destOrd="0" presId="urn:microsoft.com/office/officeart/2005/8/layout/hierarchy3"/>
    <dgm:cxn modelId="{483C5BA2-0601-4C7C-9425-32B274BFFB31}" type="presParOf" srcId="{54A81CA8-1420-4AF4-9449-FFD430A972D3}" destId="{4C0B4323-96E1-4E62-95CB-C7F17C98CB54}" srcOrd="1" destOrd="0" presId="urn:microsoft.com/office/officeart/2005/8/layout/hierarchy3"/>
    <dgm:cxn modelId="{65E24053-BCC3-4636-BA4E-61A022EB9494}" type="presParOf" srcId="{ACAA83AF-455B-4C2F-8C03-CD45004FFDE8}" destId="{76EBA4AE-5E91-4A5A-A5B9-89DC15C1FF07}" srcOrd="1" destOrd="0" presId="urn:microsoft.com/office/officeart/2005/8/layout/hierarchy3"/>
    <dgm:cxn modelId="{2E921303-C147-41AE-85D7-12BC19B58560}" type="presParOf" srcId="{76EBA4AE-5E91-4A5A-A5B9-89DC15C1FF07}" destId="{6BD3810D-9A89-4305-AE08-F3A7CEA1BF24}" srcOrd="0" destOrd="0" presId="urn:microsoft.com/office/officeart/2005/8/layout/hierarchy3"/>
    <dgm:cxn modelId="{F8A88DE7-D8EC-4783-9216-B823358219EF}" type="presParOf" srcId="{76EBA4AE-5E91-4A5A-A5B9-89DC15C1FF07}" destId="{C40562F5-CC36-41D3-9CCC-293FEEFFFFDD}" srcOrd="1" destOrd="0" presId="urn:microsoft.com/office/officeart/2005/8/layout/hierarchy3"/>
    <dgm:cxn modelId="{ED9B165B-3383-4C81-9CFF-D97EB3FD28FC}" type="presParOf" srcId="{76EBA4AE-5E91-4A5A-A5B9-89DC15C1FF07}" destId="{82903AF5-1E6F-426B-A253-1B5B45BBEB5E}" srcOrd="2" destOrd="0" presId="urn:microsoft.com/office/officeart/2005/8/layout/hierarchy3"/>
    <dgm:cxn modelId="{026A6863-2832-4BBC-9D54-E65AEE038895}" type="presParOf" srcId="{76EBA4AE-5E91-4A5A-A5B9-89DC15C1FF07}" destId="{B3480020-D561-4954-A8B9-5FB467B75128}" srcOrd="3" destOrd="0" presId="urn:microsoft.com/office/officeart/2005/8/layout/hierarchy3"/>
    <dgm:cxn modelId="{2D9EFAE6-C8B3-467F-85C0-62EE34A198DB}" type="presParOf" srcId="{76EBA4AE-5E91-4A5A-A5B9-89DC15C1FF07}" destId="{F12323D7-B14B-4070-9298-BBD5126CE4C6}" srcOrd="4" destOrd="0" presId="urn:microsoft.com/office/officeart/2005/8/layout/hierarchy3"/>
    <dgm:cxn modelId="{506E8EA9-1484-4BF7-AC03-E5E1FA41063E}" type="presParOf" srcId="{76EBA4AE-5E91-4A5A-A5B9-89DC15C1FF07}" destId="{A4C5BFF4-1BC8-4335-90CB-9AF770B1AF94}" srcOrd="5" destOrd="0" presId="urn:microsoft.com/office/officeart/2005/8/layout/hierarchy3"/>
    <dgm:cxn modelId="{8B9DA171-5DF9-4C1C-8397-0EDB6A36AF19}" type="presParOf" srcId="{76EBA4AE-5E91-4A5A-A5B9-89DC15C1FF07}" destId="{DB01F3AA-CFFC-4B6D-B5B5-708E3854C4D0}" srcOrd="6" destOrd="0" presId="urn:microsoft.com/office/officeart/2005/8/layout/hierarchy3"/>
    <dgm:cxn modelId="{36F99F5A-17B4-4BB7-8240-2E2AE10CD16C}" type="presParOf" srcId="{76EBA4AE-5E91-4A5A-A5B9-89DC15C1FF07}" destId="{7E720E7F-7032-4792-964C-6B2EA60C3EAD}"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BF79CB-F502-4221-B03C-64DC9B84E0FA}" type="doc">
      <dgm:prSet loTypeId="urn:microsoft.com/office/officeart/2005/8/layout/hierarchy3" loCatId="list" qsTypeId="urn:microsoft.com/office/officeart/2005/8/quickstyle/simple1" qsCatId="simple" csTypeId="urn:microsoft.com/office/officeart/2005/8/colors/colorful3" csCatId="colorful" phldr="1"/>
      <dgm:spPr/>
      <dgm:t>
        <a:bodyPr/>
        <a:lstStyle/>
        <a:p>
          <a:endParaRPr lang="en-GB"/>
        </a:p>
      </dgm:t>
    </dgm:pt>
    <dgm:pt modelId="{74C03A9C-33BF-4659-B0FA-C3CA0EC9C35B}">
      <dgm:prSet custT="1"/>
      <dgm:spPr>
        <a:solidFill>
          <a:srgbClr val="C00000"/>
        </a:solidFill>
      </dgm:spPr>
      <dgm:t>
        <a:bodyPr/>
        <a:lstStyle/>
        <a:p>
          <a:r>
            <a:rPr lang="en-GB" sz="1600" b="1" dirty="0"/>
            <a:t>Weaknesses</a:t>
          </a:r>
          <a:endParaRPr lang="en-GB" sz="1600" dirty="0"/>
        </a:p>
      </dgm:t>
    </dgm:pt>
    <dgm:pt modelId="{A6639E9D-0441-4320-AFA1-5A6DBEC5972E}" type="parTrans" cxnId="{AB907736-01E1-48BC-89CA-C3825B078EA9}">
      <dgm:prSet/>
      <dgm:spPr/>
      <dgm:t>
        <a:bodyPr/>
        <a:lstStyle/>
        <a:p>
          <a:endParaRPr lang="en-GB" sz="1600"/>
        </a:p>
      </dgm:t>
    </dgm:pt>
    <dgm:pt modelId="{B7491F62-8866-499D-9F64-86A30FF0C8BA}" type="sibTrans" cxnId="{AB907736-01E1-48BC-89CA-C3825B078EA9}">
      <dgm:prSet/>
      <dgm:spPr/>
      <dgm:t>
        <a:bodyPr/>
        <a:lstStyle/>
        <a:p>
          <a:endParaRPr lang="en-GB" sz="1600"/>
        </a:p>
      </dgm:t>
    </dgm:pt>
    <dgm:pt modelId="{EBA9AD30-45AD-44B3-B83F-FA00AD699AD8}">
      <dgm:prSet custT="1"/>
      <dgm:spPr>
        <a:solidFill>
          <a:srgbClr val="FF0000">
            <a:alpha val="90000"/>
          </a:srgbClr>
        </a:solidFill>
      </dgm:spPr>
      <dgm:t>
        <a:bodyPr/>
        <a:lstStyle/>
        <a:p>
          <a:pPr algn="l"/>
          <a:r>
            <a:rPr lang="en-GB" sz="1600" b="0" dirty="0"/>
            <a:t>Increased Backorders</a:t>
          </a:r>
        </a:p>
      </dgm:t>
    </dgm:pt>
    <dgm:pt modelId="{7FA21B92-2D27-485D-BCFA-57AE655DA550}" type="parTrans" cxnId="{1C4B9BE5-656F-4BF1-A6B0-2F233957FD60}">
      <dgm:prSet/>
      <dgm:spPr/>
      <dgm:t>
        <a:bodyPr/>
        <a:lstStyle/>
        <a:p>
          <a:endParaRPr lang="en-GB" sz="1600"/>
        </a:p>
      </dgm:t>
    </dgm:pt>
    <dgm:pt modelId="{B390F078-48D6-4060-815F-68E7FD913399}" type="sibTrans" cxnId="{1C4B9BE5-656F-4BF1-A6B0-2F233957FD60}">
      <dgm:prSet/>
      <dgm:spPr/>
      <dgm:t>
        <a:bodyPr/>
        <a:lstStyle/>
        <a:p>
          <a:endParaRPr lang="en-GB" sz="1600"/>
        </a:p>
      </dgm:t>
    </dgm:pt>
    <dgm:pt modelId="{A2C67F2E-BFF5-4011-88AA-7E47D34F16B3}">
      <dgm:prSet custT="1"/>
      <dgm:spPr>
        <a:solidFill>
          <a:schemeClr val="accent2"/>
        </a:solidFill>
      </dgm:spPr>
      <dgm:t>
        <a:bodyPr/>
        <a:lstStyle/>
        <a:p>
          <a:r>
            <a:rPr lang="en-GB" sz="1600" b="1" dirty="0"/>
            <a:t>Threats</a:t>
          </a:r>
          <a:endParaRPr lang="en-GB" sz="1600" dirty="0"/>
        </a:p>
      </dgm:t>
    </dgm:pt>
    <dgm:pt modelId="{44D10CA1-2644-4ED4-B75F-C4998FB02C48}" type="parTrans" cxnId="{E432D4B6-2AF3-47BA-8AD8-C642A9F3C831}">
      <dgm:prSet/>
      <dgm:spPr/>
      <dgm:t>
        <a:bodyPr/>
        <a:lstStyle/>
        <a:p>
          <a:endParaRPr lang="en-GB" sz="1600"/>
        </a:p>
      </dgm:t>
    </dgm:pt>
    <dgm:pt modelId="{1594FC58-FFAA-4351-AAD6-4CC7822C11C0}" type="sibTrans" cxnId="{E432D4B6-2AF3-47BA-8AD8-C642A9F3C831}">
      <dgm:prSet/>
      <dgm:spPr/>
      <dgm:t>
        <a:bodyPr/>
        <a:lstStyle/>
        <a:p>
          <a:endParaRPr lang="en-GB" sz="1600"/>
        </a:p>
      </dgm:t>
    </dgm:pt>
    <dgm:pt modelId="{90DDF2FF-E303-4A34-9A17-F3A0E449CC2F}">
      <dgm:prSet custT="1"/>
      <dgm:spPr>
        <a:solidFill>
          <a:schemeClr val="accent2">
            <a:alpha val="90000"/>
          </a:schemeClr>
        </a:solidFill>
      </dgm:spPr>
      <dgm:t>
        <a:bodyPr/>
        <a:lstStyle/>
        <a:p>
          <a:r>
            <a:rPr lang="en-GB" sz="1600" b="0" dirty="0"/>
            <a:t>Competition</a:t>
          </a:r>
        </a:p>
      </dgm:t>
    </dgm:pt>
    <dgm:pt modelId="{DE95903A-FC56-47C5-B271-E4B317BF144D}" type="parTrans" cxnId="{086CF62D-5197-47F1-8846-0F3439D8382C}">
      <dgm:prSet/>
      <dgm:spPr/>
      <dgm:t>
        <a:bodyPr/>
        <a:lstStyle/>
        <a:p>
          <a:endParaRPr lang="en-GB" sz="1600"/>
        </a:p>
      </dgm:t>
    </dgm:pt>
    <dgm:pt modelId="{CB831FBD-4699-4B41-94A5-2266446E6715}" type="sibTrans" cxnId="{086CF62D-5197-47F1-8846-0F3439D8382C}">
      <dgm:prSet/>
      <dgm:spPr/>
      <dgm:t>
        <a:bodyPr/>
        <a:lstStyle/>
        <a:p>
          <a:endParaRPr lang="en-GB" sz="1600"/>
        </a:p>
      </dgm:t>
    </dgm:pt>
    <dgm:pt modelId="{A471B210-6B78-4469-8305-8F3DA24C6536}">
      <dgm:prSet custT="1"/>
      <dgm:spPr>
        <a:solidFill>
          <a:schemeClr val="accent2"/>
        </a:solidFill>
      </dgm:spPr>
      <dgm:t>
        <a:bodyPr/>
        <a:lstStyle/>
        <a:p>
          <a:r>
            <a:rPr lang="en-GB" sz="1600" b="0" dirty="0"/>
            <a:t>Supply Chain Disruptions</a:t>
          </a:r>
        </a:p>
      </dgm:t>
    </dgm:pt>
    <dgm:pt modelId="{ABBB203F-6605-4E07-A7FA-29DD16E051BD}" type="parTrans" cxnId="{CB286037-0DCB-4865-BBD9-06F52D4036A6}">
      <dgm:prSet/>
      <dgm:spPr/>
      <dgm:t>
        <a:bodyPr/>
        <a:lstStyle/>
        <a:p>
          <a:endParaRPr lang="en-GB" sz="1600"/>
        </a:p>
      </dgm:t>
    </dgm:pt>
    <dgm:pt modelId="{A764BA9F-F6A2-48AB-AF0B-82A0B9A46A5D}" type="sibTrans" cxnId="{CB286037-0DCB-4865-BBD9-06F52D4036A6}">
      <dgm:prSet/>
      <dgm:spPr/>
      <dgm:t>
        <a:bodyPr/>
        <a:lstStyle/>
        <a:p>
          <a:endParaRPr lang="en-GB" sz="1600"/>
        </a:p>
      </dgm:t>
    </dgm:pt>
    <dgm:pt modelId="{BF243414-714A-4CB4-A889-A77F26761337}">
      <dgm:prSet custT="1"/>
      <dgm:spPr>
        <a:solidFill>
          <a:srgbClr val="FF0000">
            <a:alpha val="90000"/>
          </a:srgbClr>
        </a:solidFill>
      </dgm:spPr>
      <dgm:t>
        <a:bodyPr/>
        <a:lstStyle/>
        <a:p>
          <a:pPr algn="l"/>
          <a:r>
            <a:rPr lang="en-GB" sz="1600" b="0" dirty="0"/>
            <a:t>Manual Processes</a:t>
          </a:r>
        </a:p>
      </dgm:t>
    </dgm:pt>
    <dgm:pt modelId="{45225D93-C239-49A1-BD49-70A438A6625C}" type="parTrans" cxnId="{445F1C56-DEBB-40EB-AC5A-34804494F5B6}">
      <dgm:prSet/>
      <dgm:spPr/>
      <dgm:t>
        <a:bodyPr/>
        <a:lstStyle/>
        <a:p>
          <a:endParaRPr lang="en-GB" sz="1600"/>
        </a:p>
      </dgm:t>
    </dgm:pt>
    <dgm:pt modelId="{FFF3FBE4-92F7-4BA1-96E1-22788A674072}" type="sibTrans" cxnId="{445F1C56-DEBB-40EB-AC5A-34804494F5B6}">
      <dgm:prSet/>
      <dgm:spPr/>
      <dgm:t>
        <a:bodyPr/>
        <a:lstStyle/>
        <a:p>
          <a:endParaRPr lang="en-GB" sz="1600"/>
        </a:p>
      </dgm:t>
    </dgm:pt>
    <dgm:pt modelId="{B918D54B-5295-4324-BCB7-6CE3B3DD8BFE}">
      <dgm:prSet custT="1"/>
      <dgm:spPr>
        <a:solidFill>
          <a:srgbClr val="FF0000">
            <a:alpha val="90000"/>
          </a:srgbClr>
        </a:solidFill>
      </dgm:spPr>
      <dgm:t>
        <a:bodyPr/>
        <a:lstStyle/>
        <a:p>
          <a:pPr algn="l"/>
          <a:r>
            <a:rPr lang="en-GB" sz="1600" b="0" dirty="0"/>
            <a:t>Extended Wait Times</a:t>
          </a:r>
        </a:p>
      </dgm:t>
    </dgm:pt>
    <dgm:pt modelId="{83EEE941-A879-4266-B2E4-783A2269D597}" type="parTrans" cxnId="{E7FE35FE-8C90-492C-A4C1-27BDBB4623C6}">
      <dgm:prSet/>
      <dgm:spPr/>
      <dgm:t>
        <a:bodyPr/>
        <a:lstStyle/>
        <a:p>
          <a:endParaRPr lang="en-GB" sz="1600"/>
        </a:p>
      </dgm:t>
    </dgm:pt>
    <dgm:pt modelId="{8985C792-28EB-431A-A8A4-23234F74E2DB}" type="sibTrans" cxnId="{E7FE35FE-8C90-492C-A4C1-27BDBB4623C6}">
      <dgm:prSet/>
      <dgm:spPr/>
      <dgm:t>
        <a:bodyPr/>
        <a:lstStyle/>
        <a:p>
          <a:endParaRPr lang="en-GB" sz="1600"/>
        </a:p>
      </dgm:t>
    </dgm:pt>
    <dgm:pt modelId="{F7A9FEC8-DCC0-4A27-8178-300B861DA3F6}">
      <dgm:prSet custT="1"/>
      <dgm:spPr>
        <a:solidFill>
          <a:srgbClr val="FF0000">
            <a:alpha val="90000"/>
          </a:srgbClr>
        </a:solidFill>
      </dgm:spPr>
      <dgm:t>
        <a:bodyPr/>
        <a:lstStyle/>
        <a:p>
          <a:pPr algn="l"/>
          <a:r>
            <a:rPr lang="en-GB" sz="1600" b="0" dirty="0"/>
            <a:t>Lack of Supply Chain Visibility</a:t>
          </a:r>
        </a:p>
      </dgm:t>
    </dgm:pt>
    <dgm:pt modelId="{F6230A25-3B0D-4BC3-A9CD-6DD0893D381F}" type="parTrans" cxnId="{B2F99C34-5A1E-41F0-96B7-0CC3B049B2D1}">
      <dgm:prSet/>
      <dgm:spPr/>
      <dgm:t>
        <a:bodyPr/>
        <a:lstStyle/>
        <a:p>
          <a:endParaRPr lang="en-GB" sz="1600"/>
        </a:p>
      </dgm:t>
    </dgm:pt>
    <dgm:pt modelId="{A9BFA422-774C-4139-A1D9-8EE62F9FE72C}" type="sibTrans" cxnId="{B2F99C34-5A1E-41F0-96B7-0CC3B049B2D1}">
      <dgm:prSet/>
      <dgm:spPr/>
      <dgm:t>
        <a:bodyPr/>
        <a:lstStyle/>
        <a:p>
          <a:endParaRPr lang="en-GB" sz="1600"/>
        </a:p>
      </dgm:t>
    </dgm:pt>
    <dgm:pt modelId="{561EFBD5-44DC-4564-9B00-BE30FBA8DD4D}">
      <dgm:prSet custT="1"/>
      <dgm:spPr>
        <a:solidFill>
          <a:schemeClr val="accent2"/>
        </a:solidFill>
      </dgm:spPr>
      <dgm:t>
        <a:bodyPr/>
        <a:lstStyle/>
        <a:p>
          <a:r>
            <a:rPr lang="en-GB" sz="1600" b="0" dirty="0"/>
            <a:t>Economic Uncertainty</a:t>
          </a:r>
        </a:p>
      </dgm:t>
    </dgm:pt>
    <dgm:pt modelId="{56D97FE4-CF89-484C-ADA1-83818F8A8B81}" type="parTrans" cxnId="{AEA5D835-B224-409A-AB11-CCB5A10F21CA}">
      <dgm:prSet/>
      <dgm:spPr/>
      <dgm:t>
        <a:bodyPr/>
        <a:lstStyle/>
        <a:p>
          <a:endParaRPr lang="en-GB" sz="1600"/>
        </a:p>
      </dgm:t>
    </dgm:pt>
    <dgm:pt modelId="{CC9244D9-B4CB-45D7-9407-0D47586EA670}" type="sibTrans" cxnId="{AEA5D835-B224-409A-AB11-CCB5A10F21CA}">
      <dgm:prSet/>
      <dgm:spPr/>
      <dgm:t>
        <a:bodyPr/>
        <a:lstStyle/>
        <a:p>
          <a:endParaRPr lang="en-GB" sz="1600"/>
        </a:p>
      </dgm:t>
    </dgm:pt>
    <dgm:pt modelId="{1DC063D0-FAF8-4240-BCF0-CA94D064EC34}">
      <dgm:prSet custT="1"/>
      <dgm:spPr>
        <a:solidFill>
          <a:schemeClr val="accent2"/>
        </a:solidFill>
      </dgm:spPr>
      <dgm:t>
        <a:bodyPr/>
        <a:lstStyle/>
        <a:p>
          <a:r>
            <a:rPr lang="en-GB" sz="1600" b="0" dirty="0"/>
            <a:t>Changing Consumer Preferences</a:t>
          </a:r>
        </a:p>
      </dgm:t>
    </dgm:pt>
    <dgm:pt modelId="{22A53966-E30A-4076-B0BE-3684651EA313}" type="parTrans" cxnId="{A4BC542E-75F0-495D-BC5E-3D0BBB997E4D}">
      <dgm:prSet/>
      <dgm:spPr/>
      <dgm:t>
        <a:bodyPr/>
        <a:lstStyle/>
        <a:p>
          <a:endParaRPr lang="en-GB" sz="1600"/>
        </a:p>
      </dgm:t>
    </dgm:pt>
    <dgm:pt modelId="{79A9D805-B04E-4980-9951-A5E78E0881E3}" type="sibTrans" cxnId="{A4BC542E-75F0-495D-BC5E-3D0BBB997E4D}">
      <dgm:prSet/>
      <dgm:spPr/>
      <dgm:t>
        <a:bodyPr/>
        <a:lstStyle/>
        <a:p>
          <a:endParaRPr lang="en-GB" sz="1600"/>
        </a:p>
      </dgm:t>
    </dgm:pt>
    <dgm:pt modelId="{B3423F7F-7210-43F8-BC18-420ABB8061A0}" type="pres">
      <dgm:prSet presAssocID="{56BF79CB-F502-4221-B03C-64DC9B84E0FA}" presName="diagram" presStyleCnt="0">
        <dgm:presLayoutVars>
          <dgm:chPref val="1"/>
          <dgm:dir/>
          <dgm:animOne val="branch"/>
          <dgm:animLvl val="lvl"/>
          <dgm:resizeHandles/>
        </dgm:presLayoutVars>
      </dgm:prSet>
      <dgm:spPr/>
    </dgm:pt>
    <dgm:pt modelId="{7A7EC53A-100E-400D-B26B-B6AC86FB01DF}" type="pres">
      <dgm:prSet presAssocID="{74C03A9C-33BF-4659-B0FA-C3CA0EC9C35B}" presName="root" presStyleCnt="0"/>
      <dgm:spPr/>
    </dgm:pt>
    <dgm:pt modelId="{6094E1B1-2315-4D15-9142-ED3F6B6E6DDE}" type="pres">
      <dgm:prSet presAssocID="{74C03A9C-33BF-4659-B0FA-C3CA0EC9C35B}" presName="rootComposite" presStyleCnt="0"/>
      <dgm:spPr/>
    </dgm:pt>
    <dgm:pt modelId="{35BB08F6-123A-428E-BBAF-D87BD267063C}" type="pres">
      <dgm:prSet presAssocID="{74C03A9C-33BF-4659-B0FA-C3CA0EC9C35B}" presName="rootText" presStyleLbl="node1" presStyleIdx="0" presStyleCnt="2"/>
      <dgm:spPr/>
    </dgm:pt>
    <dgm:pt modelId="{B95C36D0-B922-4985-80CB-3859D0DFB2F6}" type="pres">
      <dgm:prSet presAssocID="{74C03A9C-33BF-4659-B0FA-C3CA0EC9C35B}" presName="rootConnector" presStyleLbl="node1" presStyleIdx="0" presStyleCnt="2"/>
      <dgm:spPr/>
    </dgm:pt>
    <dgm:pt modelId="{5C741D37-A8AE-4928-B17A-0A1C7696132D}" type="pres">
      <dgm:prSet presAssocID="{74C03A9C-33BF-4659-B0FA-C3CA0EC9C35B}" presName="childShape" presStyleCnt="0"/>
      <dgm:spPr/>
    </dgm:pt>
    <dgm:pt modelId="{9D814A62-EA31-4624-A153-1F844002B346}" type="pres">
      <dgm:prSet presAssocID="{7FA21B92-2D27-485D-BCFA-57AE655DA550}" presName="Name13" presStyleLbl="parChTrans1D2" presStyleIdx="0" presStyleCnt="8"/>
      <dgm:spPr/>
    </dgm:pt>
    <dgm:pt modelId="{8DDAD412-5A55-4C58-A0A9-D1B509BF00B8}" type="pres">
      <dgm:prSet presAssocID="{EBA9AD30-45AD-44B3-B83F-FA00AD699AD8}" presName="childText" presStyleLbl="bgAcc1" presStyleIdx="0" presStyleCnt="8">
        <dgm:presLayoutVars>
          <dgm:bulletEnabled val="1"/>
        </dgm:presLayoutVars>
      </dgm:prSet>
      <dgm:spPr/>
    </dgm:pt>
    <dgm:pt modelId="{ED4A8247-BD91-4D66-B200-0871D5A40D09}" type="pres">
      <dgm:prSet presAssocID="{83EEE941-A879-4266-B2E4-783A2269D597}" presName="Name13" presStyleLbl="parChTrans1D2" presStyleIdx="1" presStyleCnt="8"/>
      <dgm:spPr/>
    </dgm:pt>
    <dgm:pt modelId="{811CBCD3-8BE1-4828-BEB5-CE76CD9990B7}" type="pres">
      <dgm:prSet presAssocID="{B918D54B-5295-4324-BCB7-6CE3B3DD8BFE}" presName="childText" presStyleLbl="bgAcc1" presStyleIdx="1" presStyleCnt="8">
        <dgm:presLayoutVars>
          <dgm:bulletEnabled val="1"/>
        </dgm:presLayoutVars>
      </dgm:prSet>
      <dgm:spPr/>
    </dgm:pt>
    <dgm:pt modelId="{9B3C55C4-A729-431F-9A7B-884B25D068BE}" type="pres">
      <dgm:prSet presAssocID="{F6230A25-3B0D-4BC3-A9CD-6DD0893D381F}" presName="Name13" presStyleLbl="parChTrans1D2" presStyleIdx="2" presStyleCnt="8"/>
      <dgm:spPr/>
    </dgm:pt>
    <dgm:pt modelId="{49B9BCCB-CD3D-4AFB-8BC1-E4ED5CD65F9E}" type="pres">
      <dgm:prSet presAssocID="{F7A9FEC8-DCC0-4A27-8178-300B861DA3F6}" presName="childText" presStyleLbl="bgAcc1" presStyleIdx="2" presStyleCnt="8">
        <dgm:presLayoutVars>
          <dgm:bulletEnabled val="1"/>
        </dgm:presLayoutVars>
      </dgm:prSet>
      <dgm:spPr/>
    </dgm:pt>
    <dgm:pt modelId="{621F49A2-9DC0-490C-BD0B-0582653CBB93}" type="pres">
      <dgm:prSet presAssocID="{45225D93-C239-49A1-BD49-70A438A6625C}" presName="Name13" presStyleLbl="parChTrans1D2" presStyleIdx="3" presStyleCnt="8"/>
      <dgm:spPr/>
    </dgm:pt>
    <dgm:pt modelId="{8758F3B8-88B0-4D44-8B70-933961BBC9BE}" type="pres">
      <dgm:prSet presAssocID="{BF243414-714A-4CB4-A889-A77F26761337}" presName="childText" presStyleLbl="bgAcc1" presStyleIdx="3" presStyleCnt="8">
        <dgm:presLayoutVars>
          <dgm:bulletEnabled val="1"/>
        </dgm:presLayoutVars>
      </dgm:prSet>
      <dgm:spPr/>
    </dgm:pt>
    <dgm:pt modelId="{45E1F3A7-2D38-4163-99C1-8A1FF2C6495E}" type="pres">
      <dgm:prSet presAssocID="{A2C67F2E-BFF5-4011-88AA-7E47D34F16B3}" presName="root" presStyleCnt="0"/>
      <dgm:spPr/>
    </dgm:pt>
    <dgm:pt modelId="{8CEFBABD-EF7D-4D51-B7AB-17E5D30E705A}" type="pres">
      <dgm:prSet presAssocID="{A2C67F2E-BFF5-4011-88AA-7E47D34F16B3}" presName="rootComposite" presStyleCnt="0"/>
      <dgm:spPr/>
    </dgm:pt>
    <dgm:pt modelId="{CDC35061-3D60-40BB-9303-5B85DF2C1CC7}" type="pres">
      <dgm:prSet presAssocID="{A2C67F2E-BFF5-4011-88AA-7E47D34F16B3}" presName="rootText" presStyleLbl="node1" presStyleIdx="1" presStyleCnt="2"/>
      <dgm:spPr/>
    </dgm:pt>
    <dgm:pt modelId="{2BAD7FE7-5FEA-420F-AF45-CFC064B0820A}" type="pres">
      <dgm:prSet presAssocID="{A2C67F2E-BFF5-4011-88AA-7E47D34F16B3}" presName="rootConnector" presStyleLbl="node1" presStyleIdx="1" presStyleCnt="2"/>
      <dgm:spPr/>
    </dgm:pt>
    <dgm:pt modelId="{5CB5C753-129C-4C5B-8C5E-37EA38B8E610}" type="pres">
      <dgm:prSet presAssocID="{A2C67F2E-BFF5-4011-88AA-7E47D34F16B3}" presName="childShape" presStyleCnt="0"/>
      <dgm:spPr/>
    </dgm:pt>
    <dgm:pt modelId="{BA7CE79A-31CB-446F-BB9D-7075E124DBEE}" type="pres">
      <dgm:prSet presAssocID="{DE95903A-FC56-47C5-B271-E4B317BF144D}" presName="Name13" presStyleLbl="parChTrans1D2" presStyleIdx="4" presStyleCnt="8"/>
      <dgm:spPr/>
    </dgm:pt>
    <dgm:pt modelId="{DBDBF39F-F127-4B0D-B78C-B08CD54DEA0D}" type="pres">
      <dgm:prSet presAssocID="{90DDF2FF-E303-4A34-9A17-F3A0E449CC2F}" presName="childText" presStyleLbl="bgAcc1" presStyleIdx="4" presStyleCnt="8">
        <dgm:presLayoutVars>
          <dgm:bulletEnabled val="1"/>
        </dgm:presLayoutVars>
      </dgm:prSet>
      <dgm:spPr/>
    </dgm:pt>
    <dgm:pt modelId="{72E12B0C-554F-441E-99D9-8BC0B27B3886}" type="pres">
      <dgm:prSet presAssocID="{ABBB203F-6605-4E07-A7FA-29DD16E051BD}" presName="Name13" presStyleLbl="parChTrans1D2" presStyleIdx="5" presStyleCnt="8"/>
      <dgm:spPr/>
    </dgm:pt>
    <dgm:pt modelId="{235AAE22-1EDC-4DED-BBE8-FB7A8642A866}" type="pres">
      <dgm:prSet presAssocID="{A471B210-6B78-4469-8305-8F3DA24C6536}" presName="childText" presStyleLbl="bgAcc1" presStyleIdx="5" presStyleCnt="8">
        <dgm:presLayoutVars>
          <dgm:bulletEnabled val="1"/>
        </dgm:presLayoutVars>
      </dgm:prSet>
      <dgm:spPr/>
    </dgm:pt>
    <dgm:pt modelId="{36B29827-E1B0-4EB2-A351-695028931BC0}" type="pres">
      <dgm:prSet presAssocID="{22A53966-E30A-4076-B0BE-3684651EA313}" presName="Name13" presStyleLbl="parChTrans1D2" presStyleIdx="6" presStyleCnt="8"/>
      <dgm:spPr/>
    </dgm:pt>
    <dgm:pt modelId="{E55932D5-F670-461C-AC72-5CAB2A75E135}" type="pres">
      <dgm:prSet presAssocID="{1DC063D0-FAF8-4240-BCF0-CA94D064EC34}" presName="childText" presStyleLbl="bgAcc1" presStyleIdx="6" presStyleCnt="8">
        <dgm:presLayoutVars>
          <dgm:bulletEnabled val="1"/>
        </dgm:presLayoutVars>
      </dgm:prSet>
      <dgm:spPr/>
    </dgm:pt>
    <dgm:pt modelId="{1297ED93-D26C-406D-A8FE-B2B2EEC41D58}" type="pres">
      <dgm:prSet presAssocID="{56D97FE4-CF89-484C-ADA1-83818F8A8B81}" presName="Name13" presStyleLbl="parChTrans1D2" presStyleIdx="7" presStyleCnt="8"/>
      <dgm:spPr/>
    </dgm:pt>
    <dgm:pt modelId="{5F19569D-3397-4E71-BDC5-5E7A386C9149}" type="pres">
      <dgm:prSet presAssocID="{561EFBD5-44DC-4564-9B00-BE30FBA8DD4D}" presName="childText" presStyleLbl="bgAcc1" presStyleIdx="7" presStyleCnt="8">
        <dgm:presLayoutVars>
          <dgm:bulletEnabled val="1"/>
        </dgm:presLayoutVars>
      </dgm:prSet>
      <dgm:spPr/>
    </dgm:pt>
  </dgm:ptLst>
  <dgm:cxnLst>
    <dgm:cxn modelId="{76212D02-D161-416D-B6B9-2185FA6617AD}" type="presOf" srcId="{F7A9FEC8-DCC0-4A27-8178-300B861DA3F6}" destId="{49B9BCCB-CD3D-4AFB-8BC1-E4ED5CD65F9E}" srcOrd="0" destOrd="0" presId="urn:microsoft.com/office/officeart/2005/8/layout/hierarchy3"/>
    <dgm:cxn modelId="{800D6205-12BB-43C3-9461-E3ABC0974F41}" type="presOf" srcId="{83EEE941-A879-4266-B2E4-783A2269D597}" destId="{ED4A8247-BD91-4D66-B200-0871D5A40D09}" srcOrd="0" destOrd="0" presId="urn:microsoft.com/office/officeart/2005/8/layout/hierarchy3"/>
    <dgm:cxn modelId="{C201E516-34D1-42D9-BDE2-CAAC15C695C2}" type="presOf" srcId="{EBA9AD30-45AD-44B3-B83F-FA00AD699AD8}" destId="{8DDAD412-5A55-4C58-A0A9-D1B509BF00B8}" srcOrd="0" destOrd="0" presId="urn:microsoft.com/office/officeart/2005/8/layout/hierarchy3"/>
    <dgm:cxn modelId="{0A786220-2A0E-4D15-8208-035E53DA6449}" type="presOf" srcId="{DE95903A-FC56-47C5-B271-E4B317BF144D}" destId="{BA7CE79A-31CB-446F-BB9D-7075E124DBEE}" srcOrd="0" destOrd="0" presId="urn:microsoft.com/office/officeart/2005/8/layout/hierarchy3"/>
    <dgm:cxn modelId="{086CF62D-5197-47F1-8846-0F3439D8382C}" srcId="{A2C67F2E-BFF5-4011-88AA-7E47D34F16B3}" destId="{90DDF2FF-E303-4A34-9A17-F3A0E449CC2F}" srcOrd="0" destOrd="0" parTransId="{DE95903A-FC56-47C5-B271-E4B317BF144D}" sibTransId="{CB831FBD-4699-4B41-94A5-2266446E6715}"/>
    <dgm:cxn modelId="{A4BC542E-75F0-495D-BC5E-3D0BBB997E4D}" srcId="{A2C67F2E-BFF5-4011-88AA-7E47D34F16B3}" destId="{1DC063D0-FAF8-4240-BCF0-CA94D064EC34}" srcOrd="2" destOrd="0" parTransId="{22A53966-E30A-4076-B0BE-3684651EA313}" sibTransId="{79A9D805-B04E-4980-9951-A5E78E0881E3}"/>
    <dgm:cxn modelId="{C7D79330-D584-4BE8-B047-E6EFD8D3D7A7}" type="presOf" srcId="{90DDF2FF-E303-4A34-9A17-F3A0E449CC2F}" destId="{DBDBF39F-F127-4B0D-B78C-B08CD54DEA0D}" srcOrd="0" destOrd="0" presId="urn:microsoft.com/office/officeart/2005/8/layout/hierarchy3"/>
    <dgm:cxn modelId="{B2F99C34-5A1E-41F0-96B7-0CC3B049B2D1}" srcId="{74C03A9C-33BF-4659-B0FA-C3CA0EC9C35B}" destId="{F7A9FEC8-DCC0-4A27-8178-300B861DA3F6}" srcOrd="2" destOrd="0" parTransId="{F6230A25-3B0D-4BC3-A9CD-6DD0893D381F}" sibTransId="{A9BFA422-774C-4139-A1D9-8EE62F9FE72C}"/>
    <dgm:cxn modelId="{AEA5D835-B224-409A-AB11-CCB5A10F21CA}" srcId="{A2C67F2E-BFF5-4011-88AA-7E47D34F16B3}" destId="{561EFBD5-44DC-4564-9B00-BE30FBA8DD4D}" srcOrd="3" destOrd="0" parTransId="{56D97FE4-CF89-484C-ADA1-83818F8A8B81}" sibTransId="{CC9244D9-B4CB-45D7-9407-0D47586EA670}"/>
    <dgm:cxn modelId="{AB907736-01E1-48BC-89CA-C3825B078EA9}" srcId="{56BF79CB-F502-4221-B03C-64DC9B84E0FA}" destId="{74C03A9C-33BF-4659-B0FA-C3CA0EC9C35B}" srcOrd="0" destOrd="0" parTransId="{A6639E9D-0441-4320-AFA1-5A6DBEC5972E}" sibTransId="{B7491F62-8866-499D-9F64-86A30FF0C8BA}"/>
    <dgm:cxn modelId="{CB286037-0DCB-4865-BBD9-06F52D4036A6}" srcId="{A2C67F2E-BFF5-4011-88AA-7E47D34F16B3}" destId="{A471B210-6B78-4469-8305-8F3DA24C6536}" srcOrd="1" destOrd="0" parTransId="{ABBB203F-6605-4E07-A7FA-29DD16E051BD}" sibTransId="{A764BA9F-F6A2-48AB-AF0B-82A0B9A46A5D}"/>
    <dgm:cxn modelId="{1419ED65-B940-4144-BF3C-52CCC6910DB2}" type="presOf" srcId="{56BF79CB-F502-4221-B03C-64DC9B84E0FA}" destId="{B3423F7F-7210-43F8-BC18-420ABB8061A0}" srcOrd="0" destOrd="0" presId="urn:microsoft.com/office/officeart/2005/8/layout/hierarchy3"/>
    <dgm:cxn modelId="{E7AE4367-BC4F-4685-BFB8-6BAF00E12886}" type="presOf" srcId="{A471B210-6B78-4469-8305-8F3DA24C6536}" destId="{235AAE22-1EDC-4DED-BBE8-FB7A8642A866}" srcOrd="0" destOrd="0" presId="urn:microsoft.com/office/officeart/2005/8/layout/hierarchy3"/>
    <dgm:cxn modelId="{B89C866F-E048-47BD-AE1E-01B58A675519}" type="presOf" srcId="{7FA21B92-2D27-485D-BCFA-57AE655DA550}" destId="{9D814A62-EA31-4624-A153-1F844002B346}" srcOrd="0" destOrd="0" presId="urn:microsoft.com/office/officeart/2005/8/layout/hierarchy3"/>
    <dgm:cxn modelId="{4F53C550-0E68-4D81-9DF1-362EA25CE4AB}" type="presOf" srcId="{ABBB203F-6605-4E07-A7FA-29DD16E051BD}" destId="{72E12B0C-554F-441E-99D9-8BC0B27B3886}" srcOrd="0" destOrd="0" presId="urn:microsoft.com/office/officeart/2005/8/layout/hierarchy3"/>
    <dgm:cxn modelId="{5972DA54-5A84-4101-8932-D16A98777C5B}" type="presOf" srcId="{561EFBD5-44DC-4564-9B00-BE30FBA8DD4D}" destId="{5F19569D-3397-4E71-BDC5-5E7A386C9149}" srcOrd="0" destOrd="0" presId="urn:microsoft.com/office/officeart/2005/8/layout/hierarchy3"/>
    <dgm:cxn modelId="{445F1C56-DEBB-40EB-AC5A-34804494F5B6}" srcId="{74C03A9C-33BF-4659-B0FA-C3CA0EC9C35B}" destId="{BF243414-714A-4CB4-A889-A77F26761337}" srcOrd="3" destOrd="0" parTransId="{45225D93-C239-49A1-BD49-70A438A6625C}" sibTransId="{FFF3FBE4-92F7-4BA1-96E1-22788A674072}"/>
    <dgm:cxn modelId="{18E11180-72EE-46A1-B787-CDD478347045}" type="presOf" srcId="{F6230A25-3B0D-4BC3-A9CD-6DD0893D381F}" destId="{9B3C55C4-A729-431F-9A7B-884B25D068BE}" srcOrd="0" destOrd="0" presId="urn:microsoft.com/office/officeart/2005/8/layout/hierarchy3"/>
    <dgm:cxn modelId="{46F2C687-F5CB-421F-95AC-6653713A2B43}" type="presOf" srcId="{A2C67F2E-BFF5-4011-88AA-7E47D34F16B3}" destId="{CDC35061-3D60-40BB-9303-5B85DF2C1CC7}" srcOrd="0" destOrd="0" presId="urn:microsoft.com/office/officeart/2005/8/layout/hierarchy3"/>
    <dgm:cxn modelId="{83F99E93-E702-4037-B67C-E1A211547819}" type="presOf" srcId="{56D97FE4-CF89-484C-ADA1-83818F8A8B81}" destId="{1297ED93-D26C-406D-A8FE-B2B2EEC41D58}" srcOrd="0" destOrd="0" presId="urn:microsoft.com/office/officeart/2005/8/layout/hierarchy3"/>
    <dgm:cxn modelId="{1E36C49D-5C9C-4D67-9A00-47D6EAE5ED45}" type="presOf" srcId="{45225D93-C239-49A1-BD49-70A438A6625C}" destId="{621F49A2-9DC0-490C-BD0B-0582653CBB93}" srcOrd="0" destOrd="0" presId="urn:microsoft.com/office/officeart/2005/8/layout/hierarchy3"/>
    <dgm:cxn modelId="{B0DA8EB3-6130-446C-8F32-D19E2DFE536E}" type="presOf" srcId="{1DC063D0-FAF8-4240-BCF0-CA94D064EC34}" destId="{E55932D5-F670-461C-AC72-5CAB2A75E135}" srcOrd="0" destOrd="0" presId="urn:microsoft.com/office/officeart/2005/8/layout/hierarchy3"/>
    <dgm:cxn modelId="{E432D4B6-2AF3-47BA-8AD8-C642A9F3C831}" srcId="{56BF79CB-F502-4221-B03C-64DC9B84E0FA}" destId="{A2C67F2E-BFF5-4011-88AA-7E47D34F16B3}" srcOrd="1" destOrd="0" parTransId="{44D10CA1-2644-4ED4-B75F-C4998FB02C48}" sibTransId="{1594FC58-FFAA-4351-AAD6-4CC7822C11C0}"/>
    <dgm:cxn modelId="{BE0390BD-3C5D-4F32-9C2A-6E010FAE4EC5}" type="presOf" srcId="{74C03A9C-33BF-4659-B0FA-C3CA0EC9C35B}" destId="{35BB08F6-123A-428E-BBAF-D87BD267063C}" srcOrd="0" destOrd="0" presId="urn:microsoft.com/office/officeart/2005/8/layout/hierarchy3"/>
    <dgm:cxn modelId="{A9BD03C2-9CCA-4277-99E0-71C26B30731A}" type="presOf" srcId="{A2C67F2E-BFF5-4011-88AA-7E47D34F16B3}" destId="{2BAD7FE7-5FEA-420F-AF45-CFC064B0820A}" srcOrd="1" destOrd="0" presId="urn:microsoft.com/office/officeart/2005/8/layout/hierarchy3"/>
    <dgm:cxn modelId="{E10CFEC7-7C3C-443A-9390-4CEB4208464F}" type="presOf" srcId="{B918D54B-5295-4324-BCB7-6CE3B3DD8BFE}" destId="{811CBCD3-8BE1-4828-BEB5-CE76CD9990B7}" srcOrd="0" destOrd="0" presId="urn:microsoft.com/office/officeart/2005/8/layout/hierarchy3"/>
    <dgm:cxn modelId="{219CE7D1-725B-4735-9CFC-C5CD7A24F046}" type="presOf" srcId="{BF243414-714A-4CB4-A889-A77F26761337}" destId="{8758F3B8-88B0-4D44-8B70-933961BBC9BE}" srcOrd="0" destOrd="0" presId="urn:microsoft.com/office/officeart/2005/8/layout/hierarchy3"/>
    <dgm:cxn modelId="{DF5644D8-B9BA-4D7B-9BD0-8245016C239E}" type="presOf" srcId="{74C03A9C-33BF-4659-B0FA-C3CA0EC9C35B}" destId="{B95C36D0-B922-4985-80CB-3859D0DFB2F6}" srcOrd="1" destOrd="0" presId="urn:microsoft.com/office/officeart/2005/8/layout/hierarchy3"/>
    <dgm:cxn modelId="{1C4B9BE5-656F-4BF1-A6B0-2F233957FD60}" srcId="{74C03A9C-33BF-4659-B0FA-C3CA0EC9C35B}" destId="{EBA9AD30-45AD-44B3-B83F-FA00AD699AD8}" srcOrd="0" destOrd="0" parTransId="{7FA21B92-2D27-485D-BCFA-57AE655DA550}" sibTransId="{B390F078-48D6-4060-815F-68E7FD913399}"/>
    <dgm:cxn modelId="{73129FF9-1EF9-4083-A82F-1B7388D7B169}" type="presOf" srcId="{22A53966-E30A-4076-B0BE-3684651EA313}" destId="{36B29827-E1B0-4EB2-A351-695028931BC0}" srcOrd="0" destOrd="0" presId="urn:microsoft.com/office/officeart/2005/8/layout/hierarchy3"/>
    <dgm:cxn modelId="{E7FE35FE-8C90-492C-A4C1-27BDBB4623C6}" srcId="{74C03A9C-33BF-4659-B0FA-C3CA0EC9C35B}" destId="{B918D54B-5295-4324-BCB7-6CE3B3DD8BFE}" srcOrd="1" destOrd="0" parTransId="{83EEE941-A879-4266-B2E4-783A2269D597}" sibTransId="{8985C792-28EB-431A-A8A4-23234F74E2DB}"/>
    <dgm:cxn modelId="{EF5B2DBD-F5AE-4F11-A8DE-8F197B88C11E}" type="presParOf" srcId="{B3423F7F-7210-43F8-BC18-420ABB8061A0}" destId="{7A7EC53A-100E-400D-B26B-B6AC86FB01DF}" srcOrd="0" destOrd="0" presId="urn:microsoft.com/office/officeart/2005/8/layout/hierarchy3"/>
    <dgm:cxn modelId="{1BE1029E-C8EC-4496-98C7-CC62D86265EF}" type="presParOf" srcId="{7A7EC53A-100E-400D-B26B-B6AC86FB01DF}" destId="{6094E1B1-2315-4D15-9142-ED3F6B6E6DDE}" srcOrd="0" destOrd="0" presId="urn:microsoft.com/office/officeart/2005/8/layout/hierarchy3"/>
    <dgm:cxn modelId="{7B2CAF21-DB73-4196-8662-AADDD4074043}" type="presParOf" srcId="{6094E1B1-2315-4D15-9142-ED3F6B6E6DDE}" destId="{35BB08F6-123A-428E-BBAF-D87BD267063C}" srcOrd="0" destOrd="0" presId="urn:microsoft.com/office/officeart/2005/8/layout/hierarchy3"/>
    <dgm:cxn modelId="{BC41B2D7-DDEB-4EC5-BD17-3E919612B6A6}" type="presParOf" srcId="{6094E1B1-2315-4D15-9142-ED3F6B6E6DDE}" destId="{B95C36D0-B922-4985-80CB-3859D0DFB2F6}" srcOrd="1" destOrd="0" presId="urn:microsoft.com/office/officeart/2005/8/layout/hierarchy3"/>
    <dgm:cxn modelId="{79EA7A9A-CCA5-445D-858B-E78C1983CB5D}" type="presParOf" srcId="{7A7EC53A-100E-400D-B26B-B6AC86FB01DF}" destId="{5C741D37-A8AE-4928-B17A-0A1C7696132D}" srcOrd="1" destOrd="0" presId="urn:microsoft.com/office/officeart/2005/8/layout/hierarchy3"/>
    <dgm:cxn modelId="{A396D214-2656-4C1B-A7F8-92C584654E54}" type="presParOf" srcId="{5C741D37-A8AE-4928-B17A-0A1C7696132D}" destId="{9D814A62-EA31-4624-A153-1F844002B346}" srcOrd="0" destOrd="0" presId="urn:microsoft.com/office/officeart/2005/8/layout/hierarchy3"/>
    <dgm:cxn modelId="{82844CE4-5809-449C-A0FD-88AA67A989DC}" type="presParOf" srcId="{5C741D37-A8AE-4928-B17A-0A1C7696132D}" destId="{8DDAD412-5A55-4C58-A0A9-D1B509BF00B8}" srcOrd="1" destOrd="0" presId="urn:microsoft.com/office/officeart/2005/8/layout/hierarchy3"/>
    <dgm:cxn modelId="{AAB25F94-2B61-44E6-AF7A-4E9B02AC2047}" type="presParOf" srcId="{5C741D37-A8AE-4928-B17A-0A1C7696132D}" destId="{ED4A8247-BD91-4D66-B200-0871D5A40D09}" srcOrd="2" destOrd="0" presId="urn:microsoft.com/office/officeart/2005/8/layout/hierarchy3"/>
    <dgm:cxn modelId="{2D92F23A-C077-41AC-BE33-D649D9740E73}" type="presParOf" srcId="{5C741D37-A8AE-4928-B17A-0A1C7696132D}" destId="{811CBCD3-8BE1-4828-BEB5-CE76CD9990B7}" srcOrd="3" destOrd="0" presId="urn:microsoft.com/office/officeart/2005/8/layout/hierarchy3"/>
    <dgm:cxn modelId="{F8772606-DC2D-4E9E-B548-D90538671416}" type="presParOf" srcId="{5C741D37-A8AE-4928-B17A-0A1C7696132D}" destId="{9B3C55C4-A729-431F-9A7B-884B25D068BE}" srcOrd="4" destOrd="0" presId="urn:microsoft.com/office/officeart/2005/8/layout/hierarchy3"/>
    <dgm:cxn modelId="{41A4E1FF-E1D4-49CD-BE57-3623533ACCA9}" type="presParOf" srcId="{5C741D37-A8AE-4928-B17A-0A1C7696132D}" destId="{49B9BCCB-CD3D-4AFB-8BC1-E4ED5CD65F9E}" srcOrd="5" destOrd="0" presId="urn:microsoft.com/office/officeart/2005/8/layout/hierarchy3"/>
    <dgm:cxn modelId="{4C44320F-EF9B-4CBE-B9AE-7A2D230EA62C}" type="presParOf" srcId="{5C741D37-A8AE-4928-B17A-0A1C7696132D}" destId="{621F49A2-9DC0-490C-BD0B-0582653CBB93}" srcOrd="6" destOrd="0" presId="urn:microsoft.com/office/officeart/2005/8/layout/hierarchy3"/>
    <dgm:cxn modelId="{8C0E5EB3-D69A-45AB-A024-57F92BF00ABA}" type="presParOf" srcId="{5C741D37-A8AE-4928-B17A-0A1C7696132D}" destId="{8758F3B8-88B0-4D44-8B70-933961BBC9BE}" srcOrd="7" destOrd="0" presId="urn:microsoft.com/office/officeart/2005/8/layout/hierarchy3"/>
    <dgm:cxn modelId="{BF749BA2-E0E1-497C-80D4-71A5B03F101E}" type="presParOf" srcId="{B3423F7F-7210-43F8-BC18-420ABB8061A0}" destId="{45E1F3A7-2D38-4163-99C1-8A1FF2C6495E}" srcOrd="1" destOrd="0" presId="urn:microsoft.com/office/officeart/2005/8/layout/hierarchy3"/>
    <dgm:cxn modelId="{EBDF1641-8EF5-4F75-B5FD-8CBD2C6D06FE}" type="presParOf" srcId="{45E1F3A7-2D38-4163-99C1-8A1FF2C6495E}" destId="{8CEFBABD-EF7D-4D51-B7AB-17E5D30E705A}" srcOrd="0" destOrd="0" presId="urn:microsoft.com/office/officeart/2005/8/layout/hierarchy3"/>
    <dgm:cxn modelId="{85807C06-CEBF-4CC7-AF44-D0023BC4DCED}" type="presParOf" srcId="{8CEFBABD-EF7D-4D51-B7AB-17E5D30E705A}" destId="{CDC35061-3D60-40BB-9303-5B85DF2C1CC7}" srcOrd="0" destOrd="0" presId="urn:microsoft.com/office/officeart/2005/8/layout/hierarchy3"/>
    <dgm:cxn modelId="{B0B45DAA-9A6D-4A90-99E0-97D8DE793382}" type="presParOf" srcId="{8CEFBABD-EF7D-4D51-B7AB-17E5D30E705A}" destId="{2BAD7FE7-5FEA-420F-AF45-CFC064B0820A}" srcOrd="1" destOrd="0" presId="urn:microsoft.com/office/officeart/2005/8/layout/hierarchy3"/>
    <dgm:cxn modelId="{8C0AB5CB-440A-480C-8D7F-6B8AC10BE7B4}" type="presParOf" srcId="{45E1F3A7-2D38-4163-99C1-8A1FF2C6495E}" destId="{5CB5C753-129C-4C5B-8C5E-37EA38B8E610}" srcOrd="1" destOrd="0" presId="urn:microsoft.com/office/officeart/2005/8/layout/hierarchy3"/>
    <dgm:cxn modelId="{E4D1BC12-A892-4749-B141-423C354FC713}" type="presParOf" srcId="{5CB5C753-129C-4C5B-8C5E-37EA38B8E610}" destId="{BA7CE79A-31CB-446F-BB9D-7075E124DBEE}" srcOrd="0" destOrd="0" presId="urn:microsoft.com/office/officeart/2005/8/layout/hierarchy3"/>
    <dgm:cxn modelId="{0F46D8F4-E1DF-47EE-814B-A20266DEA2A7}" type="presParOf" srcId="{5CB5C753-129C-4C5B-8C5E-37EA38B8E610}" destId="{DBDBF39F-F127-4B0D-B78C-B08CD54DEA0D}" srcOrd="1" destOrd="0" presId="urn:microsoft.com/office/officeart/2005/8/layout/hierarchy3"/>
    <dgm:cxn modelId="{9E26179B-3130-4334-A4FE-ED5C6B1976A4}" type="presParOf" srcId="{5CB5C753-129C-4C5B-8C5E-37EA38B8E610}" destId="{72E12B0C-554F-441E-99D9-8BC0B27B3886}" srcOrd="2" destOrd="0" presId="urn:microsoft.com/office/officeart/2005/8/layout/hierarchy3"/>
    <dgm:cxn modelId="{620FD154-ECFA-45F8-A160-2B26A1A14CD3}" type="presParOf" srcId="{5CB5C753-129C-4C5B-8C5E-37EA38B8E610}" destId="{235AAE22-1EDC-4DED-BBE8-FB7A8642A866}" srcOrd="3" destOrd="0" presId="urn:microsoft.com/office/officeart/2005/8/layout/hierarchy3"/>
    <dgm:cxn modelId="{791218ED-C524-4709-B08E-AA8CD4B8BB2B}" type="presParOf" srcId="{5CB5C753-129C-4C5B-8C5E-37EA38B8E610}" destId="{36B29827-E1B0-4EB2-A351-695028931BC0}" srcOrd="4" destOrd="0" presId="urn:microsoft.com/office/officeart/2005/8/layout/hierarchy3"/>
    <dgm:cxn modelId="{5FECB1AD-47C3-4A1A-961C-075F9A4951A7}" type="presParOf" srcId="{5CB5C753-129C-4C5B-8C5E-37EA38B8E610}" destId="{E55932D5-F670-461C-AC72-5CAB2A75E135}" srcOrd="5" destOrd="0" presId="urn:microsoft.com/office/officeart/2005/8/layout/hierarchy3"/>
    <dgm:cxn modelId="{95D6A05F-1F66-4BFE-AA30-A4B8D46783A4}" type="presParOf" srcId="{5CB5C753-129C-4C5B-8C5E-37EA38B8E610}" destId="{1297ED93-D26C-406D-A8FE-B2B2EEC41D58}" srcOrd="6" destOrd="0" presId="urn:microsoft.com/office/officeart/2005/8/layout/hierarchy3"/>
    <dgm:cxn modelId="{BFC8B99C-EBDD-4C0C-A72C-81C9D8BEE013}" type="presParOf" srcId="{5CB5C753-129C-4C5B-8C5E-37EA38B8E610}" destId="{5F19569D-3397-4E71-BDC5-5E7A386C9149}" srcOrd="7"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E5A7C4-EFEE-4B51-946B-269980F0A1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0575314E-CA80-4122-8BA9-353E62D43821}">
      <dgm:prSet custT="1"/>
      <dgm:spPr>
        <a:solidFill>
          <a:schemeClr val="bg2">
            <a:lumMod val="75000"/>
          </a:schemeClr>
        </a:solidFill>
      </dgm:spPr>
      <dgm:t>
        <a:bodyPr/>
        <a:lstStyle/>
        <a:p>
          <a:r>
            <a:rPr lang="en-US" sz="2400" b="0" dirty="0">
              <a:solidFill>
                <a:schemeClr val="tx2"/>
              </a:solidFill>
            </a:rPr>
            <a:t>Current State</a:t>
          </a:r>
          <a:endParaRPr lang="en-GB" sz="2400" b="0" dirty="0">
            <a:solidFill>
              <a:schemeClr val="tx2"/>
            </a:solidFill>
          </a:endParaRPr>
        </a:p>
      </dgm:t>
    </dgm:pt>
    <dgm:pt modelId="{B4585997-51A8-4163-AEFA-87AB8C56EA08}" type="parTrans" cxnId="{A2C73898-6DB0-4AD4-9003-B9834BFBF70F}">
      <dgm:prSet/>
      <dgm:spPr/>
      <dgm:t>
        <a:bodyPr/>
        <a:lstStyle/>
        <a:p>
          <a:endParaRPr lang="en-GB"/>
        </a:p>
      </dgm:t>
    </dgm:pt>
    <dgm:pt modelId="{96008EF3-867A-4A96-B80F-C428A909CDE2}" type="sibTrans" cxnId="{A2C73898-6DB0-4AD4-9003-B9834BFBF70F}">
      <dgm:prSet/>
      <dgm:spPr/>
      <dgm:t>
        <a:bodyPr/>
        <a:lstStyle/>
        <a:p>
          <a:endParaRPr lang="en-GB"/>
        </a:p>
      </dgm:t>
    </dgm:pt>
    <dgm:pt modelId="{C10200F4-E6C8-4576-A05E-29CE7BE2468D}">
      <dgm:prSet custT="1"/>
      <dgm:spPr/>
      <dgm:t>
        <a:bodyPr/>
        <a:lstStyle/>
        <a:p>
          <a:r>
            <a:rPr lang="en-US" sz="2000" dirty="0"/>
            <a:t>Inaccurate Demand Forecasting</a:t>
          </a:r>
          <a:endParaRPr lang="en-GB" sz="2000" dirty="0"/>
        </a:p>
      </dgm:t>
    </dgm:pt>
    <dgm:pt modelId="{12F2F2F8-F8AD-4314-AF98-C0E71E2B051D}" type="parTrans" cxnId="{BAC68E89-6C1D-4DCA-911C-E0B0D2508B90}">
      <dgm:prSet/>
      <dgm:spPr/>
      <dgm:t>
        <a:bodyPr/>
        <a:lstStyle/>
        <a:p>
          <a:endParaRPr lang="en-GB"/>
        </a:p>
      </dgm:t>
    </dgm:pt>
    <dgm:pt modelId="{CF038813-F9D4-437C-8787-82952558B67B}" type="sibTrans" cxnId="{BAC68E89-6C1D-4DCA-911C-E0B0D2508B90}">
      <dgm:prSet/>
      <dgm:spPr/>
      <dgm:t>
        <a:bodyPr/>
        <a:lstStyle/>
        <a:p>
          <a:endParaRPr lang="en-GB"/>
        </a:p>
      </dgm:t>
    </dgm:pt>
    <dgm:pt modelId="{0B17C598-239D-4C9A-80CD-355527221D68}">
      <dgm:prSet custT="1"/>
      <dgm:spPr/>
      <dgm:t>
        <a:bodyPr/>
        <a:lstStyle/>
        <a:p>
          <a:r>
            <a:rPr lang="en-US" sz="2000" dirty="0"/>
            <a:t>Suboptimal Safety Stock Levels</a:t>
          </a:r>
          <a:endParaRPr lang="en-GB" sz="2000" dirty="0"/>
        </a:p>
      </dgm:t>
    </dgm:pt>
    <dgm:pt modelId="{09AA332A-A1B1-46A9-A685-E57FEC19106A}" type="parTrans" cxnId="{CFB25D46-1448-4670-A83F-C9AD835BED8E}">
      <dgm:prSet/>
      <dgm:spPr/>
      <dgm:t>
        <a:bodyPr/>
        <a:lstStyle/>
        <a:p>
          <a:endParaRPr lang="en-GB"/>
        </a:p>
      </dgm:t>
    </dgm:pt>
    <dgm:pt modelId="{49CE2599-6FAA-493E-8215-151A32813773}" type="sibTrans" cxnId="{CFB25D46-1448-4670-A83F-C9AD835BED8E}">
      <dgm:prSet/>
      <dgm:spPr/>
      <dgm:t>
        <a:bodyPr/>
        <a:lstStyle/>
        <a:p>
          <a:endParaRPr lang="en-GB"/>
        </a:p>
      </dgm:t>
    </dgm:pt>
    <dgm:pt modelId="{7B6D0FE2-3503-4EA6-9529-DE1CECBDF903}">
      <dgm:prSet custT="1"/>
      <dgm:spPr/>
      <dgm:t>
        <a:bodyPr/>
        <a:lstStyle/>
        <a:p>
          <a:r>
            <a:rPr lang="en-US" sz="2000" dirty="0"/>
            <a:t>Inefficient Inventory Management </a:t>
          </a:r>
          <a:endParaRPr lang="en-GB" sz="2000" dirty="0"/>
        </a:p>
      </dgm:t>
    </dgm:pt>
    <dgm:pt modelId="{1BE1CB45-2E81-4CC9-8D1C-927F12130FEA}" type="parTrans" cxnId="{2A9B7DC7-77CA-4F3E-8897-C0D215F22F84}">
      <dgm:prSet/>
      <dgm:spPr/>
      <dgm:t>
        <a:bodyPr/>
        <a:lstStyle/>
        <a:p>
          <a:endParaRPr lang="en-GB"/>
        </a:p>
      </dgm:t>
    </dgm:pt>
    <dgm:pt modelId="{7A2038E9-6501-4D6E-95B8-25D20B3989DD}" type="sibTrans" cxnId="{2A9B7DC7-77CA-4F3E-8897-C0D215F22F84}">
      <dgm:prSet/>
      <dgm:spPr/>
      <dgm:t>
        <a:bodyPr/>
        <a:lstStyle/>
        <a:p>
          <a:endParaRPr lang="en-GB"/>
        </a:p>
      </dgm:t>
    </dgm:pt>
    <dgm:pt modelId="{89FEA6B0-A79D-4CB6-9E03-B212AEB4C140}">
      <dgm:prSet custT="1"/>
      <dgm:spPr/>
      <dgm:t>
        <a:bodyPr/>
        <a:lstStyle/>
        <a:p>
          <a:r>
            <a:rPr lang="en-US" sz="2000" dirty="0"/>
            <a:t>Longer Lead Times</a:t>
          </a:r>
          <a:endParaRPr lang="en-GB" sz="2000" dirty="0"/>
        </a:p>
      </dgm:t>
    </dgm:pt>
    <dgm:pt modelId="{455AEBDF-3F07-4C7E-A5AA-96A84870A14F}" type="parTrans" cxnId="{E42A084E-4929-4A51-B352-C9F1FCE961DC}">
      <dgm:prSet/>
      <dgm:spPr/>
      <dgm:t>
        <a:bodyPr/>
        <a:lstStyle/>
        <a:p>
          <a:endParaRPr lang="en-GB"/>
        </a:p>
      </dgm:t>
    </dgm:pt>
    <dgm:pt modelId="{F698C71A-9A39-4BE2-9231-A7262F49BE1E}" type="sibTrans" cxnId="{E42A084E-4929-4A51-B352-C9F1FCE961DC}">
      <dgm:prSet/>
      <dgm:spPr/>
      <dgm:t>
        <a:bodyPr/>
        <a:lstStyle/>
        <a:p>
          <a:endParaRPr lang="en-GB"/>
        </a:p>
      </dgm:t>
    </dgm:pt>
    <dgm:pt modelId="{E484E99E-E17B-41E4-827A-FAF9AA7A5973}">
      <dgm:prSet custT="1"/>
      <dgm:spPr/>
      <dgm:t>
        <a:bodyPr/>
        <a:lstStyle/>
        <a:p>
          <a:r>
            <a:rPr lang="en-US" sz="2000" dirty="0"/>
            <a:t>Inefficient ERP System</a:t>
          </a:r>
          <a:endParaRPr lang="en-GB" sz="2000" dirty="0"/>
        </a:p>
      </dgm:t>
    </dgm:pt>
    <dgm:pt modelId="{B6A02071-E9EC-4965-9ABB-64782039828A}" type="parTrans" cxnId="{49230321-2F57-457F-A7FF-54D594AC6922}">
      <dgm:prSet/>
      <dgm:spPr/>
      <dgm:t>
        <a:bodyPr/>
        <a:lstStyle/>
        <a:p>
          <a:endParaRPr lang="en-GB"/>
        </a:p>
      </dgm:t>
    </dgm:pt>
    <dgm:pt modelId="{9B999127-75B1-4545-A890-6B2FAA771867}" type="sibTrans" cxnId="{49230321-2F57-457F-A7FF-54D594AC6922}">
      <dgm:prSet/>
      <dgm:spPr/>
      <dgm:t>
        <a:bodyPr/>
        <a:lstStyle/>
        <a:p>
          <a:endParaRPr lang="en-GB"/>
        </a:p>
      </dgm:t>
    </dgm:pt>
    <dgm:pt modelId="{584B7E54-56F3-45DA-A3A6-7BF47860C08F}">
      <dgm:prSet custT="1"/>
      <dgm:spPr/>
      <dgm:t>
        <a:bodyPr/>
        <a:lstStyle/>
        <a:p>
          <a:r>
            <a:rPr lang="en-US" sz="2000" dirty="0"/>
            <a:t>No Real Time Data Visibility</a:t>
          </a:r>
          <a:endParaRPr lang="en-GB" sz="2000" dirty="0"/>
        </a:p>
      </dgm:t>
    </dgm:pt>
    <dgm:pt modelId="{07C7415C-5559-461D-90D2-A1999FEB64BF}" type="parTrans" cxnId="{C7AD2DC6-C515-4537-BC1D-D6467EBBEF4A}">
      <dgm:prSet/>
      <dgm:spPr/>
      <dgm:t>
        <a:bodyPr/>
        <a:lstStyle/>
        <a:p>
          <a:endParaRPr lang="en-GB"/>
        </a:p>
      </dgm:t>
    </dgm:pt>
    <dgm:pt modelId="{CDF4A3EF-BC53-4737-800E-55BD5AC83A0F}" type="sibTrans" cxnId="{C7AD2DC6-C515-4537-BC1D-D6467EBBEF4A}">
      <dgm:prSet/>
      <dgm:spPr/>
      <dgm:t>
        <a:bodyPr/>
        <a:lstStyle/>
        <a:p>
          <a:endParaRPr lang="en-GB"/>
        </a:p>
      </dgm:t>
    </dgm:pt>
    <dgm:pt modelId="{D18B0882-6084-4BCB-8A80-614B0AA71F37}">
      <dgm:prSet custT="1"/>
      <dgm:spPr/>
      <dgm:t>
        <a:bodyPr/>
        <a:lstStyle/>
        <a:p>
          <a:r>
            <a:rPr lang="en-GB" sz="2000" dirty="0"/>
            <a:t>Manual Processes</a:t>
          </a:r>
        </a:p>
      </dgm:t>
    </dgm:pt>
    <dgm:pt modelId="{8C8BD38B-85BF-4679-9B6C-1636843C446E}" type="parTrans" cxnId="{3EB803EC-779F-46CB-936F-DEB5719EF395}">
      <dgm:prSet/>
      <dgm:spPr/>
      <dgm:t>
        <a:bodyPr/>
        <a:lstStyle/>
        <a:p>
          <a:endParaRPr lang="en-GB"/>
        </a:p>
      </dgm:t>
    </dgm:pt>
    <dgm:pt modelId="{66FF7076-D1FE-4AD9-91FA-49238E35B21A}" type="sibTrans" cxnId="{3EB803EC-779F-46CB-936F-DEB5719EF395}">
      <dgm:prSet/>
      <dgm:spPr/>
      <dgm:t>
        <a:bodyPr/>
        <a:lstStyle/>
        <a:p>
          <a:endParaRPr lang="en-GB"/>
        </a:p>
      </dgm:t>
    </dgm:pt>
    <dgm:pt modelId="{4FB2A820-F66C-480C-8875-900F6EADDC36}">
      <dgm:prSet custT="1"/>
      <dgm:spPr/>
      <dgm:t>
        <a:bodyPr/>
        <a:lstStyle/>
        <a:p>
          <a:r>
            <a:rPr lang="en-GB" sz="2000" dirty="0"/>
            <a:t>Customer Dissatisfaction</a:t>
          </a:r>
        </a:p>
      </dgm:t>
    </dgm:pt>
    <dgm:pt modelId="{9718590B-25DB-47EC-92B8-878AA7505B0D}" type="parTrans" cxnId="{D4D90AA0-EA16-4C4F-8D45-C4B751B82059}">
      <dgm:prSet/>
      <dgm:spPr/>
      <dgm:t>
        <a:bodyPr/>
        <a:lstStyle/>
        <a:p>
          <a:endParaRPr lang="en-GB"/>
        </a:p>
      </dgm:t>
    </dgm:pt>
    <dgm:pt modelId="{42F131E5-5B5D-4744-A6B5-97576CA2BBF2}" type="sibTrans" cxnId="{D4D90AA0-EA16-4C4F-8D45-C4B751B82059}">
      <dgm:prSet/>
      <dgm:spPr/>
      <dgm:t>
        <a:bodyPr/>
        <a:lstStyle/>
        <a:p>
          <a:endParaRPr lang="en-GB"/>
        </a:p>
      </dgm:t>
    </dgm:pt>
    <dgm:pt modelId="{18B5A9E5-B9E0-4587-B20E-589B918D9A67}" type="pres">
      <dgm:prSet presAssocID="{D7E5A7C4-EFEE-4B51-946B-269980F0A178}" presName="linear" presStyleCnt="0">
        <dgm:presLayoutVars>
          <dgm:dir/>
          <dgm:animLvl val="lvl"/>
          <dgm:resizeHandles val="exact"/>
        </dgm:presLayoutVars>
      </dgm:prSet>
      <dgm:spPr/>
    </dgm:pt>
    <dgm:pt modelId="{18725607-F394-4125-8FBF-06208BF68CB7}" type="pres">
      <dgm:prSet presAssocID="{0575314E-CA80-4122-8BA9-353E62D43821}" presName="parentLin" presStyleCnt="0"/>
      <dgm:spPr/>
    </dgm:pt>
    <dgm:pt modelId="{9F4D6913-2D0C-4920-A35C-BC4BF80E15E4}" type="pres">
      <dgm:prSet presAssocID="{0575314E-CA80-4122-8BA9-353E62D43821}" presName="parentLeftMargin" presStyleLbl="node1" presStyleIdx="0" presStyleCnt="1"/>
      <dgm:spPr/>
    </dgm:pt>
    <dgm:pt modelId="{4E1AC22B-1462-4D88-9AA9-B0A9E8B10DAB}" type="pres">
      <dgm:prSet presAssocID="{0575314E-CA80-4122-8BA9-353E62D43821}" presName="parentText" presStyleLbl="node1" presStyleIdx="0" presStyleCnt="1" custScaleX="93046" custScaleY="63408">
        <dgm:presLayoutVars>
          <dgm:chMax val="0"/>
          <dgm:bulletEnabled val="1"/>
        </dgm:presLayoutVars>
      </dgm:prSet>
      <dgm:spPr/>
    </dgm:pt>
    <dgm:pt modelId="{E5F5B09F-E838-44E4-A68D-1A746498895F}" type="pres">
      <dgm:prSet presAssocID="{0575314E-CA80-4122-8BA9-353E62D43821}" presName="negativeSpace" presStyleCnt="0"/>
      <dgm:spPr/>
    </dgm:pt>
    <dgm:pt modelId="{EBC61B0B-64DB-42F6-A6FC-A08025716E86}" type="pres">
      <dgm:prSet presAssocID="{0575314E-CA80-4122-8BA9-353E62D43821}" presName="childText" presStyleLbl="conFgAcc1" presStyleIdx="0" presStyleCnt="1">
        <dgm:presLayoutVars>
          <dgm:bulletEnabled val="1"/>
        </dgm:presLayoutVars>
      </dgm:prSet>
      <dgm:spPr/>
    </dgm:pt>
  </dgm:ptLst>
  <dgm:cxnLst>
    <dgm:cxn modelId="{A367A610-F862-46EE-8C34-D70CF19CEC31}" type="presOf" srcId="{E484E99E-E17B-41E4-827A-FAF9AA7A5973}" destId="{EBC61B0B-64DB-42F6-A6FC-A08025716E86}" srcOrd="0" destOrd="5" presId="urn:microsoft.com/office/officeart/2005/8/layout/list1"/>
    <dgm:cxn modelId="{07E45E1A-4E21-40CC-A1E8-186EC0229900}" type="presOf" srcId="{D7E5A7C4-EFEE-4B51-946B-269980F0A178}" destId="{18B5A9E5-B9E0-4587-B20E-589B918D9A67}" srcOrd="0" destOrd="0" presId="urn:microsoft.com/office/officeart/2005/8/layout/list1"/>
    <dgm:cxn modelId="{49230321-2F57-457F-A7FF-54D594AC6922}" srcId="{0575314E-CA80-4122-8BA9-353E62D43821}" destId="{E484E99E-E17B-41E4-827A-FAF9AA7A5973}" srcOrd="5" destOrd="0" parTransId="{B6A02071-E9EC-4965-9ABB-64782039828A}" sibTransId="{9B999127-75B1-4545-A890-6B2FAA771867}"/>
    <dgm:cxn modelId="{80810245-021D-4079-80B5-8020F56311C2}" type="presOf" srcId="{584B7E54-56F3-45DA-A3A6-7BF47860C08F}" destId="{EBC61B0B-64DB-42F6-A6FC-A08025716E86}" srcOrd="0" destOrd="6" presId="urn:microsoft.com/office/officeart/2005/8/layout/list1"/>
    <dgm:cxn modelId="{6B7C4465-789D-46EA-B523-F4A0566B9047}" type="presOf" srcId="{C10200F4-E6C8-4576-A05E-29CE7BE2468D}" destId="{EBC61B0B-64DB-42F6-A6FC-A08025716E86}" srcOrd="0" destOrd="0" presId="urn:microsoft.com/office/officeart/2005/8/layout/list1"/>
    <dgm:cxn modelId="{CFB25D46-1448-4670-A83F-C9AD835BED8E}" srcId="{0575314E-CA80-4122-8BA9-353E62D43821}" destId="{0B17C598-239D-4C9A-80CD-355527221D68}" srcOrd="1" destOrd="0" parTransId="{09AA332A-A1B1-46A9-A685-E57FEC19106A}" sibTransId="{49CE2599-6FAA-493E-8215-151A32813773}"/>
    <dgm:cxn modelId="{9ED2D649-830F-41EF-A7DB-A120FC2109F4}" type="presOf" srcId="{0575314E-CA80-4122-8BA9-353E62D43821}" destId="{4E1AC22B-1462-4D88-9AA9-B0A9E8B10DAB}" srcOrd="1" destOrd="0" presId="urn:microsoft.com/office/officeart/2005/8/layout/list1"/>
    <dgm:cxn modelId="{E42A084E-4929-4A51-B352-C9F1FCE961DC}" srcId="{0575314E-CA80-4122-8BA9-353E62D43821}" destId="{89FEA6B0-A79D-4CB6-9E03-B212AEB4C140}" srcOrd="4" destOrd="0" parTransId="{455AEBDF-3F07-4C7E-A5AA-96A84870A14F}" sibTransId="{F698C71A-9A39-4BE2-9231-A7262F49BE1E}"/>
    <dgm:cxn modelId="{9F220C52-10D3-4FAF-9950-19FAC9C722CD}" type="presOf" srcId="{D18B0882-6084-4BCB-8A80-614B0AA71F37}" destId="{EBC61B0B-64DB-42F6-A6FC-A08025716E86}" srcOrd="0" destOrd="3" presId="urn:microsoft.com/office/officeart/2005/8/layout/list1"/>
    <dgm:cxn modelId="{70C2FC72-019B-4DC0-BB10-FDB779B126B7}" type="presOf" srcId="{89FEA6B0-A79D-4CB6-9E03-B212AEB4C140}" destId="{EBC61B0B-64DB-42F6-A6FC-A08025716E86}" srcOrd="0" destOrd="4" presId="urn:microsoft.com/office/officeart/2005/8/layout/list1"/>
    <dgm:cxn modelId="{BAC68E89-6C1D-4DCA-911C-E0B0D2508B90}" srcId="{0575314E-CA80-4122-8BA9-353E62D43821}" destId="{C10200F4-E6C8-4576-A05E-29CE7BE2468D}" srcOrd="0" destOrd="0" parTransId="{12F2F2F8-F8AD-4314-AF98-C0E71E2B051D}" sibTransId="{CF038813-F9D4-437C-8787-82952558B67B}"/>
    <dgm:cxn modelId="{A2C73898-6DB0-4AD4-9003-B9834BFBF70F}" srcId="{D7E5A7C4-EFEE-4B51-946B-269980F0A178}" destId="{0575314E-CA80-4122-8BA9-353E62D43821}" srcOrd="0" destOrd="0" parTransId="{B4585997-51A8-4163-AEFA-87AB8C56EA08}" sibTransId="{96008EF3-867A-4A96-B80F-C428A909CDE2}"/>
    <dgm:cxn modelId="{D4D90AA0-EA16-4C4F-8D45-C4B751B82059}" srcId="{0575314E-CA80-4122-8BA9-353E62D43821}" destId="{4FB2A820-F66C-480C-8875-900F6EADDC36}" srcOrd="7" destOrd="0" parTransId="{9718590B-25DB-47EC-92B8-878AA7505B0D}" sibTransId="{42F131E5-5B5D-4744-A6B5-97576CA2BBF2}"/>
    <dgm:cxn modelId="{5B8ADBAB-264A-44C7-9364-EA37131BE4CF}" type="presOf" srcId="{7B6D0FE2-3503-4EA6-9529-DE1CECBDF903}" destId="{EBC61B0B-64DB-42F6-A6FC-A08025716E86}" srcOrd="0" destOrd="2" presId="urn:microsoft.com/office/officeart/2005/8/layout/list1"/>
    <dgm:cxn modelId="{C7AD2DC6-C515-4537-BC1D-D6467EBBEF4A}" srcId="{0575314E-CA80-4122-8BA9-353E62D43821}" destId="{584B7E54-56F3-45DA-A3A6-7BF47860C08F}" srcOrd="6" destOrd="0" parTransId="{07C7415C-5559-461D-90D2-A1999FEB64BF}" sibTransId="{CDF4A3EF-BC53-4737-800E-55BD5AC83A0F}"/>
    <dgm:cxn modelId="{2A9B7DC7-77CA-4F3E-8897-C0D215F22F84}" srcId="{0575314E-CA80-4122-8BA9-353E62D43821}" destId="{7B6D0FE2-3503-4EA6-9529-DE1CECBDF903}" srcOrd="2" destOrd="0" parTransId="{1BE1CB45-2E81-4CC9-8D1C-927F12130FEA}" sibTransId="{7A2038E9-6501-4D6E-95B8-25D20B3989DD}"/>
    <dgm:cxn modelId="{34B02EE6-BFDD-4625-9589-6AF9A6B39A09}" type="presOf" srcId="{4FB2A820-F66C-480C-8875-900F6EADDC36}" destId="{EBC61B0B-64DB-42F6-A6FC-A08025716E86}" srcOrd="0" destOrd="7" presId="urn:microsoft.com/office/officeart/2005/8/layout/list1"/>
    <dgm:cxn modelId="{3EB803EC-779F-46CB-936F-DEB5719EF395}" srcId="{0575314E-CA80-4122-8BA9-353E62D43821}" destId="{D18B0882-6084-4BCB-8A80-614B0AA71F37}" srcOrd="3" destOrd="0" parTransId="{8C8BD38B-85BF-4679-9B6C-1636843C446E}" sibTransId="{66FF7076-D1FE-4AD9-91FA-49238E35B21A}"/>
    <dgm:cxn modelId="{DF9A60F0-5A20-4DB1-86FE-D6ACF3018F5E}" type="presOf" srcId="{0B17C598-239D-4C9A-80CD-355527221D68}" destId="{EBC61B0B-64DB-42F6-A6FC-A08025716E86}" srcOrd="0" destOrd="1" presId="urn:microsoft.com/office/officeart/2005/8/layout/list1"/>
    <dgm:cxn modelId="{382DC0F9-E240-4F7B-8C7F-5274D4710493}" type="presOf" srcId="{0575314E-CA80-4122-8BA9-353E62D43821}" destId="{9F4D6913-2D0C-4920-A35C-BC4BF80E15E4}" srcOrd="0" destOrd="0" presId="urn:microsoft.com/office/officeart/2005/8/layout/list1"/>
    <dgm:cxn modelId="{5433AEBD-DFC1-441C-B245-0544C14B5177}" type="presParOf" srcId="{18B5A9E5-B9E0-4587-B20E-589B918D9A67}" destId="{18725607-F394-4125-8FBF-06208BF68CB7}" srcOrd="0" destOrd="0" presId="urn:microsoft.com/office/officeart/2005/8/layout/list1"/>
    <dgm:cxn modelId="{D448ECE8-1CD5-439A-B085-E3B71275EF36}" type="presParOf" srcId="{18725607-F394-4125-8FBF-06208BF68CB7}" destId="{9F4D6913-2D0C-4920-A35C-BC4BF80E15E4}" srcOrd="0" destOrd="0" presId="urn:microsoft.com/office/officeart/2005/8/layout/list1"/>
    <dgm:cxn modelId="{4A85A565-EA0E-4AB0-9FE5-41F15D57F5EF}" type="presParOf" srcId="{18725607-F394-4125-8FBF-06208BF68CB7}" destId="{4E1AC22B-1462-4D88-9AA9-B0A9E8B10DAB}" srcOrd="1" destOrd="0" presId="urn:microsoft.com/office/officeart/2005/8/layout/list1"/>
    <dgm:cxn modelId="{0E115E2B-2F80-4E09-A608-E1514F083C5F}" type="presParOf" srcId="{18B5A9E5-B9E0-4587-B20E-589B918D9A67}" destId="{E5F5B09F-E838-44E4-A68D-1A746498895F}" srcOrd="1" destOrd="0" presId="urn:microsoft.com/office/officeart/2005/8/layout/list1"/>
    <dgm:cxn modelId="{31C24A47-1774-40A1-9BCD-8BED2337E7E5}" type="presParOf" srcId="{18B5A9E5-B9E0-4587-B20E-589B918D9A67}" destId="{EBC61B0B-64DB-42F6-A6FC-A08025716E8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E5A7C4-EFEE-4B51-946B-269980F0A178}" type="doc">
      <dgm:prSet loTypeId="urn:microsoft.com/office/officeart/2005/8/layout/pyramid2" loCatId="list" qsTypeId="urn:microsoft.com/office/officeart/2005/8/quickstyle/simple4" qsCatId="simple" csTypeId="urn:microsoft.com/office/officeart/2005/8/colors/colorful5" csCatId="colorful" phldr="1"/>
      <dgm:spPr/>
      <dgm:t>
        <a:bodyPr/>
        <a:lstStyle/>
        <a:p>
          <a:endParaRPr lang="en-GB"/>
        </a:p>
      </dgm:t>
    </dgm:pt>
    <dgm:pt modelId="{F9007AE5-3545-4CC7-8EBE-BEE39C320D66}" type="pres">
      <dgm:prSet presAssocID="{D7E5A7C4-EFEE-4B51-946B-269980F0A178}" presName="compositeShape" presStyleCnt="0">
        <dgm:presLayoutVars>
          <dgm:dir/>
          <dgm:resizeHandles/>
        </dgm:presLayoutVars>
      </dgm:prSet>
      <dgm:spPr/>
    </dgm:pt>
  </dgm:ptLst>
  <dgm:cxnLst>
    <dgm:cxn modelId="{5BA91295-8955-4040-BDC1-11304ECC4985}" type="presOf" srcId="{D7E5A7C4-EFEE-4B51-946B-269980F0A178}" destId="{F9007AE5-3545-4CC7-8EBE-BEE39C320D66}" srcOrd="0" destOrd="0" presId="urn:microsoft.com/office/officeart/2005/8/layout/pyramid2"/>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6CD255-ACE5-4A2E-8B49-38F4ACDC8F14}"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GB"/>
        </a:p>
      </dgm:t>
    </dgm:pt>
    <dgm:pt modelId="{E69957FF-ADBF-4844-A279-0306D2B628C6}">
      <dgm:prSet custT="1"/>
      <dgm:spPr/>
      <dgm:t>
        <a:bodyPr/>
        <a:lstStyle/>
        <a:p>
          <a:pPr>
            <a:lnSpc>
              <a:spcPct val="100000"/>
            </a:lnSpc>
          </a:pPr>
          <a:r>
            <a:rPr lang="en-US" sz="1600" b="1" dirty="0"/>
            <a:t>Real Time Data Visibility: </a:t>
          </a:r>
          <a:r>
            <a:rPr lang="en-GB" sz="1600" dirty="0"/>
            <a:t>Enhanced ability to monitor supply chain performance in real-time.</a:t>
          </a:r>
          <a:r>
            <a:rPr lang="en-US" sz="1600" dirty="0"/>
            <a:t> </a:t>
          </a:r>
          <a:endParaRPr lang="en-GB" sz="1600" dirty="0"/>
        </a:p>
      </dgm:t>
    </dgm:pt>
    <dgm:pt modelId="{F377B51C-7CC7-4387-BA98-EB12DD9B7B64}" type="parTrans" cxnId="{E2B8C53E-48C5-4250-A40C-FCB1253D9D48}">
      <dgm:prSet/>
      <dgm:spPr/>
      <dgm:t>
        <a:bodyPr/>
        <a:lstStyle/>
        <a:p>
          <a:endParaRPr lang="en-GB" sz="1600"/>
        </a:p>
      </dgm:t>
    </dgm:pt>
    <dgm:pt modelId="{C0D8E904-FADB-4E3C-A593-1F0810A2016E}" type="sibTrans" cxnId="{E2B8C53E-48C5-4250-A40C-FCB1253D9D48}">
      <dgm:prSet/>
      <dgm:spPr/>
      <dgm:t>
        <a:bodyPr/>
        <a:lstStyle/>
        <a:p>
          <a:endParaRPr lang="en-GB" sz="1600"/>
        </a:p>
      </dgm:t>
    </dgm:pt>
    <dgm:pt modelId="{52FE81E6-D2A2-47C1-B643-500FC2644974}">
      <dgm:prSet custT="1"/>
      <dgm:spPr/>
      <dgm:t>
        <a:bodyPr/>
        <a:lstStyle/>
        <a:p>
          <a:pPr>
            <a:lnSpc>
              <a:spcPct val="100000"/>
            </a:lnSpc>
          </a:pPr>
          <a:r>
            <a:rPr lang="en-US" sz="1600" b="1"/>
            <a:t>Predictive Analytics: </a:t>
          </a:r>
          <a:r>
            <a:rPr lang="en-US" sz="1600"/>
            <a:t>Accurate product demand forecasting.</a:t>
          </a:r>
          <a:endParaRPr lang="en-GB" sz="1600"/>
        </a:p>
      </dgm:t>
    </dgm:pt>
    <dgm:pt modelId="{83D8CFB1-A127-4FDF-81F1-9DDFA306BBF8}" type="parTrans" cxnId="{8EB33C0E-3BA1-43D0-B9C9-981DD9859C59}">
      <dgm:prSet/>
      <dgm:spPr/>
      <dgm:t>
        <a:bodyPr/>
        <a:lstStyle/>
        <a:p>
          <a:endParaRPr lang="en-GB" sz="1600"/>
        </a:p>
      </dgm:t>
    </dgm:pt>
    <dgm:pt modelId="{F24A6DF2-7AB5-4853-AF64-9737E0CDD128}" type="sibTrans" cxnId="{8EB33C0E-3BA1-43D0-B9C9-981DD9859C59}">
      <dgm:prSet/>
      <dgm:spPr/>
      <dgm:t>
        <a:bodyPr/>
        <a:lstStyle/>
        <a:p>
          <a:endParaRPr lang="en-GB" sz="1600"/>
        </a:p>
      </dgm:t>
    </dgm:pt>
    <dgm:pt modelId="{FE1A8EF8-693C-4C4F-A71C-BA93D30743D2}">
      <dgm:prSet custT="1"/>
      <dgm:spPr/>
      <dgm:t>
        <a:bodyPr/>
        <a:lstStyle/>
        <a:p>
          <a:pPr>
            <a:lnSpc>
              <a:spcPct val="100000"/>
            </a:lnSpc>
          </a:pPr>
          <a:r>
            <a:rPr lang="en-US" sz="1600" b="1" dirty="0"/>
            <a:t>Optimized Safety Stock Levels: </a:t>
          </a:r>
          <a:r>
            <a:rPr lang="en-US" sz="1600" dirty="0"/>
            <a:t>New strategies for maintaining optimal safety stock levels.</a:t>
          </a:r>
          <a:endParaRPr lang="en-GB" sz="1600" dirty="0"/>
        </a:p>
      </dgm:t>
    </dgm:pt>
    <dgm:pt modelId="{4400D66C-2D1B-4C27-AC4D-4156CC3DDDC7}" type="parTrans" cxnId="{7448B9A2-A3C1-43F4-BF6E-6ECC7AC73A25}">
      <dgm:prSet/>
      <dgm:spPr/>
      <dgm:t>
        <a:bodyPr/>
        <a:lstStyle/>
        <a:p>
          <a:endParaRPr lang="en-GB" sz="1600"/>
        </a:p>
      </dgm:t>
    </dgm:pt>
    <dgm:pt modelId="{36E8D888-5879-4764-8032-C6C9AB3F95E2}" type="sibTrans" cxnId="{7448B9A2-A3C1-43F4-BF6E-6ECC7AC73A25}">
      <dgm:prSet/>
      <dgm:spPr/>
      <dgm:t>
        <a:bodyPr/>
        <a:lstStyle/>
        <a:p>
          <a:endParaRPr lang="en-GB" sz="1600"/>
        </a:p>
      </dgm:t>
    </dgm:pt>
    <dgm:pt modelId="{89C0F018-5187-4AD2-B24E-1EBC18715552}">
      <dgm:prSet custT="1"/>
      <dgm:spPr/>
      <dgm:t>
        <a:bodyPr/>
        <a:lstStyle/>
        <a:p>
          <a:pPr>
            <a:lnSpc>
              <a:spcPct val="100000"/>
            </a:lnSpc>
          </a:pPr>
          <a:r>
            <a:rPr lang="en-US" sz="1600" b="1" dirty="0"/>
            <a:t>Improved Backordering Process: </a:t>
          </a:r>
          <a:r>
            <a:rPr lang="en-US" sz="1600" dirty="0"/>
            <a:t>Streamlined process for handling backorders to reduce customer wait times.</a:t>
          </a:r>
          <a:endParaRPr lang="en-GB" sz="1600" dirty="0"/>
        </a:p>
      </dgm:t>
    </dgm:pt>
    <dgm:pt modelId="{AF1F5D78-8C4E-442A-8797-7C7E0F366BF8}" type="parTrans" cxnId="{9D1738B6-F634-495D-9BD8-3CACE65F0407}">
      <dgm:prSet/>
      <dgm:spPr/>
      <dgm:t>
        <a:bodyPr/>
        <a:lstStyle/>
        <a:p>
          <a:endParaRPr lang="en-GB" sz="1600"/>
        </a:p>
      </dgm:t>
    </dgm:pt>
    <dgm:pt modelId="{52C8F4A2-D6E3-4683-AB35-1DD4A7470E12}" type="sibTrans" cxnId="{9D1738B6-F634-495D-9BD8-3CACE65F0407}">
      <dgm:prSet/>
      <dgm:spPr/>
      <dgm:t>
        <a:bodyPr/>
        <a:lstStyle/>
        <a:p>
          <a:endParaRPr lang="en-GB" sz="1600"/>
        </a:p>
      </dgm:t>
    </dgm:pt>
    <dgm:pt modelId="{8DCFD204-98C9-4B8B-9A10-4908ADCC262F}">
      <dgm:prSet custT="1"/>
      <dgm:spPr/>
      <dgm:t>
        <a:bodyPr/>
        <a:lstStyle/>
        <a:p>
          <a:pPr>
            <a:lnSpc>
              <a:spcPct val="100000"/>
            </a:lnSpc>
          </a:pPr>
          <a:r>
            <a:rPr lang="en-US" sz="1600" b="1" dirty="0"/>
            <a:t>ERP System Integration: </a:t>
          </a:r>
          <a:r>
            <a:rPr lang="en-US" sz="1600" dirty="0"/>
            <a:t>Introduction of the new ERP system to integrate various functions and improve efficiency.</a:t>
          </a:r>
          <a:endParaRPr lang="en-GB" sz="1600" dirty="0"/>
        </a:p>
      </dgm:t>
    </dgm:pt>
    <dgm:pt modelId="{DC39EFDF-10B0-4E94-BB4E-D39ECA01063A}" type="parTrans" cxnId="{6FEDE66B-B966-49C6-B457-20D5EE198366}">
      <dgm:prSet/>
      <dgm:spPr/>
      <dgm:t>
        <a:bodyPr/>
        <a:lstStyle/>
        <a:p>
          <a:endParaRPr lang="en-GB" sz="1600"/>
        </a:p>
      </dgm:t>
    </dgm:pt>
    <dgm:pt modelId="{E33FEE29-7F89-4BB6-A2FE-1487F9064EAA}" type="sibTrans" cxnId="{6FEDE66B-B966-49C6-B457-20D5EE198366}">
      <dgm:prSet/>
      <dgm:spPr/>
      <dgm:t>
        <a:bodyPr/>
        <a:lstStyle/>
        <a:p>
          <a:endParaRPr lang="en-GB" sz="1600"/>
        </a:p>
      </dgm:t>
    </dgm:pt>
    <dgm:pt modelId="{61E467BC-1DD2-4CF6-85E4-285F38290DE9}">
      <dgm:prSet custT="1"/>
      <dgm:spPr/>
      <dgm:t>
        <a:bodyPr/>
        <a:lstStyle/>
        <a:p>
          <a:pPr>
            <a:lnSpc>
              <a:spcPct val="100000"/>
            </a:lnSpc>
          </a:pPr>
          <a:r>
            <a:rPr lang="en-GB" sz="1600" b="1" dirty="0"/>
            <a:t>Improved Customer Satisfaction: </a:t>
          </a:r>
          <a:r>
            <a:rPr lang="en-GB" sz="1600" b="0" dirty="0"/>
            <a:t>Increased customer satisfaction and reduction in wait time for backordered items.</a:t>
          </a:r>
        </a:p>
      </dgm:t>
    </dgm:pt>
    <dgm:pt modelId="{96CFBB81-20FB-4308-98DB-A0AF1BFA2DBE}" type="parTrans" cxnId="{11141589-01B6-4B59-81DC-79F3F6BCABA0}">
      <dgm:prSet/>
      <dgm:spPr/>
      <dgm:t>
        <a:bodyPr/>
        <a:lstStyle/>
        <a:p>
          <a:endParaRPr lang="en-GB" sz="1600"/>
        </a:p>
      </dgm:t>
    </dgm:pt>
    <dgm:pt modelId="{FC6386AE-E982-4278-A3B9-90217ACA1750}" type="sibTrans" cxnId="{11141589-01B6-4B59-81DC-79F3F6BCABA0}">
      <dgm:prSet/>
      <dgm:spPr/>
      <dgm:t>
        <a:bodyPr/>
        <a:lstStyle/>
        <a:p>
          <a:endParaRPr lang="en-GB" sz="1600"/>
        </a:p>
      </dgm:t>
    </dgm:pt>
    <dgm:pt modelId="{4EF74C74-E026-4063-9888-EAA05CE11A00}" type="pres">
      <dgm:prSet presAssocID="{C86CD255-ACE5-4A2E-8B49-38F4ACDC8F14}" presName="root" presStyleCnt="0">
        <dgm:presLayoutVars>
          <dgm:dir/>
          <dgm:resizeHandles val="exact"/>
        </dgm:presLayoutVars>
      </dgm:prSet>
      <dgm:spPr/>
    </dgm:pt>
    <dgm:pt modelId="{8CB736F9-EB47-4BC3-9C2D-4C200C06A4D7}" type="pres">
      <dgm:prSet presAssocID="{E69957FF-ADBF-4844-A279-0306D2B628C6}" presName="compNode" presStyleCnt="0"/>
      <dgm:spPr/>
    </dgm:pt>
    <dgm:pt modelId="{7F49B518-665D-4EB3-B6F5-50DB093CDA73}" type="pres">
      <dgm:prSet presAssocID="{E69957FF-ADBF-4844-A279-0306D2B628C6}" presName="bgRect" presStyleLbl="bgShp" presStyleIdx="0" presStyleCnt="6"/>
      <dgm:spPr/>
    </dgm:pt>
    <dgm:pt modelId="{960BF8DE-E350-4B35-B16A-F567CA771B90}" type="pres">
      <dgm:prSet presAssocID="{E69957FF-ADBF-4844-A279-0306D2B628C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91BA8F8-1A33-4C04-AF01-C78DC33753D6}" type="pres">
      <dgm:prSet presAssocID="{E69957FF-ADBF-4844-A279-0306D2B628C6}" presName="spaceRect" presStyleCnt="0"/>
      <dgm:spPr/>
    </dgm:pt>
    <dgm:pt modelId="{5D01A7F5-AD00-41B6-A6B4-D2CF7CF33871}" type="pres">
      <dgm:prSet presAssocID="{E69957FF-ADBF-4844-A279-0306D2B628C6}" presName="parTx" presStyleLbl="revTx" presStyleIdx="0" presStyleCnt="6">
        <dgm:presLayoutVars>
          <dgm:chMax val="0"/>
          <dgm:chPref val="0"/>
        </dgm:presLayoutVars>
      </dgm:prSet>
      <dgm:spPr/>
    </dgm:pt>
    <dgm:pt modelId="{73CB65AF-7F9F-43CF-BC84-AE0886A6C4F1}" type="pres">
      <dgm:prSet presAssocID="{C0D8E904-FADB-4E3C-A593-1F0810A2016E}" presName="sibTrans" presStyleCnt="0"/>
      <dgm:spPr/>
    </dgm:pt>
    <dgm:pt modelId="{8B9D5B68-4883-4FC4-A2AD-B317DD5389CC}" type="pres">
      <dgm:prSet presAssocID="{52FE81E6-D2A2-47C1-B643-500FC2644974}" presName="compNode" presStyleCnt="0"/>
      <dgm:spPr/>
    </dgm:pt>
    <dgm:pt modelId="{A7D9F3D8-3BF5-444E-A16F-56F90DEF2367}" type="pres">
      <dgm:prSet presAssocID="{52FE81E6-D2A2-47C1-B643-500FC2644974}" presName="bgRect" presStyleLbl="bgShp" presStyleIdx="1" presStyleCnt="6"/>
      <dgm:spPr/>
    </dgm:pt>
    <dgm:pt modelId="{68798FD7-8F51-4FC8-842F-8774C970A792}" type="pres">
      <dgm:prSet presAssocID="{52FE81E6-D2A2-47C1-B643-500FC26449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27B74E19-B812-45A6-BC16-80FC70D07AE2}" type="pres">
      <dgm:prSet presAssocID="{52FE81E6-D2A2-47C1-B643-500FC2644974}" presName="spaceRect" presStyleCnt="0"/>
      <dgm:spPr/>
    </dgm:pt>
    <dgm:pt modelId="{9F9EDE30-8B27-4195-B9C0-65B5BB84111E}" type="pres">
      <dgm:prSet presAssocID="{52FE81E6-D2A2-47C1-B643-500FC2644974}" presName="parTx" presStyleLbl="revTx" presStyleIdx="1" presStyleCnt="6">
        <dgm:presLayoutVars>
          <dgm:chMax val="0"/>
          <dgm:chPref val="0"/>
        </dgm:presLayoutVars>
      </dgm:prSet>
      <dgm:spPr/>
    </dgm:pt>
    <dgm:pt modelId="{1FAF861D-5F81-474E-A0D2-7AEBFF3CFDD7}" type="pres">
      <dgm:prSet presAssocID="{F24A6DF2-7AB5-4853-AF64-9737E0CDD128}" presName="sibTrans" presStyleCnt="0"/>
      <dgm:spPr/>
    </dgm:pt>
    <dgm:pt modelId="{091E8B5F-7F41-4BD6-81B2-696E6508EEFD}" type="pres">
      <dgm:prSet presAssocID="{FE1A8EF8-693C-4C4F-A71C-BA93D30743D2}" presName="compNode" presStyleCnt="0"/>
      <dgm:spPr/>
    </dgm:pt>
    <dgm:pt modelId="{986DB350-212A-4295-A49E-F35830DF24F9}" type="pres">
      <dgm:prSet presAssocID="{FE1A8EF8-693C-4C4F-A71C-BA93D30743D2}" presName="bgRect" presStyleLbl="bgShp" presStyleIdx="2" presStyleCnt="6"/>
      <dgm:spPr/>
    </dgm:pt>
    <dgm:pt modelId="{6BBDA78A-8695-4391-AF2D-B226A0E82397}" type="pres">
      <dgm:prSet presAssocID="{FE1A8EF8-693C-4C4F-A71C-BA93D30743D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trolley"/>
        </a:ext>
      </dgm:extLst>
    </dgm:pt>
    <dgm:pt modelId="{24C1EBA6-1901-4B06-9B31-F2929B546268}" type="pres">
      <dgm:prSet presAssocID="{FE1A8EF8-693C-4C4F-A71C-BA93D30743D2}" presName="spaceRect" presStyleCnt="0"/>
      <dgm:spPr/>
    </dgm:pt>
    <dgm:pt modelId="{2FC4D9BA-BA8A-4AC1-96B2-3B8E33A9438C}" type="pres">
      <dgm:prSet presAssocID="{FE1A8EF8-693C-4C4F-A71C-BA93D30743D2}" presName="parTx" presStyleLbl="revTx" presStyleIdx="2" presStyleCnt="6">
        <dgm:presLayoutVars>
          <dgm:chMax val="0"/>
          <dgm:chPref val="0"/>
        </dgm:presLayoutVars>
      </dgm:prSet>
      <dgm:spPr/>
    </dgm:pt>
    <dgm:pt modelId="{AF61DE92-D145-4456-AA70-68D3E8F9A83B}" type="pres">
      <dgm:prSet presAssocID="{36E8D888-5879-4764-8032-C6C9AB3F95E2}" presName="sibTrans" presStyleCnt="0"/>
      <dgm:spPr/>
    </dgm:pt>
    <dgm:pt modelId="{EF089CD6-4A22-4703-96B2-4F8777700CD8}" type="pres">
      <dgm:prSet presAssocID="{89C0F018-5187-4AD2-B24E-1EBC18715552}" presName="compNode" presStyleCnt="0"/>
      <dgm:spPr/>
    </dgm:pt>
    <dgm:pt modelId="{B3DEE409-726A-473A-8963-634A220D26FA}" type="pres">
      <dgm:prSet presAssocID="{89C0F018-5187-4AD2-B24E-1EBC18715552}" presName="bgRect" presStyleLbl="bgShp" presStyleIdx="3" presStyleCnt="6"/>
      <dgm:spPr/>
    </dgm:pt>
    <dgm:pt modelId="{46F452FD-9E07-4B49-98A7-135630865A11}" type="pres">
      <dgm:prSet presAssocID="{89C0F018-5187-4AD2-B24E-1EBC1871555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441AA383-002C-4FFA-A93A-6BE8ABF029A5}" type="pres">
      <dgm:prSet presAssocID="{89C0F018-5187-4AD2-B24E-1EBC18715552}" presName="spaceRect" presStyleCnt="0"/>
      <dgm:spPr/>
    </dgm:pt>
    <dgm:pt modelId="{33A8DAD1-0073-44DF-BDF3-EAD9339924DD}" type="pres">
      <dgm:prSet presAssocID="{89C0F018-5187-4AD2-B24E-1EBC18715552}" presName="parTx" presStyleLbl="revTx" presStyleIdx="3" presStyleCnt="6">
        <dgm:presLayoutVars>
          <dgm:chMax val="0"/>
          <dgm:chPref val="0"/>
        </dgm:presLayoutVars>
      </dgm:prSet>
      <dgm:spPr/>
    </dgm:pt>
    <dgm:pt modelId="{2DA0FC47-A283-4F8A-941F-069BA1F6FE0F}" type="pres">
      <dgm:prSet presAssocID="{52C8F4A2-D6E3-4683-AB35-1DD4A7470E12}" presName="sibTrans" presStyleCnt="0"/>
      <dgm:spPr/>
    </dgm:pt>
    <dgm:pt modelId="{F77C8EA9-7282-4670-9EFA-5A0CF4344C1D}" type="pres">
      <dgm:prSet presAssocID="{8DCFD204-98C9-4B8B-9A10-4908ADCC262F}" presName="compNode" presStyleCnt="0"/>
      <dgm:spPr/>
    </dgm:pt>
    <dgm:pt modelId="{41410A94-5210-404D-91EF-DC1C8C9C61F0}" type="pres">
      <dgm:prSet presAssocID="{8DCFD204-98C9-4B8B-9A10-4908ADCC262F}" presName="bgRect" presStyleLbl="bgShp" presStyleIdx="4" presStyleCnt="6"/>
      <dgm:spPr/>
    </dgm:pt>
    <dgm:pt modelId="{CBEB78B5-E805-4941-91CA-6CA6AB7C5B24}" type="pres">
      <dgm:prSet presAssocID="{8DCFD204-98C9-4B8B-9A10-4908ADCC262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FDAAFAFC-0D53-4851-8550-DE290B9035BE}" type="pres">
      <dgm:prSet presAssocID="{8DCFD204-98C9-4B8B-9A10-4908ADCC262F}" presName="spaceRect" presStyleCnt="0"/>
      <dgm:spPr/>
    </dgm:pt>
    <dgm:pt modelId="{03613849-6653-4885-A96A-F141A9D97752}" type="pres">
      <dgm:prSet presAssocID="{8DCFD204-98C9-4B8B-9A10-4908ADCC262F}" presName="parTx" presStyleLbl="revTx" presStyleIdx="4" presStyleCnt="6">
        <dgm:presLayoutVars>
          <dgm:chMax val="0"/>
          <dgm:chPref val="0"/>
        </dgm:presLayoutVars>
      </dgm:prSet>
      <dgm:spPr/>
    </dgm:pt>
    <dgm:pt modelId="{6DF57250-0668-4546-87B4-ACB7A9FB3EC1}" type="pres">
      <dgm:prSet presAssocID="{E33FEE29-7F89-4BB6-A2FE-1487F9064EAA}" presName="sibTrans" presStyleCnt="0"/>
      <dgm:spPr/>
    </dgm:pt>
    <dgm:pt modelId="{9D68C5A7-52BC-4367-953C-21C974D168A3}" type="pres">
      <dgm:prSet presAssocID="{61E467BC-1DD2-4CF6-85E4-285F38290DE9}" presName="compNode" presStyleCnt="0"/>
      <dgm:spPr/>
    </dgm:pt>
    <dgm:pt modelId="{E3AB8D01-C319-4B42-92ED-C820338BB432}" type="pres">
      <dgm:prSet presAssocID="{61E467BC-1DD2-4CF6-85E4-285F38290DE9}" presName="bgRect" presStyleLbl="bgShp" presStyleIdx="5" presStyleCnt="6"/>
      <dgm:spPr/>
    </dgm:pt>
    <dgm:pt modelId="{97CB37D4-B5D1-4501-8239-9CB50AE4371E}" type="pres">
      <dgm:prSet presAssocID="{61E467BC-1DD2-4CF6-85E4-285F38290DE9}"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Thumbs up sign outline"/>
        </a:ext>
      </dgm:extLst>
    </dgm:pt>
    <dgm:pt modelId="{498CB603-D959-4393-86F2-438FEE4AC9F9}" type="pres">
      <dgm:prSet presAssocID="{61E467BC-1DD2-4CF6-85E4-285F38290DE9}" presName="spaceRect" presStyleCnt="0"/>
      <dgm:spPr/>
    </dgm:pt>
    <dgm:pt modelId="{1662250B-B78C-4FA5-BB50-E0DFC0E180FC}" type="pres">
      <dgm:prSet presAssocID="{61E467BC-1DD2-4CF6-85E4-285F38290DE9}" presName="parTx" presStyleLbl="revTx" presStyleIdx="5" presStyleCnt="6">
        <dgm:presLayoutVars>
          <dgm:chMax val="0"/>
          <dgm:chPref val="0"/>
        </dgm:presLayoutVars>
      </dgm:prSet>
      <dgm:spPr/>
    </dgm:pt>
  </dgm:ptLst>
  <dgm:cxnLst>
    <dgm:cxn modelId="{8EB33C0E-3BA1-43D0-B9C9-981DD9859C59}" srcId="{C86CD255-ACE5-4A2E-8B49-38F4ACDC8F14}" destId="{52FE81E6-D2A2-47C1-B643-500FC2644974}" srcOrd="1" destOrd="0" parTransId="{83D8CFB1-A127-4FDF-81F1-9DDFA306BBF8}" sibTransId="{F24A6DF2-7AB5-4853-AF64-9737E0CDD128}"/>
    <dgm:cxn modelId="{D745103C-A8F1-4039-8F9D-CECE97B19FA9}" type="presOf" srcId="{FE1A8EF8-693C-4C4F-A71C-BA93D30743D2}" destId="{2FC4D9BA-BA8A-4AC1-96B2-3B8E33A9438C}" srcOrd="0" destOrd="0" presId="urn:microsoft.com/office/officeart/2018/2/layout/IconVerticalSolidList"/>
    <dgm:cxn modelId="{E197923C-E4BA-476C-B221-5CC1BBA128BD}" type="presOf" srcId="{89C0F018-5187-4AD2-B24E-1EBC18715552}" destId="{33A8DAD1-0073-44DF-BDF3-EAD9339924DD}" srcOrd="0" destOrd="0" presId="urn:microsoft.com/office/officeart/2018/2/layout/IconVerticalSolidList"/>
    <dgm:cxn modelId="{E2B8C53E-48C5-4250-A40C-FCB1253D9D48}" srcId="{C86CD255-ACE5-4A2E-8B49-38F4ACDC8F14}" destId="{E69957FF-ADBF-4844-A279-0306D2B628C6}" srcOrd="0" destOrd="0" parTransId="{F377B51C-7CC7-4387-BA98-EB12DD9B7B64}" sibTransId="{C0D8E904-FADB-4E3C-A593-1F0810A2016E}"/>
    <dgm:cxn modelId="{A2B15160-5680-40D9-9B6B-31CF8B70FE78}" type="presOf" srcId="{8DCFD204-98C9-4B8B-9A10-4908ADCC262F}" destId="{03613849-6653-4885-A96A-F141A9D97752}" srcOrd="0" destOrd="0" presId="urn:microsoft.com/office/officeart/2018/2/layout/IconVerticalSolidList"/>
    <dgm:cxn modelId="{CD5DCA63-F51E-40F8-9A11-740B33F27610}" type="presOf" srcId="{61E467BC-1DD2-4CF6-85E4-285F38290DE9}" destId="{1662250B-B78C-4FA5-BB50-E0DFC0E180FC}" srcOrd="0" destOrd="0" presId="urn:microsoft.com/office/officeart/2018/2/layout/IconVerticalSolidList"/>
    <dgm:cxn modelId="{6FEDE66B-B966-49C6-B457-20D5EE198366}" srcId="{C86CD255-ACE5-4A2E-8B49-38F4ACDC8F14}" destId="{8DCFD204-98C9-4B8B-9A10-4908ADCC262F}" srcOrd="4" destOrd="0" parTransId="{DC39EFDF-10B0-4E94-BB4E-D39ECA01063A}" sibTransId="{E33FEE29-7F89-4BB6-A2FE-1487F9064EAA}"/>
    <dgm:cxn modelId="{A4308D50-BFF5-46E8-9CDB-515EF097DF21}" type="presOf" srcId="{C86CD255-ACE5-4A2E-8B49-38F4ACDC8F14}" destId="{4EF74C74-E026-4063-9888-EAA05CE11A00}" srcOrd="0" destOrd="0" presId="urn:microsoft.com/office/officeart/2018/2/layout/IconVerticalSolidList"/>
    <dgm:cxn modelId="{11141589-01B6-4B59-81DC-79F3F6BCABA0}" srcId="{C86CD255-ACE5-4A2E-8B49-38F4ACDC8F14}" destId="{61E467BC-1DD2-4CF6-85E4-285F38290DE9}" srcOrd="5" destOrd="0" parTransId="{96CFBB81-20FB-4308-98DB-A0AF1BFA2DBE}" sibTransId="{FC6386AE-E982-4278-A3B9-90217ACA1750}"/>
    <dgm:cxn modelId="{7448B9A2-A3C1-43F4-BF6E-6ECC7AC73A25}" srcId="{C86CD255-ACE5-4A2E-8B49-38F4ACDC8F14}" destId="{FE1A8EF8-693C-4C4F-A71C-BA93D30743D2}" srcOrd="2" destOrd="0" parTransId="{4400D66C-2D1B-4C27-AC4D-4156CC3DDDC7}" sibTransId="{36E8D888-5879-4764-8032-C6C9AB3F95E2}"/>
    <dgm:cxn modelId="{9D1738B6-F634-495D-9BD8-3CACE65F0407}" srcId="{C86CD255-ACE5-4A2E-8B49-38F4ACDC8F14}" destId="{89C0F018-5187-4AD2-B24E-1EBC18715552}" srcOrd="3" destOrd="0" parTransId="{AF1F5D78-8C4E-442A-8797-7C7E0F366BF8}" sibTransId="{52C8F4A2-D6E3-4683-AB35-1DD4A7470E12}"/>
    <dgm:cxn modelId="{89AAC5C4-70F1-4B2A-9D0D-6A231FC459BC}" type="presOf" srcId="{E69957FF-ADBF-4844-A279-0306D2B628C6}" destId="{5D01A7F5-AD00-41B6-A6B4-D2CF7CF33871}" srcOrd="0" destOrd="0" presId="urn:microsoft.com/office/officeart/2018/2/layout/IconVerticalSolidList"/>
    <dgm:cxn modelId="{03F3FDFD-54DF-481E-A396-DA1013AC0E08}" type="presOf" srcId="{52FE81E6-D2A2-47C1-B643-500FC2644974}" destId="{9F9EDE30-8B27-4195-B9C0-65B5BB84111E}" srcOrd="0" destOrd="0" presId="urn:microsoft.com/office/officeart/2018/2/layout/IconVerticalSolidList"/>
    <dgm:cxn modelId="{91257587-3E0A-4D0F-95F7-7198DE2914E3}" type="presParOf" srcId="{4EF74C74-E026-4063-9888-EAA05CE11A00}" destId="{8CB736F9-EB47-4BC3-9C2D-4C200C06A4D7}" srcOrd="0" destOrd="0" presId="urn:microsoft.com/office/officeart/2018/2/layout/IconVerticalSolidList"/>
    <dgm:cxn modelId="{0C6BD1FF-1BDD-4099-9876-521FA5C11DA1}" type="presParOf" srcId="{8CB736F9-EB47-4BC3-9C2D-4C200C06A4D7}" destId="{7F49B518-665D-4EB3-B6F5-50DB093CDA73}" srcOrd="0" destOrd="0" presId="urn:microsoft.com/office/officeart/2018/2/layout/IconVerticalSolidList"/>
    <dgm:cxn modelId="{2FB4FE1F-F7AE-4D22-BEF0-7C0AE9F65052}" type="presParOf" srcId="{8CB736F9-EB47-4BC3-9C2D-4C200C06A4D7}" destId="{960BF8DE-E350-4B35-B16A-F567CA771B90}" srcOrd="1" destOrd="0" presId="urn:microsoft.com/office/officeart/2018/2/layout/IconVerticalSolidList"/>
    <dgm:cxn modelId="{4EE158A4-EAE4-47E2-A013-FA586FD23AE4}" type="presParOf" srcId="{8CB736F9-EB47-4BC3-9C2D-4C200C06A4D7}" destId="{791BA8F8-1A33-4C04-AF01-C78DC33753D6}" srcOrd="2" destOrd="0" presId="urn:microsoft.com/office/officeart/2018/2/layout/IconVerticalSolidList"/>
    <dgm:cxn modelId="{74C5E0E7-020E-4873-A731-4A43C7964251}" type="presParOf" srcId="{8CB736F9-EB47-4BC3-9C2D-4C200C06A4D7}" destId="{5D01A7F5-AD00-41B6-A6B4-D2CF7CF33871}" srcOrd="3" destOrd="0" presId="urn:microsoft.com/office/officeart/2018/2/layout/IconVerticalSolidList"/>
    <dgm:cxn modelId="{D75ECBDB-54B7-48D3-A793-CA4C4D63EF35}" type="presParOf" srcId="{4EF74C74-E026-4063-9888-EAA05CE11A00}" destId="{73CB65AF-7F9F-43CF-BC84-AE0886A6C4F1}" srcOrd="1" destOrd="0" presId="urn:microsoft.com/office/officeart/2018/2/layout/IconVerticalSolidList"/>
    <dgm:cxn modelId="{FA4DB1F1-CE4F-4360-8BB8-33AC95BF67EF}" type="presParOf" srcId="{4EF74C74-E026-4063-9888-EAA05CE11A00}" destId="{8B9D5B68-4883-4FC4-A2AD-B317DD5389CC}" srcOrd="2" destOrd="0" presId="urn:microsoft.com/office/officeart/2018/2/layout/IconVerticalSolidList"/>
    <dgm:cxn modelId="{5BF7016F-C939-4186-939F-22A7332BE0E9}" type="presParOf" srcId="{8B9D5B68-4883-4FC4-A2AD-B317DD5389CC}" destId="{A7D9F3D8-3BF5-444E-A16F-56F90DEF2367}" srcOrd="0" destOrd="0" presId="urn:microsoft.com/office/officeart/2018/2/layout/IconVerticalSolidList"/>
    <dgm:cxn modelId="{17BEA61A-2A9C-4273-90C3-2488630D1C2B}" type="presParOf" srcId="{8B9D5B68-4883-4FC4-A2AD-B317DD5389CC}" destId="{68798FD7-8F51-4FC8-842F-8774C970A792}" srcOrd="1" destOrd="0" presId="urn:microsoft.com/office/officeart/2018/2/layout/IconVerticalSolidList"/>
    <dgm:cxn modelId="{0F054F15-725F-43DF-B0A8-CC6B6FED4FD2}" type="presParOf" srcId="{8B9D5B68-4883-4FC4-A2AD-B317DD5389CC}" destId="{27B74E19-B812-45A6-BC16-80FC70D07AE2}" srcOrd="2" destOrd="0" presId="urn:microsoft.com/office/officeart/2018/2/layout/IconVerticalSolidList"/>
    <dgm:cxn modelId="{492F8599-DE9E-4D03-859E-9A7C3F4ACD85}" type="presParOf" srcId="{8B9D5B68-4883-4FC4-A2AD-B317DD5389CC}" destId="{9F9EDE30-8B27-4195-B9C0-65B5BB84111E}" srcOrd="3" destOrd="0" presId="urn:microsoft.com/office/officeart/2018/2/layout/IconVerticalSolidList"/>
    <dgm:cxn modelId="{61EAE11D-38EB-447F-A22B-2819F33D9C77}" type="presParOf" srcId="{4EF74C74-E026-4063-9888-EAA05CE11A00}" destId="{1FAF861D-5F81-474E-A0D2-7AEBFF3CFDD7}" srcOrd="3" destOrd="0" presId="urn:microsoft.com/office/officeart/2018/2/layout/IconVerticalSolidList"/>
    <dgm:cxn modelId="{D5CAE275-AB21-4ECF-92CD-B209455C54BE}" type="presParOf" srcId="{4EF74C74-E026-4063-9888-EAA05CE11A00}" destId="{091E8B5F-7F41-4BD6-81B2-696E6508EEFD}" srcOrd="4" destOrd="0" presId="urn:microsoft.com/office/officeart/2018/2/layout/IconVerticalSolidList"/>
    <dgm:cxn modelId="{8129BD0E-86E9-495A-8166-71B96573C15A}" type="presParOf" srcId="{091E8B5F-7F41-4BD6-81B2-696E6508EEFD}" destId="{986DB350-212A-4295-A49E-F35830DF24F9}" srcOrd="0" destOrd="0" presId="urn:microsoft.com/office/officeart/2018/2/layout/IconVerticalSolidList"/>
    <dgm:cxn modelId="{13AA750B-B84E-43FA-A51B-45735E7AC094}" type="presParOf" srcId="{091E8B5F-7F41-4BD6-81B2-696E6508EEFD}" destId="{6BBDA78A-8695-4391-AF2D-B226A0E82397}" srcOrd="1" destOrd="0" presId="urn:microsoft.com/office/officeart/2018/2/layout/IconVerticalSolidList"/>
    <dgm:cxn modelId="{9D822699-4319-43D8-B724-F5DA8B07606C}" type="presParOf" srcId="{091E8B5F-7F41-4BD6-81B2-696E6508EEFD}" destId="{24C1EBA6-1901-4B06-9B31-F2929B546268}" srcOrd="2" destOrd="0" presId="urn:microsoft.com/office/officeart/2018/2/layout/IconVerticalSolidList"/>
    <dgm:cxn modelId="{C7B5BDDA-0B7C-4557-97C4-676E03E82FA6}" type="presParOf" srcId="{091E8B5F-7F41-4BD6-81B2-696E6508EEFD}" destId="{2FC4D9BA-BA8A-4AC1-96B2-3B8E33A9438C}" srcOrd="3" destOrd="0" presId="urn:microsoft.com/office/officeart/2018/2/layout/IconVerticalSolidList"/>
    <dgm:cxn modelId="{09D7D2E6-7437-4FE4-ADB9-72355616079C}" type="presParOf" srcId="{4EF74C74-E026-4063-9888-EAA05CE11A00}" destId="{AF61DE92-D145-4456-AA70-68D3E8F9A83B}" srcOrd="5" destOrd="0" presId="urn:microsoft.com/office/officeart/2018/2/layout/IconVerticalSolidList"/>
    <dgm:cxn modelId="{582FF814-F776-4B0A-BD51-9A112DB66F2A}" type="presParOf" srcId="{4EF74C74-E026-4063-9888-EAA05CE11A00}" destId="{EF089CD6-4A22-4703-96B2-4F8777700CD8}" srcOrd="6" destOrd="0" presId="urn:microsoft.com/office/officeart/2018/2/layout/IconVerticalSolidList"/>
    <dgm:cxn modelId="{7D777A9F-17C2-44E1-A9EF-6E57F6D4EE9F}" type="presParOf" srcId="{EF089CD6-4A22-4703-96B2-4F8777700CD8}" destId="{B3DEE409-726A-473A-8963-634A220D26FA}" srcOrd="0" destOrd="0" presId="urn:microsoft.com/office/officeart/2018/2/layout/IconVerticalSolidList"/>
    <dgm:cxn modelId="{A5AA6219-3C53-4D73-855C-214C6D3ECAEC}" type="presParOf" srcId="{EF089CD6-4A22-4703-96B2-4F8777700CD8}" destId="{46F452FD-9E07-4B49-98A7-135630865A11}" srcOrd="1" destOrd="0" presId="urn:microsoft.com/office/officeart/2018/2/layout/IconVerticalSolidList"/>
    <dgm:cxn modelId="{37324E61-A6F9-422F-A658-C31D12535E23}" type="presParOf" srcId="{EF089CD6-4A22-4703-96B2-4F8777700CD8}" destId="{441AA383-002C-4FFA-A93A-6BE8ABF029A5}" srcOrd="2" destOrd="0" presId="urn:microsoft.com/office/officeart/2018/2/layout/IconVerticalSolidList"/>
    <dgm:cxn modelId="{C41BF593-D163-4158-BA05-D61D8E432707}" type="presParOf" srcId="{EF089CD6-4A22-4703-96B2-4F8777700CD8}" destId="{33A8DAD1-0073-44DF-BDF3-EAD9339924DD}" srcOrd="3" destOrd="0" presId="urn:microsoft.com/office/officeart/2018/2/layout/IconVerticalSolidList"/>
    <dgm:cxn modelId="{2192A255-F3D3-4BBA-B48E-D8E13CDCA2E2}" type="presParOf" srcId="{4EF74C74-E026-4063-9888-EAA05CE11A00}" destId="{2DA0FC47-A283-4F8A-941F-069BA1F6FE0F}" srcOrd="7" destOrd="0" presId="urn:microsoft.com/office/officeart/2018/2/layout/IconVerticalSolidList"/>
    <dgm:cxn modelId="{893E2F0D-0789-4B8B-8286-E4E298733176}" type="presParOf" srcId="{4EF74C74-E026-4063-9888-EAA05CE11A00}" destId="{F77C8EA9-7282-4670-9EFA-5A0CF4344C1D}" srcOrd="8" destOrd="0" presId="urn:microsoft.com/office/officeart/2018/2/layout/IconVerticalSolidList"/>
    <dgm:cxn modelId="{82B27B6A-0149-458D-A9E7-5330D5B28E0D}" type="presParOf" srcId="{F77C8EA9-7282-4670-9EFA-5A0CF4344C1D}" destId="{41410A94-5210-404D-91EF-DC1C8C9C61F0}" srcOrd="0" destOrd="0" presId="urn:microsoft.com/office/officeart/2018/2/layout/IconVerticalSolidList"/>
    <dgm:cxn modelId="{EF14EE06-45F2-47D9-B0D5-87CFA06AA7D4}" type="presParOf" srcId="{F77C8EA9-7282-4670-9EFA-5A0CF4344C1D}" destId="{CBEB78B5-E805-4941-91CA-6CA6AB7C5B24}" srcOrd="1" destOrd="0" presId="urn:microsoft.com/office/officeart/2018/2/layout/IconVerticalSolidList"/>
    <dgm:cxn modelId="{197B44A7-C25F-42D0-AFD2-746D0224CEBF}" type="presParOf" srcId="{F77C8EA9-7282-4670-9EFA-5A0CF4344C1D}" destId="{FDAAFAFC-0D53-4851-8550-DE290B9035BE}" srcOrd="2" destOrd="0" presId="urn:microsoft.com/office/officeart/2018/2/layout/IconVerticalSolidList"/>
    <dgm:cxn modelId="{06273775-4A40-437C-8C8A-7D728B0A2363}" type="presParOf" srcId="{F77C8EA9-7282-4670-9EFA-5A0CF4344C1D}" destId="{03613849-6653-4885-A96A-F141A9D97752}" srcOrd="3" destOrd="0" presId="urn:microsoft.com/office/officeart/2018/2/layout/IconVerticalSolidList"/>
    <dgm:cxn modelId="{428A28D6-6F62-4B90-83B0-3900D742F1AF}" type="presParOf" srcId="{4EF74C74-E026-4063-9888-EAA05CE11A00}" destId="{6DF57250-0668-4546-87B4-ACB7A9FB3EC1}" srcOrd="9" destOrd="0" presId="urn:microsoft.com/office/officeart/2018/2/layout/IconVerticalSolidList"/>
    <dgm:cxn modelId="{E5FF113C-4D8E-46C9-9B94-49A2777FA2DA}" type="presParOf" srcId="{4EF74C74-E026-4063-9888-EAA05CE11A00}" destId="{9D68C5A7-52BC-4367-953C-21C974D168A3}" srcOrd="10" destOrd="0" presId="urn:microsoft.com/office/officeart/2018/2/layout/IconVerticalSolidList"/>
    <dgm:cxn modelId="{2938390E-FDD9-469C-8FA0-827A008ED5FE}" type="presParOf" srcId="{9D68C5A7-52BC-4367-953C-21C974D168A3}" destId="{E3AB8D01-C319-4B42-92ED-C820338BB432}" srcOrd="0" destOrd="0" presId="urn:microsoft.com/office/officeart/2018/2/layout/IconVerticalSolidList"/>
    <dgm:cxn modelId="{61462DC5-1C43-48B0-A4F4-EFA86DB70D93}" type="presParOf" srcId="{9D68C5A7-52BC-4367-953C-21C974D168A3}" destId="{97CB37D4-B5D1-4501-8239-9CB50AE4371E}" srcOrd="1" destOrd="0" presId="urn:microsoft.com/office/officeart/2018/2/layout/IconVerticalSolidList"/>
    <dgm:cxn modelId="{6DD0AA42-48ED-4456-ACC7-1CABA1AB87F8}" type="presParOf" srcId="{9D68C5A7-52BC-4367-953C-21C974D168A3}" destId="{498CB603-D959-4393-86F2-438FEE4AC9F9}" srcOrd="2" destOrd="0" presId="urn:microsoft.com/office/officeart/2018/2/layout/IconVerticalSolidList"/>
    <dgm:cxn modelId="{059B7C25-02C3-45AE-AF6C-B286DC059E43}" type="presParOf" srcId="{9D68C5A7-52BC-4367-953C-21C974D168A3}" destId="{1662250B-B78C-4FA5-BB50-E0DFC0E180F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660594-C3F1-4084-8A0D-DDB6B45166DC}"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1162D20C-62CE-4D44-AED9-0C73923A8FF1}">
      <dgm:prSet custT="1"/>
      <dgm:spPr/>
      <dgm:t>
        <a:bodyPr/>
        <a:lstStyle/>
        <a:p>
          <a:r>
            <a:rPr lang="en-GB" sz="1800" b="0" dirty="0"/>
            <a:t>Task</a:t>
          </a:r>
          <a:endParaRPr lang="en-US" sz="1800" b="0" dirty="0"/>
        </a:p>
      </dgm:t>
    </dgm:pt>
    <dgm:pt modelId="{B4AF330E-D22A-4F24-93DF-766FA2926E41}" type="parTrans" cxnId="{6FFD8E4B-E350-47E1-9AB6-6F914B33212B}">
      <dgm:prSet/>
      <dgm:spPr/>
      <dgm:t>
        <a:bodyPr/>
        <a:lstStyle/>
        <a:p>
          <a:endParaRPr lang="en-US" sz="1800"/>
        </a:p>
      </dgm:t>
    </dgm:pt>
    <dgm:pt modelId="{2F60FFB0-1E83-47AB-92DF-49E5E4ABF261}" type="sibTrans" cxnId="{6FFD8E4B-E350-47E1-9AB6-6F914B33212B}">
      <dgm:prSet/>
      <dgm:spPr/>
      <dgm:t>
        <a:bodyPr/>
        <a:lstStyle/>
        <a:p>
          <a:endParaRPr lang="en-US" sz="1800"/>
        </a:p>
      </dgm:t>
    </dgm:pt>
    <dgm:pt modelId="{D2E5E66D-0126-4192-ACFF-64BDDCCFCCDC}">
      <dgm:prSet custT="1"/>
      <dgm:spPr/>
      <dgm:t>
        <a:bodyPr/>
        <a:lstStyle/>
        <a:p>
          <a:r>
            <a:rPr lang="en-GB" sz="1800" dirty="0"/>
            <a:t>Predicting the future sales quantities for different product categories.</a:t>
          </a:r>
          <a:endParaRPr lang="en-US" sz="1800" dirty="0"/>
        </a:p>
      </dgm:t>
    </dgm:pt>
    <dgm:pt modelId="{7EB434F5-B07E-4CA8-B0DE-29BA858D7785}" type="parTrans" cxnId="{539A0F56-96FA-46F2-B02F-AA6FBF4F8647}">
      <dgm:prSet/>
      <dgm:spPr/>
      <dgm:t>
        <a:bodyPr/>
        <a:lstStyle/>
        <a:p>
          <a:endParaRPr lang="en-US" sz="1800"/>
        </a:p>
      </dgm:t>
    </dgm:pt>
    <dgm:pt modelId="{9535DE88-D067-4003-98F1-A77B8F7F828C}" type="sibTrans" cxnId="{539A0F56-96FA-46F2-B02F-AA6FBF4F8647}">
      <dgm:prSet/>
      <dgm:spPr/>
      <dgm:t>
        <a:bodyPr/>
        <a:lstStyle/>
        <a:p>
          <a:endParaRPr lang="en-US" sz="1800"/>
        </a:p>
      </dgm:t>
    </dgm:pt>
    <dgm:pt modelId="{24C113DD-5E23-4BE6-B707-4C051A8FAA05}">
      <dgm:prSet custT="1"/>
      <dgm:spPr/>
      <dgm:t>
        <a:bodyPr/>
        <a:lstStyle/>
        <a:p>
          <a:r>
            <a:rPr lang="en-GB" sz="1800" dirty="0"/>
            <a:t>Calculating the Safety Stock level and the Reorder point.</a:t>
          </a:r>
          <a:endParaRPr lang="en-US" sz="1800" dirty="0"/>
        </a:p>
      </dgm:t>
    </dgm:pt>
    <dgm:pt modelId="{36691DC4-8431-483A-A91D-1A108A27F188}" type="parTrans" cxnId="{2A7E4346-8BD7-4D49-9AD8-75974799DBCA}">
      <dgm:prSet/>
      <dgm:spPr/>
      <dgm:t>
        <a:bodyPr/>
        <a:lstStyle/>
        <a:p>
          <a:endParaRPr lang="en-US" sz="1800"/>
        </a:p>
      </dgm:t>
    </dgm:pt>
    <dgm:pt modelId="{A8C21A03-97C8-43C5-AF34-7145FD1B144E}" type="sibTrans" cxnId="{2A7E4346-8BD7-4D49-9AD8-75974799DBCA}">
      <dgm:prSet/>
      <dgm:spPr/>
      <dgm:t>
        <a:bodyPr/>
        <a:lstStyle/>
        <a:p>
          <a:endParaRPr lang="en-US" sz="1800"/>
        </a:p>
      </dgm:t>
    </dgm:pt>
    <dgm:pt modelId="{B757B737-7235-48D5-9C8A-B65650F9024F}">
      <dgm:prSet custT="1"/>
      <dgm:spPr/>
      <dgm:t>
        <a:bodyPr/>
        <a:lstStyle/>
        <a:p>
          <a:r>
            <a:rPr lang="en-GB" sz="1800" b="0" dirty="0"/>
            <a:t>Action</a:t>
          </a:r>
          <a:endParaRPr lang="en-US" sz="1800" b="0" dirty="0"/>
        </a:p>
      </dgm:t>
    </dgm:pt>
    <dgm:pt modelId="{9E865C05-428B-4A16-87D5-137D2636A58A}" type="parTrans" cxnId="{ED375C86-ACEE-44B2-91B6-7330999CA91F}">
      <dgm:prSet/>
      <dgm:spPr/>
      <dgm:t>
        <a:bodyPr/>
        <a:lstStyle/>
        <a:p>
          <a:endParaRPr lang="en-US" sz="1800"/>
        </a:p>
      </dgm:t>
    </dgm:pt>
    <dgm:pt modelId="{BA443D4E-76D3-4E74-AEFA-E4F5B3E7F7F5}" type="sibTrans" cxnId="{ED375C86-ACEE-44B2-91B6-7330999CA91F}">
      <dgm:prSet/>
      <dgm:spPr/>
      <dgm:t>
        <a:bodyPr/>
        <a:lstStyle/>
        <a:p>
          <a:endParaRPr lang="en-US" sz="1800"/>
        </a:p>
      </dgm:t>
    </dgm:pt>
    <dgm:pt modelId="{6EDB0071-169B-497B-82DC-4C9E3F2F3471}">
      <dgm:prSet custT="1"/>
      <dgm:spPr/>
      <dgm:t>
        <a:bodyPr/>
        <a:lstStyle/>
        <a:p>
          <a:r>
            <a:rPr lang="en-GB" sz="1800" dirty="0"/>
            <a:t>Data Preparation: Imported necessary libraries and loaded the sales data into a pandas data frame. The data was parsed to ensure proper date-time handling.</a:t>
          </a:r>
          <a:endParaRPr lang="en-US" sz="1800" dirty="0"/>
        </a:p>
      </dgm:t>
    </dgm:pt>
    <dgm:pt modelId="{DDE9B605-FB0F-4119-812B-2063D04E7187}" type="parTrans" cxnId="{DFF7589D-0661-49E8-A8CD-024FABBCBF19}">
      <dgm:prSet/>
      <dgm:spPr/>
      <dgm:t>
        <a:bodyPr/>
        <a:lstStyle/>
        <a:p>
          <a:endParaRPr lang="en-US" sz="1800"/>
        </a:p>
      </dgm:t>
    </dgm:pt>
    <dgm:pt modelId="{0FB0F2FB-D8D3-46C3-889F-EBCB0E64FD2A}" type="sibTrans" cxnId="{DFF7589D-0661-49E8-A8CD-024FABBCBF19}">
      <dgm:prSet/>
      <dgm:spPr/>
      <dgm:t>
        <a:bodyPr/>
        <a:lstStyle/>
        <a:p>
          <a:endParaRPr lang="en-US" sz="1800"/>
        </a:p>
      </dgm:t>
    </dgm:pt>
    <dgm:pt modelId="{A0C014E6-E4F7-4629-9E7A-4E5C88C01EB9}">
      <dgm:prSet custT="1"/>
      <dgm:spPr/>
      <dgm:t>
        <a:bodyPr/>
        <a:lstStyle/>
        <a:p>
          <a:r>
            <a:rPr lang="en-GB" sz="1800" b="0" dirty="0"/>
            <a:t>Product Category Analysis</a:t>
          </a:r>
          <a:endParaRPr lang="en-US" sz="1800" b="0" dirty="0"/>
        </a:p>
      </dgm:t>
    </dgm:pt>
    <dgm:pt modelId="{2FB323E5-F740-4B4C-80FB-0E10FE1AC2CF}" type="parTrans" cxnId="{8EED750A-209F-47CF-ADDF-81BCE559AD65}">
      <dgm:prSet/>
      <dgm:spPr/>
      <dgm:t>
        <a:bodyPr/>
        <a:lstStyle/>
        <a:p>
          <a:endParaRPr lang="en-US" sz="1800"/>
        </a:p>
      </dgm:t>
    </dgm:pt>
    <dgm:pt modelId="{0BBB77CD-6B8B-4B27-A178-D3FFCB65B275}" type="sibTrans" cxnId="{8EED750A-209F-47CF-ADDF-81BCE559AD65}">
      <dgm:prSet/>
      <dgm:spPr/>
      <dgm:t>
        <a:bodyPr/>
        <a:lstStyle/>
        <a:p>
          <a:endParaRPr lang="en-US" sz="1800"/>
        </a:p>
      </dgm:t>
    </dgm:pt>
    <dgm:pt modelId="{660CA059-150E-4EDE-A4BD-64EE7FBA674F}">
      <dgm:prSet custT="1"/>
      <dgm:spPr/>
      <dgm:t>
        <a:bodyPr/>
        <a:lstStyle/>
        <a:p>
          <a:r>
            <a:rPr lang="en-GB" sz="1800" dirty="0"/>
            <a:t>Isolated sales data for each product category.</a:t>
          </a:r>
          <a:endParaRPr lang="en-US" sz="1800" dirty="0"/>
        </a:p>
      </dgm:t>
    </dgm:pt>
    <dgm:pt modelId="{1B43D3F4-CF2D-4253-B5D2-BFF2969EAC68}" type="parTrans" cxnId="{E75DF96E-85F2-4893-A347-BCAC0A0039D8}">
      <dgm:prSet/>
      <dgm:spPr/>
      <dgm:t>
        <a:bodyPr/>
        <a:lstStyle/>
        <a:p>
          <a:endParaRPr lang="en-US" sz="1800"/>
        </a:p>
      </dgm:t>
    </dgm:pt>
    <dgm:pt modelId="{1DEA2D0E-6339-44DB-83CF-8F4D7AA48AA9}" type="sibTrans" cxnId="{E75DF96E-85F2-4893-A347-BCAC0A0039D8}">
      <dgm:prSet/>
      <dgm:spPr/>
      <dgm:t>
        <a:bodyPr/>
        <a:lstStyle/>
        <a:p>
          <a:endParaRPr lang="en-US" sz="1800"/>
        </a:p>
      </dgm:t>
    </dgm:pt>
    <dgm:pt modelId="{53C1ECCC-698A-40AC-A74A-A0529C430FDF}">
      <dgm:prSet custT="1"/>
      <dgm:spPr/>
      <dgm:t>
        <a:bodyPr/>
        <a:lstStyle/>
        <a:p>
          <a:r>
            <a:rPr lang="en-GB" sz="1800" dirty="0"/>
            <a:t>Aggregated sales quantities on a monthly basis.</a:t>
          </a:r>
          <a:endParaRPr lang="en-US" sz="1800" dirty="0"/>
        </a:p>
      </dgm:t>
    </dgm:pt>
    <dgm:pt modelId="{CD26B4C2-3374-48C7-9986-7BE3DD44B49F}" type="parTrans" cxnId="{7196CC4C-6E85-4A6B-9534-B570D1AEBF3F}">
      <dgm:prSet/>
      <dgm:spPr/>
      <dgm:t>
        <a:bodyPr/>
        <a:lstStyle/>
        <a:p>
          <a:endParaRPr lang="en-US" sz="1800"/>
        </a:p>
      </dgm:t>
    </dgm:pt>
    <dgm:pt modelId="{E50C7837-9BEB-49A5-AF4B-1EFCDC691487}" type="sibTrans" cxnId="{7196CC4C-6E85-4A6B-9534-B570D1AEBF3F}">
      <dgm:prSet/>
      <dgm:spPr/>
      <dgm:t>
        <a:bodyPr/>
        <a:lstStyle/>
        <a:p>
          <a:endParaRPr lang="en-US" sz="1800"/>
        </a:p>
      </dgm:t>
    </dgm:pt>
    <dgm:pt modelId="{44BA07F3-339B-4B36-A954-D178EB4780F0}">
      <dgm:prSet custT="1"/>
      <dgm:spPr/>
      <dgm:t>
        <a:bodyPr/>
        <a:lstStyle/>
        <a:p>
          <a:r>
            <a:rPr lang="en-GB" sz="1800" dirty="0"/>
            <a:t>Applied a time series decomposition to understand trend and seasonality.</a:t>
          </a:r>
          <a:endParaRPr lang="en-US" sz="1800" dirty="0"/>
        </a:p>
      </dgm:t>
    </dgm:pt>
    <dgm:pt modelId="{A65FB2A4-9990-46E7-A8B8-8D871229BBC5}" type="parTrans" cxnId="{EBFC2DEA-51F6-478E-92FB-BA50C1B75D64}">
      <dgm:prSet/>
      <dgm:spPr/>
      <dgm:t>
        <a:bodyPr/>
        <a:lstStyle/>
        <a:p>
          <a:endParaRPr lang="en-US" sz="1800"/>
        </a:p>
      </dgm:t>
    </dgm:pt>
    <dgm:pt modelId="{2665DE3F-CDF5-4820-9CDD-0EC046AE89FF}" type="sibTrans" cxnId="{EBFC2DEA-51F6-478E-92FB-BA50C1B75D64}">
      <dgm:prSet/>
      <dgm:spPr/>
      <dgm:t>
        <a:bodyPr/>
        <a:lstStyle/>
        <a:p>
          <a:endParaRPr lang="en-US" sz="1800"/>
        </a:p>
      </dgm:t>
    </dgm:pt>
    <dgm:pt modelId="{98E4E5F4-EDDA-4983-9191-BBE5E76FD1D9}">
      <dgm:prSet custT="1"/>
      <dgm:spPr/>
      <dgm:t>
        <a:bodyPr/>
        <a:lstStyle/>
        <a:p>
          <a:r>
            <a:rPr lang="en-GB" sz="1800" dirty="0"/>
            <a:t>Split the data into training and testing sets.</a:t>
          </a:r>
          <a:endParaRPr lang="en-US" sz="1800" dirty="0"/>
        </a:p>
      </dgm:t>
    </dgm:pt>
    <dgm:pt modelId="{80418E3E-C6AC-4844-A3D0-39EFF3BE7B92}" type="parTrans" cxnId="{3FBEEE09-5672-4E60-A66B-2AC6DEB74264}">
      <dgm:prSet/>
      <dgm:spPr/>
      <dgm:t>
        <a:bodyPr/>
        <a:lstStyle/>
        <a:p>
          <a:endParaRPr lang="en-US" sz="1800"/>
        </a:p>
      </dgm:t>
    </dgm:pt>
    <dgm:pt modelId="{547E0CBF-096A-4E9D-B9C1-28DB98C38835}" type="sibTrans" cxnId="{3FBEEE09-5672-4E60-A66B-2AC6DEB74264}">
      <dgm:prSet/>
      <dgm:spPr/>
      <dgm:t>
        <a:bodyPr/>
        <a:lstStyle/>
        <a:p>
          <a:endParaRPr lang="en-US" sz="1800"/>
        </a:p>
      </dgm:t>
    </dgm:pt>
    <dgm:pt modelId="{7B47B264-3640-4CF5-BAE8-13E033EB3074}">
      <dgm:prSet custT="1"/>
      <dgm:spPr/>
      <dgm:t>
        <a:bodyPr/>
        <a:lstStyle/>
        <a:p>
          <a:r>
            <a:rPr lang="en-GB" sz="1800" dirty="0"/>
            <a:t>Modelled sales using Exponential Smoothing and forecasted future quantities.</a:t>
          </a:r>
          <a:endParaRPr lang="en-US" sz="1800" dirty="0"/>
        </a:p>
      </dgm:t>
    </dgm:pt>
    <dgm:pt modelId="{91C3FFBE-EBAC-476A-B4AA-C19A8414311E}" type="parTrans" cxnId="{277C96F6-1239-4829-A1D2-6E5A342A9425}">
      <dgm:prSet/>
      <dgm:spPr/>
      <dgm:t>
        <a:bodyPr/>
        <a:lstStyle/>
        <a:p>
          <a:endParaRPr lang="en-US" sz="1800"/>
        </a:p>
      </dgm:t>
    </dgm:pt>
    <dgm:pt modelId="{C50278D7-38EB-4ABD-B204-B216901E9813}" type="sibTrans" cxnId="{277C96F6-1239-4829-A1D2-6E5A342A9425}">
      <dgm:prSet/>
      <dgm:spPr/>
      <dgm:t>
        <a:bodyPr/>
        <a:lstStyle/>
        <a:p>
          <a:endParaRPr lang="en-US" sz="1800"/>
        </a:p>
      </dgm:t>
    </dgm:pt>
    <dgm:pt modelId="{C44BB89B-CA06-4A81-BD67-3DDD62B5F900}">
      <dgm:prSet custT="1"/>
      <dgm:spPr/>
      <dgm:t>
        <a:bodyPr/>
        <a:lstStyle/>
        <a:p>
          <a:r>
            <a:rPr lang="en-GB" sz="1800" dirty="0"/>
            <a:t>Evaluated the model's performance using mean squared error.</a:t>
          </a:r>
          <a:endParaRPr lang="en-US" sz="1800" dirty="0"/>
        </a:p>
      </dgm:t>
    </dgm:pt>
    <dgm:pt modelId="{ACBE9414-D297-4CB2-85D1-8C30C5A407A2}" type="parTrans" cxnId="{73DC26D1-C718-40B1-A1C2-D439B38522BE}">
      <dgm:prSet/>
      <dgm:spPr/>
      <dgm:t>
        <a:bodyPr/>
        <a:lstStyle/>
        <a:p>
          <a:endParaRPr lang="en-US" sz="1800"/>
        </a:p>
      </dgm:t>
    </dgm:pt>
    <dgm:pt modelId="{B6FBEED7-B1C7-4D01-B69B-300D47DD7B0C}" type="sibTrans" cxnId="{73DC26D1-C718-40B1-A1C2-D439B38522BE}">
      <dgm:prSet/>
      <dgm:spPr/>
      <dgm:t>
        <a:bodyPr/>
        <a:lstStyle/>
        <a:p>
          <a:endParaRPr lang="en-US" sz="1800"/>
        </a:p>
      </dgm:t>
    </dgm:pt>
    <dgm:pt modelId="{A74CEB49-EFEB-4032-A6CC-D79B3D826D28}" type="pres">
      <dgm:prSet presAssocID="{DB660594-C3F1-4084-8A0D-DDB6B45166DC}" presName="Name0" presStyleCnt="0">
        <dgm:presLayoutVars>
          <dgm:dir/>
          <dgm:animLvl val="lvl"/>
          <dgm:resizeHandles val="exact"/>
        </dgm:presLayoutVars>
      </dgm:prSet>
      <dgm:spPr/>
    </dgm:pt>
    <dgm:pt modelId="{EE3E1480-888F-46F6-856B-989A151E19F0}" type="pres">
      <dgm:prSet presAssocID="{1162D20C-62CE-4D44-AED9-0C73923A8FF1}" presName="linNode" presStyleCnt="0"/>
      <dgm:spPr/>
    </dgm:pt>
    <dgm:pt modelId="{9EFDB7DB-6DEE-4FE9-B487-1F2440FB2F8F}" type="pres">
      <dgm:prSet presAssocID="{1162D20C-62CE-4D44-AED9-0C73923A8FF1}" presName="parTx" presStyleLbl="revTx" presStyleIdx="0" presStyleCnt="3">
        <dgm:presLayoutVars>
          <dgm:chMax val="1"/>
          <dgm:bulletEnabled val="1"/>
        </dgm:presLayoutVars>
      </dgm:prSet>
      <dgm:spPr/>
    </dgm:pt>
    <dgm:pt modelId="{F86F0512-B106-4ADF-824D-4DACE71B810B}" type="pres">
      <dgm:prSet presAssocID="{1162D20C-62CE-4D44-AED9-0C73923A8FF1}" presName="bracket" presStyleLbl="parChTrans1D1" presStyleIdx="0" presStyleCnt="3"/>
      <dgm:spPr/>
    </dgm:pt>
    <dgm:pt modelId="{FBBDAA1D-BC09-4D71-8297-C500C3283770}" type="pres">
      <dgm:prSet presAssocID="{1162D20C-62CE-4D44-AED9-0C73923A8FF1}" presName="spH" presStyleCnt="0"/>
      <dgm:spPr/>
    </dgm:pt>
    <dgm:pt modelId="{AAB0863A-0576-422B-B167-37FFCE68BD90}" type="pres">
      <dgm:prSet presAssocID="{1162D20C-62CE-4D44-AED9-0C73923A8FF1}" presName="desTx" presStyleLbl="node1" presStyleIdx="0" presStyleCnt="3">
        <dgm:presLayoutVars>
          <dgm:bulletEnabled val="1"/>
        </dgm:presLayoutVars>
      </dgm:prSet>
      <dgm:spPr/>
    </dgm:pt>
    <dgm:pt modelId="{AF69F4CD-9079-47F6-B48B-9055BE3452D7}" type="pres">
      <dgm:prSet presAssocID="{2F60FFB0-1E83-47AB-92DF-49E5E4ABF261}" presName="spV" presStyleCnt="0"/>
      <dgm:spPr/>
    </dgm:pt>
    <dgm:pt modelId="{F54880D1-00DC-4E77-9A5D-9439CA843BCC}" type="pres">
      <dgm:prSet presAssocID="{B757B737-7235-48D5-9C8A-B65650F9024F}" presName="linNode" presStyleCnt="0"/>
      <dgm:spPr/>
    </dgm:pt>
    <dgm:pt modelId="{0BD8008E-12A5-41BA-9962-9D1302D5BAA4}" type="pres">
      <dgm:prSet presAssocID="{B757B737-7235-48D5-9C8A-B65650F9024F}" presName="parTx" presStyleLbl="revTx" presStyleIdx="1" presStyleCnt="3">
        <dgm:presLayoutVars>
          <dgm:chMax val="1"/>
          <dgm:bulletEnabled val="1"/>
        </dgm:presLayoutVars>
      </dgm:prSet>
      <dgm:spPr/>
    </dgm:pt>
    <dgm:pt modelId="{463DCB90-A415-40B1-AEAF-9768D11BE0BE}" type="pres">
      <dgm:prSet presAssocID="{B757B737-7235-48D5-9C8A-B65650F9024F}" presName="bracket" presStyleLbl="parChTrans1D1" presStyleIdx="1" presStyleCnt="3"/>
      <dgm:spPr/>
    </dgm:pt>
    <dgm:pt modelId="{3D103B3F-C5C0-4142-8204-95D35690A5ED}" type="pres">
      <dgm:prSet presAssocID="{B757B737-7235-48D5-9C8A-B65650F9024F}" presName="spH" presStyleCnt="0"/>
      <dgm:spPr/>
    </dgm:pt>
    <dgm:pt modelId="{8FBD6470-EF50-4CC3-AC52-03A275FF354B}" type="pres">
      <dgm:prSet presAssocID="{B757B737-7235-48D5-9C8A-B65650F9024F}" presName="desTx" presStyleLbl="node1" presStyleIdx="1" presStyleCnt="3">
        <dgm:presLayoutVars>
          <dgm:bulletEnabled val="1"/>
        </dgm:presLayoutVars>
      </dgm:prSet>
      <dgm:spPr/>
    </dgm:pt>
    <dgm:pt modelId="{AA32AA35-20C9-4806-B84A-229A91B25CFB}" type="pres">
      <dgm:prSet presAssocID="{BA443D4E-76D3-4E74-AEFA-E4F5B3E7F7F5}" presName="spV" presStyleCnt="0"/>
      <dgm:spPr/>
    </dgm:pt>
    <dgm:pt modelId="{3FB1FDC7-9829-4C0E-BF06-5BAC5D87C186}" type="pres">
      <dgm:prSet presAssocID="{A0C014E6-E4F7-4629-9E7A-4E5C88C01EB9}" presName="linNode" presStyleCnt="0"/>
      <dgm:spPr/>
    </dgm:pt>
    <dgm:pt modelId="{0F61F486-7992-4BA9-A9EC-F00E76E34004}" type="pres">
      <dgm:prSet presAssocID="{A0C014E6-E4F7-4629-9E7A-4E5C88C01EB9}" presName="parTx" presStyleLbl="revTx" presStyleIdx="2" presStyleCnt="3">
        <dgm:presLayoutVars>
          <dgm:chMax val="1"/>
          <dgm:bulletEnabled val="1"/>
        </dgm:presLayoutVars>
      </dgm:prSet>
      <dgm:spPr/>
    </dgm:pt>
    <dgm:pt modelId="{F0A84031-8C76-408A-A861-40901FCE47F9}" type="pres">
      <dgm:prSet presAssocID="{A0C014E6-E4F7-4629-9E7A-4E5C88C01EB9}" presName="bracket" presStyleLbl="parChTrans1D1" presStyleIdx="2" presStyleCnt="3"/>
      <dgm:spPr/>
    </dgm:pt>
    <dgm:pt modelId="{D059CAC0-9F81-4B2D-B43E-4F9107EF0CF3}" type="pres">
      <dgm:prSet presAssocID="{A0C014E6-E4F7-4629-9E7A-4E5C88C01EB9}" presName="spH" presStyleCnt="0"/>
      <dgm:spPr/>
    </dgm:pt>
    <dgm:pt modelId="{5C022B35-54E4-430E-A496-1DD78674A2A7}" type="pres">
      <dgm:prSet presAssocID="{A0C014E6-E4F7-4629-9E7A-4E5C88C01EB9}" presName="desTx" presStyleLbl="node1" presStyleIdx="2" presStyleCnt="3">
        <dgm:presLayoutVars>
          <dgm:bulletEnabled val="1"/>
        </dgm:presLayoutVars>
      </dgm:prSet>
      <dgm:spPr/>
    </dgm:pt>
  </dgm:ptLst>
  <dgm:cxnLst>
    <dgm:cxn modelId="{A60DF401-412C-49D9-8AED-B35E16C16361}" type="presOf" srcId="{D2E5E66D-0126-4192-ACFF-64BDDCCFCCDC}" destId="{AAB0863A-0576-422B-B167-37FFCE68BD90}" srcOrd="0" destOrd="0" presId="urn:diagrams.loki3.com/BracketList"/>
    <dgm:cxn modelId="{3FBEEE09-5672-4E60-A66B-2AC6DEB74264}" srcId="{A0C014E6-E4F7-4629-9E7A-4E5C88C01EB9}" destId="{98E4E5F4-EDDA-4983-9191-BBE5E76FD1D9}" srcOrd="3" destOrd="0" parTransId="{80418E3E-C6AC-4844-A3D0-39EFF3BE7B92}" sibTransId="{547E0CBF-096A-4E9D-B9C1-28DB98C38835}"/>
    <dgm:cxn modelId="{8EED750A-209F-47CF-ADDF-81BCE559AD65}" srcId="{DB660594-C3F1-4084-8A0D-DDB6B45166DC}" destId="{A0C014E6-E4F7-4629-9E7A-4E5C88C01EB9}" srcOrd="2" destOrd="0" parTransId="{2FB323E5-F740-4B4C-80FB-0E10FE1AC2CF}" sibTransId="{0BBB77CD-6B8B-4B27-A178-D3FFCB65B275}"/>
    <dgm:cxn modelId="{73F6BF3C-57E3-4555-9DDA-963D9FA0C68A}" type="presOf" srcId="{6EDB0071-169B-497B-82DC-4C9E3F2F3471}" destId="{8FBD6470-EF50-4CC3-AC52-03A275FF354B}" srcOrd="0" destOrd="0" presId="urn:diagrams.loki3.com/BracketList"/>
    <dgm:cxn modelId="{534E603E-369D-4573-8B94-D98F9E26BC36}" type="presOf" srcId="{24C113DD-5E23-4BE6-B707-4C051A8FAA05}" destId="{AAB0863A-0576-422B-B167-37FFCE68BD90}" srcOrd="0" destOrd="1" presId="urn:diagrams.loki3.com/BracketList"/>
    <dgm:cxn modelId="{710AF042-61E3-4E8B-AEFE-8969E6928D02}" type="presOf" srcId="{A0C014E6-E4F7-4629-9E7A-4E5C88C01EB9}" destId="{0F61F486-7992-4BA9-A9EC-F00E76E34004}" srcOrd="0" destOrd="0" presId="urn:diagrams.loki3.com/BracketList"/>
    <dgm:cxn modelId="{2A7E4346-8BD7-4D49-9AD8-75974799DBCA}" srcId="{1162D20C-62CE-4D44-AED9-0C73923A8FF1}" destId="{24C113DD-5E23-4BE6-B707-4C051A8FAA05}" srcOrd="1" destOrd="0" parTransId="{36691DC4-8431-483A-A91D-1A108A27F188}" sibTransId="{A8C21A03-97C8-43C5-AF34-7145FD1B144E}"/>
    <dgm:cxn modelId="{6FFD8E4B-E350-47E1-9AB6-6F914B33212B}" srcId="{DB660594-C3F1-4084-8A0D-DDB6B45166DC}" destId="{1162D20C-62CE-4D44-AED9-0C73923A8FF1}" srcOrd="0" destOrd="0" parTransId="{B4AF330E-D22A-4F24-93DF-766FA2926E41}" sibTransId="{2F60FFB0-1E83-47AB-92DF-49E5E4ABF261}"/>
    <dgm:cxn modelId="{761D976B-08EA-4A41-9E7F-4CA3C176F640}" type="presOf" srcId="{98E4E5F4-EDDA-4983-9191-BBE5E76FD1D9}" destId="{5C022B35-54E4-430E-A496-1DD78674A2A7}" srcOrd="0" destOrd="3" presId="urn:diagrams.loki3.com/BracketList"/>
    <dgm:cxn modelId="{7196CC4C-6E85-4A6B-9534-B570D1AEBF3F}" srcId="{A0C014E6-E4F7-4629-9E7A-4E5C88C01EB9}" destId="{53C1ECCC-698A-40AC-A74A-A0529C430FDF}" srcOrd="1" destOrd="0" parTransId="{CD26B4C2-3374-48C7-9986-7BE3DD44B49F}" sibTransId="{E50C7837-9BEB-49A5-AF4B-1EFCDC691487}"/>
    <dgm:cxn modelId="{E75DF96E-85F2-4893-A347-BCAC0A0039D8}" srcId="{A0C014E6-E4F7-4629-9E7A-4E5C88C01EB9}" destId="{660CA059-150E-4EDE-A4BD-64EE7FBA674F}" srcOrd="0" destOrd="0" parTransId="{1B43D3F4-CF2D-4253-B5D2-BFF2969EAC68}" sibTransId="{1DEA2D0E-6339-44DB-83CF-8F4D7AA48AA9}"/>
    <dgm:cxn modelId="{C56E9152-453E-4E7C-B8F6-A260EACEDBDD}" type="presOf" srcId="{1162D20C-62CE-4D44-AED9-0C73923A8FF1}" destId="{9EFDB7DB-6DEE-4FE9-B487-1F2440FB2F8F}" srcOrd="0" destOrd="0" presId="urn:diagrams.loki3.com/BracketList"/>
    <dgm:cxn modelId="{539A0F56-96FA-46F2-B02F-AA6FBF4F8647}" srcId="{1162D20C-62CE-4D44-AED9-0C73923A8FF1}" destId="{D2E5E66D-0126-4192-ACFF-64BDDCCFCCDC}" srcOrd="0" destOrd="0" parTransId="{7EB434F5-B07E-4CA8-B0DE-29BA858D7785}" sibTransId="{9535DE88-D067-4003-98F1-A77B8F7F828C}"/>
    <dgm:cxn modelId="{3F652878-AD72-464A-A387-D65B9459B62E}" type="presOf" srcId="{44BA07F3-339B-4B36-A954-D178EB4780F0}" destId="{5C022B35-54E4-430E-A496-1DD78674A2A7}" srcOrd="0" destOrd="2" presId="urn:diagrams.loki3.com/BracketList"/>
    <dgm:cxn modelId="{ED375C86-ACEE-44B2-91B6-7330999CA91F}" srcId="{DB660594-C3F1-4084-8A0D-DDB6B45166DC}" destId="{B757B737-7235-48D5-9C8A-B65650F9024F}" srcOrd="1" destOrd="0" parTransId="{9E865C05-428B-4A16-87D5-137D2636A58A}" sibTransId="{BA443D4E-76D3-4E74-AEFA-E4F5B3E7F7F5}"/>
    <dgm:cxn modelId="{F8E9D899-49D9-4CDB-87A5-6B60B6FBD909}" type="presOf" srcId="{DB660594-C3F1-4084-8A0D-DDB6B45166DC}" destId="{A74CEB49-EFEB-4032-A6CC-D79B3D826D28}" srcOrd="0" destOrd="0" presId="urn:diagrams.loki3.com/BracketList"/>
    <dgm:cxn modelId="{DFF7589D-0661-49E8-A8CD-024FABBCBF19}" srcId="{B757B737-7235-48D5-9C8A-B65650F9024F}" destId="{6EDB0071-169B-497B-82DC-4C9E3F2F3471}" srcOrd="0" destOrd="0" parTransId="{DDE9B605-FB0F-4119-812B-2063D04E7187}" sibTransId="{0FB0F2FB-D8D3-46C3-889F-EBCB0E64FD2A}"/>
    <dgm:cxn modelId="{73DC26D1-C718-40B1-A1C2-D439B38522BE}" srcId="{A0C014E6-E4F7-4629-9E7A-4E5C88C01EB9}" destId="{C44BB89B-CA06-4A81-BD67-3DDD62B5F900}" srcOrd="5" destOrd="0" parTransId="{ACBE9414-D297-4CB2-85D1-8C30C5A407A2}" sibTransId="{B6FBEED7-B1C7-4D01-B69B-300D47DD7B0C}"/>
    <dgm:cxn modelId="{D36EBCD5-A920-4CFD-965F-4DA7EF827850}" type="presOf" srcId="{7B47B264-3640-4CF5-BAE8-13E033EB3074}" destId="{5C022B35-54E4-430E-A496-1DD78674A2A7}" srcOrd="0" destOrd="4" presId="urn:diagrams.loki3.com/BracketList"/>
    <dgm:cxn modelId="{E59C75D8-0785-4C8B-BFFC-3C17A055479F}" type="presOf" srcId="{C44BB89B-CA06-4A81-BD67-3DDD62B5F900}" destId="{5C022B35-54E4-430E-A496-1DD78674A2A7}" srcOrd="0" destOrd="5" presId="urn:diagrams.loki3.com/BracketList"/>
    <dgm:cxn modelId="{2CF85FE0-05E4-437B-B66C-DA0C71C2BA1B}" type="presOf" srcId="{53C1ECCC-698A-40AC-A74A-A0529C430FDF}" destId="{5C022B35-54E4-430E-A496-1DD78674A2A7}" srcOrd="0" destOrd="1" presId="urn:diagrams.loki3.com/BracketList"/>
    <dgm:cxn modelId="{EBFC2DEA-51F6-478E-92FB-BA50C1B75D64}" srcId="{A0C014E6-E4F7-4629-9E7A-4E5C88C01EB9}" destId="{44BA07F3-339B-4B36-A954-D178EB4780F0}" srcOrd="2" destOrd="0" parTransId="{A65FB2A4-9990-46E7-A8B8-8D871229BBC5}" sibTransId="{2665DE3F-CDF5-4820-9CDD-0EC046AE89FF}"/>
    <dgm:cxn modelId="{B40511EC-4DE6-46FB-8746-48CAE4CD4FAA}" type="presOf" srcId="{660CA059-150E-4EDE-A4BD-64EE7FBA674F}" destId="{5C022B35-54E4-430E-A496-1DD78674A2A7}" srcOrd="0" destOrd="0" presId="urn:diagrams.loki3.com/BracketList"/>
    <dgm:cxn modelId="{207CB7F2-835B-476C-B849-26190B9BB741}" type="presOf" srcId="{B757B737-7235-48D5-9C8A-B65650F9024F}" destId="{0BD8008E-12A5-41BA-9962-9D1302D5BAA4}" srcOrd="0" destOrd="0" presId="urn:diagrams.loki3.com/BracketList"/>
    <dgm:cxn modelId="{277C96F6-1239-4829-A1D2-6E5A342A9425}" srcId="{A0C014E6-E4F7-4629-9E7A-4E5C88C01EB9}" destId="{7B47B264-3640-4CF5-BAE8-13E033EB3074}" srcOrd="4" destOrd="0" parTransId="{91C3FFBE-EBAC-476A-B4AA-C19A8414311E}" sibTransId="{C50278D7-38EB-4ABD-B204-B216901E9813}"/>
    <dgm:cxn modelId="{47554D3C-F0C7-46A3-BDF8-98905E676A42}" type="presParOf" srcId="{A74CEB49-EFEB-4032-A6CC-D79B3D826D28}" destId="{EE3E1480-888F-46F6-856B-989A151E19F0}" srcOrd="0" destOrd="0" presId="urn:diagrams.loki3.com/BracketList"/>
    <dgm:cxn modelId="{BB1C199C-485B-4EA7-9DC5-2238998587C0}" type="presParOf" srcId="{EE3E1480-888F-46F6-856B-989A151E19F0}" destId="{9EFDB7DB-6DEE-4FE9-B487-1F2440FB2F8F}" srcOrd="0" destOrd="0" presId="urn:diagrams.loki3.com/BracketList"/>
    <dgm:cxn modelId="{09E7AE5C-959A-41BA-B909-15DAE1EE8F14}" type="presParOf" srcId="{EE3E1480-888F-46F6-856B-989A151E19F0}" destId="{F86F0512-B106-4ADF-824D-4DACE71B810B}" srcOrd="1" destOrd="0" presId="urn:diagrams.loki3.com/BracketList"/>
    <dgm:cxn modelId="{0A3D8AB3-876D-40B6-AF67-AC8D645C6DCD}" type="presParOf" srcId="{EE3E1480-888F-46F6-856B-989A151E19F0}" destId="{FBBDAA1D-BC09-4D71-8297-C500C3283770}" srcOrd="2" destOrd="0" presId="urn:diagrams.loki3.com/BracketList"/>
    <dgm:cxn modelId="{B340EC25-622A-4B1E-96DE-F168C8062E0B}" type="presParOf" srcId="{EE3E1480-888F-46F6-856B-989A151E19F0}" destId="{AAB0863A-0576-422B-B167-37FFCE68BD90}" srcOrd="3" destOrd="0" presId="urn:diagrams.loki3.com/BracketList"/>
    <dgm:cxn modelId="{B07013BB-641E-4895-88A0-0F2ACB0EF310}" type="presParOf" srcId="{A74CEB49-EFEB-4032-A6CC-D79B3D826D28}" destId="{AF69F4CD-9079-47F6-B48B-9055BE3452D7}" srcOrd="1" destOrd="0" presId="urn:diagrams.loki3.com/BracketList"/>
    <dgm:cxn modelId="{E466D014-D497-446D-95C3-C5E24EA89190}" type="presParOf" srcId="{A74CEB49-EFEB-4032-A6CC-D79B3D826D28}" destId="{F54880D1-00DC-4E77-9A5D-9439CA843BCC}" srcOrd="2" destOrd="0" presId="urn:diagrams.loki3.com/BracketList"/>
    <dgm:cxn modelId="{BF52CC63-3039-40CC-91E6-667EE66C5977}" type="presParOf" srcId="{F54880D1-00DC-4E77-9A5D-9439CA843BCC}" destId="{0BD8008E-12A5-41BA-9962-9D1302D5BAA4}" srcOrd="0" destOrd="0" presId="urn:diagrams.loki3.com/BracketList"/>
    <dgm:cxn modelId="{5AED382C-0ACE-42BE-8512-CF82221C16E9}" type="presParOf" srcId="{F54880D1-00DC-4E77-9A5D-9439CA843BCC}" destId="{463DCB90-A415-40B1-AEAF-9768D11BE0BE}" srcOrd="1" destOrd="0" presId="urn:diagrams.loki3.com/BracketList"/>
    <dgm:cxn modelId="{A6B589FF-CC47-46A4-8500-3124C003308E}" type="presParOf" srcId="{F54880D1-00DC-4E77-9A5D-9439CA843BCC}" destId="{3D103B3F-C5C0-4142-8204-95D35690A5ED}" srcOrd="2" destOrd="0" presId="urn:diagrams.loki3.com/BracketList"/>
    <dgm:cxn modelId="{CF12D41F-CF8A-42AB-B032-DDDD6E10D231}" type="presParOf" srcId="{F54880D1-00DC-4E77-9A5D-9439CA843BCC}" destId="{8FBD6470-EF50-4CC3-AC52-03A275FF354B}" srcOrd="3" destOrd="0" presId="urn:diagrams.loki3.com/BracketList"/>
    <dgm:cxn modelId="{E033969D-6A20-46F1-8633-5CA6BDFB97F6}" type="presParOf" srcId="{A74CEB49-EFEB-4032-A6CC-D79B3D826D28}" destId="{AA32AA35-20C9-4806-B84A-229A91B25CFB}" srcOrd="3" destOrd="0" presId="urn:diagrams.loki3.com/BracketList"/>
    <dgm:cxn modelId="{3F67150D-8424-440A-8B84-708A16B9FB6B}" type="presParOf" srcId="{A74CEB49-EFEB-4032-A6CC-D79B3D826D28}" destId="{3FB1FDC7-9829-4C0E-BF06-5BAC5D87C186}" srcOrd="4" destOrd="0" presId="urn:diagrams.loki3.com/BracketList"/>
    <dgm:cxn modelId="{0300947F-5313-48D0-A4E7-1D8C7C142B88}" type="presParOf" srcId="{3FB1FDC7-9829-4C0E-BF06-5BAC5D87C186}" destId="{0F61F486-7992-4BA9-A9EC-F00E76E34004}" srcOrd="0" destOrd="0" presId="urn:diagrams.loki3.com/BracketList"/>
    <dgm:cxn modelId="{C24270CC-3DA1-4AA1-AB0A-3976EE1E4FA4}" type="presParOf" srcId="{3FB1FDC7-9829-4C0E-BF06-5BAC5D87C186}" destId="{F0A84031-8C76-408A-A861-40901FCE47F9}" srcOrd="1" destOrd="0" presId="urn:diagrams.loki3.com/BracketList"/>
    <dgm:cxn modelId="{38F00FEF-F427-4BFA-9ABD-1527990E8A5A}" type="presParOf" srcId="{3FB1FDC7-9829-4C0E-BF06-5BAC5D87C186}" destId="{D059CAC0-9F81-4B2D-B43E-4F9107EF0CF3}" srcOrd="2" destOrd="0" presId="urn:diagrams.loki3.com/BracketList"/>
    <dgm:cxn modelId="{CB466A99-9207-4702-BA72-A7B2C8395461}" type="presParOf" srcId="{3FB1FDC7-9829-4C0E-BF06-5BAC5D87C186}" destId="{5C022B35-54E4-430E-A496-1DD78674A2A7}"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BF388F0-B16F-4B95-914D-2EF27C84471D}" type="doc">
      <dgm:prSet loTypeId="urn:microsoft.com/office/officeart/2005/8/layout/default" loCatId="list" qsTypeId="urn:microsoft.com/office/officeart/2005/8/quickstyle/simple1" qsCatId="simple" csTypeId="urn:microsoft.com/office/officeart/2005/8/colors/accent3_1" csCatId="accent3"/>
      <dgm:spPr/>
      <dgm:t>
        <a:bodyPr/>
        <a:lstStyle/>
        <a:p>
          <a:endParaRPr lang="en-US"/>
        </a:p>
      </dgm:t>
    </dgm:pt>
    <dgm:pt modelId="{2F72A65B-51FF-47D2-9A09-C4DCE24117D6}">
      <dgm:prSet custT="1"/>
      <dgm:spPr/>
      <dgm:t>
        <a:bodyPr/>
        <a:lstStyle/>
        <a:p>
          <a:r>
            <a:rPr lang="en-US" sz="1800"/>
            <a:t>Packaging Materials</a:t>
          </a:r>
        </a:p>
      </dgm:t>
    </dgm:pt>
    <dgm:pt modelId="{BCEC3DF2-8CFE-4C99-9A49-F7B7AA371B10}" type="parTrans" cxnId="{54855AAD-9C1A-4FA7-B6A9-D2E138C3BB06}">
      <dgm:prSet/>
      <dgm:spPr/>
      <dgm:t>
        <a:bodyPr/>
        <a:lstStyle/>
        <a:p>
          <a:endParaRPr lang="en-US" sz="1800"/>
        </a:p>
      </dgm:t>
    </dgm:pt>
    <dgm:pt modelId="{2660E021-B82D-4132-B3F6-30C55908A4B8}" type="sibTrans" cxnId="{54855AAD-9C1A-4FA7-B6A9-D2E138C3BB06}">
      <dgm:prSet/>
      <dgm:spPr/>
      <dgm:t>
        <a:bodyPr/>
        <a:lstStyle/>
        <a:p>
          <a:endParaRPr lang="en-US" sz="1800"/>
        </a:p>
      </dgm:t>
    </dgm:pt>
    <dgm:pt modelId="{753E0245-5D64-4B19-967E-4DD14C63661E}">
      <dgm:prSet custT="1"/>
      <dgm:spPr/>
      <dgm:t>
        <a:bodyPr/>
        <a:lstStyle/>
        <a:p>
          <a:r>
            <a:rPr lang="en-US" sz="1800"/>
            <a:t>Novelty Items</a:t>
          </a:r>
        </a:p>
      </dgm:t>
    </dgm:pt>
    <dgm:pt modelId="{640012A5-2F2A-4759-901C-36FE801FEAA2}" type="parTrans" cxnId="{25800B9B-8EAC-4D5B-A739-24C71446B6CE}">
      <dgm:prSet/>
      <dgm:spPr/>
      <dgm:t>
        <a:bodyPr/>
        <a:lstStyle/>
        <a:p>
          <a:endParaRPr lang="en-US" sz="1800"/>
        </a:p>
      </dgm:t>
    </dgm:pt>
    <dgm:pt modelId="{E682B348-D57E-4A56-86F1-398E008D523E}" type="sibTrans" cxnId="{25800B9B-8EAC-4D5B-A739-24C71446B6CE}">
      <dgm:prSet/>
      <dgm:spPr/>
      <dgm:t>
        <a:bodyPr/>
        <a:lstStyle/>
        <a:p>
          <a:endParaRPr lang="en-US" sz="1800"/>
        </a:p>
      </dgm:t>
    </dgm:pt>
    <dgm:pt modelId="{757E6850-9E32-455E-B6F5-ED3B01AB9FD5}">
      <dgm:prSet custT="1"/>
      <dgm:spPr/>
      <dgm:t>
        <a:bodyPr/>
        <a:lstStyle/>
        <a:p>
          <a:r>
            <a:rPr lang="en-US" sz="1800"/>
            <a:t>Toys</a:t>
          </a:r>
        </a:p>
      </dgm:t>
    </dgm:pt>
    <dgm:pt modelId="{9876C5E7-022C-49D4-8FD9-15A2F7EEC588}" type="parTrans" cxnId="{89720E64-AEBC-441F-B3A3-ABDB7EA9EC3A}">
      <dgm:prSet/>
      <dgm:spPr/>
      <dgm:t>
        <a:bodyPr/>
        <a:lstStyle/>
        <a:p>
          <a:endParaRPr lang="en-US" sz="1800"/>
        </a:p>
      </dgm:t>
    </dgm:pt>
    <dgm:pt modelId="{D02E7421-D578-4EC5-9C5F-E14071EECB6E}" type="sibTrans" cxnId="{89720E64-AEBC-441F-B3A3-ABDB7EA9EC3A}">
      <dgm:prSet/>
      <dgm:spPr/>
      <dgm:t>
        <a:bodyPr/>
        <a:lstStyle/>
        <a:p>
          <a:endParaRPr lang="en-US" sz="1800"/>
        </a:p>
      </dgm:t>
    </dgm:pt>
    <dgm:pt modelId="{378A2F9F-8377-438D-9F59-194914FBEB1F}">
      <dgm:prSet custT="1"/>
      <dgm:spPr/>
      <dgm:t>
        <a:bodyPr/>
        <a:lstStyle/>
        <a:p>
          <a:r>
            <a:rPr lang="en-US" sz="1800"/>
            <a:t>Mugs</a:t>
          </a:r>
        </a:p>
      </dgm:t>
    </dgm:pt>
    <dgm:pt modelId="{7707C6E0-0CFE-4851-95D5-F6F086893746}" type="parTrans" cxnId="{3F19274D-591B-4542-B4E8-9298DC9C2F35}">
      <dgm:prSet/>
      <dgm:spPr/>
      <dgm:t>
        <a:bodyPr/>
        <a:lstStyle/>
        <a:p>
          <a:endParaRPr lang="en-US" sz="1800"/>
        </a:p>
      </dgm:t>
    </dgm:pt>
    <dgm:pt modelId="{D3BD84A8-90A3-4785-8DF1-78AA255243D7}" type="sibTrans" cxnId="{3F19274D-591B-4542-B4E8-9298DC9C2F35}">
      <dgm:prSet/>
      <dgm:spPr/>
      <dgm:t>
        <a:bodyPr/>
        <a:lstStyle/>
        <a:p>
          <a:endParaRPr lang="en-US" sz="1800"/>
        </a:p>
      </dgm:t>
    </dgm:pt>
    <dgm:pt modelId="{4B81C4B3-0604-423A-B6B9-D5D084A61988}">
      <dgm:prSet custT="1"/>
      <dgm:spPr/>
      <dgm:t>
        <a:bodyPr/>
        <a:lstStyle/>
        <a:p>
          <a:r>
            <a:rPr lang="en-US" sz="1800"/>
            <a:t>Computing Novelties</a:t>
          </a:r>
        </a:p>
      </dgm:t>
    </dgm:pt>
    <dgm:pt modelId="{57133E19-D369-4C28-AE60-D82CAEDE0B31}" type="parTrans" cxnId="{F8B89634-A9CB-4624-A8B4-27C62A271CF8}">
      <dgm:prSet/>
      <dgm:spPr/>
      <dgm:t>
        <a:bodyPr/>
        <a:lstStyle/>
        <a:p>
          <a:endParaRPr lang="en-US" sz="1800"/>
        </a:p>
      </dgm:t>
    </dgm:pt>
    <dgm:pt modelId="{F9AFEC95-2BD5-4D8C-824C-345C9FCA74D3}" type="sibTrans" cxnId="{F8B89634-A9CB-4624-A8B4-27C62A271CF8}">
      <dgm:prSet/>
      <dgm:spPr/>
      <dgm:t>
        <a:bodyPr/>
        <a:lstStyle/>
        <a:p>
          <a:endParaRPr lang="en-US" sz="1800"/>
        </a:p>
      </dgm:t>
    </dgm:pt>
    <dgm:pt modelId="{D0001F6F-BD8A-492F-99A0-01B2B4E477F7}">
      <dgm:prSet custT="1"/>
      <dgm:spPr/>
      <dgm:t>
        <a:bodyPr/>
        <a:lstStyle/>
        <a:p>
          <a:r>
            <a:rPr lang="en-US" sz="1800"/>
            <a:t>Clothing</a:t>
          </a:r>
        </a:p>
      </dgm:t>
    </dgm:pt>
    <dgm:pt modelId="{4020B0DE-9699-41A4-8A8B-61FFDBCD6CE0}" type="parTrans" cxnId="{7226CF19-16DD-475B-971A-E9B02E4C46B7}">
      <dgm:prSet/>
      <dgm:spPr/>
      <dgm:t>
        <a:bodyPr/>
        <a:lstStyle/>
        <a:p>
          <a:endParaRPr lang="en-US" sz="1800"/>
        </a:p>
      </dgm:t>
    </dgm:pt>
    <dgm:pt modelId="{A850E5AC-F2B9-46A3-974F-A3DFED46EF29}" type="sibTrans" cxnId="{7226CF19-16DD-475B-971A-E9B02E4C46B7}">
      <dgm:prSet/>
      <dgm:spPr/>
      <dgm:t>
        <a:bodyPr/>
        <a:lstStyle/>
        <a:p>
          <a:endParaRPr lang="en-US" sz="1800"/>
        </a:p>
      </dgm:t>
    </dgm:pt>
    <dgm:pt modelId="{EA7F53DA-7DBC-4CC1-AA6D-7BEAF27293E8}">
      <dgm:prSet custT="1"/>
      <dgm:spPr/>
      <dgm:t>
        <a:bodyPr/>
        <a:lstStyle/>
        <a:p>
          <a:r>
            <a:rPr lang="en-US" sz="1800"/>
            <a:t>T-Shirts</a:t>
          </a:r>
        </a:p>
      </dgm:t>
    </dgm:pt>
    <dgm:pt modelId="{6F6EF19F-9A8D-4513-84AF-02E0BF5EB56D}" type="parTrans" cxnId="{5AC2193E-09F5-48EE-A714-E3AF20124F91}">
      <dgm:prSet/>
      <dgm:spPr/>
      <dgm:t>
        <a:bodyPr/>
        <a:lstStyle/>
        <a:p>
          <a:endParaRPr lang="en-US" sz="1800"/>
        </a:p>
      </dgm:t>
    </dgm:pt>
    <dgm:pt modelId="{C68E77B7-427A-4DD8-BECF-703771BB1019}" type="sibTrans" cxnId="{5AC2193E-09F5-48EE-A714-E3AF20124F91}">
      <dgm:prSet/>
      <dgm:spPr/>
      <dgm:t>
        <a:bodyPr/>
        <a:lstStyle/>
        <a:p>
          <a:endParaRPr lang="en-US" sz="1800"/>
        </a:p>
      </dgm:t>
    </dgm:pt>
    <dgm:pt modelId="{55D70267-A35E-4412-AA96-EB0B32587710}">
      <dgm:prSet custT="1"/>
      <dgm:spPr/>
      <dgm:t>
        <a:bodyPr/>
        <a:lstStyle/>
        <a:p>
          <a:r>
            <a:rPr lang="en-US" sz="1800"/>
            <a:t>USB Novelties</a:t>
          </a:r>
        </a:p>
      </dgm:t>
    </dgm:pt>
    <dgm:pt modelId="{4B0FBD66-1901-4BFF-83B8-CF798BA861A2}" type="parTrans" cxnId="{5C0527B7-BE14-46C0-A96A-4AD49EC6AB1B}">
      <dgm:prSet/>
      <dgm:spPr/>
      <dgm:t>
        <a:bodyPr/>
        <a:lstStyle/>
        <a:p>
          <a:endParaRPr lang="en-US" sz="1800"/>
        </a:p>
      </dgm:t>
    </dgm:pt>
    <dgm:pt modelId="{97DCB464-2815-4E73-9ED3-C09139117E01}" type="sibTrans" cxnId="{5C0527B7-BE14-46C0-A96A-4AD49EC6AB1B}">
      <dgm:prSet/>
      <dgm:spPr/>
      <dgm:t>
        <a:bodyPr/>
        <a:lstStyle/>
        <a:p>
          <a:endParaRPr lang="en-US" sz="1800"/>
        </a:p>
      </dgm:t>
    </dgm:pt>
    <dgm:pt modelId="{D22ACA76-E607-4974-B5A7-FD93D97A5FD6}">
      <dgm:prSet custT="1"/>
      <dgm:spPr/>
      <dgm:t>
        <a:bodyPr/>
        <a:lstStyle/>
        <a:p>
          <a:r>
            <a:rPr lang="en-US" sz="1800"/>
            <a:t>Furry Footwear</a:t>
          </a:r>
        </a:p>
      </dgm:t>
    </dgm:pt>
    <dgm:pt modelId="{785B97F9-E683-4719-8104-ADE068BDEF96}" type="parTrans" cxnId="{61F4BF63-0FE9-4830-9F68-10F243CA02CA}">
      <dgm:prSet/>
      <dgm:spPr/>
      <dgm:t>
        <a:bodyPr/>
        <a:lstStyle/>
        <a:p>
          <a:endParaRPr lang="en-US" sz="1800"/>
        </a:p>
      </dgm:t>
    </dgm:pt>
    <dgm:pt modelId="{7156BFEE-F9F9-4824-9770-F1E632C276C8}" type="sibTrans" cxnId="{61F4BF63-0FE9-4830-9F68-10F243CA02CA}">
      <dgm:prSet/>
      <dgm:spPr/>
      <dgm:t>
        <a:bodyPr/>
        <a:lstStyle/>
        <a:p>
          <a:endParaRPr lang="en-US" sz="1800"/>
        </a:p>
      </dgm:t>
    </dgm:pt>
    <dgm:pt modelId="{C3F4E6D8-1DFE-4D1F-A512-7807790060CC}" type="pres">
      <dgm:prSet presAssocID="{2BF388F0-B16F-4B95-914D-2EF27C84471D}" presName="diagram" presStyleCnt="0">
        <dgm:presLayoutVars>
          <dgm:dir/>
          <dgm:resizeHandles val="exact"/>
        </dgm:presLayoutVars>
      </dgm:prSet>
      <dgm:spPr/>
    </dgm:pt>
    <dgm:pt modelId="{EA919D51-94D6-41F8-8473-53E02EBDF636}" type="pres">
      <dgm:prSet presAssocID="{2F72A65B-51FF-47D2-9A09-C4DCE24117D6}" presName="node" presStyleLbl="node1" presStyleIdx="0" presStyleCnt="9">
        <dgm:presLayoutVars>
          <dgm:bulletEnabled val="1"/>
        </dgm:presLayoutVars>
      </dgm:prSet>
      <dgm:spPr/>
    </dgm:pt>
    <dgm:pt modelId="{6BBDB607-1A95-4D1F-89C1-D842B3A4FBC4}" type="pres">
      <dgm:prSet presAssocID="{2660E021-B82D-4132-B3F6-30C55908A4B8}" presName="sibTrans" presStyleCnt="0"/>
      <dgm:spPr/>
    </dgm:pt>
    <dgm:pt modelId="{0094D163-D2C0-43C0-9675-6516BAF70696}" type="pres">
      <dgm:prSet presAssocID="{753E0245-5D64-4B19-967E-4DD14C63661E}" presName="node" presStyleLbl="node1" presStyleIdx="1" presStyleCnt="9">
        <dgm:presLayoutVars>
          <dgm:bulletEnabled val="1"/>
        </dgm:presLayoutVars>
      </dgm:prSet>
      <dgm:spPr/>
    </dgm:pt>
    <dgm:pt modelId="{48273D1B-9CE1-4D8E-A4A0-983B0C4A50A6}" type="pres">
      <dgm:prSet presAssocID="{E682B348-D57E-4A56-86F1-398E008D523E}" presName="sibTrans" presStyleCnt="0"/>
      <dgm:spPr/>
    </dgm:pt>
    <dgm:pt modelId="{5584DA2F-EC33-4AF5-89AB-9699DDA9497F}" type="pres">
      <dgm:prSet presAssocID="{757E6850-9E32-455E-B6F5-ED3B01AB9FD5}" presName="node" presStyleLbl="node1" presStyleIdx="2" presStyleCnt="9">
        <dgm:presLayoutVars>
          <dgm:bulletEnabled val="1"/>
        </dgm:presLayoutVars>
      </dgm:prSet>
      <dgm:spPr/>
    </dgm:pt>
    <dgm:pt modelId="{B14440AE-6137-4530-9DA5-0460FE28135C}" type="pres">
      <dgm:prSet presAssocID="{D02E7421-D578-4EC5-9C5F-E14071EECB6E}" presName="sibTrans" presStyleCnt="0"/>
      <dgm:spPr/>
    </dgm:pt>
    <dgm:pt modelId="{B7A0565B-56E0-429F-AE0E-C46F6853132E}" type="pres">
      <dgm:prSet presAssocID="{378A2F9F-8377-438D-9F59-194914FBEB1F}" presName="node" presStyleLbl="node1" presStyleIdx="3" presStyleCnt="9">
        <dgm:presLayoutVars>
          <dgm:bulletEnabled val="1"/>
        </dgm:presLayoutVars>
      </dgm:prSet>
      <dgm:spPr/>
    </dgm:pt>
    <dgm:pt modelId="{D534F733-BA1E-4F74-A0E1-89AC19867B1A}" type="pres">
      <dgm:prSet presAssocID="{D3BD84A8-90A3-4785-8DF1-78AA255243D7}" presName="sibTrans" presStyleCnt="0"/>
      <dgm:spPr/>
    </dgm:pt>
    <dgm:pt modelId="{5AA1F780-E9E5-4011-8AF0-FF7D51E24A69}" type="pres">
      <dgm:prSet presAssocID="{4B81C4B3-0604-423A-B6B9-D5D084A61988}" presName="node" presStyleLbl="node1" presStyleIdx="4" presStyleCnt="9">
        <dgm:presLayoutVars>
          <dgm:bulletEnabled val="1"/>
        </dgm:presLayoutVars>
      </dgm:prSet>
      <dgm:spPr/>
    </dgm:pt>
    <dgm:pt modelId="{F0B416F7-DDCC-4776-ADE4-EABB18DEF2B7}" type="pres">
      <dgm:prSet presAssocID="{F9AFEC95-2BD5-4D8C-824C-345C9FCA74D3}" presName="sibTrans" presStyleCnt="0"/>
      <dgm:spPr/>
    </dgm:pt>
    <dgm:pt modelId="{23FD6C4E-687F-4424-9626-135B84CD5D35}" type="pres">
      <dgm:prSet presAssocID="{D0001F6F-BD8A-492F-99A0-01B2B4E477F7}" presName="node" presStyleLbl="node1" presStyleIdx="5" presStyleCnt="9">
        <dgm:presLayoutVars>
          <dgm:bulletEnabled val="1"/>
        </dgm:presLayoutVars>
      </dgm:prSet>
      <dgm:spPr/>
    </dgm:pt>
    <dgm:pt modelId="{07B6B757-7467-4F40-835B-633CE9BEEF31}" type="pres">
      <dgm:prSet presAssocID="{A850E5AC-F2B9-46A3-974F-A3DFED46EF29}" presName="sibTrans" presStyleCnt="0"/>
      <dgm:spPr/>
    </dgm:pt>
    <dgm:pt modelId="{3D97D410-4A42-49D4-B5FB-7E00C2A9039F}" type="pres">
      <dgm:prSet presAssocID="{EA7F53DA-7DBC-4CC1-AA6D-7BEAF27293E8}" presName="node" presStyleLbl="node1" presStyleIdx="6" presStyleCnt="9">
        <dgm:presLayoutVars>
          <dgm:bulletEnabled val="1"/>
        </dgm:presLayoutVars>
      </dgm:prSet>
      <dgm:spPr/>
    </dgm:pt>
    <dgm:pt modelId="{74AC6AE4-C369-4C16-A242-0CCCA43DB813}" type="pres">
      <dgm:prSet presAssocID="{C68E77B7-427A-4DD8-BECF-703771BB1019}" presName="sibTrans" presStyleCnt="0"/>
      <dgm:spPr/>
    </dgm:pt>
    <dgm:pt modelId="{CAFB93F7-0ED1-4B67-9070-4BF8DAE6EB5E}" type="pres">
      <dgm:prSet presAssocID="{55D70267-A35E-4412-AA96-EB0B32587710}" presName="node" presStyleLbl="node1" presStyleIdx="7" presStyleCnt="9">
        <dgm:presLayoutVars>
          <dgm:bulletEnabled val="1"/>
        </dgm:presLayoutVars>
      </dgm:prSet>
      <dgm:spPr/>
    </dgm:pt>
    <dgm:pt modelId="{7993FF8C-3A5B-4B75-AA75-3F0B0912E572}" type="pres">
      <dgm:prSet presAssocID="{97DCB464-2815-4E73-9ED3-C09139117E01}" presName="sibTrans" presStyleCnt="0"/>
      <dgm:spPr/>
    </dgm:pt>
    <dgm:pt modelId="{E53C1F6D-3CF6-485F-9774-C70BE75E351F}" type="pres">
      <dgm:prSet presAssocID="{D22ACA76-E607-4974-B5A7-FD93D97A5FD6}" presName="node" presStyleLbl="node1" presStyleIdx="8" presStyleCnt="9">
        <dgm:presLayoutVars>
          <dgm:bulletEnabled val="1"/>
        </dgm:presLayoutVars>
      </dgm:prSet>
      <dgm:spPr/>
    </dgm:pt>
  </dgm:ptLst>
  <dgm:cxnLst>
    <dgm:cxn modelId="{7226CF19-16DD-475B-971A-E9B02E4C46B7}" srcId="{2BF388F0-B16F-4B95-914D-2EF27C84471D}" destId="{D0001F6F-BD8A-492F-99A0-01B2B4E477F7}" srcOrd="5" destOrd="0" parTransId="{4020B0DE-9699-41A4-8A8B-61FFDBCD6CE0}" sibTransId="{A850E5AC-F2B9-46A3-974F-A3DFED46EF29}"/>
    <dgm:cxn modelId="{FFBA6332-9D11-44BF-B8FB-DE92852AE335}" type="presOf" srcId="{2BF388F0-B16F-4B95-914D-2EF27C84471D}" destId="{C3F4E6D8-1DFE-4D1F-A512-7807790060CC}" srcOrd="0" destOrd="0" presId="urn:microsoft.com/office/officeart/2005/8/layout/default"/>
    <dgm:cxn modelId="{F8B89634-A9CB-4624-A8B4-27C62A271CF8}" srcId="{2BF388F0-B16F-4B95-914D-2EF27C84471D}" destId="{4B81C4B3-0604-423A-B6B9-D5D084A61988}" srcOrd="4" destOrd="0" parTransId="{57133E19-D369-4C28-AE60-D82CAEDE0B31}" sibTransId="{F9AFEC95-2BD5-4D8C-824C-345C9FCA74D3}"/>
    <dgm:cxn modelId="{7EC43238-51E0-493E-B01C-0F38B5C1B292}" type="presOf" srcId="{757E6850-9E32-455E-B6F5-ED3B01AB9FD5}" destId="{5584DA2F-EC33-4AF5-89AB-9699DDA9497F}" srcOrd="0" destOrd="0" presId="urn:microsoft.com/office/officeart/2005/8/layout/default"/>
    <dgm:cxn modelId="{5AC2193E-09F5-48EE-A714-E3AF20124F91}" srcId="{2BF388F0-B16F-4B95-914D-2EF27C84471D}" destId="{EA7F53DA-7DBC-4CC1-AA6D-7BEAF27293E8}" srcOrd="6" destOrd="0" parTransId="{6F6EF19F-9A8D-4513-84AF-02E0BF5EB56D}" sibTransId="{C68E77B7-427A-4DD8-BECF-703771BB1019}"/>
    <dgm:cxn modelId="{61F4BF63-0FE9-4830-9F68-10F243CA02CA}" srcId="{2BF388F0-B16F-4B95-914D-2EF27C84471D}" destId="{D22ACA76-E607-4974-B5A7-FD93D97A5FD6}" srcOrd="8" destOrd="0" parTransId="{785B97F9-E683-4719-8104-ADE068BDEF96}" sibTransId="{7156BFEE-F9F9-4824-9770-F1E632C276C8}"/>
    <dgm:cxn modelId="{DD36E563-8B51-46DE-83EF-CF54758CA3F3}" type="presOf" srcId="{55D70267-A35E-4412-AA96-EB0B32587710}" destId="{CAFB93F7-0ED1-4B67-9070-4BF8DAE6EB5E}" srcOrd="0" destOrd="0" presId="urn:microsoft.com/office/officeart/2005/8/layout/default"/>
    <dgm:cxn modelId="{89720E64-AEBC-441F-B3A3-ABDB7EA9EC3A}" srcId="{2BF388F0-B16F-4B95-914D-2EF27C84471D}" destId="{757E6850-9E32-455E-B6F5-ED3B01AB9FD5}" srcOrd="2" destOrd="0" parTransId="{9876C5E7-022C-49D4-8FD9-15A2F7EEC588}" sibTransId="{D02E7421-D578-4EC5-9C5F-E14071EECB6E}"/>
    <dgm:cxn modelId="{17C2CC4C-BC5E-44DB-98FA-C1627B777010}" type="presOf" srcId="{2F72A65B-51FF-47D2-9A09-C4DCE24117D6}" destId="{EA919D51-94D6-41F8-8473-53E02EBDF636}" srcOrd="0" destOrd="0" presId="urn:microsoft.com/office/officeart/2005/8/layout/default"/>
    <dgm:cxn modelId="{061A0F6D-36A7-43B5-9078-C9F57F1B4F00}" type="presOf" srcId="{4B81C4B3-0604-423A-B6B9-D5D084A61988}" destId="{5AA1F780-E9E5-4011-8AF0-FF7D51E24A69}" srcOrd="0" destOrd="0" presId="urn:microsoft.com/office/officeart/2005/8/layout/default"/>
    <dgm:cxn modelId="{3F19274D-591B-4542-B4E8-9298DC9C2F35}" srcId="{2BF388F0-B16F-4B95-914D-2EF27C84471D}" destId="{378A2F9F-8377-438D-9F59-194914FBEB1F}" srcOrd="3" destOrd="0" parTransId="{7707C6E0-0CFE-4851-95D5-F6F086893746}" sibTransId="{D3BD84A8-90A3-4785-8DF1-78AA255243D7}"/>
    <dgm:cxn modelId="{6E6D8150-C637-4B63-BB1C-895E0858043E}" type="presOf" srcId="{753E0245-5D64-4B19-967E-4DD14C63661E}" destId="{0094D163-D2C0-43C0-9675-6516BAF70696}" srcOrd="0" destOrd="0" presId="urn:microsoft.com/office/officeart/2005/8/layout/default"/>
    <dgm:cxn modelId="{25800B9B-8EAC-4D5B-A739-24C71446B6CE}" srcId="{2BF388F0-B16F-4B95-914D-2EF27C84471D}" destId="{753E0245-5D64-4B19-967E-4DD14C63661E}" srcOrd="1" destOrd="0" parTransId="{640012A5-2F2A-4759-901C-36FE801FEAA2}" sibTransId="{E682B348-D57E-4A56-86F1-398E008D523E}"/>
    <dgm:cxn modelId="{54855AAD-9C1A-4FA7-B6A9-D2E138C3BB06}" srcId="{2BF388F0-B16F-4B95-914D-2EF27C84471D}" destId="{2F72A65B-51FF-47D2-9A09-C4DCE24117D6}" srcOrd="0" destOrd="0" parTransId="{BCEC3DF2-8CFE-4C99-9A49-F7B7AA371B10}" sibTransId="{2660E021-B82D-4132-B3F6-30C55908A4B8}"/>
    <dgm:cxn modelId="{702F93AE-B42C-4DFA-9F47-99FB4809D6EC}" type="presOf" srcId="{EA7F53DA-7DBC-4CC1-AA6D-7BEAF27293E8}" destId="{3D97D410-4A42-49D4-B5FB-7E00C2A9039F}" srcOrd="0" destOrd="0" presId="urn:microsoft.com/office/officeart/2005/8/layout/default"/>
    <dgm:cxn modelId="{5C0527B7-BE14-46C0-A96A-4AD49EC6AB1B}" srcId="{2BF388F0-B16F-4B95-914D-2EF27C84471D}" destId="{55D70267-A35E-4412-AA96-EB0B32587710}" srcOrd="7" destOrd="0" parTransId="{4B0FBD66-1901-4BFF-83B8-CF798BA861A2}" sibTransId="{97DCB464-2815-4E73-9ED3-C09139117E01}"/>
    <dgm:cxn modelId="{EF8C4AC2-76FA-4966-9BF9-2515ACD60C9A}" type="presOf" srcId="{378A2F9F-8377-438D-9F59-194914FBEB1F}" destId="{B7A0565B-56E0-429F-AE0E-C46F6853132E}" srcOrd="0" destOrd="0" presId="urn:microsoft.com/office/officeart/2005/8/layout/default"/>
    <dgm:cxn modelId="{43D97AE5-3E29-4EDE-AB47-38EAB36AB9DC}" type="presOf" srcId="{D22ACA76-E607-4974-B5A7-FD93D97A5FD6}" destId="{E53C1F6D-3CF6-485F-9774-C70BE75E351F}" srcOrd="0" destOrd="0" presId="urn:microsoft.com/office/officeart/2005/8/layout/default"/>
    <dgm:cxn modelId="{64B491EE-C445-4A5B-8F7B-A92C4D31EC85}" type="presOf" srcId="{D0001F6F-BD8A-492F-99A0-01B2B4E477F7}" destId="{23FD6C4E-687F-4424-9626-135B84CD5D35}" srcOrd="0" destOrd="0" presId="urn:microsoft.com/office/officeart/2005/8/layout/default"/>
    <dgm:cxn modelId="{1AEFD003-FE52-465E-B6AD-A24E7335D783}" type="presParOf" srcId="{C3F4E6D8-1DFE-4D1F-A512-7807790060CC}" destId="{EA919D51-94D6-41F8-8473-53E02EBDF636}" srcOrd="0" destOrd="0" presId="urn:microsoft.com/office/officeart/2005/8/layout/default"/>
    <dgm:cxn modelId="{1CE4EBF9-01D3-4590-9F0C-A55F8E0B819E}" type="presParOf" srcId="{C3F4E6D8-1DFE-4D1F-A512-7807790060CC}" destId="{6BBDB607-1A95-4D1F-89C1-D842B3A4FBC4}" srcOrd="1" destOrd="0" presId="urn:microsoft.com/office/officeart/2005/8/layout/default"/>
    <dgm:cxn modelId="{935333BF-358C-44F0-A846-7D543F1BB543}" type="presParOf" srcId="{C3F4E6D8-1DFE-4D1F-A512-7807790060CC}" destId="{0094D163-D2C0-43C0-9675-6516BAF70696}" srcOrd="2" destOrd="0" presId="urn:microsoft.com/office/officeart/2005/8/layout/default"/>
    <dgm:cxn modelId="{3CAD74B9-9135-4CD4-9C14-60D27909B9C8}" type="presParOf" srcId="{C3F4E6D8-1DFE-4D1F-A512-7807790060CC}" destId="{48273D1B-9CE1-4D8E-A4A0-983B0C4A50A6}" srcOrd="3" destOrd="0" presId="urn:microsoft.com/office/officeart/2005/8/layout/default"/>
    <dgm:cxn modelId="{F1D9E37B-D5E9-4EB3-92B0-6B328ADB84B1}" type="presParOf" srcId="{C3F4E6D8-1DFE-4D1F-A512-7807790060CC}" destId="{5584DA2F-EC33-4AF5-89AB-9699DDA9497F}" srcOrd="4" destOrd="0" presId="urn:microsoft.com/office/officeart/2005/8/layout/default"/>
    <dgm:cxn modelId="{C7641F0B-E257-4B86-9E7A-F6738AF1893F}" type="presParOf" srcId="{C3F4E6D8-1DFE-4D1F-A512-7807790060CC}" destId="{B14440AE-6137-4530-9DA5-0460FE28135C}" srcOrd="5" destOrd="0" presId="urn:microsoft.com/office/officeart/2005/8/layout/default"/>
    <dgm:cxn modelId="{9B1E2AB9-05CD-465C-B94C-C3102A3631EF}" type="presParOf" srcId="{C3F4E6D8-1DFE-4D1F-A512-7807790060CC}" destId="{B7A0565B-56E0-429F-AE0E-C46F6853132E}" srcOrd="6" destOrd="0" presId="urn:microsoft.com/office/officeart/2005/8/layout/default"/>
    <dgm:cxn modelId="{DAC8E27A-C0A5-4154-A765-5D34CE65BE3E}" type="presParOf" srcId="{C3F4E6D8-1DFE-4D1F-A512-7807790060CC}" destId="{D534F733-BA1E-4F74-A0E1-89AC19867B1A}" srcOrd="7" destOrd="0" presId="urn:microsoft.com/office/officeart/2005/8/layout/default"/>
    <dgm:cxn modelId="{492DCB8C-757A-44C0-AC4E-25866A25902F}" type="presParOf" srcId="{C3F4E6D8-1DFE-4D1F-A512-7807790060CC}" destId="{5AA1F780-E9E5-4011-8AF0-FF7D51E24A69}" srcOrd="8" destOrd="0" presId="urn:microsoft.com/office/officeart/2005/8/layout/default"/>
    <dgm:cxn modelId="{590AD347-955E-4A63-B29E-A13260AC1314}" type="presParOf" srcId="{C3F4E6D8-1DFE-4D1F-A512-7807790060CC}" destId="{F0B416F7-DDCC-4776-ADE4-EABB18DEF2B7}" srcOrd="9" destOrd="0" presId="urn:microsoft.com/office/officeart/2005/8/layout/default"/>
    <dgm:cxn modelId="{A1548CBC-18F4-4DDB-A321-5ED08BA83286}" type="presParOf" srcId="{C3F4E6D8-1DFE-4D1F-A512-7807790060CC}" destId="{23FD6C4E-687F-4424-9626-135B84CD5D35}" srcOrd="10" destOrd="0" presId="urn:microsoft.com/office/officeart/2005/8/layout/default"/>
    <dgm:cxn modelId="{86BD4519-B382-4FAA-B82B-56424F601102}" type="presParOf" srcId="{C3F4E6D8-1DFE-4D1F-A512-7807790060CC}" destId="{07B6B757-7467-4F40-835B-633CE9BEEF31}" srcOrd="11" destOrd="0" presId="urn:microsoft.com/office/officeart/2005/8/layout/default"/>
    <dgm:cxn modelId="{F9BCE33A-C4D5-4B90-B330-D2C9D3684DEF}" type="presParOf" srcId="{C3F4E6D8-1DFE-4D1F-A512-7807790060CC}" destId="{3D97D410-4A42-49D4-B5FB-7E00C2A9039F}" srcOrd="12" destOrd="0" presId="urn:microsoft.com/office/officeart/2005/8/layout/default"/>
    <dgm:cxn modelId="{61A12254-24BE-470D-A88D-4DBA00D2DA38}" type="presParOf" srcId="{C3F4E6D8-1DFE-4D1F-A512-7807790060CC}" destId="{74AC6AE4-C369-4C16-A242-0CCCA43DB813}" srcOrd="13" destOrd="0" presId="urn:microsoft.com/office/officeart/2005/8/layout/default"/>
    <dgm:cxn modelId="{ECFAE4DB-3C5E-44C0-A847-A693348F269A}" type="presParOf" srcId="{C3F4E6D8-1DFE-4D1F-A512-7807790060CC}" destId="{CAFB93F7-0ED1-4B67-9070-4BF8DAE6EB5E}" srcOrd="14" destOrd="0" presId="urn:microsoft.com/office/officeart/2005/8/layout/default"/>
    <dgm:cxn modelId="{E8F8BC05-09B7-4A20-997B-238A4F13271B}" type="presParOf" srcId="{C3F4E6D8-1DFE-4D1F-A512-7807790060CC}" destId="{7993FF8C-3A5B-4B75-AA75-3F0B0912E572}" srcOrd="15" destOrd="0" presId="urn:microsoft.com/office/officeart/2005/8/layout/default"/>
    <dgm:cxn modelId="{FDE7F76A-C74A-4FC5-BD11-0A27B938B6CF}" type="presParOf" srcId="{C3F4E6D8-1DFE-4D1F-A512-7807790060CC}" destId="{E53C1F6D-3CF6-485F-9774-C70BE75E351F}" srcOrd="16" destOrd="0" presId="urn:microsoft.com/office/officeart/2005/8/layout/default"/>
  </dgm:cxnLst>
  <dgm:bg>
    <a:solidFill>
      <a:schemeClr val="tx2">
        <a:lumMod val="10000"/>
        <a:lumOff val="9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38862-47D2-4E4A-97C1-772DBE747204}">
      <dsp:nvSpPr>
        <dsp:cNvPr id="0" name=""/>
        <dsp:cNvSpPr/>
      </dsp:nvSpPr>
      <dsp:spPr>
        <a:xfrm>
          <a:off x="0" y="331146"/>
          <a:ext cx="3164681" cy="31646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0" kern="1200" baseline="0" dirty="0"/>
            <a:t>Purpose: </a:t>
          </a:r>
          <a:r>
            <a:rPr lang="en-GB" sz="1400" b="0" i="0" kern="1200" baseline="0" dirty="0"/>
            <a:t>The primary purpose of this presentation is to provide a comprehensive overview of the supply chain optimization project undertaken for StoreFIT Limited, a fast-growing retail chain with a focus on maximizing customer satisfaction. </a:t>
          </a:r>
          <a:endParaRPr lang="en-GB" sz="1400" kern="1200" dirty="0"/>
        </a:p>
      </dsp:txBody>
      <dsp:txXfrm>
        <a:off x="463457" y="794596"/>
        <a:ext cx="2237767" cy="2237736"/>
      </dsp:txXfrm>
    </dsp:sp>
    <dsp:sp modelId="{9EF4485F-3EBE-42AE-934E-7009EE47E0A7}">
      <dsp:nvSpPr>
        <dsp:cNvPr id="0" name=""/>
        <dsp:cNvSpPr/>
      </dsp:nvSpPr>
      <dsp:spPr>
        <a:xfrm>
          <a:off x="1628889" y="2441783"/>
          <a:ext cx="3164681" cy="31646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b="1" i="0" kern="1200" baseline="0" dirty="0"/>
            <a:t>Significance: </a:t>
          </a:r>
          <a:r>
            <a:rPr lang="en-GB" sz="1500" b="0" i="0" kern="1200" baseline="0" dirty="0"/>
            <a:t>The significance of this project lies in its potential to address critical operational challenges that StoreFIT is currently facing particularly related</a:t>
          </a:r>
          <a:r>
            <a:rPr lang="en-GB" sz="1500" b="0" i="0" u="sng" kern="1200" baseline="0" dirty="0"/>
            <a:t> </a:t>
          </a:r>
          <a:r>
            <a:rPr lang="en-GB" sz="1500" b="0" i="0" kern="1200" baseline="0" dirty="0"/>
            <a:t>to inventory management and customer satisfaction. </a:t>
          </a:r>
          <a:endParaRPr lang="en-GB" sz="1500" kern="1200" dirty="0"/>
        </a:p>
      </dsp:txBody>
      <dsp:txXfrm>
        <a:off x="2092346" y="2905233"/>
        <a:ext cx="2237767" cy="2237736"/>
      </dsp:txXfrm>
    </dsp:sp>
    <dsp:sp modelId="{E889C173-5DBD-4B0E-B542-33EE23721E6A}">
      <dsp:nvSpPr>
        <dsp:cNvPr id="0" name=""/>
        <dsp:cNvSpPr/>
      </dsp:nvSpPr>
      <dsp:spPr>
        <a:xfrm>
          <a:off x="3255853" y="331146"/>
          <a:ext cx="3164681" cy="316463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0" kern="1200" baseline="0" dirty="0"/>
            <a:t>Aim: </a:t>
          </a:r>
          <a:r>
            <a:rPr lang="en-GB" sz="1400" b="0" i="0" kern="1200" baseline="0" dirty="0"/>
            <a:t>By optimizing the supply chain, the project aims to enhance the company's ability to meet customer demand promptly, reduce backorders, and streamline its operations for improved efficiency.</a:t>
          </a:r>
          <a:endParaRPr lang="en-GB" sz="1400" kern="1200" dirty="0"/>
        </a:p>
      </dsp:txBody>
      <dsp:txXfrm>
        <a:off x="3719310" y="794596"/>
        <a:ext cx="2237767" cy="22377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11555-55D6-4263-B23C-0D7D5798090B}">
      <dsp:nvSpPr>
        <dsp:cNvPr id="0" name=""/>
        <dsp:cNvSpPr/>
      </dsp:nvSpPr>
      <dsp:spPr>
        <a:xfrm>
          <a:off x="796861" y="869468"/>
          <a:ext cx="921576" cy="921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9F731-66EB-4FBE-9695-55D2754F7FC2}">
      <dsp:nvSpPr>
        <dsp:cNvPr id="0" name=""/>
        <dsp:cNvSpPr/>
      </dsp:nvSpPr>
      <dsp:spPr>
        <a:xfrm>
          <a:off x="233676" y="2180641"/>
          <a:ext cx="204794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Overstocking of 225 out of 227 Products</a:t>
          </a:r>
          <a:endParaRPr lang="en-US" sz="1500" kern="1200" dirty="0"/>
        </a:p>
      </dsp:txBody>
      <dsp:txXfrm>
        <a:off x="233676" y="2180641"/>
        <a:ext cx="2047947" cy="810000"/>
      </dsp:txXfrm>
    </dsp:sp>
    <dsp:sp modelId="{7A40E262-5082-4D07-830A-8536E5890749}">
      <dsp:nvSpPr>
        <dsp:cNvPr id="0" name=""/>
        <dsp:cNvSpPr/>
      </dsp:nvSpPr>
      <dsp:spPr>
        <a:xfrm>
          <a:off x="3203199" y="869468"/>
          <a:ext cx="921576" cy="921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F97540-4F10-479C-87C3-DE0D1BD1C2D3}">
      <dsp:nvSpPr>
        <dsp:cNvPr id="0" name=""/>
        <dsp:cNvSpPr/>
      </dsp:nvSpPr>
      <dsp:spPr>
        <a:xfrm>
          <a:off x="2640014" y="2180641"/>
          <a:ext cx="204794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Longer Lead Times</a:t>
          </a:r>
        </a:p>
      </dsp:txBody>
      <dsp:txXfrm>
        <a:off x="2640014" y="2180641"/>
        <a:ext cx="2047947" cy="810000"/>
      </dsp:txXfrm>
    </dsp:sp>
    <dsp:sp modelId="{3AE7334A-7412-4D0E-BD91-6C6A91BF966E}">
      <dsp:nvSpPr>
        <dsp:cNvPr id="0" name=""/>
        <dsp:cNvSpPr/>
      </dsp:nvSpPr>
      <dsp:spPr>
        <a:xfrm>
          <a:off x="5609537" y="869468"/>
          <a:ext cx="921576" cy="921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6ABE4-B534-46CC-A36B-50E17687477D}">
      <dsp:nvSpPr>
        <dsp:cNvPr id="0" name=""/>
        <dsp:cNvSpPr/>
      </dsp:nvSpPr>
      <dsp:spPr>
        <a:xfrm>
          <a:off x="5046352" y="2180641"/>
          <a:ext cx="204794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Inadequate ERP System Integration</a:t>
          </a:r>
        </a:p>
      </dsp:txBody>
      <dsp:txXfrm>
        <a:off x="5046352" y="2180641"/>
        <a:ext cx="2047947" cy="810000"/>
      </dsp:txXfrm>
    </dsp:sp>
    <dsp:sp modelId="{6623B199-51B9-43D9-93F7-900631F90165}">
      <dsp:nvSpPr>
        <dsp:cNvPr id="0" name=""/>
        <dsp:cNvSpPr/>
      </dsp:nvSpPr>
      <dsp:spPr>
        <a:xfrm>
          <a:off x="8015875" y="869468"/>
          <a:ext cx="921576" cy="921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F79AAA-1F59-477D-A705-936320029A02}">
      <dsp:nvSpPr>
        <dsp:cNvPr id="0" name=""/>
        <dsp:cNvSpPr/>
      </dsp:nvSpPr>
      <dsp:spPr>
        <a:xfrm>
          <a:off x="7452690" y="2180641"/>
          <a:ext cx="204794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Lack of Real-Time Data Visibility</a:t>
          </a:r>
        </a:p>
      </dsp:txBody>
      <dsp:txXfrm>
        <a:off x="7452690" y="2180641"/>
        <a:ext cx="2047947" cy="810000"/>
      </dsp:txXfrm>
    </dsp:sp>
    <dsp:sp modelId="{28784231-1586-411F-B83C-E6CA7F67434D}">
      <dsp:nvSpPr>
        <dsp:cNvPr id="0" name=""/>
        <dsp:cNvSpPr/>
      </dsp:nvSpPr>
      <dsp:spPr>
        <a:xfrm>
          <a:off x="796861" y="3502627"/>
          <a:ext cx="921576" cy="921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7D4BED-0F23-436C-BA06-6AA271F6E4B5}">
      <dsp:nvSpPr>
        <dsp:cNvPr id="0" name=""/>
        <dsp:cNvSpPr/>
      </dsp:nvSpPr>
      <dsp:spPr>
        <a:xfrm>
          <a:off x="233676" y="4813800"/>
          <a:ext cx="204794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Low Backorder Rate affecting only 9 Products</a:t>
          </a:r>
        </a:p>
      </dsp:txBody>
      <dsp:txXfrm>
        <a:off x="233676" y="4813800"/>
        <a:ext cx="2047947" cy="810000"/>
      </dsp:txXfrm>
    </dsp:sp>
    <dsp:sp modelId="{13AC6EB1-6820-40B4-BDB7-7534C0C2400C}">
      <dsp:nvSpPr>
        <dsp:cNvPr id="0" name=""/>
        <dsp:cNvSpPr/>
      </dsp:nvSpPr>
      <dsp:spPr>
        <a:xfrm>
          <a:off x="3203199" y="3502627"/>
          <a:ext cx="921576" cy="9215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CE327F-9599-4E28-902B-DA59ED362E17}">
      <dsp:nvSpPr>
        <dsp:cNvPr id="0" name=""/>
        <dsp:cNvSpPr/>
      </dsp:nvSpPr>
      <dsp:spPr>
        <a:xfrm>
          <a:off x="2640014" y="4813800"/>
          <a:ext cx="204794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Limited Product Demand Forecasting</a:t>
          </a:r>
        </a:p>
      </dsp:txBody>
      <dsp:txXfrm>
        <a:off x="2640014" y="4813800"/>
        <a:ext cx="2047947" cy="810000"/>
      </dsp:txXfrm>
    </dsp:sp>
    <dsp:sp modelId="{2AF88BC2-3EE5-4496-B8CF-F12D98BCAEBA}">
      <dsp:nvSpPr>
        <dsp:cNvPr id="0" name=""/>
        <dsp:cNvSpPr/>
      </dsp:nvSpPr>
      <dsp:spPr>
        <a:xfrm>
          <a:off x="5609537" y="3502627"/>
          <a:ext cx="921576" cy="9215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C683C-A140-44C4-9E03-0321807C7D85}">
      <dsp:nvSpPr>
        <dsp:cNvPr id="0" name=""/>
        <dsp:cNvSpPr/>
      </dsp:nvSpPr>
      <dsp:spPr>
        <a:xfrm>
          <a:off x="5046352" y="4813800"/>
          <a:ext cx="2047947"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Data Quality Issues – Missing Lead Time Entries</a:t>
          </a:r>
        </a:p>
      </dsp:txBody>
      <dsp:txXfrm>
        <a:off x="5046352" y="4813800"/>
        <a:ext cx="2047947" cy="810000"/>
      </dsp:txXfrm>
    </dsp:sp>
    <dsp:sp modelId="{DD680F45-DC2D-4994-9B25-ED47926FAD61}">
      <dsp:nvSpPr>
        <dsp:cNvPr id="0" name=""/>
        <dsp:cNvSpPr/>
      </dsp:nvSpPr>
      <dsp:spPr>
        <a:xfrm>
          <a:off x="8015875" y="3502627"/>
          <a:ext cx="921576" cy="92157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3B6110-2163-4C9B-BC53-C594CAAE612A}">
      <dsp:nvSpPr>
        <dsp:cNvPr id="0" name=""/>
        <dsp:cNvSpPr/>
      </dsp:nvSpPr>
      <dsp:spPr>
        <a:xfrm>
          <a:off x="7452690" y="4813800"/>
          <a:ext cx="2047947" cy="810000"/>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Inaccurate Inventory Management</a:t>
          </a:r>
        </a:p>
      </dsp:txBody>
      <dsp:txXfrm>
        <a:off x="7452690" y="4813800"/>
        <a:ext cx="2047947" cy="81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0FB23-1674-45A1-AEE4-6F92D094B29A}">
      <dsp:nvSpPr>
        <dsp:cNvPr id="0" name=""/>
        <dsp:cNvSpPr/>
      </dsp:nvSpPr>
      <dsp:spPr>
        <a:xfrm>
          <a:off x="2438399" y="912"/>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Adjust safety stock levels to the accurate demand forecasted for each products.</a:t>
          </a:r>
        </a:p>
      </dsp:txBody>
      <dsp:txXfrm>
        <a:off x="2438399" y="912"/>
        <a:ext cx="9753599" cy="536745"/>
      </dsp:txXfrm>
    </dsp:sp>
    <dsp:sp modelId="{1DD30707-31E3-4EA8-8554-6215EFDF08D4}">
      <dsp:nvSpPr>
        <dsp:cNvPr id="0" name=""/>
        <dsp:cNvSpPr/>
      </dsp:nvSpPr>
      <dsp:spPr>
        <a:xfrm>
          <a:off x="0" y="912"/>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Overstocking</a:t>
          </a:r>
        </a:p>
      </dsp:txBody>
      <dsp:txXfrm>
        <a:off x="0" y="912"/>
        <a:ext cx="2438399" cy="536745"/>
      </dsp:txXfrm>
    </dsp:sp>
    <dsp:sp modelId="{044F859D-6137-4892-A94D-D6D88E0BAA53}">
      <dsp:nvSpPr>
        <dsp:cNvPr id="0" name=""/>
        <dsp:cNvSpPr/>
      </dsp:nvSpPr>
      <dsp:spPr>
        <a:xfrm>
          <a:off x="2438399" y="569863"/>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Implement automated inventory management to streamline order processing.</a:t>
          </a:r>
        </a:p>
      </dsp:txBody>
      <dsp:txXfrm>
        <a:off x="2438399" y="569863"/>
        <a:ext cx="9753599" cy="536745"/>
      </dsp:txXfrm>
    </dsp:sp>
    <dsp:sp modelId="{F03FD148-3B20-4AAD-A1A5-A85CE8B9A81C}">
      <dsp:nvSpPr>
        <dsp:cNvPr id="0" name=""/>
        <dsp:cNvSpPr/>
      </dsp:nvSpPr>
      <dsp:spPr>
        <a:xfrm>
          <a:off x="0" y="569863"/>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Inaccurate Inventory Management</a:t>
          </a:r>
        </a:p>
      </dsp:txBody>
      <dsp:txXfrm>
        <a:off x="0" y="569863"/>
        <a:ext cx="2438399" cy="536745"/>
      </dsp:txXfrm>
    </dsp:sp>
    <dsp:sp modelId="{C842ABF9-5E04-4F77-9446-0428157E6956}">
      <dsp:nvSpPr>
        <dsp:cNvPr id="0" name=""/>
        <dsp:cNvSpPr/>
      </dsp:nvSpPr>
      <dsp:spPr>
        <a:xfrm>
          <a:off x="2438399" y="1138813"/>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Enhance supplier collaboration to improve lead times and ensure faster replenishment of stocks</a:t>
          </a:r>
          <a:r>
            <a:rPr lang="en-US" sz="1100" kern="1200" dirty="0"/>
            <a:t>.</a:t>
          </a:r>
        </a:p>
      </dsp:txBody>
      <dsp:txXfrm>
        <a:off x="2438399" y="1138813"/>
        <a:ext cx="9753599" cy="536745"/>
      </dsp:txXfrm>
    </dsp:sp>
    <dsp:sp modelId="{E3280271-2FE9-4893-AA72-09C6E7B7954A}">
      <dsp:nvSpPr>
        <dsp:cNvPr id="0" name=""/>
        <dsp:cNvSpPr/>
      </dsp:nvSpPr>
      <dsp:spPr>
        <a:xfrm>
          <a:off x="0" y="1138813"/>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a:t>Longer Lead Times</a:t>
          </a:r>
          <a:endParaRPr lang="en-US" sz="1600" kern="1200" dirty="0"/>
        </a:p>
      </dsp:txBody>
      <dsp:txXfrm>
        <a:off x="0" y="1138813"/>
        <a:ext cx="2438399" cy="536745"/>
      </dsp:txXfrm>
    </dsp:sp>
    <dsp:sp modelId="{01CEF9AB-5119-46FA-BFFB-C42859FB38D1}">
      <dsp:nvSpPr>
        <dsp:cNvPr id="0" name=""/>
        <dsp:cNvSpPr/>
      </dsp:nvSpPr>
      <dsp:spPr>
        <a:xfrm>
          <a:off x="2438399" y="1707764"/>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Apply the real time supply chain dashboard for enhanced visibility and better decision making.</a:t>
          </a:r>
        </a:p>
      </dsp:txBody>
      <dsp:txXfrm>
        <a:off x="2438399" y="1707764"/>
        <a:ext cx="9753599" cy="536745"/>
      </dsp:txXfrm>
    </dsp:sp>
    <dsp:sp modelId="{3A5931FB-5CCD-4CC3-8D0C-2202EFFACFD2}">
      <dsp:nvSpPr>
        <dsp:cNvPr id="0" name=""/>
        <dsp:cNvSpPr/>
      </dsp:nvSpPr>
      <dsp:spPr>
        <a:xfrm>
          <a:off x="0" y="1707764"/>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dirty="0"/>
            <a:t>Lack of Real Time Visibility</a:t>
          </a:r>
        </a:p>
      </dsp:txBody>
      <dsp:txXfrm>
        <a:off x="0" y="1707764"/>
        <a:ext cx="2438399" cy="536745"/>
      </dsp:txXfrm>
    </dsp:sp>
    <dsp:sp modelId="{8D1D553D-640B-415C-BB58-109885C611EC}">
      <dsp:nvSpPr>
        <dsp:cNvPr id="0" name=""/>
        <dsp:cNvSpPr/>
      </dsp:nvSpPr>
      <dsp:spPr>
        <a:xfrm>
          <a:off x="2438399" y="2276715"/>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Implement an ERP system that integrates all aspects of supply chain management.</a:t>
          </a:r>
        </a:p>
      </dsp:txBody>
      <dsp:txXfrm>
        <a:off x="2438399" y="2276715"/>
        <a:ext cx="9753599" cy="536745"/>
      </dsp:txXfrm>
    </dsp:sp>
    <dsp:sp modelId="{3A9FE3D1-0DBF-4C01-9B61-28873A657EA5}">
      <dsp:nvSpPr>
        <dsp:cNvPr id="0" name=""/>
        <dsp:cNvSpPr/>
      </dsp:nvSpPr>
      <dsp:spPr>
        <a:xfrm>
          <a:off x="0" y="2276715"/>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a:t>Inadequate ERP System Integration</a:t>
          </a:r>
          <a:endParaRPr lang="en-US" sz="1600" kern="1200" dirty="0"/>
        </a:p>
      </dsp:txBody>
      <dsp:txXfrm>
        <a:off x="0" y="2276715"/>
        <a:ext cx="2438399" cy="536745"/>
      </dsp:txXfrm>
    </dsp:sp>
    <dsp:sp modelId="{DFC7306E-65D4-45FF-BFAF-F9D4E643C539}">
      <dsp:nvSpPr>
        <dsp:cNvPr id="0" name=""/>
        <dsp:cNvSpPr/>
      </dsp:nvSpPr>
      <dsp:spPr>
        <a:xfrm>
          <a:off x="2438399" y="2845666"/>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Apply the predictive analytics to improve the accuracy of demand forecasts and ensure continuous forecast validation.</a:t>
          </a:r>
        </a:p>
      </dsp:txBody>
      <dsp:txXfrm>
        <a:off x="2438399" y="2845666"/>
        <a:ext cx="9753599" cy="536745"/>
      </dsp:txXfrm>
    </dsp:sp>
    <dsp:sp modelId="{D4549F34-B0FB-4902-99B7-2415C0F551A1}">
      <dsp:nvSpPr>
        <dsp:cNvPr id="0" name=""/>
        <dsp:cNvSpPr/>
      </dsp:nvSpPr>
      <dsp:spPr>
        <a:xfrm>
          <a:off x="0" y="2845666"/>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dirty="0"/>
            <a:t>Limited Product Demand Forecasting</a:t>
          </a:r>
        </a:p>
      </dsp:txBody>
      <dsp:txXfrm>
        <a:off x="0" y="2845666"/>
        <a:ext cx="2438399" cy="536745"/>
      </dsp:txXfrm>
    </dsp:sp>
    <dsp:sp modelId="{7336E997-3F00-4EB0-9283-166EB8D7CDDB}">
      <dsp:nvSpPr>
        <dsp:cNvPr id="0" name=""/>
        <dsp:cNvSpPr/>
      </dsp:nvSpPr>
      <dsp:spPr>
        <a:xfrm>
          <a:off x="2438399" y="3414616"/>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Implement data cleansing and validation processes to ensure the accuracy and completeness of lead time entries and inventory records.</a:t>
          </a:r>
        </a:p>
      </dsp:txBody>
      <dsp:txXfrm>
        <a:off x="2438399" y="3414616"/>
        <a:ext cx="9753599" cy="536745"/>
      </dsp:txXfrm>
    </dsp:sp>
    <dsp:sp modelId="{4B155798-5E3C-48D8-B041-BD4F02B52A4A}">
      <dsp:nvSpPr>
        <dsp:cNvPr id="0" name=""/>
        <dsp:cNvSpPr/>
      </dsp:nvSpPr>
      <dsp:spPr>
        <a:xfrm>
          <a:off x="0" y="3414616"/>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a:t>Data Quality Issues</a:t>
          </a:r>
          <a:endParaRPr lang="en-US" sz="1600" kern="1200" dirty="0"/>
        </a:p>
      </dsp:txBody>
      <dsp:txXfrm>
        <a:off x="0" y="3414616"/>
        <a:ext cx="2438399" cy="536745"/>
      </dsp:txXfrm>
    </dsp:sp>
    <dsp:sp modelId="{C6D7D789-1F12-48D1-A554-0F0DE26D9409}">
      <dsp:nvSpPr>
        <dsp:cNvPr id="0" name=""/>
        <dsp:cNvSpPr/>
      </dsp:nvSpPr>
      <dsp:spPr>
        <a:xfrm>
          <a:off x="2438399" y="3983567"/>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GB" sz="1600" kern="1200" dirty="0"/>
            <a:t>Establish a data governance framework to maintain data quality standards, including regular audits and updates to ensure data integrity.</a:t>
          </a:r>
        </a:p>
      </dsp:txBody>
      <dsp:txXfrm>
        <a:off x="2438399" y="3983567"/>
        <a:ext cx="9753599" cy="536745"/>
      </dsp:txXfrm>
    </dsp:sp>
    <dsp:sp modelId="{184BAFC8-5560-49CD-9B39-FB0E270E6FA7}">
      <dsp:nvSpPr>
        <dsp:cNvPr id="0" name=""/>
        <dsp:cNvSpPr/>
      </dsp:nvSpPr>
      <dsp:spPr>
        <a:xfrm>
          <a:off x="0" y="3983567"/>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GB" sz="1600" kern="1200"/>
            <a:t>Data Quality Issues</a:t>
          </a:r>
          <a:endParaRPr lang="en-GB" sz="1600" kern="1200" dirty="0"/>
        </a:p>
      </dsp:txBody>
      <dsp:txXfrm>
        <a:off x="0" y="3983567"/>
        <a:ext cx="2438399" cy="536745"/>
      </dsp:txXfrm>
    </dsp:sp>
    <dsp:sp modelId="{B8315478-0EB6-41CB-893E-E9604BF007F9}">
      <dsp:nvSpPr>
        <dsp:cNvPr id="0" name=""/>
        <dsp:cNvSpPr/>
      </dsp:nvSpPr>
      <dsp:spPr>
        <a:xfrm>
          <a:off x="2438399" y="4552518"/>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Optimise backorder management by ensuring sufficient stock levels of high-demand items to prevent stockouts.</a:t>
          </a:r>
          <a:endParaRPr lang="en-US" sz="1100" kern="1200" dirty="0"/>
        </a:p>
      </dsp:txBody>
      <dsp:txXfrm>
        <a:off x="2438399" y="4552518"/>
        <a:ext cx="9753599" cy="536745"/>
      </dsp:txXfrm>
    </dsp:sp>
    <dsp:sp modelId="{E6BFBCB9-A750-487F-850D-60DA61837416}">
      <dsp:nvSpPr>
        <dsp:cNvPr id="0" name=""/>
        <dsp:cNvSpPr/>
      </dsp:nvSpPr>
      <dsp:spPr>
        <a:xfrm>
          <a:off x="0" y="4552518"/>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a:t>Low Backorder Rate</a:t>
          </a:r>
          <a:endParaRPr lang="en-US" sz="1600" kern="1200" dirty="0"/>
        </a:p>
      </dsp:txBody>
      <dsp:txXfrm>
        <a:off x="0" y="4552518"/>
        <a:ext cx="2438399" cy="536745"/>
      </dsp:txXfrm>
    </dsp:sp>
    <dsp:sp modelId="{06B41AF0-EFAA-4375-9851-1603BB0B36B2}">
      <dsp:nvSpPr>
        <dsp:cNvPr id="0" name=""/>
        <dsp:cNvSpPr/>
      </dsp:nvSpPr>
      <dsp:spPr>
        <a:xfrm>
          <a:off x="2438399" y="5121468"/>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l" defTabSz="711200">
            <a:lnSpc>
              <a:spcPct val="90000"/>
            </a:lnSpc>
            <a:spcBef>
              <a:spcPct val="0"/>
            </a:spcBef>
            <a:spcAft>
              <a:spcPct val="35000"/>
            </a:spcAft>
            <a:buNone/>
          </a:pPr>
          <a:r>
            <a:rPr lang="en-US" sz="1600" kern="1200" dirty="0"/>
            <a:t>Enhance customer satisfaction by improving communication with customers regarding order status and expected delivery times. </a:t>
          </a:r>
        </a:p>
      </dsp:txBody>
      <dsp:txXfrm>
        <a:off x="2438399" y="5121468"/>
        <a:ext cx="9753599" cy="536745"/>
      </dsp:txXfrm>
    </dsp:sp>
    <dsp:sp modelId="{2A50174B-726D-475B-8F48-CC6BA6A38F7B}">
      <dsp:nvSpPr>
        <dsp:cNvPr id="0" name=""/>
        <dsp:cNvSpPr/>
      </dsp:nvSpPr>
      <dsp:spPr>
        <a:xfrm>
          <a:off x="0" y="5121468"/>
          <a:ext cx="2438399" cy="536745"/>
        </a:xfrm>
        <a:prstGeom prst="rect">
          <a:avLst/>
        </a:prstGeom>
        <a:solidFill>
          <a:schemeClr val="accent1"/>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US" sz="1600" kern="1200" dirty="0"/>
            <a:t>Customer Satisfaction</a:t>
          </a:r>
        </a:p>
      </dsp:txBody>
      <dsp:txXfrm>
        <a:off x="0" y="5121468"/>
        <a:ext cx="2438399" cy="536745"/>
      </dsp:txXfrm>
    </dsp:sp>
    <dsp:sp modelId="{232993B6-B2CA-4EE9-8CFE-0C6740033506}">
      <dsp:nvSpPr>
        <dsp:cNvPr id="0" name=""/>
        <dsp:cNvSpPr/>
      </dsp:nvSpPr>
      <dsp:spPr>
        <a:xfrm>
          <a:off x="2438399" y="5690419"/>
          <a:ext cx="9753599" cy="536745"/>
        </a:xfrm>
        <a:prstGeom prst="rect">
          <a:avLst/>
        </a:prstGeom>
        <a:solidFill>
          <a:schemeClr val="bg2">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247" tIns="136333" rIns="189247" bIns="136333" numCol="1" spcCol="1270" anchor="ctr" anchorCtr="0">
          <a:noAutofit/>
        </a:bodyPr>
        <a:lstStyle/>
        <a:p>
          <a:pPr marL="0" lvl="0" indent="0" algn="just" defTabSz="711200">
            <a:lnSpc>
              <a:spcPct val="90000"/>
            </a:lnSpc>
            <a:spcBef>
              <a:spcPct val="0"/>
            </a:spcBef>
            <a:spcAft>
              <a:spcPct val="35000"/>
            </a:spcAft>
            <a:buNone/>
          </a:pPr>
          <a:r>
            <a:rPr lang="en-GB" sz="1600" b="0" i="0" kern="1200" dirty="0"/>
            <a:t>Establish a process for continuous monitoring and improvement, ensuring that inventory management practices remain aligned with business objectives and market conditions.</a:t>
          </a:r>
          <a:endParaRPr lang="en-GB" sz="1600" kern="1200" dirty="0"/>
        </a:p>
      </dsp:txBody>
      <dsp:txXfrm>
        <a:off x="2438399" y="5690419"/>
        <a:ext cx="9753599" cy="536745"/>
      </dsp:txXfrm>
    </dsp:sp>
    <dsp:sp modelId="{960CFC17-9FDD-4C09-BC2E-F85B33A84754}">
      <dsp:nvSpPr>
        <dsp:cNvPr id="0" name=""/>
        <dsp:cNvSpPr/>
      </dsp:nvSpPr>
      <dsp:spPr>
        <a:xfrm>
          <a:off x="0" y="5690419"/>
          <a:ext cx="2438399" cy="536745"/>
        </a:xfrm>
        <a:prstGeom prst="rect">
          <a:avLst/>
        </a:prstGeom>
        <a:solidFill>
          <a:schemeClr val="accent1"/>
        </a:solidFill>
        <a:ln w="127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032" tIns="53019" rIns="129032" bIns="53019" numCol="1" spcCol="1270" anchor="ctr" anchorCtr="0">
          <a:noAutofit/>
        </a:bodyPr>
        <a:lstStyle/>
        <a:p>
          <a:pPr marL="0" lvl="0" indent="0" algn="ctr" defTabSz="711200">
            <a:lnSpc>
              <a:spcPct val="90000"/>
            </a:lnSpc>
            <a:spcBef>
              <a:spcPct val="0"/>
            </a:spcBef>
            <a:spcAft>
              <a:spcPct val="35000"/>
            </a:spcAft>
            <a:buNone/>
          </a:pPr>
          <a:r>
            <a:rPr lang="en-GB" sz="1600" kern="1200" dirty="0"/>
            <a:t>Continuous Improvement</a:t>
          </a:r>
        </a:p>
      </dsp:txBody>
      <dsp:txXfrm>
        <a:off x="0" y="5690419"/>
        <a:ext cx="2438399" cy="5367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2D326-9134-4536-9906-CDA7C101A57A}">
      <dsp:nvSpPr>
        <dsp:cNvPr id="0" name=""/>
        <dsp:cNvSpPr/>
      </dsp:nvSpPr>
      <dsp:spPr>
        <a:xfrm rot="5400000">
          <a:off x="1673695" y="1296359"/>
          <a:ext cx="2023297" cy="24390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D92E8C-B207-4B8B-98DB-90E5B8EE2666}">
      <dsp:nvSpPr>
        <dsp:cNvPr id="0" name=""/>
        <dsp:cNvSpPr/>
      </dsp:nvSpPr>
      <dsp:spPr>
        <a:xfrm>
          <a:off x="2138736" y="4498"/>
          <a:ext cx="2710011" cy="162600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AU" sz="1600" b="0" i="0" kern="1200" baseline="0" dirty="0">
              <a:latin typeface="+mn-lt"/>
              <a:ea typeface="+mn-ea"/>
              <a:cs typeface="+mn-cs"/>
            </a:rPr>
            <a:t>Develop a strategy to predict product purchase and safety stock level rules.</a:t>
          </a:r>
          <a:endParaRPr lang="en-GB" sz="1600" b="0" kern="1200" dirty="0">
            <a:latin typeface="+mn-lt"/>
            <a:ea typeface="+mn-ea"/>
            <a:cs typeface="+mn-cs"/>
          </a:endParaRPr>
        </a:p>
      </dsp:txBody>
      <dsp:txXfrm>
        <a:off x="2186360" y="52122"/>
        <a:ext cx="2614763" cy="1530758"/>
      </dsp:txXfrm>
    </dsp:sp>
    <dsp:sp modelId="{4B5B75E6-B1C9-4722-9D77-71C6AB6330DE}">
      <dsp:nvSpPr>
        <dsp:cNvPr id="0" name=""/>
        <dsp:cNvSpPr/>
      </dsp:nvSpPr>
      <dsp:spPr>
        <a:xfrm rot="5400000">
          <a:off x="1673695" y="3328867"/>
          <a:ext cx="2023297" cy="24390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F7B22F-8B00-4A8A-B42E-FF881E3912CF}">
      <dsp:nvSpPr>
        <dsp:cNvPr id="0" name=""/>
        <dsp:cNvSpPr/>
      </dsp:nvSpPr>
      <dsp:spPr>
        <a:xfrm>
          <a:off x="2138736" y="2037007"/>
          <a:ext cx="2710011" cy="162600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AU" sz="1600" b="0" i="0" kern="1200" baseline="0">
              <a:latin typeface="+mn-lt"/>
              <a:ea typeface="+mn-ea"/>
              <a:cs typeface="+mn-cs"/>
            </a:rPr>
            <a:t>Develop a robust supply chain dashboard to monitor performance.</a:t>
          </a:r>
          <a:endParaRPr lang="en-GB" sz="1600" kern="1200" dirty="0">
            <a:latin typeface="+mn-lt"/>
            <a:ea typeface="+mn-ea"/>
            <a:cs typeface="+mn-cs"/>
          </a:endParaRPr>
        </a:p>
      </dsp:txBody>
      <dsp:txXfrm>
        <a:off x="2186360" y="2084631"/>
        <a:ext cx="2614763" cy="1530758"/>
      </dsp:txXfrm>
    </dsp:sp>
    <dsp:sp modelId="{D11BC911-DC60-47A4-8116-D13BFA7F2F00}">
      <dsp:nvSpPr>
        <dsp:cNvPr id="0" name=""/>
        <dsp:cNvSpPr/>
      </dsp:nvSpPr>
      <dsp:spPr>
        <a:xfrm>
          <a:off x="2689950" y="4345122"/>
          <a:ext cx="3595104" cy="24390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251766-9BE7-497A-9471-0F2701DE466D}">
      <dsp:nvSpPr>
        <dsp:cNvPr id="0" name=""/>
        <dsp:cNvSpPr/>
      </dsp:nvSpPr>
      <dsp:spPr>
        <a:xfrm>
          <a:off x="2138736" y="4069515"/>
          <a:ext cx="2710011" cy="162600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AU" sz="1600" b="0" i="0" kern="1200" baseline="0">
              <a:latin typeface="+mn-lt"/>
              <a:ea typeface="+mn-ea"/>
              <a:cs typeface="+mn-cs"/>
            </a:rPr>
            <a:t>Evaluate and optimize safety stock levels.</a:t>
          </a:r>
          <a:endParaRPr lang="en-GB" sz="1600" kern="1200">
            <a:latin typeface="+mn-lt"/>
            <a:ea typeface="+mn-ea"/>
            <a:cs typeface="+mn-cs"/>
          </a:endParaRPr>
        </a:p>
      </dsp:txBody>
      <dsp:txXfrm>
        <a:off x="2186360" y="4117139"/>
        <a:ext cx="2614763" cy="1530758"/>
      </dsp:txXfrm>
    </dsp:sp>
    <dsp:sp modelId="{BDBFD0F8-F235-4B44-88B8-B5E3D57384FE}">
      <dsp:nvSpPr>
        <dsp:cNvPr id="0" name=""/>
        <dsp:cNvSpPr/>
      </dsp:nvSpPr>
      <dsp:spPr>
        <a:xfrm rot="16200000">
          <a:off x="5278010" y="3328867"/>
          <a:ext cx="2023297" cy="24390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638380-BD97-46EF-AADD-F983BB125AA8}">
      <dsp:nvSpPr>
        <dsp:cNvPr id="0" name=""/>
        <dsp:cNvSpPr/>
      </dsp:nvSpPr>
      <dsp:spPr>
        <a:xfrm>
          <a:off x="5743051" y="4069515"/>
          <a:ext cx="2710011" cy="162600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AU" sz="1600" b="0" i="0" kern="1200" baseline="0">
              <a:latin typeface="+mn-lt"/>
              <a:ea typeface="+mn-ea"/>
              <a:cs typeface="+mn-cs"/>
            </a:rPr>
            <a:t>Identify and address bottlenecks in the supply chain process.</a:t>
          </a:r>
          <a:endParaRPr lang="en-GB" sz="1600" kern="1200" dirty="0">
            <a:latin typeface="+mn-lt"/>
            <a:ea typeface="+mn-ea"/>
            <a:cs typeface="+mn-cs"/>
          </a:endParaRPr>
        </a:p>
      </dsp:txBody>
      <dsp:txXfrm>
        <a:off x="5790675" y="4117139"/>
        <a:ext cx="2614763" cy="1530758"/>
      </dsp:txXfrm>
    </dsp:sp>
    <dsp:sp modelId="{85E155D4-08CE-45A0-AFF3-C3F386C54C1D}">
      <dsp:nvSpPr>
        <dsp:cNvPr id="0" name=""/>
        <dsp:cNvSpPr/>
      </dsp:nvSpPr>
      <dsp:spPr>
        <a:xfrm rot="16200000">
          <a:off x="5278010" y="1296359"/>
          <a:ext cx="2023297" cy="243901"/>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E69755-B180-47DF-B7C8-525B8A5922DB}">
      <dsp:nvSpPr>
        <dsp:cNvPr id="0" name=""/>
        <dsp:cNvSpPr/>
      </dsp:nvSpPr>
      <dsp:spPr>
        <a:xfrm>
          <a:off x="5743051" y="2037007"/>
          <a:ext cx="2710011" cy="162600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AU" sz="1600" b="0" i="0" kern="1200" baseline="0">
              <a:latin typeface="+mn-lt"/>
              <a:ea typeface="+mn-ea"/>
              <a:cs typeface="+mn-cs"/>
            </a:rPr>
            <a:t>Analyse sales data to identify purchase patterns and optimize inventory management.</a:t>
          </a:r>
          <a:endParaRPr lang="en-GB" sz="1600" kern="1200">
            <a:latin typeface="+mn-lt"/>
            <a:ea typeface="+mn-ea"/>
            <a:cs typeface="+mn-cs"/>
          </a:endParaRPr>
        </a:p>
      </dsp:txBody>
      <dsp:txXfrm>
        <a:off x="5790675" y="2084631"/>
        <a:ext cx="2614763" cy="1530758"/>
      </dsp:txXfrm>
    </dsp:sp>
    <dsp:sp modelId="{F809F752-FCB7-47BF-AD48-8681AAFA87EA}">
      <dsp:nvSpPr>
        <dsp:cNvPr id="0" name=""/>
        <dsp:cNvSpPr/>
      </dsp:nvSpPr>
      <dsp:spPr>
        <a:xfrm>
          <a:off x="5743051" y="4498"/>
          <a:ext cx="2710011" cy="1626006"/>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AU" sz="1600" b="0" i="0" kern="1200" baseline="0">
              <a:latin typeface="+mn-lt"/>
              <a:ea typeface="+mn-ea"/>
              <a:cs typeface="+mn-cs"/>
            </a:rPr>
            <a:t>Develop an ERP system to integrate Purchase Order, Manufacturing Order, Sales Order, CRM, and website functionalities. </a:t>
          </a:r>
          <a:endParaRPr lang="en-GB" sz="1600" kern="1200">
            <a:latin typeface="+mn-lt"/>
            <a:ea typeface="+mn-ea"/>
            <a:cs typeface="+mn-cs"/>
          </a:endParaRPr>
        </a:p>
      </dsp:txBody>
      <dsp:txXfrm>
        <a:off x="5790675" y="52122"/>
        <a:ext cx="2614763" cy="1530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6CF3A-F2CD-4980-96E6-38CB93F41A81}">
      <dsp:nvSpPr>
        <dsp:cNvPr id="0" name=""/>
        <dsp:cNvSpPr/>
      </dsp:nvSpPr>
      <dsp:spPr>
        <a:xfrm>
          <a:off x="755896" y="2380"/>
          <a:ext cx="1917118" cy="95855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Strengths</a:t>
          </a:r>
          <a:endParaRPr lang="en-GB" sz="1600" kern="1200" dirty="0"/>
        </a:p>
      </dsp:txBody>
      <dsp:txXfrm>
        <a:off x="783971" y="30455"/>
        <a:ext cx="1860968" cy="902409"/>
      </dsp:txXfrm>
    </dsp:sp>
    <dsp:sp modelId="{236D11DB-F910-42EC-97EC-5CE10F7A555B}">
      <dsp:nvSpPr>
        <dsp:cNvPr id="0" name=""/>
        <dsp:cNvSpPr/>
      </dsp:nvSpPr>
      <dsp:spPr>
        <a:xfrm>
          <a:off x="947608" y="960939"/>
          <a:ext cx="191711" cy="718919"/>
        </a:xfrm>
        <a:custGeom>
          <a:avLst/>
          <a:gdLst/>
          <a:ahLst/>
          <a:cxnLst/>
          <a:rect l="0" t="0" r="0" b="0"/>
          <a:pathLst>
            <a:path>
              <a:moveTo>
                <a:pt x="0" y="0"/>
              </a:moveTo>
              <a:lnTo>
                <a:pt x="0" y="718919"/>
              </a:lnTo>
              <a:lnTo>
                <a:pt x="191711" y="71891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842D3C-FB21-46F1-B578-8243D6B65928}">
      <dsp:nvSpPr>
        <dsp:cNvPr id="0" name=""/>
        <dsp:cNvSpPr/>
      </dsp:nvSpPr>
      <dsp:spPr>
        <a:xfrm>
          <a:off x="1139320" y="1200579"/>
          <a:ext cx="1533694" cy="958559"/>
        </a:xfrm>
        <a:prstGeom prst="roundRect">
          <a:avLst>
            <a:gd name="adj" fmla="val 10000"/>
          </a:avLst>
        </a:prstGeom>
        <a:solidFill>
          <a:schemeClr val="accent3"/>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Customer-Centric Approach</a:t>
          </a:r>
        </a:p>
      </dsp:txBody>
      <dsp:txXfrm>
        <a:off x="1167395" y="1228654"/>
        <a:ext cx="1477544" cy="902409"/>
      </dsp:txXfrm>
    </dsp:sp>
    <dsp:sp modelId="{C0BA4066-D95B-43E1-B9B6-AF5FA8C36A83}">
      <dsp:nvSpPr>
        <dsp:cNvPr id="0" name=""/>
        <dsp:cNvSpPr/>
      </dsp:nvSpPr>
      <dsp:spPr>
        <a:xfrm>
          <a:off x="947608" y="960939"/>
          <a:ext cx="191711" cy="1917118"/>
        </a:xfrm>
        <a:custGeom>
          <a:avLst/>
          <a:gdLst/>
          <a:ahLst/>
          <a:cxnLst/>
          <a:rect l="0" t="0" r="0" b="0"/>
          <a:pathLst>
            <a:path>
              <a:moveTo>
                <a:pt x="0" y="0"/>
              </a:moveTo>
              <a:lnTo>
                <a:pt x="0" y="1917118"/>
              </a:lnTo>
              <a:lnTo>
                <a:pt x="191711" y="1917118"/>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457CF-796A-4646-83E6-10FB1E97ADCF}">
      <dsp:nvSpPr>
        <dsp:cNvPr id="0" name=""/>
        <dsp:cNvSpPr/>
      </dsp:nvSpPr>
      <dsp:spPr>
        <a:xfrm>
          <a:off x="1139320" y="2398778"/>
          <a:ext cx="1533694" cy="958559"/>
        </a:xfrm>
        <a:prstGeom prst="roundRect">
          <a:avLst>
            <a:gd name="adj" fmla="val 10000"/>
          </a:avLst>
        </a:prstGeom>
        <a:solidFill>
          <a:schemeClr val="accent3"/>
        </a:solidFill>
        <a:ln w="12700" cap="flat" cmpd="sng" algn="ctr">
          <a:solidFill>
            <a:schemeClr val="accent3">
              <a:hueOff val="865591"/>
              <a:satOff val="5220"/>
              <a:lumOff val="-31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Fast-Growing Retail Chain</a:t>
          </a:r>
        </a:p>
      </dsp:txBody>
      <dsp:txXfrm>
        <a:off x="1167395" y="2426853"/>
        <a:ext cx="1477544" cy="902409"/>
      </dsp:txXfrm>
    </dsp:sp>
    <dsp:sp modelId="{2B45FE24-F22D-4D7D-A574-DAABA094AE05}">
      <dsp:nvSpPr>
        <dsp:cNvPr id="0" name=""/>
        <dsp:cNvSpPr/>
      </dsp:nvSpPr>
      <dsp:spPr>
        <a:xfrm>
          <a:off x="947608" y="960939"/>
          <a:ext cx="191711" cy="3115317"/>
        </a:xfrm>
        <a:custGeom>
          <a:avLst/>
          <a:gdLst/>
          <a:ahLst/>
          <a:cxnLst/>
          <a:rect l="0" t="0" r="0" b="0"/>
          <a:pathLst>
            <a:path>
              <a:moveTo>
                <a:pt x="0" y="0"/>
              </a:moveTo>
              <a:lnTo>
                <a:pt x="0" y="3115317"/>
              </a:lnTo>
              <a:lnTo>
                <a:pt x="191711" y="311531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F1B4AC-6461-4657-8FD8-ACFC9E45D90C}">
      <dsp:nvSpPr>
        <dsp:cNvPr id="0" name=""/>
        <dsp:cNvSpPr/>
      </dsp:nvSpPr>
      <dsp:spPr>
        <a:xfrm>
          <a:off x="1139320" y="3596977"/>
          <a:ext cx="1533694" cy="958559"/>
        </a:xfrm>
        <a:prstGeom prst="roundRect">
          <a:avLst>
            <a:gd name="adj" fmla="val 10000"/>
          </a:avLst>
        </a:prstGeom>
        <a:solidFill>
          <a:schemeClr val="accent3"/>
        </a:solidFill>
        <a:ln w="12700" cap="flat" cmpd="sng" algn="ctr">
          <a:solidFill>
            <a:schemeClr val="accent3">
              <a:hueOff val="1731181"/>
              <a:satOff val="10440"/>
              <a:lumOff val="-63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Back-Ordering Process</a:t>
          </a:r>
        </a:p>
      </dsp:txBody>
      <dsp:txXfrm>
        <a:off x="1167395" y="3625052"/>
        <a:ext cx="1477544" cy="902409"/>
      </dsp:txXfrm>
    </dsp:sp>
    <dsp:sp modelId="{6C1CC17E-860E-4DA0-BF5E-665E0B8417D8}">
      <dsp:nvSpPr>
        <dsp:cNvPr id="0" name=""/>
        <dsp:cNvSpPr/>
      </dsp:nvSpPr>
      <dsp:spPr>
        <a:xfrm>
          <a:off x="947608" y="960939"/>
          <a:ext cx="191711" cy="4313516"/>
        </a:xfrm>
        <a:custGeom>
          <a:avLst/>
          <a:gdLst/>
          <a:ahLst/>
          <a:cxnLst/>
          <a:rect l="0" t="0" r="0" b="0"/>
          <a:pathLst>
            <a:path>
              <a:moveTo>
                <a:pt x="0" y="0"/>
              </a:moveTo>
              <a:lnTo>
                <a:pt x="0" y="4313516"/>
              </a:lnTo>
              <a:lnTo>
                <a:pt x="191711" y="4313516"/>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5DF740-41DF-40CC-A04C-A4E385508AAC}">
      <dsp:nvSpPr>
        <dsp:cNvPr id="0" name=""/>
        <dsp:cNvSpPr/>
      </dsp:nvSpPr>
      <dsp:spPr>
        <a:xfrm>
          <a:off x="1139320" y="4795176"/>
          <a:ext cx="1533694" cy="958559"/>
        </a:xfrm>
        <a:prstGeom prst="roundRect">
          <a:avLst>
            <a:gd name="adj" fmla="val 10000"/>
          </a:avLst>
        </a:prstGeom>
        <a:solidFill>
          <a:schemeClr val="accent3"/>
        </a:solidFill>
        <a:ln w="12700" cap="flat" cmpd="sng" algn="ctr">
          <a:solidFill>
            <a:schemeClr val="accent3">
              <a:hueOff val="2596772"/>
              <a:satOff val="15660"/>
              <a:lumOff val="-9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Proactive Management</a:t>
          </a:r>
        </a:p>
      </dsp:txBody>
      <dsp:txXfrm>
        <a:off x="1167395" y="4823251"/>
        <a:ext cx="1477544" cy="902409"/>
      </dsp:txXfrm>
    </dsp:sp>
    <dsp:sp modelId="{75E99174-A352-4B82-91A5-5AA228EB2535}">
      <dsp:nvSpPr>
        <dsp:cNvPr id="0" name=""/>
        <dsp:cNvSpPr/>
      </dsp:nvSpPr>
      <dsp:spPr>
        <a:xfrm>
          <a:off x="3152294" y="2380"/>
          <a:ext cx="1917118" cy="95855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Opportunities</a:t>
          </a:r>
          <a:endParaRPr lang="en-GB" sz="1600" kern="1200" dirty="0"/>
        </a:p>
      </dsp:txBody>
      <dsp:txXfrm>
        <a:off x="3180369" y="30455"/>
        <a:ext cx="1860968" cy="902409"/>
      </dsp:txXfrm>
    </dsp:sp>
    <dsp:sp modelId="{6BD3810D-9A89-4305-AE08-F3A7CEA1BF24}">
      <dsp:nvSpPr>
        <dsp:cNvPr id="0" name=""/>
        <dsp:cNvSpPr/>
      </dsp:nvSpPr>
      <dsp:spPr>
        <a:xfrm>
          <a:off x="3344006" y="960939"/>
          <a:ext cx="191711" cy="718919"/>
        </a:xfrm>
        <a:custGeom>
          <a:avLst/>
          <a:gdLst/>
          <a:ahLst/>
          <a:cxnLst/>
          <a:rect l="0" t="0" r="0" b="0"/>
          <a:pathLst>
            <a:path>
              <a:moveTo>
                <a:pt x="0" y="0"/>
              </a:moveTo>
              <a:lnTo>
                <a:pt x="0" y="718919"/>
              </a:lnTo>
              <a:lnTo>
                <a:pt x="191711" y="71891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0562F5-CC36-41D3-9CCC-293FEEFFFFDD}">
      <dsp:nvSpPr>
        <dsp:cNvPr id="0" name=""/>
        <dsp:cNvSpPr/>
      </dsp:nvSpPr>
      <dsp:spPr>
        <a:xfrm>
          <a:off x="3535717" y="1200579"/>
          <a:ext cx="1533694" cy="958559"/>
        </a:xfrm>
        <a:prstGeom prst="roundRect">
          <a:avLst>
            <a:gd name="adj" fmla="val 10000"/>
          </a:avLst>
        </a:prstGeom>
        <a:solidFill>
          <a:schemeClr val="accent4">
            <a:lumMod val="40000"/>
            <a:lumOff val="60000"/>
          </a:schemeClr>
        </a:solidFill>
        <a:ln w="12700" cap="flat" cmpd="sng" algn="ctr">
          <a:solidFill>
            <a:schemeClr val="accent3">
              <a:hueOff val="3462362"/>
              <a:satOff val="20880"/>
              <a:lumOff val="-12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Improvement in Inventory Management</a:t>
          </a:r>
        </a:p>
      </dsp:txBody>
      <dsp:txXfrm>
        <a:off x="3563792" y="1228654"/>
        <a:ext cx="1477544" cy="902409"/>
      </dsp:txXfrm>
    </dsp:sp>
    <dsp:sp modelId="{82903AF5-1E6F-426B-A253-1B5B45BBEB5E}">
      <dsp:nvSpPr>
        <dsp:cNvPr id="0" name=""/>
        <dsp:cNvSpPr/>
      </dsp:nvSpPr>
      <dsp:spPr>
        <a:xfrm>
          <a:off x="3344006" y="960939"/>
          <a:ext cx="191711" cy="1917118"/>
        </a:xfrm>
        <a:custGeom>
          <a:avLst/>
          <a:gdLst/>
          <a:ahLst/>
          <a:cxnLst/>
          <a:rect l="0" t="0" r="0" b="0"/>
          <a:pathLst>
            <a:path>
              <a:moveTo>
                <a:pt x="0" y="0"/>
              </a:moveTo>
              <a:lnTo>
                <a:pt x="0" y="1917118"/>
              </a:lnTo>
              <a:lnTo>
                <a:pt x="191711" y="1917118"/>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480020-D561-4954-A8B9-5FB467B75128}">
      <dsp:nvSpPr>
        <dsp:cNvPr id="0" name=""/>
        <dsp:cNvSpPr/>
      </dsp:nvSpPr>
      <dsp:spPr>
        <a:xfrm>
          <a:off x="3535717" y="2398778"/>
          <a:ext cx="1533694" cy="958559"/>
        </a:xfrm>
        <a:prstGeom prst="roundRect">
          <a:avLst>
            <a:gd name="adj" fmla="val 10000"/>
          </a:avLst>
        </a:prstGeom>
        <a:solidFill>
          <a:schemeClr val="accent4">
            <a:lumMod val="40000"/>
            <a:lumOff val="60000"/>
          </a:schemeClr>
        </a:solidFill>
        <a:ln w="12700" cap="flat" cmpd="sng" algn="ctr">
          <a:solidFill>
            <a:schemeClr val="accent3">
              <a:hueOff val="4327953"/>
              <a:satOff val="26100"/>
              <a:lumOff val="-158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Enhanced Customer Experience</a:t>
          </a:r>
        </a:p>
      </dsp:txBody>
      <dsp:txXfrm>
        <a:off x="3563792" y="2426853"/>
        <a:ext cx="1477544" cy="902409"/>
      </dsp:txXfrm>
    </dsp:sp>
    <dsp:sp modelId="{F12323D7-B14B-4070-9298-BBD5126CE4C6}">
      <dsp:nvSpPr>
        <dsp:cNvPr id="0" name=""/>
        <dsp:cNvSpPr/>
      </dsp:nvSpPr>
      <dsp:spPr>
        <a:xfrm>
          <a:off x="3344006" y="960939"/>
          <a:ext cx="191711" cy="3115317"/>
        </a:xfrm>
        <a:custGeom>
          <a:avLst/>
          <a:gdLst/>
          <a:ahLst/>
          <a:cxnLst/>
          <a:rect l="0" t="0" r="0" b="0"/>
          <a:pathLst>
            <a:path>
              <a:moveTo>
                <a:pt x="0" y="0"/>
              </a:moveTo>
              <a:lnTo>
                <a:pt x="0" y="3115317"/>
              </a:lnTo>
              <a:lnTo>
                <a:pt x="191711" y="3115317"/>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C5BFF4-1BC8-4335-90CB-9AF770B1AF94}">
      <dsp:nvSpPr>
        <dsp:cNvPr id="0" name=""/>
        <dsp:cNvSpPr/>
      </dsp:nvSpPr>
      <dsp:spPr>
        <a:xfrm>
          <a:off x="3535717" y="3596977"/>
          <a:ext cx="1533694" cy="958559"/>
        </a:xfrm>
        <a:prstGeom prst="roundRect">
          <a:avLst>
            <a:gd name="adj" fmla="val 10000"/>
          </a:avLst>
        </a:prstGeom>
        <a:solidFill>
          <a:schemeClr val="accent4">
            <a:lumMod val="40000"/>
            <a:lumOff val="60000"/>
          </a:schemeClr>
        </a:solidFill>
        <a:ln w="12700" cap="flat" cmpd="sng" algn="ctr">
          <a:solidFill>
            <a:schemeClr val="accent3">
              <a:hueOff val="5193544"/>
              <a:satOff val="31320"/>
              <a:lumOff val="-189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Expansion and Diversification</a:t>
          </a:r>
        </a:p>
      </dsp:txBody>
      <dsp:txXfrm>
        <a:off x="3563792" y="3625052"/>
        <a:ext cx="1477544" cy="902409"/>
      </dsp:txXfrm>
    </dsp:sp>
    <dsp:sp modelId="{DB01F3AA-CFFC-4B6D-B5B5-708E3854C4D0}">
      <dsp:nvSpPr>
        <dsp:cNvPr id="0" name=""/>
        <dsp:cNvSpPr/>
      </dsp:nvSpPr>
      <dsp:spPr>
        <a:xfrm>
          <a:off x="3344006" y="960939"/>
          <a:ext cx="191711" cy="4313516"/>
        </a:xfrm>
        <a:custGeom>
          <a:avLst/>
          <a:gdLst/>
          <a:ahLst/>
          <a:cxnLst/>
          <a:rect l="0" t="0" r="0" b="0"/>
          <a:pathLst>
            <a:path>
              <a:moveTo>
                <a:pt x="0" y="0"/>
              </a:moveTo>
              <a:lnTo>
                <a:pt x="0" y="4313516"/>
              </a:lnTo>
              <a:lnTo>
                <a:pt x="191711" y="4313516"/>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720E7F-7032-4792-964C-6B2EA60C3EAD}">
      <dsp:nvSpPr>
        <dsp:cNvPr id="0" name=""/>
        <dsp:cNvSpPr/>
      </dsp:nvSpPr>
      <dsp:spPr>
        <a:xfrm>
          <a:off x="3535717" y="4795176"/>
          <a:ext cx="1533694" cy="958559"/>
        </a:xfrm>
        <a:prstGeom prst="roundRect">
          <a:avLst>
            <a:gd name="adj" fmla="val 10000"/>
          </a:avLst>
        </a:prstGeom>
        <a:solidFill>
          <a:schemeClr val="accent4">
            <a:lumMod val="40000"/>
            <a:lumOff val="60000"/>
          </a:schemeClr>
        </a:solidFill>
        <a:ln w="12700" cap="flat" cmpd="sng" algn="ctr">
          <a:solidFill>
            <a:schemeClr val="accent3">
              <a:hueOff val="6059134"/>
              <a:satOff val="36540"/>
              <a:lumOff val="-221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Technology Integration</a:t>
          </a:r>
        </a:p>
      </dsp:txBody>
      <dsp:txXfrm>
        <a:off x="3563792" y="4823251"/>
        <a:ext cx="1477544" cy="902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B08F6-123A-428E-BBAF-D87BD267063C}">
      <dsp:nvSpPr>
        <dsp:cNvPr id="0" name=""/>
        <dsp:cNvSpPr/>
      </dsp:nvSpPr>
      <dsp:spPr>
        <a:xfrm>
          <a:off x="817708" y="2281"/>
          <a:ext cx="1917184" cy="95859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Weaknesses</a:t>
          </a:r>
          <a:endParaRPr lang="en-GB" sz="1600" kern="1200" dirty="0"/>
        </a:p>
      </dsp:txBody>
      <dsp:txXfrm>
        <a:off x="845784" y="30357"/>
        <a:ext cx="1861032" cy="902440"/>
      </dsp:txXfrm>
    </dsp:sp>
    <dsp:sp modelId="{9D814A62-EA31-4624-A153-1F844002B346}">
      <dsp:nvSpPr>
        <dsp:cNvPr id="0" name=""/>
        <dsp:cNvSpPr/>
      </dsp:nvSpPr>
      <dsp:spPr>
        <a:xfrm>
          <a:off x="1009426" y="960873"/>
          <a:ext cx="191718" cy="718944"/>
        </a:xfrm>
        <a:custGeom>
          <a:avLst/>
          <a:gdLst/>
          <a:ahLst/>
          <a:cxnLst/>
          <a:rect l="0" t="0" r="0" b="0"/>
          <a:pathLst>
            <a:path>
              <a:moveTo>
                <a:pt x="0" y="0"/>
              </a:moveTo>
              <a:lnTo>
                <a:pt x="0" y="718944"/>
              </a:lnTo>
              <a:lnTo>
                <a:pt x="191718" y="718944"/>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DAD412-5A55-4C58-A0A9-D1B509BF00B8}">
      <dsp:nvSpPr>
        <dsp:cNvPr id="0" name=""/>
        <dsp:cNvSpPr/>
      </dsp:nvSpPr>
      <dsp:spPr>
        <a:xfrm>
          <a:off x="1201145" y="1200521"/>
          <a:ext cx="1533747" cy="958592"/>
        </a:xfrm>
        <a:prstGeom prst="roundRect">
          <a:avLst>
            <a:gd name="adj" fmla="val 10000"/>
          </a:avLst>
        </a:prstGeom>
        <a:solidFill>
          <a:srgbClr val="FF0000">
            <a:alpha val="90000"/>
          </a:srgb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Increased Backorders</a:t>
          </a:r>
        </a:p>
      </dsp:txBody>
      <dsp:txXfrm>
        <a:off x="1229221" y="1228597"/>
        <a:ext cx="1477595" cy="902440"/>
      </dsp:txXfrm>
    </dsp:sp>
    <dsp:sp modelId="{ED4A8247-BD91-4D66-B200-0871D5A40D09}">
      <dsp:nvSpPr>
        <dsp:cNvPr id="0" name=""/>
        <dsp:cNvSpPr/>
      </dsp:nvSpPr>
      <dsp:spPr>
        <a:xfrm>
          <a:off x="1009426" y="960873"/>
          <a:ext cx="191718" cy="1917184"/>
        </a:xfrm>
        <a:custGeom>
          <a:avLst/>
          <a:gdLst/>
          <a:ahLst/>
          <a:cxnLst/>
          <a:rect l="0" t="0" r="0" b="0"/>
          <a:pathLst>
            <a:path>
              <a:moveTo>
                <a:pt x="0" y="0"/>
              </a:moveTo>
              <a:lnTo>
                <a:pt x="0" y="1917184"/>
              </a:lnTo>
              <a:lnTo>
                <a:pt x="191718" y="1917184"/>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CBCD3-8BE1-4828-BEB5-CE76CD9990B7}">
      <dsp:nvSpPr>
        <dsp:cNvPr id="0" name=""/>
        <dsp:cNvSpPr/>
      </dsp:nvSpPr>
      <dsp:spPr>
        <a:xfrm>
          <a:off x="1201145" y="2398761"/>
          <a:ext cx="1533747" cy="958592"/>
        </a:xfrm>
        <a:prstGeom prst="roundRect">
          <a:avLst>
            <a:gd name="adj" fmla="val 10000"/>
          </a:avLst>
        </a:prstGeom>
        <a:solidFill>
          <a:srgbClr val="FF0000">
            <a:alpha val="90000"/>
          </a:srgbClr>
        </a:solidFill>
        <a:ln w="12700" cap="flat" cmpd="sng" algn="ctr">
          <a:solidFill>
            <a:schemeClr val="accent3">
              <a:hueOff val="865591"/>
              <a:satOff val="5220"/>
              <a:lumOff val="-31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Extended Wait Times</a:t>
          </a:r>
        </a:p>
      </dsp:txBody>
      <dsp:txXfrm>
        <a:off x="1229221" y="2426837"/>
        <a:ext cx="1477595" cy="902440"/>
      </dsp:txXfrm>
    </dsp:sp>
    <dsp:sp modelId="{9B3C55C4-A729-431F-9A7B-884B25D068BE}">
      <dsp:nvSpPr>
        <dsp:cNvPr id="0" name=""/>
        <dsp:cNvSpPr/>
      </dsp:nvSpPr>
      <dsp:spPr>
        <a:xfrm>
          <a:off x="1009426" y="960873"/>
          <a:ext cx="191718" cy="3115425"/>
        </a:xfrm>
        <a:custGeom>
          <a:avLst/>
          <a:gdLst/>
          <a:ahLst/>
          <a:cxnLst/>
          <a:rect l="0" t="0" r="0" b="0"/>
          <a:pathLst>
            <a:path>
              <a:moveTo>
                <a:pt x="0" y="0"/>
              </a:moveTo>
              <a:lnTo>
                <a:pt x="0" y="3115425"/>
              </a:lnTo>
              <a:lnTo>
                <a:pt x="191718" y="311542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9BCCB-CD3D-4AFB-8BC1-E4ED5CD65F9E}">
      <dsp:nvSpPr>
        <dsp:cNvPr id="0" name=""/>
        <dsp:cNvSpPr/>
      </dsp:nvSpPr>
      <dsp:spPr>
        <a:xfrm>
          <a:off x="1201145" y="3597002"/>
          <a:ext cx="1533747" cy="958592"/>
        </a:xfrm>
        <a:prstGeom prst="roundRect">
          <a:avLst>
            <a:gd name="adj" fmla="val 10000"/>
          </a:avLst>
        </a:prstGeom>
        <a:solidFill>
          <a:srgbClr val="FF0000">
            <a:alpha val="90000"/>
          </a:srgbClr>
        </a:solidFill>
        <a:ln w="12700" cap="flat" cmpd="sng" algn="ctr">
          <a:solidFill>
            <a:schemeClr val="accent3">
              <a:hueOff val="1731181"/>
              <a:satOff val="10440"/>
              <a:lumOff val="-63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Lack of Supply Chain Visibility</a:t>
          </a:r>
        </a:p>
      </dsp:txBody>
      <dsp:txXfrm>
        <a:off x="1229221" y="3625078"/>
        <a:ext cx="1477595" cy="902440"/>
      </dsp:txXfrm>
    </dsp:sp>
    <dsp:sp modelId="{621F49A2-9DC0-490C-BD0B-0582653CBB93}">
      <dsp:nvSpPr>
        <dsp:cNvPr id="0" name=""/>
        <dsp:cNvSpPr/>
      </dsp:nvSpPr>
      <dsp:spPr>
        <a:xfrm>
          <a:off x="1009426" y="960873"/>
          <a:ext cx="191718" cy="4313665"/>
        </a:xfrm>
        <a:custGeom>
          <a:avLst/>
          <a:gdLst/>
          <a:ahLst/>
          <a:cxnLst/>
          <a:rect l="0" t="0" r="0" b="0"/>
          <a:pathLst>
            <a:path>
              <a:moveTo>
                <a:pt x="0" y="0"/>
              </a:moveTo>
              <a:lnTo>
                <a:pt x="0" y="4313665"/>
              </a:lnTo>
              <a:lnTo>
                <a:pt x="191718" y="431366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58F3B8-88B0-4D44-8B70-933961BBC9BE}">
      <dsp:nvSpPr>
        <dsp:cNvPr id="0" name=""/>
        <dsp:cNvSpPr/>
      </dsp:nvSpPr>
      <dsp:spPr>
        <a:xfrm>
          <a:off x="1201145" y="4795242"/>
          <a:ext cx="1533747" cy="958592"/>
        </a:xfrm>
        <a:prstGeom prst="roundRect">
          <a:avLst>
            <a:gd name="adj" fmla="val 10000"/>
          </a:avLst>
        </a:prstGeom>
        <a:solidFill>
          <a:srgbClr val="FF0000">
            <a:alpha val="90000"/>
          </a:srgbClr>
        </a:solidFill>
        <a:ln w="12700" cap="flat" cmpd="sng" algn="ctr">
          <a:solidFill>
            <a:schemeClr val="accent3">
              <a:hueOff val="2596772"/>
              <a:satOff val="15660"/>
              <a:lumOff val="-9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GB" sz="1600" b="0" kern="1200" dirty="0"/>
            <a:t>Manual Processes</a:t>
          </a:r>
        </a:p>
      </dsp:txBody>
      <dsp:txXfrm>
        <a:off x="1229221" y="4823318"/>
        <a:ext cx="1477595" cy="902440"/>
      </dsp:txXfrm>
    </dsp:sp>
    <dsp:sp modelId="{CDC35061-3D60-40BB-9303-5B85DF2C1CC7}">
      <dsp:nvSpPr>
        <dsp:cNvPr id="0" name=""/>
        <dsp:cNvSpPr/>
      </dsp:nvSpPr>
      <dsp:spPr>
        <a:xfrm>
          <a:off x="3214189" y="2281"/>
          <a:ext cx="1917184" cy="95859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Threats</a:t>
          </a:r>
          <a:endParaRPr lang="en-GB" sz="1600" kern="1200" dirty="0"/>
        </a:p>
      </dsp:txBody>
      <dsp:txXfrm>
        <a:off x="3242265" y="30357"/>
        <a:ext cx="1861032" cy="902440"/>
      </dsp:txXfrm>
    </dsp:sp>
    <dsp:sp modelId="{BA7CE79A-31CB-446F-BB9D-7075E124DBEE}">
      <dsp:nvSpPr>
        <dsp:cNvPr id="0" name=""/>
        <dsp:cNvSpPr/>
      </dsp:nvSpPr>
      <dsp:spPr>
        <a:xfrm>
          <a:off x="3405907" y="960873"/>
          <a:ext cx="191718" cy="718944"/>
        </a:xfrm>
        <a:custGeom>
          <a:avLst/>
          <a:gdLst/>
          <a:ahLst/>
          <a:cxnLst/>
          <a:rect l="0" t="0" r="0" b="0"/>
          <a:pathLst>
            <a:path>
              <a:moveTo>
                <a:pt x="0" y="0"/>
              </a:moveTo>
              <a:lnTo>
                <a:pt x="0" y="718944"/>
              </a:lnTo>
              <a:lnTo>
                <a:pt x="191718" y="718944"/>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F39F-F127-4B0D-B78C-B08CD54DEA0D}">
      <dsp:nvSpPr>
        <dsp:cNvPr id="0" name=""/>
        <dsp:cNvSpPr/>
      </dsp:nvSpPr>
      <dsp:spPr>
        <a:xfrm>
          <a:off x="3597626" y="1200521"/>
          <a:ext cx="1533747" cy="958592"/>
        </a:xfrm>
        <a:prstGeom prst="roundRect">
          <a:avLst>
            <a:gd name="adj" fmla="val 10000"/>
          </a:avLst>
        </a:prstGeom>
        <a:solidFill>
          <a:schemeClr val="accent2">
            <a:alpha val="90000"/>
          </a:schemeClr>
        </a:solidFill>
        <a:ln w="12700" cap="flat" cmpd="sng" algn="ctr">
          <a:solidFill>
            <a:schemeClr val="accent3">
              <a:hueOff val="3462362"/>
              <a:satOff val="20880"/>
              <a:lumOff val="-12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0" kern="1200" dirty="0"/>
            <a:t>Competition</a:t>
          </a:r>
        </a:p>
      </dsp:txBody>
      <dsp:txXfrm>
        <a:off x="3625702" y="1228597"/>
        <a:ext cx="1477595" cy="902440"/>
      </dsp:txXfrm>
    </dsp:sp>
    <dsp:sp modelId="{72E12B0C-554F-441E-99D9-8BC0B27B3886}">
      <dsp:nvSpPr>
        <dsp:cNvPr id="0" name=""/>
        <dsp:cNvSpPr/>
      </dsp:nvSpPr>
      <dsp:spPr>
        <a:xfrm>
          <a:off x="3405907" y="960873"/>
          <a:ext cx="191718" cy="1917184"/>
        </a:xfrm>
        <a:custGeom>
          <a:avLst/>
          <a:gdLst/>
          <a:ahLst/>
          <a:cxnLst/>
          <a:rect l="0" t="0" r="0" b="0"/>
          <a:pathLst>
            <a:path>
              <a:moveTo>
                <a:pt x="0" y="0"/>
              </a:moveTo>
              <a:lnTo>
                <a:pt x="0" y="1917184"/>
              </a:lnTo>
              <a:lnTo>
                <a:pt x="191718" y="1917184"/>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AAE22-1EDC-4DED-BBE8-FB7A8642A866}">
      <dsp:nvSpPr>
        <dsp:cNvPr id="0" name=""/>
        <dsp:cNvSpPr/>
      </dsp:nvSpPr>
      <dsp:spPr>
        <a:xfrm>
          <a:off x="3597626" y="2398761"/>
          <a:ext cx="1533747" cy="958592"/>
        </a:xfrm>
        <a:prstGeom prst="roundRect">
          <a:avLst>
            <a:gd name="adj" fmla="val 10000"/>
          </a:avLst>
        </a:prstGeom>
        <a:solidFill>
          <a:schemeClr val="accent2"/>
        </a:solidFill>
        <a:ln w="12700" cap="flat" cmpd="sng" algn="ctr">
          <a:solidFill>
            <a:schemeClr val="accent3">
              <a:hueOff val="4327953"/>
              <a:satOff val="26100"/>
              <a:lumOff val="-158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0" kern="1200" dirty="0"/>
            <a:t>Supply Chain Disruptions</a:t>
          </a:r>
        </a:p>
      </dsp:txBody>
      <dsp:txXfrm>
        <a:off x="3625702" y="2426837"/>
        <a:ext cx="1477595" cy="902440"/>
      </dsp:txXfrm>
    </dsp:sp>
    <dsp:sp modelId="{36B29827-E1B0-4EB2-A351-695028931BC0}">
      <dsp:nvSpPr>
        <dsp:cNvPr id="0" name=""/>
        <dsp:cNvSpPr/>
      </dsp:nvSpPr>
      <dsp:spPr>
        <a:xfrm>
          <a:off x="3405907" y="960873"/>
          <a:ext cx="191718" cy="3115425"/>
        </a:xfrm>
        <a:custGeom>
          <a:avLst/>
          <a:gdLst/>
          <a:ahLst/>
          <a:cxnLst/>
          <a:rect l="0" t="0" r="0" b="0"/>
          <a:pathLst>
            <a:path>
              <a:moveTo>
                <a:pt x="0" y="0"/>
              </a:moveTo>
              <a:lnTo>
                <a:pt x="0" y="3115425"/>
              </a:lnTo>
              <a:lnTo>
                <a:pt x="191718" y="311542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5932D5-F670-461C-AC72-5CAB2A75E135}">
      <dsp:nvSpPr>
        <dsp:cNvPr id="0" name=""/>
        <dsp:cNvSpPr/>
      </dsp:nvSpPr>
      <dsp:spPr>
        <a:xfrm>
          <a:off x="3597626" y="3597002"/>
          <a:ext cx="1533747" cy="958592"/>
        </a:xfrm>
        <a:prstGeom prst="roundRect">
          <a:avLst>
            <a:gd name="adj" fmla="val 10000"/>
          </a:avLst>
        </a:prstGeom>
        <a:solidFill>
          <a:schemeClr val="accent2"/>
        </a:solidFill>
        <a:ln w="12700" cap="flat" cmpd="sng" algn="ctr">
          <a:solidFill>
            <a:schemeClr val="accent3">
              <a:hueOff val="5193544"/>
              <a:satOff val="31320"/>
              <a:lumOff val="-189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0" kern="1200" dirty="0"/>
            <a:t>Changing Consumer Preferences</a:t>
          </a:r>
        </a:p>
      </dsp:txBody>
      <dsp:txXfrm>
        <a:off x="3625702" y="3625078"/>
        <a:ext cx="1477595" cy="902440"/>
      </dsp:txXfrm>
    </dsp:sp>
    <dsp:sp modelId="{1297ED93-D26C-406D-A8FE-B2B2EEC41D58}">
      <dsp:nvSpPr>
        <dsp:cNvPr id="0" name=""/>
        <dsp:cNvSpPr/>
      </dsp:nvSpPr>
      <dsp:spPr>
        <a:xfrm>
          <a:off x="3405907" y="960873"/>
          <a:ext cx="191718" cy="4313665"/>
        </a:xfrm>
        <a:custGeom>
          <a:avLst/>
          <a:gdLst/>
          <a:ahLst/>
          <a:cxnLst/>
          <a:rect l="0" t="0" r="0" b="0"/>
          <a:pathLst>
            <a:path>
              <a:moveTo>
                <a:pt x="0" y="0"/>
              </a:moveTo>
              <a:lnTo>
                <a:pt x="0" y="4313665"/>
              </a:lnTo>
              <a:lnTo>
                <a:pt x="191718" y="431366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19569D-3397-4E71-BDC5-5E7A386C9149}">
      <dsp:nvSpPr>
        <dsp:cNvPr id="0" name=""/>
        <dsp:cNvSpPr/>
      </dsp:nvSpPr>
      <dsp:spPr>
        <a:xfrm>
          <a:off x="3597626" y="4795242"/>
          <a:ext cx="1533747" cy="958592"/>
        </a:xfrm>
        <a:prstGeom prst="roundRect">
          <a:avLst>
            <a:gd name="adj" fmla="val 10000"/>
          </a:avLst>
        </a:prstGeom>
        <a:solidFill>
          <a:schemeClr val="accent2"/>
        </a:solidFill>
        <a:ln w="12700" cap="flat" cmpd="sng" algn="ctr">
          <a:solidFill>
            <a:schemeClr val="accent3">
              <a:hueOff val="6059134"/>
              <a:satOff val="36540"/>
              <a:lumOff val="-221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b="0" kern="1200" dirty="0"/>
            <a:t>Economic Uncertainty</a:t>
          </a:r>
        </a:p>
      </dsp:txBody>
      <dsp:txXfrm>
        <a:off x="3625702" y="4823318"/>
        <a:ext cx="1477595" cy="9024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61B0B-64DB-42F6-A6FC-A08025716E86}">
      <dsp:nvSpPr>
        <dsp:cNvPr id="0" name=""/>
        <dsp:cNvSpPr/>
      </dsp:nvSpPr>
      <dsp:spPr>
        <a:xfrm>
          <a:off x="0" y="1275573"/>
          <a:ext cx="8768444" cy="3992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529" tIns="1353820" rIns="68052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Inaccurate Demand Forecasting</a:t>
          </a:r>
          <a:endParaRPr lang="en-GB" sz="2000" kern="1200" dirty="0"/>
        </a:p>
        <a:p>
          <a:pPr marL="228600" lvl="1" indent="-228600" algn="l" defTabSz="889000">
            <a:lnSpc>
              <a:spcPct val="90000"/>
            </a:lnSpc>
            <a:spcBef>
              <a:spcPct val="0"/>
            </a:spcBef>
            <a:spcAft>
              <a:spcPct val="15000"/>
            </a:spcAft>
            <a:buChar char="•"/>
          </a:pPr>
          <a:r>
            <a:rPr lang="en-US" sz="2000" kern="1200" dirty="0"/>
            <a:t>Suboptimal Safety Stock Levels</a:t>
          </a:r>
          <a:endParaRPr lang="en-GB" sz="2000" kern="1200" dirty="0"/>
        </a:p>
        <a:p>
          <a:pPr marL="228600" lvl="1" indent="-228600" algn="l" defTabSz="889000">
            <a:lnSpc>
              <a:spcPct val="90000"/>
            </a:lnSpc>
            <a:spcBef>
              <a:spcPct val="0"/>
            </a:spcBef>
            <a:spcAft>
              <a:spcPct val="15000"/>
            </a:spcAft>
            <a:buChar char="•"/>
          </a:pPr>
          <a:r>
            <a:rPr lang="en-US" sz="2000" kern="1200" dirty="0"/>
            <a:t>Inefficient Inventory Management </a:t>
          </a:r>
          <a:endParaRPr lang="en-GB" sz="2000" kern="1200" dirty="0"/>
        </a:p>
        <a:p>
          <a:pPr marL="228600" lvl="1" indent="-228600" algn="l" defTabSz="889000">
            <a:lnSpc>
              <a:spcPct val="90000"/>
            </a:lnSpc>
            <a:spcBef>
              <a:spcPct val="0"/>
            </a:spcBef>
            <a:spcAft>
              <a:spcPct val="15000"/>
            </a:spcAft>
            <a:buChar char="•"/>
          </a:pPr>
          <a:r>
            <a:rPr lang="en-GB" sz="2000" kern="1200" dirty="0"/>
            <a:t>Manual Processes</a:t>
          </a:r>
        </a:p>
        <a:p>
          <a:pPr marL="228600" lvl="1" indent="-228600" algn="l" defTabSz="889000">
            <a:lnSpc>
              <a:spcPct val="90000"/>
            </a:lnSpc>
            <a:spcBef>
              <a:spcPct val="0"/>
            </a:spcBef>
            <a:spcAft>
              <a:spcPct val="15000"/>
            </a:spcAft>
            <a:buChar char="•"/>
          </a:pPr>
          <a:r>
            <a:rPr lang="en-US" sz="2000" kern="1200" dirty="0"/>
            <a:t>Longer Lead Times</a:t>
          </a:r>
          <a:endParaRPr lang="en-GB" sz="2000" kern="1200" dirty="0"/>
        </a:p>
        <a:p>
          <a:pPr marL="228600" lvl="1" indent="-228600" algn="l" defTabSz="889000">
            <a:lnSpc>
              <a:spcPct val="90000"/>
            </a:lnSpc>
            <a:spcBef>
              <a:spcPct val="0"/>
            </a:spcBef>
            <a:spcAft>
              <a:spcPct val="15000"/>
            </a:spcAft>
            <a:buChar char="•"/>
          </a:pPr>
          <a:r>
            <a:rPr lang="en-US" sz="2000" kern="1200" dirty="0"/>
            <a:t>Inefficient ERP System</a:t>
          </a:r>
          <a:endParaRPr lang="en-GB" sz="2000" kern="1200" dirty="0"/>
        </a:p>
        <a:p>
          <a:pPr marL="228600" lvl="1" indent="-228600" algn="l" defTabSz="889000">
            <a:lnSpc>
              <a:spcPct val="90000"/>
            </a:lnSpc>
            <a:spcBef>
              <a:spcPct val="0"/>
            </a:spcBef>
            <a:spcAft>
              <a:spcPct val="15000"/>
            </a:spcAft>
            <a:buChar char="•"/>
          </a:pPr>
          <a:r>
            <a:rPr lang="en-US" sz="2000" kern="1200" dirty="0"/>
            <a:t>No Real Time Data Visibility</a:t>
          </a:r>
          <a:endParaRPr lang="en-GB" sz="2000" kern="1200" dirty="0"/>
        </a:p>
        <a:p>
          <a:pPr marL="228600" lvl="1" indent="-228600" algn="l" defTabSz="889000">
            <a:lnSpc>
              <a:spcPct val="90000"/>
            </a:lnSpc>
            <a:spcBef>
              <a:spcPct val="0"/>
            </a:spcBef>
            <a:spcAft>
              <a:spcPct val="15000"/>
            </a:spcAft>
            <a:buChar char="•"/>
          </a:pPr>
          <a:r>
            <a:rPr lang="en-GB" sz="2000" kern="1200" dirty="0"/>
            <a:t>Customer Dissatisfaction</a:t>
          </a:r>
        </a:p>
      </dsp:txBody>
      <dsp:txXfrm>
        <a:off x="0" y="1275573"/>
        <a:ext cx="8768444" cy="3992625"/>
      </dsp:txXfrm>
    </dsp:sp>
    <dsp:sp modelId="{4E1AC22B-1462-4D88-9AA9-B0A9E8B10DAB}">
      <dsp:nvSpPr>
        <dsp:cNvPr id="0" name=""/>
        <dsp:cNvSpPr/>
      </dsp:nvSpPr>
      <dsp:spPr>
        <a:xfrm>
          <a:off x="438422" y="1018300"/>
          <a:ext cx="5711080" cy="1216672"/>
        </a:xfrm>
        <a:prstGeom prst="roundRect">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998" tIns="0" rIns="231998" bIns="0" numCol="1" spcCol="1270" anchor="ctr" anchorCtr="0">
          <a:noAutofit/>
        </a:bodyPr>
        <a:lstStyle/>
        <a:p>
          <a:pPr marL="0" lvl="0" indent="0" algn="l" defTabSz="1066800">
            <a:lnSpc>
              <a:spcPct val="90000"/>
            </a:lnSpc>
            <a:spcBef>
              <a:spcPct val="0"/>
            </a:spcBef>
            <a:spcAft>
              <a:spcPct val="35000"/>
            </a:spcAft>
            <a:buNone/>
          </a:pPr>
          <a:r>
            <a:rPr lang="en-US" sz="2400" b="0" kern="1200" dirty="0">
              <a:solidFill>
                <a:schemeClr val="tx2"/>
              </a:solidFill>
            </a:rPr>
            <a:t>Current State</a:t>
          </a:r>
          <a:endParaRPr lang="en-GB" sz="2400" b="0" kern="1200" dirty="0">
            <a:solidFill>
              <a:schemeClr val="tx2"/>
            </a:solidFill>
          </a:endParaRPr>
        </a:p>
      </dsp:txBody>
      <dsp:txXfrm>
        <a:off x="497815" y="1077693"/>
        <a:ext cx="5592294" cy="1097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9B518-665D-4EB3-B6F5-50DB093CDA73}">
      <dsp:nvSpPr>
        <dsp:cNvPr id="0" name=""/>
        <dsp:cNvSpPr/>
      </dsp:nvSpPr>
      <dsp:spPr>
        <a:xfrm>
          <a:off x="0" y="2024"/>
          <a:ext cx="7294798" cy="86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60BF8DE-E350-4B35-B16A-F567CA771B90}">
      <dsp:nvSpPr>
        <dsp:cNvPr id="0" name=""/>
        <dsp:cNvSpPr/>
      </dsp:nvSpPr>
      <dsp:spPr>
        <a:xfrm>
          <a:off x="260997" y="196154"/>
          <a:ext cx="474540" cy="474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D01A7F5-AD00-41B6-A6B4-D2CF7CF33871}">
      <dsp:nvSpPr>
        <dsp:cNvPr id="0" name=""/>
        <dsp:cNvSpPr/>
      </dsp:nvSpPr>
      <dsp:spPr>
        <a:xfrm>
          <a:off x="996534" y="2024"/>
          <a:ext cx="6298263" cy="86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3" tIns="91313" rIns="91313" bIns="91313" numCol="1" spcCol="1270" anchor="ctr" anchorCtr="0">
          <a:noAutofit/>
        </a:bodyPr>
        <a:lstStyle/>
        <a:p>
          <a:pPr marL="0" lvl="0" indent="0" algn="l" defTabSz="711200">
            <a:lnSpc>
              <a:spcPct val="100000"/>
            </a:lnSpc>
            <a:spcBef>
              <a:spcPct val="0"/>
            </a:spcBef>
            <a:spcAft>
              <a:spcPct val="35000"/>
            </a:spcAft>
            <a:buNone/>
          </a:pPr>
          <a:r>
            <a:rPr lang="en-US" sz="1600" b="1" kern="1200" dirty="0"/>
            <a:t>Real Time Data Visibility: </a:t>
          </a:r>
          <a:r>
            <a:rPr lang="en-GB" sz="1600" kern="1200" dirty="0"/>
            <a:t>Enhanced ability to monitor supply chain performance in real-time.</a:t>
          </a:r>
          <a:r>
            <a:rPr lang="en-US" sz="1600" kern="1200" dirty="0"/>
            <a:t> </a:t>
          </a:r>
          <a:endParaRPr lang="en-GB" sz="1600" kern="1200" dirty="0"/>
        </a:p>
      </dsp:txBody>
      <dsp:txXfrm>
        <a:off x="996534" y="2024"/>
        <a:ext cx="6298263" cy="862800"/>
      </dsp:txXfrm>
    </dsp:sp>
    <dsp:sp modelId="{A7D9F3D8-3BF5-444E-A16F-56F90DEF2367}">
      <dsp:nvSpPr>
        <dsp:cNvPr id="0" name=""/>
        <dsp:cNvSpPr/>
      </dsp:nvSpPr>
      <dsp:spPr>
        <a:xfrm>
          <a:off x="0" y="1080525"/>
          <a:ext cx="7294798" cy="86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8798FD7-8F51-4FC8-842F-8774C970A792}">
      <dsp:nvSpPr>
        <dsp:cNvPr id="0" name=""/>
        <dsp:cNvSpPr/>
      </dsp:nvSpPr>
      <dsp:spPr>
        <a:xfrm>
          <a:off x="260997" y="1274655"/>
          <a:ext cx="474540" cy="474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F9EDE30-8B27-4195-B9C0-65B5BB84111E}">
      <dsp:nvSpPr>
        <dsp:cNvPr id="0" name=""/>
        <dsp:cNvSpPr/>
      </dsp:nvSpPr>
      <dsp:spPr>
        <a:xfrm>
          <a:off x="996534" y="1080525"/>
          <a:ext cx="6298263" cy="86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3" tIns="91313" rIns="91313" bIns="91313" numCol="1" spcCol="1270" anchor="ctr" anchorCtr="0">
          <a:noAutofit/>
        </a:bodyPr>
        <a:lstStyle/>
        <a:p>
          <a:pPr marL="0" lvl="0" indent="0" algn="l" defTabSz="711200">
            <a:lnSpc>
              <a:spcPct val="100000"/>
            </a:lnSpc>
            <a:spcBef>
              <a:spcPct val="0"/>
            </a:spcBef>
            <a:spcAft>
              <a:spcPct val="35000"/>
            </a:spcAft>
            <a:buNone/>
          </a:pPr>
          <a:r>
            <a:rPr lang="en-US" sz="1600" b="1" kern="1200"/>
            <a:t>Predictive Analytics: </a:t>
          </a:r>
          <a:r>
            <a:rPr lang="en-US" sz="1600" kern="1200"/>
            <a:t>Accurate product demand forecasting.</a:t>
          </a:r>
          <a:endParaRPr lang="en-GB" sz="1600" kern="1200"/>
        </a:p>
      </dsp:txBody>
      <dsp:txXfrm>
        <a:off x="996534" y="1080525"/>
        <a:ext cx="6298263" cy="862800"/>
      </dsp:txXfrm>
    </dsp:sp>
    <dsp:sp modelId="{986DB350-212A-4295-A49E-F35830DF24F9}">
      <dsp:nvSpPr>
        <dsp:cNvPr id="0" name=""/>
        <dsp:cNvSpPr/>
      </dsp:nvSpPr>
      <dsp:spPr>
        <a:xfrm>
          <a:off x="0" y="2159025"/>
          <a:ext cx="7294798" cy="86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BBDA78A-8695-4391-AF2D-B226A0E82397}">
      <dsp:nvSpPr>
        <dsp:cNvPr id="0" name=""/>
        <dsp:cNvSpPr/>
      </dsp:nvSpPr>
      <dsp:spPr>
        <a:xfrm>
          <a:off x="260997" y="2353156"/>
          <a:ext cx="474540" cy="4745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FC4D9BA-BA8A-4AC1-96B2-3B8E33A9438C}">
      <dsp:nvSpPr>
        <dsp:cNvPr id="0" name=""/>
        <dsp:cNvSpPr/>
      </dsp:nvSpPr>
      <dsp:spPr>
        <a:xfrm>
          <a:off x="996534" y="2159025"/>
          <a:ext cx="6298263" cy="86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3" tIns="91313" rIns="91313" bIns="91313" numCol="1" spcCol="1270" anchor="ctr" anchorCtr="0">
          <a:noAutofit/>
        </a:bodyPr>
        <a:lstStyle/>
        <a:p>
          <a:pPr marL="0" lvl="0" indent="0" algn="l" defTabSz="711200">
            <a:lnSpc>
              <a:spcPct val="100000"/>
            </a:lnSpc>
            <a:spcBef>
              <a:spcPct val="0"/>
            </a:spcBef>
            <a:spcAft>
              <a:spcPct val="35000"/>
            </a:spcAft>
            <a:buNone/>
          </a:pPr>
          <a:r>
            <a:rPr lang="en-US" sz="1600" b="1" kern="1200" dirty="0"/>
            <a:t>Optimized Safety Stock Levels: </a:t>
          </a:r>
          <a:r>
            <a:rPr lang="en-US" sz="1600" kern="1200" dirty="0"/>
            <a:t>New strategies for maintaining optimal safety stock levels.</a:t>
          </a:r>
          <a:endParaRPr lang="en-GB" sz="1600" kern="1200" dirty="0"/>
        </a:p>
      </dsp:txBody>
      <dsp:txXfrm>
        <a:off x="996534" y="2159025"/>
        <a:ext cx="6298263" cy="862800"/>
      </dsp:txXfrm>
    </dsp:sp>
    <dsp:sp modelId="{B3DEE409-726A-473A-8963-634A220D26FA}">
      <dsp:nvSpPr>
        <dsp:cNvPr id="0" name=""/>
        <dsp:cNvSpPr/>
      </dsp:nvSpPr>
      <dsp:spPr>
        <a:xfrm>
          <a:off x="0" y="3237526"/>
          <a:ext cx="7294798" cy="86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6F452FD-9E07-4B49-98A7-135630865A11}">
      <dsp:nvSpPr>
        <dsp:cNvPr id="0" name=""/>
        <dsp:cNvSpPr/>
      </dsp:nvSpPr>
      <dsp:spPr>
        <a:xfrm>
          <a:off x="260997" y="3431656"/>
          <a:ext cx="474540" cy="4745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3A8DAD1-0073-44DF-BDF3-EAD9339924DD}">
      <dsp:nvSpPr>
        <dsp:cNvPr id="0" name=""/>
        <dsp:cNvSpPr/>
      </dsp:nvSpPr>
      <dsp:spPr>
        <a:xfrm>
          <a:off x="996534" y="3237526"/>
          <a:ext cx="6298263" cy="86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3" tIns="91313" rIns="91313" bIns="91313" numCol="1" spcCol="1270" anchor="ctr" anchorCtr="0">
          <a:noAutofit/>
        </a:bodyPr>
        <a:lstStyle/>
        <a:p>
          <a:pPr marL="0" lvl="0" indent="0" algn="l" defTabSz="711200">
            <a:lnSpc>
              <a:spcPct val="100000"/>
            </a:lnSpc>
            <a:spcBef>
              <a:spcPct val="0"/>
            </a:spcBef>
            <a:spcAft>
              <a:spcPct val="35000"/>
            </a:spcAft>
            <a:buNone/>
          </a:pPr>
          <a:r>
            <a:rPr lang="en-US" sz="1600" b="1" kern="1200" dirty="0"/>
            <a:t>Improved Backordering Process: </a:t>
          </a:r>
          <a:r>
            <a:rPr lang="en-US" sz="1600" kern="1200" dirty="0"/>
            <a:t>Streamlined process for handling backorders to reduce customer wait times.</a:t>
          </a:r>
          <a:endParaRPr lang="en-GB" sz="1600" kern="1200" dirty="0"/>
        </a:p>
      </dsp:txBody>
      <dsp:txXfrm>
        <a:off x="996534" y="3237526"/>
        <a:ext cx="6298263" cy="862800"/>
      </dsp:txXfrm>
    </dsp:sp>
    <dsp:sp modelId="{41410A94-5210-404D-91EF-DC1C8C9C61F0}">
      <dsp:nvSpPr>
        <dsp:cNvPr id="0" name=""/>
        <dsp:cNvSpPr/>
      </dsp:nvSpPr>
      <dsp:spPr>
        <a:xfrm>
          <a:off x="0" y="4316027"/>
          <a:ext cx="7294798" cy="86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BEB78B5-E805-4941-91CA-6CA6AB7C5B24}">
      <dsp:nvSpPr>
        <dsp:cNvPr id="0" name=""/>
        <dsp:cNvSpPr/>
      </dsp:nvSpPr>
      <dsp:spPr>
        <a:xfrm>
          <a:off x="260997" y="4510157"/>
          <a:ext cx="474540" cy="4745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3613849-6653-4885-A96A-F141A9D97752}">
      <dsp:nvSpPr>
        <dsp:cNvPr id="0" name=""/>
        <dsp:cNvSpPr/>
      </dsp:nvSpPr>
      <dsp:spPr>
        <a:xfrm>
          <a:off x="996534" y="4316027"/>
          <a:ext cx="6298263" cy="86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3" tIns="91313" rIns="91313" bIns="91313" numCol="1" spcCol="1270" anchor="ctr" anchorCtr="0">
          <a:noAutofit/>
        </a:bodyPr>
        <a:lstStyle/>
        <a:p>
          <a:pPr marL="0" lvl="0" indent="0" algn="l" defTabSz="711200">
            <a:lnSpc>
              <a:spcPct val="100000"/>
            </a:lnSpc>
            <a:spcBef>
              <a:spcPct val="0"/>
            </a:spcBef>
            <a:spcAft>
              <a:spcPct val="35000"/>
            </a:spcAft>
            <a:buNone/>
          </a:pPr>
          <a:r>
            <a:rPr lang="en-US" sz="1600" b="1" kern="1200" dirty="0"/>
            <a:t>ERP System Integration: </a:t>
          </a:r>
          <a:r>
            <a:rPr lang="en-US" sz="1600" kern="1200" dirty="0"/>
            <a:t>Introduction of the new ERP system to integrate various functions and improve efficiency.</a:t>
          </a:r>
          <a:endParaRPr lang="en-GB" sz="1600" kern="1200" dirty="0"/>
        </a:p>
      </dsp:txBody>
      <dsp:txXfrm>
        <a:off x="996534" y="4316027"/>
        <a:ext cx="6298263" cy="862800"/>
      </dsp:txXfrm>
    </dsp:sp>
    <dsp:sp modelId="{E3AB8D01-C319-4B42-92ED-C820338BB432}">
      <dsp:nvSpPr>
        <dsp:cNvPr id="0" name=""/>
        <dsp:cNvSpPr/>
      </dsp:nvSpPr>
      <dsp:spPr>
        <a:xfrm>
          <a:off x="0" y="5394527"/>
          <a:ext cx="7294798" cy="86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7CB37D4-B5D1-4501-8239-9CB50AE4371E}">
      <dsp:nvSpPr>
        <dsp:cNvPr id="0" name=""/>
        <dsp:cNvSpPr/>
      </dsp:nvSpPr>
      <dsp:spPr>
        <a:xfrm>
          <a:off x="260997" y="5588657"/>
          <a:ext cx="474540" cy="47454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662250B-B78C-4FA5-BB50-E0DFC0E180FC}">
      <dsp:nvSpPr>
        <dsp:cNvPr id="0" name=""/>
        <dsp:cNvSpPr/>
      </dsp:nvSpPr>
      <dsp:spPr>
        <a:xfrm>
          <a:off x="996534" y="5394527"/>
          <a:ext cx="6298263" cy="86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3" tIns="91313" rIns="91313" bIns="91313" numCol="1" spcCol="1270" anchor="ctr" anchorCtr="0">
          <a:noAutofit/>
        </a:bodyPr>
        <a:lstStyle/>
        <a:p>
          <a:pPr marL="0" lvl="0" indent="0" algn="l" defTabSz="711200">
            <a:lnSpc>
              <a:spcPct val="100000"/>
            </a:lnSpc>
            <a:spcBef>
              <a:spcPct val="0"/>
            </a:spcBef>
            <a:spcAft>
              <a:spcPct val="35000"/>
            </a:spcAft>
            <a:buNone/>
          </a:pPr>
          <a:r>
            <a:rPr lang="en-GB" sz="1600" b="1" kern="1200" dirty="0"/>
            <a:t>Improved Customer Satisfaction: </a:t>
          </a:r>
          <a:r>
            <a:rPr lang="en-GB" sz="1600" b="0" kern="1200" dirty="0"/>
            <a:t>Increased customer satisfaction and reduction in wait time for backordered items.</a:t>
          </a:r>
        </a:p>
      </dsp:txBody>
      <dsp:txXfrm>
        <a:off x="996534" y="5394527"/>
        <a:ext cx="6298263" cy="862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DB7DB-6DEE-4FE9-B487-1F2440FB2F8F}">
      <dsp:nvSpPr>
        <dsp:cNvPr id="0" name=""/>
        <dsp:cNvSpPr/>
      </dsp:nvSpPr>
      <dsp:spPr>
        <a:xfrm>
          <a:off x="0" y="595805"/>
          <a:ext cx="304723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GB" sz="1800" b="0" kern="1200" dirty="0"/>
            <a:t>Task</a:t>
          </a:r>
          <a:endParaRPr lang="en-US" sz="1800" b="0" kern="1200" dirty="0"/>
        </a:p>
      </dsp:txBody>
      <dsp:txXfrm>
        <a:off x="0" y="595805"/>
        <a:ext cx="3047238" cy="1287000"/>
      </dsp:txXfrm>
    </dsp:sp>
    <dsp:sp modelId="{F86F0512-B106-4ADF-824D-4DACE71B810B}">
      <dsp:nvSpPr>
        <dsp:cNvPr id="0" name=""/>
        <dsp:cNvSpPr/>
      </dsp:nvSpPr>
      <dsp:spPr>
        <a:xfrm>
          <a:off x="3047237" y="595805"/>
          <a:ext cx="609447" cy="1287000"/>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B0863A-0576-422B-B167-37FFCE68BD90}">
      <dsp:nvSpPr>
        <dsp:cNvPr id="0" name=""/>
        <dsp:cNvSpPr/>
      </dsp:nvSpPr>
      <dsp:spPr>
        <a:xfrm>
          <a:off x="3900464" y="595805"/>
          <a:ext cx="8288487" cy="128700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Predicting the future sales quantities for different product categories.</a:t>
          </a:r>
          <a:endParaRPr lang="en-US" sz="1800" kern="1200" dirty="0"/>
        </a:p>
        <a:p>
          <a:pPr marL="171450" lvl="1" indent="-171450" algn="l" defTabSz="800100">
            <a:lnSpc>
              <a:spcPct val="90000"/>
            </a:lnSpc>
            <a:spcBef>
              <a:spcPct val="0"/>
            </a:spcBef>
            <a:spcAft>
              <a:spcPct val="15000"/>
            </a:spcAft>
            <a:buChar char="•"/>
          </a:pPr>
          <a:r>
            <a:rPr lang="en-GB" sz="1800" kern="1200" dirty="0"/>
            <a:t>Calculating the Safety Stock level and the Reorder point.</a:t>
          </a:r>
          <a:endParaRPr lang="en-US" sz="1800" kern="1200" dirty="0"/>
        </a:p>
      </dsp:txBody>
      <dsp:txXfrm>
        <a:off x="3900464" y="595805"/>
        <a:ext cx="8288487" cy="1287000"/>
      </dsp:txXfrm>
    </dsp:sp>
    <dsp:sp modelId="{0BD8008E-12A5-41BA-9962-9D1302D5BAA4}">
      <dsp:nvSpPr>
        <dsp:cNvPr id="0" name=""/>
        <dsp:cNvSpPr/>
      </dsp:nvSpPr>
      <dsp:spPr>
        <a:xfrm>
          <a:off x="0" y="2116805"/>
          <a:ext cx="304723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GB" sz="1800" b="0" kern="1200" dirty="0"/>
            <a:t>Action</a:t>
          </a:r>
          <a:endParaRPr lang="en-US" sz="1800" b="0" kern="1200" dirty="0"/>
        </a:p>
      </dsp:txBody>
      <dsp:txXfrm>
        <a:off x="0" y="2116805"/>
        <a:ext cx="3047238" cy="1287000"/>
      </dsp:txXfrm>
    </dsp:sp>
    <dsp:sp modelId="{463DCB90-A415-40B1-AEAF-9768D11BE0BE}">
      <dsp:nvSpPr>
        <dsp:cNvPr id="0" name=""/>
        <dsp:cNvSpPr/>
      </dsp:nvSpPr>
      <dsp:spPr>
        <a:xfrm>
          <a:off x="3047237" y="2116805"/>
          <a:ext cx="609447" cy="1287000"/>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BD6470-EF50-4CC3-AC52-03A275FF354B}">
      <dsp:nvSpPr>
        <dsp:cNvPr id="0" name=""/>
        <dsp:cNvSpPr/>
      </dsp:nvSpPr>
      <dsp:spPr>
        <a:xfrm>
          <a:off x="3900464" y="2116805"/>
          <a:ext cx="8288487" cy="128700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Data Preparation: Imported necessary libraries and loaded the sales data into a pandas data frame. The data was parsed to ensure proper date-time handling.</a:t>
          </a:r>
          <a:endParaRPr lang="en-US" sz="1800" kern="1200" dirty="0"/>
        </a:p>
      </dsp:txBody>
      <dsp:txXfrm>
        <a:off x="3900464" y="2116805"/>
        <a:ext cx="8288487" cy="1287000"/>
      </dsp:txXfrm>
    </dsp:sp>
    <dsp:sp modelId="{0F61F486-7992-4BA9-A9EC-F00E76E34004}">
      <dsp:nvSpPr>
        <dsp:cNvPr id="0" name=""/>
        <dsp:cNvSpPr/>
      </dsp:nvSpPr>
      <dsp:spPr>
        <a:xfrm>
          <a:off x="0" y="3879117"/>
          <a:ext cx="304723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GB" sz="1800" b="0" kern="1200" dirty="0"/>
            <a:t>Product Category Analysis</a:t>
          </a:r>
          <a:endParaRPr lang="en-US" sz="1800" b="0" kern="1200" dirty="0"/>
        </a:p>
      </dsp:txBody>
      <dsp:txXfrm>
        <a:off x="0" y="3879117"/>
        <a:ext cx="3047238" cy="1287000"/>
      </dsp:txXfrm>
    </dsp:sp>
    <dsp:sp modelId="{F0A84031-8C76-408A-A861-40901FCE47F9}">
      <dsp:nvSpPr>
        <dsp:cNvPr id="0" name=""/>
        <dsp:cNvSpPr/>
      </dsp:nvSpPr>
      <dsp:spPr>
        <a:xfrm>
          <a:off x="3047237" y="3637805"/>
          <a:ext cx="609447" cy="1769625"/>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22B35-54E4-430E-A496-1DD78674A2A7}">
      <dsp:nvSpPr>
        <dsp:cNvPr id="0" name=""/>
        <dsp:cNvSpPr/>
      </dsp:nvSpPr>
      <dsp:spPr>
        <a:xfrm>
          <a:off x="3900464" y="3637805"/>
          <a:ext cx="8288487" cy="1769625"/>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Isolated sales data for each product category.</a:t>
          </a:r>
          <a:endParaRPr lang="en-US" sz="1800" kern="1200" dirty="0"/>
        </a:p>
        <a:p>
          <a:pPr marL="171450" lvl="1" indent="-171450" algn="l" defTabSz="800100">
            <a:lnSpc>
              <a:spcPct val="90000"/>
            </a:lnSpc>
            <a:spcBef>
              <a:spcPct val="0"/>
            </a:spcBef>
            <a:spcAft>
              <a:spcPct val="15000"/>
            </a:spcAft>
            <a:buChar char="•"/>
          </a:pPr>
          <a:r>
            <a:rPr lang="en-GB" sz="1800" kern="1200" dirty="0"/>
            <a:t>Aggregated sales quantities on a monthly basis.</a:t>
          </a:r>
          <a:endParaRPr lang="en-US" sz="1800" kern="1200" dirty="0"/>
        </a:p>
        <a:p>
          <a:pPr marL="171450" lvl="1" indent="-171450" algn="l" defTabSz="800100">
            <a:lnSpc>
              <a:spcPct val="90000"/>
            </a:lnSpc>
            <a:spcBef>
              <a:spcPct val="0"/>
            </a:spcBef>
            <a:spcAft>
              <a:spcPct val="15000"/>
            </a:spcAft>
            <a:buChar char="•"/>
          </a:pPr>
          <a:r>
            <a:rPr lang="en-GB" sz="1800" kern="1200" dirty="0"/>
            <a:t>Applied a time series decomposition to understand trend and seasonality.</a:t>
          </a:r>
          <a:endParaRPr lang="en-US" sz="1800" kern="1200" dirty="0"/>
        </a:p>
        <a:p>
          <a:pPr marL="171450" lvl="1" indent="-171450" algn="l" defTabSz="800100">
            <a:lnSpc>
              <a:spcPct val="90000"/>
            </a:lnSpc>
            <a:spcBef>
              <a:spcPct val="0"/>
            </a:spcBef>
            <a:spcAft>
              <a:spcPct val="15000"/>
            </a:spcAft>
            <a:buChar char="•"/>
          </a:pPr>
          <a:r>
            <a:rPr lang="en-GB" sz="1800" kern="1200" dirty="0"/>
            <a:t>Split the data into training and testing sets.</a:t>
          </a:r>
          <a:endParaRPr lang="en-US" sz="1800" kern="1200" dirty="0"/>
        </a:p>
        <a:p>
          <a:pPr marL="171450" lvl="1" indent="-171450" algn="l" defTabSz="800100">
            <a:lnSpc>
              <a:spcPct val="90000"/>
            </a:lnSpc>
            <a:spcBef>
              <a:spcPct val="0"/>
            </a:spcBef>
            <a:spcAft>
              <a:spcPct val="15000"/>
            </a:spcAft>
            <a:buChar char="•"/>
          </a:pPr>
          <a:r>
            <a:rPr lang="en-GB" sz="1800" kern="1200" dirty="0"/>
            <a:t>Modelled sales using Exponential Smoothing and forecasted future quantities.</a:t>
          </a:r>
          <a:endParaRPr lang="en-US" sz="1800" kern="1200" dirty="0"/>
        </a:p>
        <a:p>
          <a:pPr marL="171450" lvl="1" indent="-171450" algn="l" defTabSz="800100">
            <a:lnSpc>
              <a:spcPct val="90000"/>
            </a:lnSpc>
            <a:spcBef>
              <a:spcPct val="0"/>
            </a:spcBef>
            <a:spcAft>
              <a:spcPct val="15000"/>
            </a:spcAft>
            <a:buChar char="•"/>
          </a:pPr>
          <a:r>
            <a:rPr lang="en-GB" sz="1800" kern="1200" dirty="0"/>
            <a:t>Evaluated the model's performance using mean squared error.</a:t>
          </a:r>
          <a:endParaRPr lang="en-US" sz="1800" kern="1200" dirty="0"/>
        </a:p>
      </dsp:txBody>
      <dsp:txXfrm>
        <a:off x="3900464" y="3637805"/>
        <a:ext cx="8288487" cy="17696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19D51-94D6-41F8-8473-53E02EBDF636}">
      <dsp:nvSpPr>
        <dsp:cNvPr id="0" name=""/>
        <dsp:cNvSpPr/>
      </dsp:nvSpPr>
      <dsp:spPr>
        <a:xfrm>
          <a:off x="1267479" y="2221"/>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Packaging Materials</a:t>
          </a:r>
        </a:p>
      </dsp:txBody>
      <dsp:txXfrm>
        <a:off x="1267479" y="2221"/>
        <a:ext cx="2565387" cy="1539232"/>
      </dsp:txXfrm>
    </dsp:sp>
    <dsp:sp modelId="{0094D163-D2C0-43C0-9675-6516BAF70696}">
      <dsp:nvSpPr>
        <dsp:cNvPr id="0" name=""/>
        <dsp:cNvSpPr/>
      </dsp:nvSpPr>
      <dsp:spPr>
        <a:xfrm>
          <a:off x="4089406" y="2221"/>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Novelty Items</a:t>
          </a:r>
        </a:p>
      </dsp:txBody>
      <dsp:txXfrm>
        <a:off x="4089406" y="2221"/>
        <a:ext cx="2565387" cy="1539232"/>
      </dsp:txXfrm>
    </dsp:sp>
    <dsp:sp modelId="{5584DA2F-EC33-4AF5-89AB-9699DDA9497F}">
      <dsp:nvSpPr>
        <dsp:cNvPr id="0" name=""/>
        <dsp:cNvSpPr/>
      </dsp:nvSpPr>
      <dsp:spPr>
        <a:xfrm>
          <a:off x="6911332" y="2221"/>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Toys</a:t>
          </a:r>
        </a:p>
      </dsp:txBody>
      <dsp:txXfrm>
        <a:off x="6911332" y="2221"/>
        <a:ext cx="2565387" cy="1539232"/>
      </dsp:txXfrm>
    </dsp:sp>
    <dsp:sp modelId="{B7A0565B-56E0-429F-AE0E-C46F6853132E}">
      <dsp:nvSpPr>
        <dsp:cNvPr id="0" name=""/>
        <dsp:cNvSpPr/>
      </dsp:nvSpPr>
      <dsp:spPr>
        <a:xfrm>
          <a:off x="1267479" y="1797992"/>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Mugs</a:t>
          </a:r>
        </a:p>
      </dsp:txBody>
      <dsp:txXfrm>
        <a:off x="1267479" y="1797992"/>
        <a:ext cx="2565387" cy="1539232"/>
      </dsp:txXfrm>
    </dsp:sp>
    <dsp:sp modelId="{5AA1F780-E9E5-4011-8AF0-FF7D51E24A69}">
      <dsp:nvSpPr>
        <dsp:cNvPr id="0" name=""/>
        <dsp:cNvSpPr/>
      </dsp:nvSpPr>
      <dsp:spPr>
        <a:xfrm>
          <a:off x="4089406" y="1797992"/>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Computing Novelties</a:t>
          </a:r>
        </a:p>
      </dsp:txBody>
      <dsp:txXfrm>
        <a:off x="4089406" y="1797992"/>
        <a:ext cx="2565387" cy="1539232"/>
      </dsp:txXfrm>
    </dsp:sp>
    <dsp:sp modelId="{23FD6C4E-687F-4424-9626-135B84CD5D35}">
      <dsp:nvSpPr>
        <dsp:cNvPr id="0" name=""/>
        <dsp:cNvSpPr/>
      </dsp:nvSpPr>
      <dsp:spPr>
        <a:xfrm>
          <a:off x="6911332" y="1797992"/>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Clothing</a:t>
          </a:r>
        </a:p>
      </dsp:txBody>
      <dsp:txXfrm>
        <a:off x="6911332" y="1797992"/>
        <a:ext cx="2565387" cy="1539232"/>
      </dsp:txXfrm>
    </dsp:sp>
    <dsp:sp modelId="{3D97D410-4A42-49D4-B5FB-7E00C2A9039F}">
      <dsp:nvSpPr>
        <dsp:cNvPr id="0" name=""/>
        <dsp:cNvSpPr/>
      </dsp:nvSpPr>
      <dsp:spPr>
        <a:xfrm>
          <a:off x="1267479" y="3593764"/>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T-Shirts</a:t>
          </a:r>
        </a:p>
      </dsp:txBody>
      <dsp:txXfrm>
        <a:off x="1267479" y="3593764"/>
        <a:ext cx="2565387" cy="1539232"/>
      </dsp:txXfrm>
    </dsp:sp>
    <dsp:sp modelId="{CAFB93F7-0ED1-4B67-9070-4BF8DAE6EB5E}">
      <dsp:nvSpPr>
        <dsp:cNvPr id="0" name=""/>
        <dsp:cNvSpPr/>
      </dsp:nvSpPr>
      <dsp:spPr>
        <a:xfrm>
          <a:off x="4089406" y="3593764"/>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USB Novelties</a:t>
          </a:r>
        </a:p>
      </dsp:txBody>
      <dsp:txXfrm>
        <a:off x="4089406" y="3593764"/>
        <a:ext cx="2565387" cy="1539232"/>
      </dsp:txXfrm>
    </dsp:sp>
    <dsp:sp modelId="{E53C1F6D-3CF6-485F-9774-C70BE75E351F}">
      <dsp:nvSpPr>
        <dsp:cNvPr id="0" name=""/>
        <dsp:cNvSpPr/>
      </dsp:nvSpPr>
      <dsp:spPr>
        <a:xfrm>
          <a:off x="6911332" y="3593764"/>
          <a:ext cx="2565387" cy="153923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Furry Footwear</a:t>
          </a:r>
        </a:p>
      </dsp:txBody>
      <dsp:txXfrm>
        <a:off x="6911332" y="3593764"/>
        <a:ext cx="2565387" cy="1539232"/>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523BD-E156-4248-8D4E-0E3B3E2783CF}" type="datetimeFigureOut">
              <a:rPr lang="en-GB" smtClean="0"/>
              <a:t>10/07/2024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89256-8283-4C54-9C3D-F33F238885C8}" type="slidenum">
              <a:rPr lang="en-GB" smtClean="0"/>
              <a:t>‹#›</a:t>
            </a:fld>
            <a:endParaRPr lang="en-GB"/>
          </a:p>
        </p:txBody>
      </p:sp>
    </p:spTree>
    <p:extLst>
      <p:ext uri="{BB962C8B-B14F-4D97-AF65-F5344CB8AC3E}">
        <p14:creationId xmlns:p14="http://schemas.microsoft.com/office/powerpoint/2010/main" val="244060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is focused on the supply chain optimisation and predictive model for Store Fit Ltd by Group B Team Members.</a:t>
            </a:r>
          </a:p>
        </p:txBody>
      </p:sp>
      <p:sp>
        <p:nvSpPr>
          <p:cNvPr id="4" name="Slide Number Placeholder 3"/>
          <p:cNvSpPr>
            <a:spLocks noGrp="1"/>
          </p:cNvSpPr>
          <p:nvPr>
            <p:ph type="sldNum" sz="quarter" idx="5"/>
          </p:nvPr>
        </p:nvSpPr>
        <p:spPr/>
        <p:txBody>
          <a:bodyPr/>
          <a:lstStyle/>
          <a:p>
            <a:fld id="{0A789256-8283-4C54-9C3D-F33F238885C8}" type="slidenum">
              <a:rPr lang="en-GB" smtClean="0"/>
              <a:t>1</a:t>
            </a:fld>
            <a:endParaRPr lang="en-GB"/>
          </a:p>
        </p:txBody>
      </p:sp>
    </p:spTree>
    <p:extLst>
      <p:ext uri="{BB962C8B-B14F-4D97-AF65-F5344CB8AC3E}">
        <p14:creationId xmlns:p14="http://schemas.microsoft.com/office/powerpoint/2010/main" val="3856366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15000"/>
              </a:lnSpc>
              <a:spcAft>
                <a:spcPts val="800"/>
              </a:spcAft>
              <a:buSzPts val="1000"/>
              <a:buFont typeface="Symbol" panose="05050102010706020507" pitchFamily="18" charset="2"/>
              <a:buNone/>
              <a:tabLst>
                <a:tab pos="914400" algn="l"/>
              </a:tabLst>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Real-Time Monitoring:</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The enhanced ability to monitor supply chain performance in real-time.</a:t>
            </a:r>
          </a:p>
          <a:p>
            <a:pPr marL="457200" lvl="1" indent="0">
              <a:lnSpc>
                <a:spcPct val="115000"/>
              </a:lnSpc>
              <a:spcAft>
                <a:spcPts val="800"/>
              </a:spcAft>
              <a:buSzPts val="1000"/>
              <a:buFont typeface="Symbol" panose="05050102010706020507" pitchFamily="18" charset="2"/>
              <a:buNone/>
              <a:tabLst>
                <a:tab pos="914400" algn="l"/>
              </a:tabLst>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Predictive Analytics:</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Improved accuracy in predicting product demand.</a:t>
            </a:r>
          </a:p>
          <a:p>
            <a:pPr marL="457200" lvl="1" indent="0">
              <a:lnSpc>
                <a:spcPct val="115000"/>
              </a:lnSpc>
              <a:spcAft>
                <a:spcPts val="800"/>
              </a:spcAft>
              <a:buSzPts val="1000"/>
              <a:buFont typeface="Symbol" panose="05050102010706020507" pitchFamily="18" charset="2"/>
              <a:buNone/>
              <a:tabLst>
                <a:tab pos="914400" algn="l"/>
              </a:tabLst>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Optimized Safety Stock Levels:</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Seeking new strategies for maintaining optimal safety stock levels.</a:t>
            </a:r>
          </a:p>
          <a:p>
            <a:pPr marL="457200" lvl="1" indent="0">
              <a:lnSpc>
                <a:spcPct val="115000"/>
              </a:lnSpc>
              <a:spcAft>
                <a:spcPts val="800"/>
              </a:spcAft>
              <a:buSzPts val="1000"/>
              <a:buFont typeface="Symbol" panose="05050102010706020507" pitchFamily="18" charset="2"/>
              <a:buNone/>
              <a:tabLst>
                <a:tab pos="914400" algn="l"/>
              </a:tabLst>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Improved Backordering Process:</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Streamlined process for handling backorders to reduce customer wait times.</a:t>
            </a:r>
          </a:p>
          <a:p>
            <a:pPr marL="457200" lvl="1" indent="0">
              <a:lnSpc>
                <a:spcPct val="115000"/>
              </a:lnSpc>
              <a:spcAft>
                <a:spcPts val="800"/>
              </a:spcAft>
              <a:buSzPts val="1000"/>
              <a:buFont typeface="Symbol" panose="05050102010706020507" pitchFamily="18" charset="2"/>
              <a:buNone/>
              <a:tabLst>
                <a:tab pos="914400" algn="l"/>
              </a:tabLst>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ERP System Integration:</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Introduction of the new ERP system to integrate various functions and improve efficiency.</a:t>
            </a:r>
          </a:p>
          <a:p>
            <a:pPr marL="457200" lvl="1" indent="0">
              <a:lnSpc>
                <a:spcPct val="115000"/>
              </a:lnSpc>
              <a:spcAft>
                <a:spcPts val="800"/>
              </a:spcAft>
              <a:buSzPts val="1000"/>
              <a:buFont typeface="Symbol" panose="05050102010706020507" pitchFamily="18" charset="2"/>
              <a:buNone/>
              <a:tabLst>
                <a:tab pos="914400" algn="l"/>
              </a:tabLst>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Improved Customer Satisfaction: </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Increased customer satisfaction and reduction in wait times for backordered items.</a:t>
            </a:r>
          </a:p>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10</a:t>
            </a:fld>
            <a:endParaRPr lang="en-GB"/>
          </a:p>
        </p:txBody>
      </p:sp>
    </p:spTree>
    <p:extLst>
      <p:ext uri="{BB962C8B-B14F-4D97-AF65-F5344CB8AC3E}">
        <p14:creationId xmlns:p14="http://schemas.microsoft.com/office/powerpoint/2010/main" val="361203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1. Customer Order Placement: The customer selects items and places an order.</a:t>
            </a:r>
          </a:p>
          <a:p>
            <a:pPr marL="0" indent="0">
              <a:buNone/>
            </a:pPr>
            <a:endParaRPr lang="en-GB" dirty="0"/>
          </a:p>
          <a:p>
            <a:pPr marL="0" indent="0">
              <a:buNone/>
            </a:pPr>
            <a:r>
              <a:rPr lang="en-GB" dirty="0"/>
              <a:t>2. Automated Order Processing: The system automatically verifies order details against the real-time inventory.</a:t>
            </a:r>
          </a:p>
          <a:p>
            <a:endParaRPr lang="en-GB" dirty="0"/>
          </a:p>
          <a:p>
            <a:r>
              <a:rPr lang="en-GB" dirty="0"/>
              <a:t>If all items are in stock, the order is processed for immediate dispatch.</a:t>
            </a:r>
          </a:p>
          <a:p>
            <a:endParaRPr lang="en-GB" dirty="0"/>
          </a:p>
          <a:p>
            <a:r>
              <a:rPr lang="en-GB" dirty="0"/>
              <a:t>If any items are unavailable, an alert is initiated for back-order management.</a:t>
            </a:r>
          </a:p>
          <a:p>
            <a:endParaRPr lang="en-GB" dirty="0"/>
          </a:p>
          <a:p>
            <a:r>
              <a:rPr lang="en-GB" dirty="0"/>
              <a:t>3. Optimized Back-Order Management</a:t>
            </a:r>
          </a:p>
          <a:p>
            <a:endParaRPr lang="en-GB" dirty="0"/>
          </a:p>
          <a:p>
            <a:r>
              <a:rPr lang="en-GB" dirty="0"/>
              <a:t>A streamlined back-order process with proactive customer communication is in place.</a:t>
            </a:r>
          </a:p>
          <a:p>
            <a:endParaRPr lang="en-GB" dirty="0"/>
          </a:p>
          <a:p>
            <a:r>
              <a:rPr lang="en-GB" dirty="0"/>
              <a:t>Customers receive notifications about the expected delivery dates for back-ordered items.</a:t>
            </a:r>
          </a:p>
          <a:p>
            <a:endParaRPr lang="en-GB" dirty="0"/>
          </a:p>
          <a:p>
            <a:r>
              <a:rPr lang="en-GB" dirty="0"/>
              <a:t>4. Integrated ERP System</a:t>
            </a:r>
          </a:p>
          <a:p>
            <a:endParaRPr lang="en-GB" dirty="0"/>
          </a:p>
          <a:p>
            <a:r>
              <a:rPr lang="en-GB" dirty="0"/>
              <a:t>An integrated ERP system manages Purchase Orders, Manufacturing Orders, Sales Orders, and CRM processes.</a:t>
            </a:r>
          </a:p>
          <a:p>
            <a:endParaRPr lang="en-GB" dirty="0"/>
          </a:p>
          <a:p>
            <a:r>
              <a:rPr lang="en-GB" dirty="0"/>
              <a:t>It offers real-time order and inventory tracking for enhanced operational efficiency.</a:t>
            </a:r>
          </a:p>
        </p:txBody>
      </p:sp>
      <p:sp>
        <p:nvSpPr>
          <p:cNvPr id="4" name="Slide Number Placeholder 3"/>
          <p:cNvSpPr>
            <a:spLocks noGrp="1"/>
          </p:cNvSpPr>
          <p:nvPr>
            <p:ph type="sldNum" sz="quarter" idx="5"/>
          </p:nvPr>
        </p:nvSpPr>
        <p:spPr/>
        <p:txBody>
          <a:bodyPr/>
          <a:lstStyle/>
          <a:p>
            <a:fld id="{0A789256-8283-4C54-9C3D-F33F238885C8}" type="slidenum">
              <a:rPr lang="en-GB" smtClean="0"/>
              <a:t>11</a:t>
            </a:fld>
            <a:endParaRPr lang="en-GB"/>
          </a:p>
        </p:txBody>
      </p:sp>
    </p:spTree>
    <p:extLst>
      <p:ext uri="{BB962C8B-B14F-4D97-AF65-F5344CB8AC3E}">
        <p14:creationId xmlns:p14="http://schemas.microsoft.com/office/powerpoint/2010/main" val="2037412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12</a:t>
            </a:fld>
            <a:endParaRPr lang="en-GB"/>
          </a:p>
        </p:txBody>
      </p:sp>
    </p:spTree>
    <p:extLst>
      <p:ext uri="{BB962C8B-B14F-4D97-AF65-F5344CB8AC3E}">
        <p14:creationId xmlns:p14="http://schemas.microsoft.com/office/powerpoint/2010/main" val="3016330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Key Metrics:</a:t>
            </a:r>
          </a:p>
          <a:p>
            <a:pPr marL="0" marR="0" lvl="0" indent="0" algn="l" defTabSz="914400" rtl="0" eaLnBrk="0" fontAlgn="base" latinLnBrk="0" hangingPunct="0">
              <a:lnSpc>
                <a:spcPct val="100000"/>
              </a:lnSpc>
              <a:spcBef>
                <a:spcPct val="0"/>
              </a:spcBef>
              <a:spcAft>
                <a:spcPct val="0"/>
              </a:spcAft>
              <a:buClrTx/>
              <a:buSzTx/>
              <a:buFontTx/>
              <a:buAutoNum type="arabicPeriod"/>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-3 Min of LeadTimeDiff</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smallest lead time difference recorded is -3 days, meaning some orders were delivered 3 days earlier than expected.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0.88 Average of LeadTimeDiff</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On average, the lead time difference is 0.88 days, indicating that orders are generally delivered slightly earlier than expected.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1114 Max of LeadTimeDiff</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largest lead time difference recorded is 1114 days, which could indicate outliers or significant delays.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21.10 Standard Deviation of LeadTimeDiff</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standard deviation of 21.10 indicates a wide variability in lead times.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228.27K Count of StockItemID</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total number of stock items considered in the analysis.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663 Count of InvoiceCustomerID</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number of unique customers (based on invoices).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228.27K Count of IsUndersupplyBackorder</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This likely represents the number of instances or orders flagged as undersupply or backorders.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227.98K Count of ActualLeadTime</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total count of actual lead times recorded.</a:t>
            </a:r>
          </a:p>
          <a:p>
            <a:pPr marL="0" marR="0" lvl="0" indent="0" algn="l" defTabSz="914400" rtl="0" eaLnBrk="0" fontAlgn="base" latinLnBrk="0" hangingPunct="0">
              <a:lnSpc>
                <a:spcPct val="100000"/>
              </a:lnSpc>
              <a:spcBef>
                <a:spcPct val="0"/>
              </a:spcBef>
              <a:spcAft>
                <a:spcPct val="0"/>
              </a:spcAft>
              <a:buClrTx/>
              <a:buSzTx/>
              <a:buFontTx/>
              <a:buAutoNum type="arabicPeriod" startAt="9"/>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284 Missing Lead Time</a:t>
            </a: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Char char="•"/>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There are 284 instances where lead time data is missing.</a:t>
            </a:r>
          </a:p>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15</a:t>
            </a:fld>
            <a:endParaRPr lang="en-GB"/>
          </a:p>
        </p:txBody>
      </p:sp>
    </p:spTree>
    <p:extLst>
      <p:ext uri="{BB962C8B-B14F-4D97-AF65-F5344CB8AC3E}">
        <p14:creationId xmlns:p14="http://schemas.microsoft.com/office/powerpoint/2010/main" val="3999144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GB" b="0" i="0" dirty="0">
              <a:solidFill>
                <a:srgbClr val="0D0D0D"/>
              </a:solidFill>
              <a:effectLst/>
              <a:highlight>
                <a:srgbClr val="FFFFFF"/>
              </a:highlight>
              <a:latin typeface="ui-sans-serif"/>
            </a:endParaRPr>
          </a:p>
          <a:p>
            <a:pPr marL="742950" lvl="1" indent="-285750" algn="l">
              <a:buFont typeface="+mj-lt"/>
              <a:buAutoNum type="arabicPeriod"/>
            </a:pPr>
            <a:r>
              <a:rPr lang="en-GB" b="0" i="0" dirty="0">
                <a:solidFill>
                  <a:srgbClr val="0D0D0D"/>
                </a:solidFill>
                <a:effectLst/>
                <a:highlight>
                  <a:srgbClr val="FFFFFF"/>
                </a:highlight>
                <a:latin typeface="ui-sans-serif"/>
              </a:rPr>
              <a:t>There is seasonal variations, therefore plan inventory and safety stock accordingly to avoid overstocking or stockouts during peak and low demand periods.</a:t>
            </a:r>
          </a:p>
          <a:p>
            <a:pPr marL="742950" lvl="1" indent="-285750" algn="l">
              <a:buFont typeface="Arial" panose="020B0604020202020204" pitchFamily="34" charset="0"/>
              <a:buChar char="•"/>
            </a:pPr>
            <a:r>
              <a:rPr lang="en-GB" sz="1200" b="0" i="0" dirty="0">
                <a:solidFill>
                  <a:srgbClr val="0D0D0D"/>
                </a:solidFill>
                <a:effectLst/>
                <a:highlight>
                  <a:srgbClr val="FFFFFF"/>
                </a:highlight>
              </a:rPr>
              <a:t>There is an overall increasing trend in demand from 2013 to 2016.</a:t>
            </a:r>
          </a:p>
          <a:p>
            <a:pPr marL="742950" lvl="1" indent="-285750" algn="l">
              <a:buFont typeface="Arial" panose="020B0604020202020204" pitchFamily="34" charset="0"/>
              <a:buChar char="•"/>
            </a:pPr>
            <a:r>
              <a:rPr lang="en-GB" sz="1200" b="0" i="0" dirty="0">
                <a:solidFill>
                  <a:srgbClr val="0D0D0D"/>
                </a:solidFill>
                <a:effectLst/>
                <a:highlight>
                  <a:srgbClr val="FFFFFF"/>
                </a:highlight>
              </a:rPr>
              <a:t>The fluctuations suggest that demand is influenced by factors that cause periodic increases and decreases, which could be seasonal effects, promotions, or market dynamics</a:t>
            </a:r>
            <a:r>
              <a:rPr lang="en-GB" b="0" i="0" dirty="0">
                <a:solidFill>
                  <a:srgbClr val="0D0D0D"/>
                </a:solidFill>
                <a:effectLst/>
                <a:highlight>
                  <a:srgbClr val="FFFFFF"/>
                </a:highlight>
                <a:latin typeface="ui-sans-serif"/>
              </a:rPr>
              <a:t>.</a:t>
            </a:r>
          </a:p>
          <a:p>
            <a:pPr marL="457200" lvl="1" indent="0" algn="l">
              <a:buFont typeface="+mj-lt"/>
              <a:buNone/>
            </a:pPr>
            <a:endParaRPr lang="en-GB" b="0" i="0" dirty="0">
              <a:solidFill>
                <a:srgbClr val="0D0D0D"/>
              </a:solidFill>
              <a:effectLst/>
              <a:highlight>
                <a:srgbClr val="FFFFFF"/>
              </a:highlight>
              <a:latin typeface="ui-sans-serif"/>
            </a:endParaRPr>
          </a:p>
          <a:p>
            <a:pPr marL="742950" lvl="1" indent="-285750" algn="l">
              <a:buFont typeface="+mj-lt"/>
              <a:buAutoNum type="arabicPeriod"/>
            </a:pPr>
            <a:endParaRPr lang="en-GB" b="0" i="0" dirty="0">
              <a:solidFill>
                <a:srgbClr val="0D0D0D"/>
              </a:solidFill>
              <a:effectLst/>
              <a:highlight>
                <a:srgbClr val="FFFFFF"/>
              </a:highlight>
              <a:latin typeface="ui-sans-serif"/>
            </a:endParaRPr>
          </a:p>
          <a:p>
            <a:br>
              <a:rPr lang="en-GB" dirty="0"/>
            </a:br>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18</a:t>
            </a:fld>
            <a:endParaRPr lang="en-GB"/>
          </a:p>
        </p:txBody>
      </p:sp>
    </p:spTree>
    <p:extLst>
      <p:ext uri="{BB962C8B-B14F-4D97-AF65-F5344CB8AC3E}">
        <p14:creationId xmlns:p14="http://schemas.microsoft.com/office/powerpoint/2010/main" val="595512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29</a:t>
            </a:fld>
            <a:endParaRPr lang="en-GB"/>
          </a:p>
        </p:txBody>
      </p:sp>
    </p:spTree>
    <p:extLst>
      <p:ext uri="{BB962C8B-B14F-4D97-AF65-F5344CB8AC3E}">
        <p14:creationId xmlns:p14="http://schemas.microsoft.com/office/powerpoint/2010/main" val="920934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Overstocking: </a:t>
            </a:r>
            <a:r>
              <a:rPr lang="en-GB" b="0" dirty="0"/>
              <a:t>For the current overstocked 225 products, i</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mplementing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inventory optimization techniques such as Just-In-Time (JIT) inventory management can reduce the excess stock and associated holding costs. Furthermore, adjusting the safety stock levels to the predicted demand forecasted will reduce future overstocking situations.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Inaccurate Inventory Management: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Maintaining an appropriate level of safety stock to buffer against unexpected demand surge. Adopting the precise reorder points for inventory replenishment, and prioritising high-demand items with more frequent restocking and monitoring.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Longer Lead Times: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Appropriate supplier management would resolve the situation. Choosing suppliers with a track record of timely deliveries and having multiple suppliers for critical items to reduce the risk of delays.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Lack of Real Time Visibility: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Adopting the supply chain dashboard and ensuring that the ERP system, key metrics and inventory management systems are integrated for better monitoring and decision making. Also, i</a:t>
            </a:r>
            <a:r>
              <a:rPr lang="en-GB" sz="1800" dirty="0">
                <a:effectLst/>
                <a:latin typeface="Aptos" panose="020B0004020202020204" pitchFamily="34" charset="0"/>
                <a:ea typeface="Aptos" panose="020B0004020202020204" pitchFamily="34" charset="0"/>
                <a:cs typeface="Times New Roman" panose="02020603050405020304" pitchFamily="18" charset="0"/>
              </a:rPr>
              <a:t>ntegrating RFID technologies for real-time tracking of inventory and shipments to enhance visibility and accuracy across the supply chain.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Inadequate ERP System Integration: </a:t>
            </a:r>
            <a:r>
              <a:rPr lang="en-GB" sz="1800" dirty="0">
                <a:effectLst/>
                <a:latin typeface="Aptos" panose="020B0004020202020204" pitchFamily="34" charset="0"/>
                <a:ea typeface="Aptos" panose="020B0004020202020204" pitchFamily="34" charset="0"/>
                <a:cs typeface="Times New Roman" panose="02020603050405020304" pitchFamily="18" charset="0"/>
              </a:rPr>
              <a:t>Implementing a comprehensive ERP system that integrates all aspects of supply chain management, including Purchase Orders, Manufacturing Orders, Sales Orders, and CRM will provide a unified platform for better coordination and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Limited Product Demand Forecasting: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Adopting the predictive analytics, and other advanced forecasting tools and integrating them with the inventory management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Data Quality Issues: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Continuous data cleansing and validation would resolve this challenge, as well as, establishing a data governance framework to maintain high data 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Low Backorder Rate: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Using automated systems for inventory replenishment based on real-time data such as adopting the predictive analytics that determines the product demands, safety stock levels and sets the reorder points, would eliminate the issues of unjust backorders.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Customer Satisfaction: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Can be improved by proactive communication. Keeping customers informed about order status, potential delays or expected delivery times. As well as allowing customers to place pre-orders to manage expectations and product demand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Continuous Improvement</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 Conducting regular audits of the supply chain processes to identify and address inefficiencies. Also, establishing feedback loops with sales and customer service teams to continually improve demand forecasting and inventory management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b="1" dirty="0"/>
          </a:p>
          <a:p>
            <a:endParaRPr lang="en-GB" b="1" dirty="0"/>
          </a:p>
        </p:txBody>
      </p:sp>
      <p:sp>
        <p:nvSpPr>
          <p:cNvPr id="4" name="Slide Number Placeholder 3"/>
          <p:cNvSpPr>
            <a:spLocks noGrp="1"/>
          </p:cNvSpPr>
          <p:nvPr>
            <p:ph type="sldNum" sz="quarter" idx="5"/>
          </p:nvPr>
        </p:nvSpPr>
        <p:spPr/>
        <p:txBody>
          <a:bodyPr/>
          <a:lstStyle/>
          <a:p>
            <a:fld id="{0A789256-8283-4C54-9C3D-F33F238885C8}" type="slidenum">
              <a:rPr lang="en-GB" smtClean="0"/>
              <a:t>30</a:t>
            </a:fld>
            <a:endParaRPr lang="en-GB"/>
          </a:p>
        </p:txBody>
      </p:sp>
    </p:spTree>
    <p:extLst>
      <p:ext uri="{BB962C8B-B14F-4D97-AF65-F5344CB8AC3E}">
        <p14:creationId xmlns:p14="http://schemas.microsoft.com/office/powerpoint/2010/main" val="476215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dispose of excess inventory for the 225 products immediately, StoreFIT can employ these methods to clear out the excess stock quickly while minimizing financial losses and potentially even generating some revenue. In addition, they can establish partnerships with other businesses that might find the products useful and offer them at a discounted bulk rate or dedicate a section of the retail outlets specifically for clearance items. Clearly mark down prices and promote the clearance section.</a:t>
            </a:r>
          </a:p>
        </p:txBody>
      </p:sp>
      <p:sp>
        <p:nvSpPr>
          <p:cNvPr id="4" name="Slide Number Placeholder 3"/>
          <p:cNvSpPr>
            <a:spLocks noGrp="1"/>
          </p:cNvSpPr>
          <p:nvPr>
            <p:ph type="sldNum" sz="quarter" idx="5"/>
          </p:nvPr>
        </p:nvSpPr>
        <p:spPr/>
        <p:txBody>
          <a:bodyPr/>
          <a:lstStyle/>
          <a:p>
            <a:fld id="{0A789256-8283-4C54-9C3D-F33F238885C8}" type="slidenum">
              <a:rPr lang="en-GB" smtClean="0"/>
              <a:t>31</a:t>
            </a:fld>
            <a:endParaRPr lang="en-GB"/>
          </a:p>
        </p:txBody>
      </p:sp>
    </p:spTree>
    <p:extLst>
      <p:ext uri="{BB962C8B-B14F-4D97-AF65-F5344CB8AC3E}">
        <p14:creationId xmlns:p14="http://schemas.microsoft.com/office/powerpoint/2010/main" val="436442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resolve the backorder problem for the 9 specific products immediately, it is essential to take these swift and strategic actions. Alternatively, suggesting alternative products that can fulfil the same need, ensuring that these substitutes are in stock and offered at a comparable price. Run promotions on substitute products to encourage customers to purchase these items instead. </a:t>
            </a:r>
          </a:p>
          <a:p>
            <a:r>
              <a:rPr lang="en-GB" dirty="0"/>
              <a:t>Supplier Performance Monitoring: Regular Check-ins:</a:t>
            </a:r>
          </a:p>
          <a:p>
            <a:r>
              <a:rPr lang="en-GB" dirty="0"/>
              <a:t>Maintain regular communication with suppliers to monitor their performance and address any potential delays proactively.</a:t>
            </a:r>
          </a:p>
        </p:txBody>
      </p:sp>
      <p:sp>
        <p:nvSpPr>
          <p:cNvPr id="4" name="Slide Number Placeholder 3"/>
          <p:cNvSpPr>
            <a:spLocks noGrp="1"/>
          </p:cNvSpPr>
          <p:nvPr>
            <p:ph type="sldNum" sz="quarter" idx="5"/>
          </p:nvPr>
        </p:nvSpPr>
        <p:spPr/>
        <p:txBody>
          <a:bodyPr/>
          <a:lstStyle/>
          <a:p>
            <a:fld id="{0A789256-8283-4C54-9C3D-F33F238885C8}" type="slidenum">
              <a:rPr lang="en-GB" smtClean="0"/>
              <a:t>32</a:t>
            </a:fld>
            <a:endParaRPr lang="en-GB"/>
          </a:p>
        </p:txBody>
      </p:sp>
    </p:spTree>
    <p:extLst>
      <p:ext uri="{BB962C8B-B14F-4D97-AF65-F5344CB8AC3E}">
        <p14:creationId xmlns:p14="http://schemas.microsoft.com/office/powerpoint/2010/main" val="67815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We have identified the critical challenges and proffered solutions tailored to the challenges. By adopting these strategies, we believe that Store FIT can expect reduced costs, operational efficiency, enhanced customer experience and scalability. </a:t>
            </a:r>
          </a:p>
          <a:p>
            <a:pPr algn="l"/>
            <a:endParaRPr lang="en-GB" dirty="0"/>
          </a:p>
          <a:p>
            <a:pPr algn="l"/>
            <a:r>
              <a:rPr lang="en-GB" b="0" i="0" dirty="0">
                <a:solidFill>
                  <a:srgbClr val="0D0D0D"/>
                </a:solidFill>
                <a:effectLst/>
                <a:highlight>
                  <a:srgbClr val="FFFFFF"/>
                </a:highlight>
                <a:latin typeface="ui-sans-serif"/>
              </a:rPr>
              <a:t>Moving forward, StoreFIT Limited should focus on:</a:t>
            </a:r>
          </a:p>
          <a:p>
            <a:pPr algn="l">
              <a:buFont typeface="Arial" panose="020B0604020202020204" pitchFamily="34" charset="0"/>
              <a:buChar char="•"/>
            </a:pPr>
            <a:r>
              <a:rPr lang="en-GB" b="1" i="0" dirty="0">
                <a:solidFill>
                  <a:srgbClr val="0D0D0D"/>
                </a:solidFill>
                <a:effectLst/>
                <a:highlight>
                  <a:srgbClr val="FFFFFF"/>
                </a:highlight>
                <a:latin typeface="ui-sans-serif"/>
              </a:rPr>
              <a:t>Pilot Testing:</a:t>
            </a:r>
            <a:r>
              <a:rPr lang="en-GB" b="0" i="0" dirty="0">
                <a:solidFill>
                  <a:srgbClr val="0D0D0D"/>
                </a:solidFill>
                <a:effectLst/>
                <a:highlight>
                  <a:srgbClr val="FFFFFF"/>
                </a:highlight>
                <a:latin typeface="ui-sans-serif"/>
              </a:rPr>
              <a:t> Implementing changes on a pilot basis to measure impact.</a:t>
            </a:r>
          </a:p>
          <a:p>
            <a:pPr algn="l">
              <a:buFont typeface="Arial" panose="020B0604020202020204" pitchFamily="34" charset="0"/>
              <a:buChar char="•"/>
            </a:pPr>
            <a:r>
              <a:rPr lang="en-GB" b="1" i="0" dirty="0">
                <a:solidFill>
                  <a:srgbClr val="0D0D0D"/>
                </a:solidFill>
                <a:effectLst/>
                <a:highlight>
                  <a:srgbClr val="FFFFFF"/>
                </a:highlight>
                <a:latin typeface="ui-sans-serif"/>
              </a:rPr>
              <a:t>Performance Monitoring:</a:t>
            </a:r>
            <a:r>
              <a:rPr lang="en-GB" b="0" i="0" dirty="0">
                <a:solidFill>
                  <a:srgbClr val="0D0D0D"/>
                </a:solidFill>
                <a:effectLst/>
                <a:highlight>
                  <a:srgbClr val="FFFFFF"/>
                </a:highlight>
                <a:latin typeface="ui-sans-serif"/>
              </a:rPr>
              <a:t> Establishing KPIs to monitor the effectiveness of implemented strategies.</a:t>
            </a:r>
          </a:p>
          <a:p>
            <a:pPr algn="l">
              <a:buFont typeface="Arial" panose="020B0604020202020204" pitchFamily="34" charset="0"/>
              <a:buChar char="•"/>
            </a:pPr>
            <a:r>
              <a:rPr lang="en-GB" b="1" i="0" dirty="0">
                <a:solidFill>
                  <a:srgbClr val="0D0D0D"/>
                </a:solidFill>
                <a:effectLst/>
                <a:highlight>
                  <a:srgbClr val="FFFFFF"/>
                </a:highlight>
                <a:latin typeface="ui-sans-serif"/>
              </a:rPr>
              <a:t>Continuous Improvement:</a:t>
            </a:r>
            <a:r>
              <a:rPr lang="en-GB" b="0" i="0" dirty="0">
                <a:solidFill>
                  <a:srgbClr val="0D0D0D"/>
                </a:solidFill>
                <a:effectLst/>
                <a:highlight>
                  <a:srgbClr val="FFFFFF"/>
                </a:highlight>
                <a:latin typeface="ui-sans-serif"/>
              </a:rPr>
              <a:t> Regularly updating practices based on performance data and market conditions.</a:t>
            </a:r>
          </a:p>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33</a:t>
            </a:fld>
            <a:endParaRPr lang="en-GB"/>
          </a:p>
        </p:txBody>
      </p:sp>
    </p:spTree>
    <p:extLst>
      <p:ext uri="{BB962C8B-B14F-4D97-AF65-F5344CB8AC3E}">
        <p14:creationId xmlns:p14="http://schemas.microsoft.com/office/powerpoint/2010/main" val="137008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group B project, and they are 7 group members comprising of 4 BA’s, 2 DA’s and 1 DS.</a:t>
            </a:r>
          </a:p>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2</a:t>
            </a:fld>
            <a:endParaRPr lang="en-GB"/>
          </a:p>
        </p:txBody>
      </p:sp>
    </p:spTree>
    <p:extLst>
      <p:ext uri="{BB962C8B-B14F-4D97-AF65-F5344CB8AC3E}">
        <p14:creationId xmlns:p14="http://schemas.microsoft.com/office/powerpoint/2010/main" val="30177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overview details the Purpose, Aim, Significance of the project, as well as the key components of this presentation.</a:t>
            </a:r>
          </a:p>
          <a:p>
            <a:r>
              <a:rPr lang="en-GB" dirty="0"/>
              <a:t> </a:t>
            </a:r>
          </a:p>
          <a:p>
            <a:r>
              <a:rPr lang="en-GB" dirty="0"/>
              <a:t>The </a:t>
            </a:r>
            <a:r>
              <a:rPr lang="en-GB" b="1" dirty="0"/>
              <a:t>Purpose</a:t>
            </a:r>
            <a:r>
              <a:rPr lang="en-GB" b="0" dirty="0"/>
              <a:t> is to provide a comprehensive overview of the supply chain operations of Store FIT ltd. </a:t>
            </a:r>
          </a:p>
          <a:p>
            <a:r>
              <a:rPr lang="en-GB" b="0" dirty="0"/>
              <a:t>The </a:t>
            </a:r>
            <a:r>
              <a:rPr lang="en-GB" b="1" dirty="0"/>
              <a:t>Aim</a:t>
            </a:r>
            <a:r>
              <a:rPr lang="en-GB" b="0" dirty="0"/>
              <a:t> is to enable the company meet customer demand and enhance operational efficiency. </a:t>
            </a:r>
          </a:p>
          <a:p>
            <a:r>
              <a:rPr lang="en-GB" b="0" dirty="0"/>
              <a:t>The </a:t>
            </a:r>
            <a:r>
              <a:rPr lang="en-GB" b="1" dirty="0"/>
              <a:t>significance </a:t>
            </a:r>
            <a:r>
              <a:rPr lang="en-GB" b="0" dirty="0"/>
              <a:t>is to address operational challenges such as inventory management and customer satisfaction. </a:t>
            </a:r>
          </a:p>
          <a:p>
            <a:endParaRPr lang="en-GB" b="0" dirty="0"/>
          </a:p>
          <a:p>
            <a:r>
              <a:rPr lang="en-GB" b="0" dirty="0"/>
              <a:t>And the </a:t>
            </a:r>
            <a:r>
              <a:rPr lang="en-GB" b="1" dirty="0"/>
              <a:t>Key Components </a:t>
            </a:r>
            <a:r>
              <a:rPr lang="en-GB" b="0" dirty="0"/>
              <a:t>of this presentation includes the business overview, the objectives, the supply chain dashboard, predictive model analysis, safety stock evaluation, sales data analysis, findings, recommendation and the conclusion.</a:t>
            </a:r>
          </a:p>
        </p:txBody>
      </p:sp>
      <p:sp>
        <p:nvSpPr>
          <p:cNvPr id="4" name="Slide Number Placeholder 3"/>
          <p:cNvSpPr>
            <a:spLocks noGrp="1"/>
          </p:cNvSpPr>
          <p:nvPr>
            <p:ph type="sldNum" sz="quarter" idx="5"/>
          </p:nvPr>
        </p:nvSpPr>
        <p:spPr/>
        <p:txBody>
          <a:bodyPr/>
          <a:lstStyle/>
          <a:p>
            <a:fld id="{0A789256-8283-4C54-9C3D-F33F238885C8}" type="slidenum">
              <a:rPr lang="en-GB" smtClean="0"/>
              <a:t>3</a:t>
            </a:fld>
            <a:endParaRPr lang="en-GB"/>
          </a:p>
        </p:txBody>
      </p:sp>
    </p:spTree>
    <p:extLst>
      <p:ext uri="{BB962C8B-B14F-4D97-AF65-F5344CB8AC3E}">
        <p14:creationId xmlns:p14="http://schemas.microsoft.com/office/powerpoint/2010/main" val="286026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Store Fit is a retail company with 25 retail outlets and 227 product lines. They are currently experiencing increasing backorders and have engaged the services of Group B delegates to address these issues.</a:t>
            </a:r>
          </a:p>
        </p:txBody>
      </p:sp>
      <p:sp>
        <p:nvSpPr>
          <p:cNvPr id="4" name="Slide Number Placeholder 3"/>
          <p:cNvSpPr>
            <a:spLocks noGrp="1"/>
          </p:cNvSpPr>
          <p:nvPr>
            <p:ph type="sldNum" sz="quarter" idx="5"/>
          </p:nvPr>
        </p:nvSpPr>
        <p:spPr/>
        <p:txBody>
          <a:bodyPr/>
          <a:lstStyle/>
          <a:p>
            <a:fld id="{0A789256-8283-4C54-9C3D-F33F238885C8}" type="slidenum">
              <a:rPr lang="en-GB" smtClean="0"/>
              <a:t>4</a:t>
            </a:fld>
            <a:endParaRPr lang="en-GB"/>
          </a:p>
        </p:txBody>
      </p:sp>
    </p:spTree>
    <p:extLst>
      <p:ext uri="{BB962C8B-B14F-4D97-AF65-F5344CB8AC3E}">
        <p14:creationId xmlns:p14="http://schemas.microsoft.com/office/powerpoint/2010/main" val="267769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objectives of the project are: </a:t>
            </a:r>
          </a:p>
          <a:p>
            <a:pPr marL="228600" indent="-228600">
              <a:buAutoNum type="arabicPeriod"/>
            </a:pPr>
            <a:r>
              <a:rPr lang="en-GB" dirty="0"/>
              <a:t>To predict product purchase and determine the safety stock level. </a:t>
            </a:r>
          </a:p>
          <a:p>
            <a:pPr marL="228600" indent="-228600">
              <a:buAutoNum type="arabicPeriod"/>
            </a:pPr>
            <a:r>
              <a:rPr lang="en-GB" dirty="0"/>
              <a:t>To develop a comprehensive supply chain dashboard. </a:t>
            </a:r>
          </a:p>
          <a:p>
            <a:pPr marL="228600" indent="-228600">
              <a:buAutoNum type="arabicPeriod"/>
            </a:pPr>
            <a:r>
              <a:rPr lang="en-GB" dirty="0"/>
              <a:t>To evaluate and optimise the safety stock levels. </a:t>
            </a:r>
          </a:p>
          <a:p>
            <a:pPr marL="228600" indent="-228600">
              <a:buAutoNum type="arabicPeriod"/>
            </a:pPr>
            <a:r>
              <a:rPr lang="en-GB" dirty="0"/>
              <a:t>To identify bottlenecks in the supply chain process.</a:t>
            </a:r>
          </a:p>
          <a:p>
            <a:pPr marL="228600" indent="-228600">
              <a:buAutoNum type="arabicPeriod"/>
            </a:pPr>
            <a:r>
              <a:rPr lang="en-GB" dirty="0"/>
              <a:t>To analyse sales data and identify purchase patterns and optimise inventory management.</a:t>
            </a:r>
          </a:p>
          <a:p>
            <a:pPr marL="228600" indent="-228600">
              <a:buAutoNum type="arabicPeriod"/>
            </a:pPr>
            <a:r>
              <a:rPr lang="en-GB" dirty="0"/>
              <a:t>To develop an ERP system. (Unfortunately, we can’t build one right now).</a:t>
            </a:r>
          </a:p>
        </p:txBody>
      </p:sp>
      <p:sp>
        <p:nvSpPr>
          <p:cNvPr id="4" name="Slide Number Placeholder 3"/>
          <p:cNvSpPr>
            <a:spLocks noGrp="1"/>
          </p:cNvSpPr>
          <p:nvPr>
            <p:ph type="sldNum" sz="quarter" idx="5"/>
          </p:nvPr>
        </p:nvSpPr>
        <p:spPr/>
        <p:txBody>
          <a:bodyPr/>
          <a:lstStyle/>
          <a:p>
            <a:fld id="{0A789256-8283-4C54-9C3D-F33F238885C8}" type="slidenum">
              <a:rPr lang="en-GB" smtClean="0"/>
              <a:t>5</a:t>
            </a:fld>
            <a:endParaRPr lang="en-GB"/>
          </a:p>
        </p:txBody>
      </p:sp>
    </p:spTree>
    <p:extLst>
      <p:ext uri="{BB962C8B-B14F-4D97-AF65-F5344CB8AC3E}">
        <p14:creationId xmlns:p14="http://schemas.microsoft.com/office/powerpoint/2010/main" val="2461332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StoreFIT Limited operates within the highly competitive retail industry, which demands constant adaptation to changing consumer preferences and market trends. Customer satisfaction is at the core of StoreFIT’s business strategy. The company’s primary goal is to ensure that customers receive their desired products promptly and reliably.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StoreFIT has implemented several initiatives aimed at enhancing the customer experience, such as a flexible backordering process for out-of-stock items and maintaining high standards of customer service across all its outlets. </a:t>
            </a:r>
            <a:r>
              <a:rPr lang="en-GB" dirty="0"/>
              <a:t>This worked well at first, but of recent, they’re experiencing challenges such as increased backorders, customer dissatisfaction, inefficient supply chain processes and the lack of a real time data visibility to monitor supply chain performance and make informed decisions.</a:t>
            </a:r>
          </a:p>
        </p:txBody>
      </p:sp>
      <p:sp>
        <p:nvSpPr>
          <p:cNvPr id="4" name="Slide Number Placeholder 3"/>
          <p:cNvSpPr>
            <a:spLocks noGrp="1"/>
          </p:cNvSpPr>
          <p:nvPr>
            <p:ph type="sldNum" sz="quarter" idx="5"/>
          </p:nvPr>
        </p:nvSpPr>
        <p:spPr/>
        <p:txBody>
          <a:bodyPr/>
          <a:lstStyle/>
          <a:p>
            <a:fld id="{0A789256-8283-4C54-9C3D-F33F238885C8}" type="slidenum">
              <a:rPr lang="en-GB" smtClean="0"/>
              <a:t>6</a:t>
            </a:fld>
            <a:endParaRPr lang="en-GB"/>
          </a:p>
        </p:txBody>
      </p:sp>
    </p:spTree>
    <p:extLst>
      <p:ext uri="{BB962C8B-B14F-4D97-AF65-F5344CB8AC3E}">
        <p14:creationId xmlns:p14="http://schemas.microsoft.com/office/powerpoint/2010/main" val="336308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SWOT analysis gives the broader understanding of this company.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The Strengths: </a:t>
            </a:r>
            <a:r>
              <a:rPr lang="en-GB" sz="1800" b="1" dirty="0">
                <a:effectLst/>
                <a:latin typeface="Aptos" panose="020B0004020202020204" pitchFamily="34" charset="0"/>
                <a:ea typeface="Aptos" panose="020B0004020202020204" pitchFamily="34" charset="0"/>
                <a:cs typeface="Times New Roman" panose="02020603050405020304" pitchFamily="18" charset="0"/>
              </a:rPr>
              <a:t>Customer-Centric Approach:</a:t>
            </a:r>
            <a:r>
              <a:rPr lang="en-GB" sz="1800" dirty="0">
                <a:effectLst/>
                <a:latin typeface="Aptos" panose="020B0004020202020204" pitchFamily="34" charset="0"/>
                <a:ea typeface="Aptos" panose="020B0004020202020204" pitchFamily="34" charset="0"/>
                <a:cs typeface="Times New Roman" panose="02020603050405020304" pitchFamily="18" charset="0"/>
              </a:rPr>
              <a:t> Store Fit’s primary focus on ensuring maximum customer satisfaction sets it apart in the retail industry.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Fast-Growing Retail Chain:</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With over 25 retail outlets, Store FIT has established a significant presence in the market.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Back-Ordering Process: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The implementation of a back-ordering process demonstrates flexibility in managing inventory and meeting customer demands.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Proactive Management: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The management's recognition of issues and willingness to seek solutions indicate a proactive approach to addressing 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Threats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Competition:</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Intense competition in the retail industry may pose a threat to Store Fit’s market share and profitability.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Supply Chain Disruptions: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Disruptions in the supply chain, such as delays in deliveries or shortages of products, could impact Store Fit’s ability to fulfil customer orders.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Aptos" panose="020B0004020202020204" pitchFamily="34" charset="0"/>
                <a:ea typeface="Aptos" panose="020B0004020202020204" pitchFamily="34" charset="0"/>
                <a:cs typeface="Times New Roman" panose="02020603050405020304" pitchFamily="18" charset="0"/>
              </a:rPr>
              <a:t>Changing Consumer Preferences:</a:t>
            </a:r>
            <a:r>
              <a:rPr lang="en-GB" sz="1800" dirty="0">
                <a:effectLst/>
                <a:latin typeface="Aptos" panose="020B0004020202020204" pitchFamily="34" charset="0"/>
                <a:ea typeface="Aptos" panose="020B0004020202020204" pitchFamily="34" charset="0"/>
                <a:cs typeface="Times New Roman" panose="02020603050405020304" pitchFamily="18" charset="0"/>
              </a:rPr>
              <a:t> Shifts in consumer preferences and shopping behaviours may require Store FIT to adapt its strategies and offerings to remain competitive.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Economic Uncertainty: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Economic downturns or fluctuations in consumer spending could affect Store Fit’s sales and profitability.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7</a:t>
            </a:fld>
            <a:endParaRPr lang="en-GB"/>
          </a:p>
        </p:txBody>
      </p:sp>
    </p:spTree>
    <p:extLst>
      <p:ext uri="{BB962C8B-B14F-4D97-AF65-F5344CB8AC3E}">
        <p14:creationId xmlns:p14="http://schemas.microsoft.com/office/powerpoint/2010/main" val="390023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current state of the business: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Aptos" panose="020B0004020202020204" pitchFamily="34" charset="0"/>
                <a:ea typeface="Aptos" panose="020B0004020202020204" pitchFamily="34" charset="0"/>
                <a:cs typeface="Times New Roman" panose="02020603050405020304" pitchFamily="18" charset="0"/>
              </a:rPr>
              <a:t>Inaccurate Demand Forecasting</a:t>
            </a:r>
            <a:r>
              <a:rPr lang="en-GB" sz="1800" dirty="0">
                <a:effectLst/>
                <a:latin typeface="Aptos" panose="020B0004020202020204" pitchFamily="34" charset="0"/>
                <a:ea typeface="Aptos" panose="020B0004020202020204" pitchFamily="34" charset="0"/>
                <a:cs typeface="Times New Roman" panose="02020603050405020304" pitchFamily="18" charset="0"/>
              </a:rPr>
              <a:t>: There’s the absence of a predictive model to forecast product demand resulting in stockouts and overstock situations, impacting both inventories holding costs and customer satisfaction.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Suboptimal Safety Stock Levels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Current safety stock levels do not align with actual demand patterns, leading to either excess inventory or frequent stockouts.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Inefficient Inventory Management: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Absence of</a:t>
            </a:r>
            <a:r>
              <a:rPr lang="en-GB" sz="1800" dirty="0">
                <a:effectLst/>
                <a:latin typeface="Aptos" panose="020B0004020202020204" pitchFamily="34" charset="0"/>
                <a:ea typeface="Aptos" panose="020B0004020202020204" pitchFamily="34" charset="0"/>
                <a:cs typeface="Times New Roman" panose="02020603050405020304" pitchFamily="18" charset="0"/>
              </a:rPr>
              <a:t> predictive models to accurately forecast demand and determine optimal safety stock levels.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Manual Processes: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Many of the supply chain processes are manual or semi-automated, leading to inefficiencies and errors.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Longer Lead Time: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There’s longer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lead time impacting customer satisfaction.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Inefficient ERP System Integration: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There’s the absence of a comprehensive ERP system resulting in fragmented and inefficient management of purchase orders, sales orders, and customer relationship management.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No Real-Time Data Visibility: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current lack of a real-time supply chain dashboard prevents effective monitoring and decision-making.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Customer Dissatisfaction: </a:t>
            </a:r>
            <a:r>
              <a:rPr lang="en-GB" sz="1800" b="0" kern="100" dirty="0">
                <a:effectLst/>
                <a:latin typeface="Aptos" panose="020B0004020202020204" pitchFamily="34" charset="0"/>
                <a:ea typeface="Aptos" panose="020B0004020202020204" pitchFamily="34" charset="0"/>
                <a:cs typeface="Times New Roman" panose="02020603050405020304" pitchFamily="18" charset="0"/>
              </a:rPr>
              <a:t>There’s extended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wait times for backordered items and poor visibility into order status contributing to customer dissatisfaction.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0A789256-8283-4C54-9C3D-F33F238885C8}" type="slidenum">
              <a:rPr lang="en-GB" smtClean="0"/>
              <a:t>8</a:t>
            </a:fld>
            <a:endParaRPr lang="en-GB"/>
          </a:p>
        </p:txBody>
      </p:sp>
    </p:spTree>
    <p:extLst>
      <p:ext uri="{BB962C8B-B14F-4D97-AF65-F5344CB8AC3E}">
        <p14:creationId xmlns:p14="http://schemas.microsoft.com/office/powerpoint/2010/main" val="129516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Customer Places Order: The customer selects items and places an order.</a:t>
            </a:r>
          </a:p>
          <a:p>
            <a:r>
              <a:rPr lang="en-GB" dirty="0"/>
              <a:t>2. Order Processing: The order details are manually checked against inventory. If all items are in stock, the order is processed for shipment. If any items are unavailable, a backorder is created.</a:t>
            </a:r>
          </a:p>
          <a:p>
            <a:r>
              <a:rPr lang="en-GB" dirty="0"/>
              <a:t>3. Inventory Check: The inventory is manually updated based on processed orders and backorders. Stock levels are not actively managed based on demand forecasting.</a:t>
            </a:r>
          </a:p>
          <a:p>
            <a:r>
              <a:rPr lang="en-GB" dirty="0"/>
              <a:t>4. Back-Order Management: Back-ordered items are shipped when they become available, which can cause delays. There is no proactive communication to customers regarding backorders.</a:t>
            </a:r>
          </a:p>
          <a:p>
            <a:r>
              <a:rPr lang="en-GB" dirty="0"/>
              <a:t>5. Order and Inventory System: Orders and inventory status are recorded manually.</a:t>
            </a:r>
          </a:p>
        </p:txBody>
      </p:sp>
      <p:sp>
        <p:nvSpPr>
          <p:cNvPr id="4" name="Slide Number Placeholder 3"/>
          <p:cNvSpPr>
            <a:spLocks noGrp="1"/>
          </p:cNvSpPr>
          <p:nvPr>
            <p:ph type="sldNum" sz="quarter" idx="5"/>
          </p:nvPr>
        </p:nvSpPr>
        <p:spPr/>
        <p:txBody>
          <a:bodyPr/>
          <a:lstStyle/>
          <a:p>
            <a:fld id="{0A789256-8283-4C54-9C3D-F33F238885C8}" type="slidenum">
              <a:rPr lang="en-GB" smtClean="0"/>
              <a:t>9</a:t>
            </a:fld>
            <a:endParaRPr lang="en-GB"/>
          </a:p>
        </p:txBody>
      </p:sp>
    </p:spTree>
    <p:extLst>
      <p:ext uri="{BB962C8B-B14F-4D97-AF65-F5344CB8AC3E}">
        <p14:creationId xmlns:p14="http://schemas.microsoft.com/office/powerpoint/2010/main" val="420778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A6662E-FAF4-44BC-88B5-85A7CBFB6D30}" type="datetime1">
              <a:rPr lang="en-US" smtClean="0"/>
              <a:pPr/>
              <a:t>7/10/2024</a:t>
            </a:fld>
            <a:endParaRPr lang="en-US" dirty="0"/>
          </a:p>
        </p:txBody>
      </p:sp>
      <p:sp>
        <p:nvSpPr>
          <p:cNvPr id="8" name="Footer Placeholder 7"/>
          <p:cNvSpPr>
            <a:spLocks noGrp="1"/>
          </p:cNvSpPr>
          <p:nvPr>
            <p:ph type="ftr" sz="quarter" idx="11"/>
          </p:nvPr>
        </p:nvSpPr>
        <p:spPr/>
        <p:txBody>
          <a:bodyPr/>
          <a:lstStyle/>
          <a:p>
            <a:endParaRPr lang="en-US">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471385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169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020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5F08A-1E71-4B2B-BB49-E743F2903911}" type="datetime1">
              <a:rPr lang="en-US" smtClean="0"/>
              <a:t>7/10/2024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826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5417D9E-721A-44BB-8863-9873FE64DA75}" type="datetime1">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45338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F31DA2F-80B8-49CF-99FB-5ABCA53A607A}" type="datetime1">
              <a:rPr lang="en-US" smtClean="0"/>
              <a:t>7/10/2024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688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7E0CF6C-748E-4B7A-BC8B-3011EF78ED13}" type="datetime1">
              <a:rPr lang="en-US" smtClean="0"/>
              <a:pPr/>
              <a:t>7/10/2024</a:t>
            </a:fld>
            <a:endParaRPr lang="en-US" dirty="0"/>
          </a:p>
        </p:txBody>
      </p:sp>
      <p:sp>
        <p:nvSpPr>
          <p:cNvPr id="8" name="Footer Placeholder 7"/>
          <p:cNvSpPr>
            <a:spLocks noGrp="1"/>
          </p:cNvSpPr>
          <p:nvPr>
            <p:ph type="ftr" sz="quarter" idx="11"/>
          </p:nvPr>
        </p:nvSpPr>
        <p:spPr/>
        <p:txBody>
          <a:bodyPr/>
          <a:lstStyle/>
          <a:p>
            <a:endParaRPr lang="en-US" dirty="0">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41968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15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778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0DB7ABA-0172-4F9C-889D-567164F66BCD}" type="datetime1">
              <a:rPr lang="en-US" smtClean="0"/>
              <a:t>7/10/2024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437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8AC6A5B-8AE7-4A41-B5A7-9ADC6686DC18}" type="datetime1">
              <a:rPr lang="en-US" smtClean="0"/>
              <a:t>7/10/2024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077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7E0CF6C-748E-4B7A-BC8B-3011EF78ED13}" type="datetime1">
              <a:rPr lang="en-US" smtClean="0"/>
              <a:pPr/>
              <a:t>7/10/2024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086127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jpe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57C6F2-B104-8A5E-F31B-CEB591DB8FB9}"/>
              </a:ext>
            </a:extLst>
          </p:cNvPr>
          <p:cNvPicPr>
            <a:picLocks noGrp="1" noRot="1" noChangeAspect="1" noMove="1" noResize="1" noEditPoints="1" noAdjustHandles="1" noChangeArrowheads="1" noChangeShapeType="1" noCrop="1"/>
          </p:cNvPicPr>
          <p:nvPr/>
        </p:nvPicPr>
        <p:blipFill rotWithShape="1">
          <a:blip r:embed="rId3">
            <a:alphaModFix amt="60000"/>
          </a:blip>
          <a:srcRect r="-2" b="1640"/>
          <a:stretch/>
        </p:blipFill>
        <p:spPr>
          <a:xfrm>
            <a:off x="20" y="10"/>
            <a:ext cx="12191980" cy="6856614"/>
          </a:xfrm>
          <a:prstGeom prst="rect">
            <a:avLst/>
          </a:prstGeom>
        </p:spPr>
      </p:pic>
      <p:sp>
        <p:nvSpPr>
          <p:cNvPr id="2" name="Title"/>
          <p:cNvSpPr>
            <a:spLocks noGrp="1" noRot="1" noMove="1" noResize="1" noEditPoints="1" noAdjustHandles="1" noChangeArrowheads="1" noChangeShapeType="1"/>
          </p:cNvSpPr>
          <p:nvPr>
            <p:ph type="ctrTitle"/>
          </p:nvPr>
        </p:nvSpPr>
        <p:spPr>
          <a:xfrm>
            <a:off x="-3047" y="-1377"/>
            <a:ext cx="6749288" cy="2099892"/>
          </a:xfrm>
          <a:noFill/>
          <a:ln>
            <a:noFill/>
          </a:ln>
        </p:spPr>
        <p:txBody>
          <a:bodyPr>
            <a:noAutofit/>
          </a:bodyPr>
          <a:lstStyle/>
          <a:p>
            <a:pPr algn="l"/>
            <a:r>
              <a:rPr kumimoji="0" lang="en-US" b="1" i="0" u="none" strike="noStrike" kern="1200" cap="none" spc="0" normalizeH="0" baseline="0" noProof="0" dirty="0">
                <a:ln>
                  <a:noFill/>
                </a:ln>
                <a:solidFill>
                  <a:srgbClr val="FFFFFF"/>
                </a:solidFill>
                <a:effectLst/>
                <a:uLnTx/>
                <a:uFillTx/>
                <a:ea typeface="+mj-ea"/>
                <a:cs typeface="+mj-cs"/>
              </a:rPr>
              <a:t>Supply Chain Optimisation and Predictive Model for Store FIT Ltd</a:t>
            </a:r>
            <a:endParaRPr lang="en-US" dirty="0">
              <a:solidFill>
                <a:srgbClr val="FFFFFF"/>
              </a:solidFill>
            </a:endParaRPr>
          </a:p>
        </p:txBody>
      </p:sp>
    </p:spTree>
    <p:extLst>
      <p:ext uri="{BB962C8B-B14F-4D97-AF65-F5344CB8AC3E}">
        <p14:creationId xmlns:p14="http://schemas.microsoft.com/office/powerpoint/2010/main" val="391650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Outdoor warehouse">
            <a:extLst>
              <a:ext uri="{FF2B5EF4-FFF2-40B4-BE49-F238E27FC236}">
                <a16:creationId xmlns:a16="http://schemas.microsoft.com/office/drawing/2014/main" id="{9CC1305E-23E6-8107-BA6D-AFCC35FF2D14}"/>
              </a:ext>
            </a:extLst>
          </p:cNvPr>
          <p:cNvPicPr>
            <a:picLocks noGrp="1" noRot="1" noChangeAspect="1" noMove="1" noResize="1" noEditPoints="1" noAdjustHandles="1" noChangeArrowheads="1" noChangeShapeType="1" noCrop="1"/>
          </p:cNvPicPr>
          <p:nvPr/>
        </p:nvPicPr>
        <p:blipFill rotWithShape="1">
          <a:blip r:embed="rId3">
            <a:alphaModFix amt="60000"/>
          </a:blip>
          <a:srcRect t="15560" r="-2" b="-2"/>
          <a:stretch/>
        </p:blipFill>
        <p:spPr>
          <a:xfrm>
            <a:off x="20" y="10"/>
            <a:ext cx="12191980" cy="6856614"/>
          </a:xfrm>
          <a:prstGeom prst="rect">
            <a:avLst/>
          </a:prstGeom>
        </p:spPr>
      </p:pic>
      <p:sp>
        <p:nvSpPr>
          <p:cNvPr id="2" name="Title"/>
          <p:cNvSpPr>
            <a:spLocks noGrp="1" noRot="1" noMove="1" noResize="1" noEditPoints="1" noAdjustHandles="1" noChangeArrowheads="1" noChangeShapeType="1"/>
          </p:cNvSpPr>
          <p:nvPr>
            <p:ph type="title"/>
          </p:nvPr>
        </p:nvSpPr>
        <p:spPr>
          <a:xfrm>
            <a:off x="0" y="-1365"/>
            <a:ext cx="7387563" cy="511574"/>
          </a:xfrm>
          <a:solidFill>
            <a:schemeClr val="accent4"/>
          </a:solidFill>
        </p:spPr>
        <p:txBody>
          <a:bodyPr anchor="ctr">
            <a:noAutofit/>
          </a:bodyPr>
          <a:lstStyle/>
          <a:p>
            <a:r>
              <a:rPr lang="en-US" sz="2400" b="1" dirty="0">
                <a:solidFill>
                  <a:srgbClr val="FFFFFF"/>
                </a:solidFill>
              </a:rPr>
              <a:t>Future State</a:t>
            </a:r>
          </a:p>
        </p:txBody>
      </p:sp>
      <p:graphicFrame>
        <p:nvGraphicFramePr>
          <p:cNvPr id="4" name="Content Placeholder 3">
            <a:extLst>
              <a:ext uri="{FF2B5EF4-FFF2-40B4-BE49-F238E27FC236}">
                <a16:creationId xmlns:a16="http://schemas.microsoft.com/office/drawing/2014/main" id="{35AE8291-155C-3F5D-6146-E790DF5235F8}"/>
              </a:ext>
            </a:extLst>
          </p:cNvPr>
          <p:cNvGraphicFramePr>
            <a:graphicFrameLocks noGrp="1" noDrilldown="1" noMove="1" noResize="1"/>
          </p:cNvGraphicFramePr>
          <p:nvPr>
            <p:extLst>
              <p:ext uri="{D42A27DB-BD31-4B8C-83A1-F6EECF244321}">
                <p14:modId xmlns:p14="http://schemas.microsoft.com/office/powerpoint/2010/main" val="535140426"/>
              </p:ext>
            </p:extLst>
          </p:nvPr>
        </p:nvGraphicFramePr>
        <p:xfrm>
          <a:off x="92765" y="598637"/>
          <a:ext cx="7294798" cy="62593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168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191B541-E119-0708-C02E-E59C2C217F0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59635"/>
            <a:ext cx="12077640" cy="687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10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3048" y="0"/>
            <a:ext cx="6254836" cy="657013"/>
          </a:xfrm>
          <a:effectLst>
            <a:outerShdw blurRad="63500" sx="102000" sy="102000" algn="ctr" rotWithShape="0">
              <a:prstClr val="black">
                <a:alpha val="40000"/>
              </a:prstClr>
            </a:outerShdw>
          </a:effectLst>
        </p:spPr>
        <p:txBody>
          <a:bodyPr>
            <a:noAutofit/>
          </a:bodyPr>
          <a:lstStyle/>
          <a:p>
            <a:r>
              <a:rPr lang="en-US" sz="2200" dirty="0"/>
              <a:t>Supply Chain Dashboard for Store FIT Ltd</a:t>
            </a:r>
          </a:p>
        </p:txBody>
      </p:sp>
      <p:pic>
        <p:nvPicPr>
          <p:cNvPr id="4" name="Picture 3">
            <a:extLst>
              <a:ext uri="{FF2B5EF4-FFF2-40B4-BE49-F238E27FC236}">
                <a16:creationId xmlns:a16="http://schemas.microsoft.com/office/drawing/2014/main" id="{3B0EDC9E-82B1-7E00-AF65-A1769BF97D19}"/>
              </a:ext>
            </a:extLst>
          </p:cNvPr>
          <p:cNvPicPr>
            <a:picLocks noGrp="1" noRot="1" noChangeAspect="1" noMove="1" noResize="1" noEditPoints="1" noAdjustHandles="1" noChangeArrowheads="1" noChangeShapeType="1" noCrop="1"/>
          </p:cNvPicPr>
          <p:nvPr/>
        </p:nvPicPr>
        <p:blipFill>
          <a:blip r:embed="rId3"/>
          <a:stretch>
            <a:fillRect/>
          </a:stretch>
        </p:blipFill>
        <p:spPr>
          <a:xfrm>
            <a:off x="4573" y="1133061"/>
            <a:ext cx="6254836" cy="4556539"/>
          </a:xfrm>
          <a:prstGeom prst="rect">
            <a:avLst/>
          </a:prstGeom>
          <a:ln>
            <a:noFill/>
          </a:ln>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A114C560-2CF2-02A8-3EF6-EFC08D0802C5}"/>
              </a:ext>
            </a:extLst>
          </p:cNvPr>
          <p:cNvSpPr txBox="1">
            <a:spLocks noGrp="1" noRot="1" noMove="1" noResize="1" noEditPoints="1" noAdjustHandles="1" noChangeArrowheads="1" noChangeShapeType="1"/>
          </p:cNvSpPr>
          <p:nvPr/>
        </p:nvSpPr>
        <p:spPr>
          <a:xfrm>
            <a:off x="6250264" y="0"/>
            <a:ext cx="5937163" cy="6817251"/>
          </a:xfrm>
          <a:prstGeom prst="rect">
            <a:avLst/>
          </a:prstGeom>
          <a:solidFill>
            <a:schemeClr val="bg1"/>
          </a:solidFill>
          <a:ln>
            <a:noFill/>
          </a:ln>
          <a:effectLst>
            <a:outerShdw blurRad="50800" dist="38100" dir="2700000" algn="tl" rotWithShape="0">
              <a:prstClr val="black">
                <a:alpha val="40000"/>
              </a:prstClr>
            </a:outerShdw>
          </a:effectLst>
        </p:spPr>
        <p:txBody>
          <a:bodyPr wrap="square">
            <a:spAutoFit/>
          </a:bodyPr>
          <a:lstStyle/>
          <a:p>
            <a:r>
              <a:rPr lang="en-US" sz="950" b="1" dirty="0"/>
              <a:t>Key Metrics:</a:t>
            </a:r>
          </a:p>
          <a:p>
            <a:pPr>
              <a:buFont typeface="+mj-lt"/>
              <a:buAutoNum type="arabicPeriod"/>
            </a:pPr>
            <a:r>
              <a:rPr lang="en-US" sz="950" b="1" dirty="0"/>
              <a:t>501K Total Backorder Quantity</a:t>
            </a:r>
            <a:r>
              <a:rPr lang="en-US" sz="950" dirty="0"/>
              <a:t>:</a:t>
            </a:r>
          </a:p>
          <a:p>
            <a:pPr marL="742950" lvl="1" indent="-285750">
              <a:buFont typeface="+mj-lt"/>
              <a:buAutoNum type="arabicPeriod"/>
            </a:pPr>
            <a:r>
              <a:rPr lang="en-US" sz="950" dirty="0"/>
              <a:t>This represents the total quantity of items on backorder.</a:t>
            </a:r>
          </a:p>
          <a:p>
            <a:pPr>
              <a:buFont typeface="+mj-lt"/>
              <a:buAutoNum type="arabicPeriod"/>
            </a:pPr>
            <a:r>
              <a:rPr lang="en-US" sz="950" b="1" dirty="0"/>
              <a:t>55.56 Average of Backorder Quantity</a:t>
            </a:r>
            <a:r>
              <a:rPr lang="en-US" sz="950" dirty="0"/>
              <a:t>:</a:t>
            </a:r>
          </a:p>
          <a:p>
            <a:pPr marL="742950" lvl="1" indent="-285750">
              <a:buFont typeface="+mj-lt"/>
              <a:buAutoNum type="arabicPeriod"/>
            </a:pPr>
            <a:r>
              <a:rPr lang="en-US" sz="950" dirty="0"/>
              <a:t>The average quantity of backorders per order.</a:t>
            </a:r>
          </a:p>
          <a:p>
            <a:pPr>
              <a:buFont typeface="+mj-lt"/>
              <a:buAutoNum type="arabicPeriod"/>
            </a:pPr>
            <a:r>
              <a:rPr lang="en-US" sz="950" b="1" dirty="0"/>
              <a:t>2.74 Average of Backorder Rate</a:t>
            </a:r>
            <a:r>
              <a:rPr lang="en-US" sz="950" dirty="0"/>
              <a:t>:</a:t>
            </a:r>
          </a:p>
          <a:p>
            <a:pPr marL="742950" lvl="1" indent="-285750">
              <a:buFont typeface="+mj-lt"/>
              <a:buAutoNum type="arabicPeriod"/>
            </a:pPr>
            <a:r>
              <a:rPr lang="en-US" sz="950" dirty="0"/>
              <a:t>The average rate of backorders across all orders.</a:t>
            </a:r>
          </a:p>
          <a:p>
            <a:r>
              <a:rPr lang="en-US" sz="950" b="1" dirty="0"/>
              <a:t>Visualizations:</a:t>
            </a:r>
          </a:p>
          <a:p>
            <a:pPr>
              <a:buFont typeface="+mj-lt"/>
              <a:buAutoNum type="arabicPeriod"/>
            </a:pPr>
            <a:r>
              <a:rPr lang="en-US" sz="950" b="1" dirty="0"/>
              <a:t>Products with Backorders (Sum of Backorder Quantity)</a:t>
            </a:r>
            <a:r>
              <a:rPr lang="en-US" sz="950" dirty="0"/>
              <a:t>:</a:t>
            </a:r>
          </a:p>
          <a:p>
            <a:pPr marL="742950" lvl="1" indent="-285750">
              <a:buFont typeface="+mj-lt"/>
              <a:buAutoNum type="arabicPeriod"/>
            </a:pPr>
            <a:r>
              <a:rPr lang="en-US" sz="950" dirty="0"/>
              <a:t>This bar chart shows the  9  products with the  backorder quantities. Some key items include:</a:t>
            </a:r>
          </a:p>
          <a:p>
            <a:pPr marL="1143000" lvl="2" indent="-228600">
              <a:buFont typeface="+mj-lt"/>
              <a:buAutoNum type="arabicPeriod"/>
            </a:pPr>
            <a:r>
              <a:rPr lang="en-US" sz="950" b="1" dirty="0"/>
              <a:t>Shipping carton</a:t>
            </a:r>
            <a:r>
              <a:rPr lang="en-US" sz="950" dirty="0"/>
              <a:t> has the highest backorder quantity at 112K.</a:t>
            </a:r>
          </a:p>
          <a:p>
            <a:pPr marL="1143000" lvl="2" indent="-228600">
              <a:buFont typeface="+mj-lt"/>
              <a:buAutoNum type="arabicPeriod"/>
            </a:pPr>
            <a:r>
              <a:rPr lang="en-US" sz="950" b="1" dirty="0"/>
              <a:t>Black and orange fragile tape</a:t>
            </a:r>
            <a:r>
              <a:rPr lang="en-US" sz="950" dirty="0"/>
              <a:t> follows with 80K.</a:t>
            </a:r>
          </a:p>
          <a:p>
            <a:pPr marL="1143000" lvl="2" indent="-228600">
              <a:buFont typeface="+mj-lt"/>
              <a:buAutoNum type="arabicPeriod"/>
            </a:pPr>
            <a:r>
              <a:rPr lang="en-US" sz="950" dirty="0"/>
              <a:t>Various versions of "The Gu" red shirt have significant backorders ranging from 27K to 65K.</a:t>
            </a:r>
          </a:p>
          <a:p>
            <a:pPr>
              <a:buFont typeface="+mj-lt"/>
              <a:buAutoNum type="arabicPeriod"/>
            </a:pPr>
            <a:r>
              <a:rPr lang="en-US" sz="950" b="1" dirty="0"/>
              <a:t>Sum of Backorder Quantity by Order Year</a:t>
            </a:r>
            <a:r>
              <a:rPr lang="en-US" sz="950" dirty="0"/>
              <a:t>:</a:t>
            </a:r>
          </a:p>
          <a:p>
            <a:pPr marL="742950" lvl="1" indent="-285750">
              <a:buFont typeface="+mj-lt"/>
              <a:buAutoNum type="arabicPeriod"/>
            </a:pPr>
            <a:r>
              <a:rPr lang="en-US" sz="950" dirty="0"/>
              <a:t>This line chart shows the trend of backorder quantities over the years from 2013 to 2016:</a:t>
            </a:r>
          </a:p>
          <a:p>
            <a:pPr marL="1143000" lvl="2" indent="-228600">
              <a:buFont typeface="+mj-lt"/>
              <a:buAutoNum type="arabicPeriod"/>
            </a:pPr>
            <a:r>
              <a:rPr lang="en-US" sz="950" dirty="0"/>
              <a:t>There was a slight increase in backorder quantities from 2013 (0.14M) to 2014 (0.15M) and 2015 (0.16M).</a:t>
            </a:r>
          </a:p>
          <a:p>
            <a:pPr marL="1143000" lvl="2" indent="-228600">
              <a:buFont typeface="+mj-lt"/>
              <a:buAutoNum type="arabicPeriod"/>
            </a:pPr>
            <a:r>
              <a:rPr lang="en-US" sz="950" dirty="0"/>
              <a:t>In 2016, there was a noticeable decline in backorder quantities ( data ended in May)</a:t>
            </a:r>
          </a:p>
          <a:p>
            <a:pPr>
              <a:buFont typeface="+mj-lt"/>
              <a:buAutoNum type="arabicPeriod"/>
            </a:pPr>
            <a:r>
              <a:rPr lang="en-US" sz="950" b="1" dirty="0"/>
              <a:t>Total Backorder Quantity by Quantity On Hand</a:t>
            </a:r>
            <a:r>
              <a:rPr lang="en-US" sz="950" dirty="0"/>
              <a:t>:</a:t>
            </a:r>
          </a:p>
          <a:p>
            <a:pPr marL="742950" lvl="1" indent="-285750">
              <a:buFont typeface="+mj-lt"/>
              <a:buAutoNum type="arabicPeriod"/>
            </a:pPr>
            <a:r>
              <a:rPr lang="en-US" sz="950" dirty="0"/>
              <a:t>This line chart shows the relationship between total backorder quantity and the quantity on hand:</a:t>
            </a:r>
          </a:p>
          <a:p>
            <a:pPr marL="1143000" lvl="2" indent="-228600">
              <a:buFont typeface="+mj-lt"/>
              <a:buAutoNum type="arabicPeriod"/>
            </a:pPr>
            <a:r>
              <a:rPr lang="en-US" sz="950" dirty="0"/>
              <a:t>Higher backorder quantities are correlated with lower quantities on hand.</a:t>
            </a:r>
          </a:p>
          <a:p>
            <a:pPr marL="1143000" lvl="2" indent="-228600">
              <a:buFont typeface="+mj-lt"/>
              <a:buAutoNum type="arabicPeriod"/>
            </a:pPr>
            <a:r>
              <a:rPr lang="en-US" sz="950" dirty="0"/>
              <a:t>The backorder quantity spikes when the quantity on hand is low, indicating stockouts.</a:t>
            </a:r>
          </a:p>
          <a:p>
            <a:pPr>
              <a:buFont typeface="+mj-lt"/>
              <a:buAutoNum type="arabicPeriod"/>
            </a:pPr>
            <a:r>
              <a:rPr lang="en-US" sz="950" b="1" dirty="0"/>
              <a:t>Total Backorder Quantity and Total Quantity on Hand by Stock Item Name</a:t>
            </a:r>
            <a:r>
              <a:rPr lang="en-US" sz="950" dirty="0"/>
              <a:t>:</a:t>
            </a:r>
          </a:p>
          <a:p>
            <a:pPr marL="742950" lvl="1" indent="-285750">
              <a:buFont typeface="+mj-lt"/>
              <a:buAutoNum type="arabicPeriod"/>
            </a:pPr>
            <a:r>
              <a:rPr lang="en-US" sz="950" dirty="0"/>
              <a:t>This line chart compares backorder quantities with the quantity on hand for each stock item:</a:t>
            </a:r>
          </a:p>
          <a:p>
            <a:pPr marL="1143000" lvl="2" indent="-228600">
              <a:buFont typeface="+mj-lt"/>
              <a:buAutoNum type="arabicPeriod"/>
            </a:pPr>
            <a:r>
              <a:rPr lang="en-US" sz="950" dirty="0"/>
              <a:t>Products with high backorder quantities, like shipping cartons and "The Gu" red shirts, generally have lower quantities on hand.</a:t>
            </a:r>
          </a:p>
          <a:p>
            <a:pPr marL="1143000" lvl="2" indent="-228600">
              <a:buFont typeface="+mj-lt"/>
              <a:buAutoNum type="arabicPeriod"/>
            </a:pPr>
            <a:r>
              <a:rPr lang="en-US" sz="950" dirty="0"/>
              <a:t>This further supports the issue of stockouts leading to backorders.</a:t>
            </a:r>
          </a:p>
          <a:p>
            <a:r>
              <a:rPr lang="en-US" sz="950" b="1" dirty="0"/>
              <a:t>Insights:</a:t>
            </a:r>
          </a:p>
          <a:p>
            <a:pPr>
              <a:buFont typeface="Arial" panose="020B0604020202020204" pitchFamily="34" charset="0"/>
              <a:buChar char="•"/>
            </a:pPr>
            <a:r>
              <a:rPr lang="en-US" sz="950" b="1" dirty="0"/>
              <a:t>Key Products Affected by Backorders</a:t>
            </a:r>
            <a:r>
              <a:rPr lang="en-US" sz="950" dirty="0"/>
              <a:t>:</a:t>
            </a:r>
          </a:p>
          <a:p>
            <a:pPr marL="742950" lvl="1" indent="-285750">
              <a:buFont typeface="Arial" panose="020B0604020202020204" pitchFamily="34" charset="0"/>
              <a:buChar char="•"/>
            </a:pPr>
            <a:r>
              <a:rPr lang="en-US" sz="950" dirty="0"/>
              <a:t>The shipping carton and the black and orange fragile tape are among the top products affected by backorders, highlighting potential issues in supply chain management or forecasting for these items.</a:t>
            </a:r>
          </a:p>
          <a:p>
            <a:pPr>
              <a:buFont typeface="Arial" panose="020B0604020202020204" pitchFamily="34" charset="0"/>
              <a:buChar char="•"/>
            </a:pPr>
            <a:r>
              <a:rPr lang="en-US" sz="950" b="1" dirty="0"/>
              <a:t>Trends Over Time</a:t>
            </a:r>
            <a:r>
              <a:rPr lang="en-US" sz="950" dirty="0"/>
              <a:t>:</a:t>
            </a:r>
          </a:p>
          <a:p>
            <a:pPr marL="742950" lvl="1" indent="-285750">
              <a:buFont typeface="Arial" panose="020B0604020202020204" pitchFamily="34" charset="0"/>
              <a:buChar char="•"/>
            </a:pPr>
            <a:r>
              <a:rPr lang="en-US" sz="950" dirty="0"/>
              <a:t>The data shows an increasing trend in backorder quantities from 2013 to 2015, </a:t>
            </a:r>
          </a:p>
          <a:p>
            <a:pPr lvl="1"/>
            <a:r>
              <a:rPr lang="en-US" sz="950" b="1" dirty="0"/>
              <a:t>Impact of Stock Levels on Backorders</a:t>
            </a:r>
            <a:r>
              <a:rPr lang="en-US" sz="950" dirty="0"/>
              <a:t>:</a:t>
            </a:r>
          </a:p>
          <a:p>
            <a:pPr marL="742950" lvl="1" indent="-285750">
              <a:buFont typeface="Arial" panose="020B0604020202020204" pitchFamily="34" charset="0"/>
              <a:buChar char="•"/>
            </a:pPr>
            <a:r>
              <a:rPr lang="en-US" sz="950" dirty="0"/>
              <a:t>There is a clear correlation between low stock levels and high backorder quantities. Ensuring adequate stock levels can help in reducing backorders.</a:t>
            </a:r>
          </a:p>
          <a:p>
            <a:pPr>
              <a:buFont typeface="Arial" panose="020B0604020202020204" pitchFamily="34" charset="0"/>
              <a:buChar char="•"/>
            </a:pPr>
            <a:r>
              <a:rPr lang="en-US" sz="950" b="1" dirty="0"/>
              <a:t>Average Backorder Quantities and Rates</a:t>
            </a:r>
            <a:r>
              <a:rPr lang="en-US" sz="950" dirty="0"/>
              <a:t>:</a:t>
            </a:r>
          </a:p>
          <a:p>
            <a:pPr marL="742950" lvl="1" indent="-285750">
              <a:buFont typeface="Arial" panose="020B0604020202020204" pitchFamily="34" charset="0"/>
              <a:buChar char="•"/>
            </a:pPr>
            <a:r>
              <a:rPr lang="en-US" sz="950" dirty="0"/>
              <a:t>The average backorder quantity and rate provide a benchmark for evaluating performance. An average of 55.56 backorder quantities and a 2.74% backorder rate suggest areas for improvement in inventory management.</a:t>
            </a:r>
          </a:p>
          <a:p>
            <a:r>
              <a:rPr lang="en-US" sz="950" b="1" dirty="0"/>
              <a:t>Conclusion:</a:t>
            </a:r>
          </a:p>
          <a:p>
            <a:r>
              <a:rPr lang="en-US" sz="950" dirty="0"/>
              <a:t>This dashboard highlights the importance of managing inventory levels to reduce backorders. Key products like shipping cartons and various red shirts are frequently backordered, indicating potential issues in supply chain forecasting and stock management. Addressing these issues can lead to better customer satisfaction and improved operational efficiency. Monitoring trends over time and understanding the relationship between stock levels and backorders are crucial for proactive inventory management.</a:t>
            </a:r>
          </a:p>
        </p:txBody>
      </p:sp>
    </p:spTree>
    <p:extLst>
      <p:ext uri="{BB962C8B-B14F-4D97-AF65-F5344CB8AC3E}">
        <p14:creationId xmlns:p14="http://schemas.microsoft.com/office/powerpoint/2010/main" val="80247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71C5-848B-4F54-5DDA-8430DB41317E}"/>
              </a:ext>
            </a:extLst>
          </p:cNvPr>
          <p:cNvSpPr>
            <a:spLocks noGrp="1" noRot="1" noMove="1" noResize="1" noEditPoints="1" noAdjustHandles="1" noChangeArrowheads="1" noChangeShapeType="1"/>
          </p:cNvSpPr>
          <p:nvPr>
            <p:ph type="title"/>
          </p:nvPr>
        </p:nvSpPr>
        <p:spPr>
          <a:xfrm>
            <a:off x="1" y="0"/>
            <a:ext cx="6130624" cy="681037"/>
          </a:xfrm>
          <a:effectLst>
            <a:outerShdw blurRad="63500" sx="102000" sy="102000" algn="ctr" rotWithShape="0">
              <a:prstClr val="black">
                <a:alpha val="40000"/>
              </a:prstClr>
            </a:outerShdw>
          </a:effectLst>
        </p:spPr>
        <p:txBody>
          <a:bodyPr>
            <a:normAutofit fontScale="90000"/>
          </a:bodyPr>
          <a:lstStyle/>
          <a:p>
            <a:r>
              <a:rPr lang="en-GB" sz="2400" dirty="0"/>
              <a:t>Supply Chain Dashboard for Store FIT Ltd</a:t>
            </a:r>
          </a:p>
        </p:txBody>
      </p:sp>
      <p:sp>
        <p:nvSpPr>
          <p:cNvPr id="3" name="Content Placeholder 2">
            <a:extLst>
              <a:ext uri="{FF2B5EF4-FFF2-40B4-BE49-F238E27FC236}">
                <a16:creationId xmlns:a16="http://schemas.microsoft.com/office/drawing/2014/main" id="{454795A3-92DC-7D45-DC61-BC10D05BE673}"/>
              </a:ext>
            </a:extLst>
          </p:cNvPr>
          <p:cNvSpPr>
            <a:spLocks noGrp="1"/>
          </p:cNvSpPr>
          <p:nvPr>
            <p:ph sz="half" idx="1"/>
          </p:nvPr>
        </p:nvSpPr>
        <p:spPr/>
        <p:txBody>
          <a:bodyPr>
            <a:normAutofit fontScale="92500"/>
          </a:bodyPr>
          <a:lstStyle/>
          <a:p>
            <a:pPr marL="0" indent="0">
              <a:buNone/>
            </a:pPr>
            <a:r>
              <a:rPr lang="en-GB" dirty="0"/>
              <a:t>a</a:t>
            </a:r>
          </a:p>
        </p:txBody>
      </p:sp>
      <p:sp>
        <p:nvSpPr>
          <p:cNvPr id="4" name="Content Placeholder 3">
            <a:extLst>
              <a:ext uri="{FF2B5EF4-FFF2-40B4-BE49-F238E27FC236}">
                <a16:creationId xmlns:a16="http://schemas.microsoft.com/office/drawing/2014/main" id="{9135F8CF-B9A1-C551-06A4-EDC8091F20CC}"/>
              </a:ext>
            </a:extLst>
          </p:cNvPr>
          <p:cNvSpPr>
            <a:spLocks noGrp="1" noRot="1" noMove="1" noResize="1" noEditPoints="1" noAdjustHandles="1" noChangeArrowheads="1" noChangeShapeType="1"/>
          </p:cNvSpPr>
          <p:nvPr>
            <p:ph sz="half" idx="2"/>
          </p:nvPr>
        </p:nvSpPr>
        <p:spPr>
          <a:xfrm>
            <a:off x="6130625" y="0"/>
            <a:ext cx="6061373" cy="6858000"/>
          </a:xfrm>
          <a:solidFill>
            <a:schemeClr val="bg1"/>
          </a:solidFill>
          <a:ln>
            <a:solidFill>
              <a:schemeClr val="bg1"/>
            </a:solidFill>
          </a:ln>
          <a:effectLst>
            <a:outerShdw blurRad="50800" dist="38100" dir="2700000" algn="tl" rotWithShape="0">
              <a:prstClr val="black">
                <a:alpha val="40000"/>
              </a:prstClr>
            </a:outerShdw>
          </a:effectLst>
        </p:spPr>
        <p:txBody>
          <a:bodyPr>
            <a:normAutofit fontScale="92500"/>
          </a:bodyPr>
          <a:lstStyle/>
          <a:p>
            <a:pPr marL="0" indent="0">
              <a:buNone/>
            </a:pPr>
            <a:r>
              <a:rPr lang="en-US" sz="1100" b="1" dirty="0">
                <a:latin typeface="Calibri" panose="020F0502020204030204" pitchFamily="34" charset="0"/>
                <a:cs typeface="Calibri" panose="020F0502020204030204" pitchFamily="34" charset="0"/>
              </a:rPr>
              <a:t>    </a:t>
            </a:r>
            <a:r>
              <a:rPr lang="en-US" sz="1200" b="1" dirty="0">
                <a:cs typeface="Calibri" panose="020F0502020204030204" pitchFamily="34" charset="0"/>
              </a:rPr>
              <a:t>Visualisations:</a:t>
            </a:r>
          </a:p>
          <a:p>
            <a:pPr>
              <a:buFont typeface="+mj-lt"/>
              <a:buAutoNum type="arabicPeriod"/>
            </a:pPr>
            <a:r>
              <a:rPr lang="en-US" sz="1200" b="1" dirty="0">
                <a:cs typeface="Calibri" panose="020F0502020204030204" pitchFamily="34" charset="0"/>
              </a:rPr>
              <a:t>Top 10 Customers (Sum of ExtendedPrice by OrderCustomerID)</a:t>
            </a:r>
            <a:r>
              <a:rPr lang="en-US" sz="1200" dirty="0">
                <a:cs typeface="Calibri" panose="020F0502020204030204" pitchFamily="34" charset="0"/>
              </a:rPr>
              <a:t>:</a:t>
            </a:r>
          </a:p>
          <a:p>
            <a:pPr marL="742950" lvl="1" indent="-285750">
              <a:buFont typeface="+mj-lt"/>
              <a:buAutoNum type="arabicPeriod"/>
            </a:pPr>
            <a:r>
              <a:rPr lang="en-US" sz="1200" dirty="0">
                <a:cs typeface="Calibri" panose="020F0502020204030204" pitchFamily="34" charset="0"/>
              </a:rPr>
              <a:t>This bar chart lists the top 10 customers based on the total value of their orders (ExtendedPrice). The top customer has spent 438.69K, and the 10th customer has spent 406.49K. This highlights the most valuable customers in terms of revenue.</a:t>
            </a:r>
          </a:p>
          <a:p>
            <a:pPr>
              <a:buFont typeface="+mj-lt"/>
              <a:buAutoNum type="arabicPeriod"/>
            </a:pPr>
            <a:r>
              <a:rPr lang="en-US" sz="1200" b="1" dirty="0">
                <a:cs typeface="Calibri" panose="020F0502020204030204" pitchFamily="34" charset="0"/>
              </a:rPr>
              <a:t>Satisfied Customers (Count of OrderCustomerID by delivery time)</a:t>
            </a:r>
            <a:r>
              <a:rPr lang="en-US" sz="1200" dirty="0">
                <a:cs typeface="Calibri" panose="020F0502020204030204" pitchFamily="34" charset="0"/>
              </a:rPr>
              <a:t>:</a:t>
            </a:r>
          </a:p>
          <a:p>
            <a:pPr marL="742950" lvl="1" indent="-285750">
              <a:buFont typeface="+mj-lt"/>
              <a:buAutoNum type="arabicPeriod"/>
            </a:pPr>
            <a:r>
              <a:rPr lang="en-US" sz="1200" dirty="0">
                <a:cs typeface="Calibri" panose="020F0502020204030204" pitchFamily="34" charset="0"/>
              </a:rPr>
              <a:t>This bar chart shows the count of orders by customers with different lead time differences. LeadTimeDiff is a measure of how actual lead times compare to expected  lead times:</a:t>
            </a:r>
          </a:p>
          <a:p>
            <a:pPr marL="1143000" lvl="2" indent="-228600">
              <a:buFont typeface="+mj-lt"/>
              <a:buAutoNum type="arabicPeriod"/>
            </a:pPr>
            <a:r>
              <a:rPr lang="en-US" sz="1200" b="1" dirty="0">
                <a:cs typeface="Calibri" panose="020F0502020204030204" pitchFamily="34" charset="0"/>
              </a:rPr>
              <a:t>0 LeadTimeDiff</a:t>
            </a:r>
            <a:r>
              <a:rPr lang="en-US" sz="1200" dirty="0">
                <a:cs typeface="Calibri" panose="020F0502020204030204" pitchFamily="34" charset="0"/>
              </a:rPr>
              <a:t>: 163,126 orders had no difference in lead time, indicating timely deliveries.</a:t>
            </a:r>
          </a:p>
          <a:p>
            <a:pPr marL="1143000" lvl="2" indent="-228600">
              <a:buFont typeface="+mj-lt"/>
              <a:buAutoNum type="arabicPeriod"/>
            </a:pPr>
            <a:r>
              <a:rPr lang="en-US" sz="1200" b="1" dirty="0">
                <a:cs typeface="Calibri" panose="020F0502020204030204" pitchFamily="34" charset="0"/>
              </a:rPr>
              <a:t>-1 LeadTimeDiff</a:t>
            </a:r>
            <a:r>
              <a:rPr lang="en-US" sz="1200" dirty="0">
                <a:cs typeface="Calibri" panose="020F0502020204030204" pitchFamily="34" charset="0"/>
              </a:rPr>
              <a:t>: 20,268 orders had a lead time difference of -1 day, indicating early deliveries.</a:t>
            </a:r>
          </a:p>
          <a:p>
            <a:pPr marL="1143000" lvl="2" indent="-228600">
              <a:buFont typeface="+mj-lt"/>
              <a:buAutoNum type="arabicPeriod"/>
            </a:pPr>
            <a:r>
              <a:rPr lang="en-US" sz="1200" b="1" dirty="0">
                <a:cs typeface="Calibri" panose="020F0502020204030204" pitchFamily="34" charset="0"/>
              </a:rPr>
              <a:t>-2 LeadTimeDiff</a:t>
            </a:r>
            <a:r>
              <a:rPr lang="en-US" sz="1200" dirty="0">
                <a:cs typeface="Calibri" panose="020F0502020204030204" pitchFamily="34" charset="0"/>
              </a:rPr>
              <a:t>: 40,334 orders were delivered 2 days earlier than expected.</a:t>
            </a:r>
          </a:p>
          <a:p>
            <a:pPr marL="1143000" lvl="2" indent="-228600">
              <a:buFont typeface="+mj-lt"/>
              <a:buAutoNum type="arabicPeriod"/>
            </a:pPr>
            <a:r>
              <a:rPr lang="en-US" sz="1200" b="1" dirty="0">
                <a:cs typeface="Calibri" panose="020F0502020204030204" pitchFamily="34" charset="0"/>
              </a:rPr>
              <a:t>-3 LeadTimeDiff</a:t>
            </a:r>
            <a:r>
              <a:rPr lang="en-US" sz="1200" dirty="0">
                <a:cs typeface="Calibri" panose="020F0502020204030204" pitchFamily="34" charset="0"/>
              </a:rPr>
              <a:t>: Only 2 orders were delivered 3 days earlier than expected.</a:t>
            </a:r>
          </a:p>
          <a:p>
            <a:r>
              <a:rPr lang="en-US" sz="1200" b="1" dirty="0">
                <a:cs typeface="Calibri" panose="020F0502020204030204" pitchFamily="34" charset="0"/>
              </a:rPr>
              <a:t>Insights:</a:t>
            </a:r>
          </a:p>
          <a:p>
            <a:pPr>
              <a:buFont typeface="Arial" panose="020B0604020202020204" pitchFamily="34" charset="0"/>
              <a:buChar char="•"/>
            </a:pPr>
            <a:r>
              <a:rPr lang="en-US" sz="1200" dirty="0">
                <a:cs typeface="Calibri" panose="020F0502020204030204" pitchFamily="34" charset="0"/>
              </a:rPr>
              <a:t>The majority of the orders (163,126) were delivered on time, which indicates good performance in meeting delivery promises.</a:t>
            </a:r>
          </a:p>
          <a:p>
            <a:pPr>
              <a:buFont typeface="Arial" panose="020B0604020202020204" pitchFamily="34" charset="0"/>
              <a:buChar char="•"/>
            </a:pPr>
            <a:r>
              <a:rPr lang="en-US" sz="1200" dirty="0">
                <a:cs typeface="Calibri" panose="020F0502020204030204" pitchFamily="34" charset="0"/>
              </a:rPr>
              <a:t>There is a significant number of orders (20,268 and 40,334) that were delivered earlier than expected by 1 or 2 days, which can enhance customer satisfaction.</a:t>
            </a:r>
          </a:p>
          <a:p>
            <a:pPr>
              <a:buFont typeface="Arial" panose="020B0604020202020204" pitchFamily="34" charset="0"/>
              <a:buChar char="•"/>
            </a:pPr>
            <a:r>
              <a:rPr lang="en-US" sz="1200" dirty="0">
                <a:cs typeface="Calibri" panose="020F0502020204030204" pitchFamily="34" charset="0"/>
              </a:rPr>
              <a:t>A small number of orders (2) were delivered significantly earlier (3 days), which is quite rare.</a:t>
            </a:r>
          </a:p>
          <a:p>
            <a:r>
              <a:rPr lang="en-US" sz="1200" b="1" dirty="0">
                <a:cs typeface="Calibri" panose="020F0502020204030204" pitchFamily="34" charset="0"/>
              </a:rPr>
              <a:t>Conclusion:</a:t>
            </a:r>
          </a:p>
          <a:p>
            <a:r>
              <a:rPr lang="en-US" sz="1200" dirty="0">
                <a:cs typeface="Calibri" panose="020F0502020204030204" pitchFamily="34" charset="0"/>
              </a:rPr>
              <a:t>This dashboard provides a comprehensive overview of order quantities, customer value, and delivery performance. The key takeaway is that most orders are being delivered on time or earlier than expected, which is likely to positively impact customer satisfaction and retention. Additionally, the top 10 customers contribute significantly to the revenue, emphasizing the importance of maintaining good relationships with these high-value customers.</a:t>
            </a:r>
          </a:p>
          <a:p>
            <a:pPr marL="0" indent="0">
              <a:buNone/>
            </a:pPr>
            <a:endParaRPr lang="en-GB" dirty="0"/>
          </a:p>
        </p:txBody>
      </p:sp>
      <p:pic>
        <p:nvPicPr>
          <p:cNvPr id="5" name="Picture 4">
            <a:extLst>
              <a:ext uri="{FF2B5EF4-FFF2-40B4-BE49-F238E27FC236}">
                <a16:creationId xmlns:a16="http://schemas.microsoft.com/office/drawing/2014/main" id="{4307F139-9820-27DC-0090-9D5B63F2039C}"/>
              </a:ext>
            </a:extLst>
          </p:cNvPr>
          <p:cNvPicPr>
            <a:picLocks noGrp="1" noRot="1" noChangeAspect="1" noMove="1" noResize="1" noEditPoints="1" noAdjustHandles="1" noChangeArrowheads="1" noChangeShapeType="1" noCrop="1"/>
          </p:cNvPicPr>
          <p:nvPr/>
        </p:nvPicPr>
        <p:blipFill>
          <a:blip r:embed="rId2"/>
          <a:stretch>
            <a:fillRect/>
          </a:stretch>
        </p:blipFill>
        <p:spPr>
          <a:xfrm>
            <a:off x="0" y="801756"/>
            <a:ext cx="6130625" cy="494203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46608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875F-5B27-0A32-8A02-B0A4A3E25335}"/>
              </a:ext>
            </a:extLst>
          </p:cNvPr>
          <p:cNvSpPr>
            <a:spLocks noGrp="1" noRot="1" noMove="1" noResize="1" noEditPoints="1" noAdjustHandles="1" noChangeArrowheads="1" noChangeShapeType="1"/>
          </p:cNvSpPr>
          <p:nvPr>
            <p:ph type="title"/>
          </p:nvPr>
        </p:nvSpPr>
        <p:spPr>
          <a:xfrm>
            <a:off x="0" y="0"/>
            <a:ext cx="6019801" cy="821635"/>
          </a:xfrm>
        </p:spPr>
        <p:txBody>
          <a:bodyPr/>
          <a:lstStyle/>
          <a:p>
            <a:r>
              <a:rPr kumimoji="0" lang="en-GB" sz="2400" b="0" i="0" u="none" strike="noStrike" kern="1200" cap="none" spc="0" normalizeH="0" baseline="0" noProof="0" dirty="0">
                <a:ln>
                  <a:noFill/>
                </a:ln>
                <a:solidFill>
                  <a:srgbClr val="000000"/>
                </a:solidFill>
                <a:effectLst/>
                <a:uLnTx/>
                <a:uFillTx/>
                <a:latin typeface="Sabon Next LT"/>
                <a:ea typeface="+mj-ea"/>
                <a:cs typeface="+mj-cs"/>
              </a:rPr>
              <a:t>Supply Chain Dashboard for Store FIT Ltd</a:t>
            </a:r>
            <a:endParaRPr lang="en-GB" dirty="0"/>
          </a:p>
        </p:txBody>
      </p:sp>
      <p:sp>
        <p:nvSpPr>
          <p:cNvPr id="3" name="Content Placeholder 2">
            <a:extLst>
              <a:ext uri="{FF2B5EF4-FFF2-40B4-BE49-F238E27FC236}">
                <a16:creationId xmlns:a16="http://schemas.microsoft.com/office/drawing/2014/main" id="{637F0384-89CD-2F80-4A41-F0EACDDEBB35}"/>
              </a:ext>
            </a:extLst>
          </p:cNvPr>
          <p:cNvSpPr>
            <a:spLocks noGrp="1"/>
          </p:cNvSpPr>
          <p:nvPr>
            <p:ph sz="half" idx="1"/>
          </p:nvPr>
        </p:nvSpPr>
        <p:spPr>
          <a:xfrm>
            <a:off x="0" y="1000539"/>
            <a:ext cx="6019801" cy="3975652"/>
          </a:xfrm>
        </p:spPr>
        <p:txBody>
          <a:bodyPr/>
          <a:lstStyle/>
          <a:p>
            <a:pPr marL="0" indent="0">
              <a:buNone/>
            </a:pPr>
            <a:endParaRPr lang="en-GB" dirty="0"/>
          </a:p>
        </p:txBody>
      </p:sp>
      <p:sp>
        <p:nvSpPr>
          <p:cNvPr id="4" name="Content Placeholder 3">
            <a:extLst>
              <a:ext uri="{FF2B5EF4-FFF2-40B4-BE49-F238E27FC236}">
                <a16:creationId xmlns:a16="http://schemas.microsoft.com/office/drawing/2014/main" id="{55796AFB-F2BA-2C5B-AEA8-43BEFE5406E1}"/>
              </a:ext>
            </a:extLst>
          </p:cNvPr>
          <p:cNvSpPr>
            <a:spLocks noGrp="1" noRot="1" noMove="1" noResize="1" noEditPoints="1" noAdjustHandles="1" noChangeArrowheads="1" noChangeShapeType="1"/>
          </p:cNvSpPr>
          <p:nvPr>
            <p:ph sz="half" idx="2"/>
          </p:nvPr>
        </p:nvSpPr>
        <p:spPr>
          <a:xfrm>
            <a:off x="6096000" y="0"/>
            <a:ext cx="6096000" cy="6858000"/>
          </a:xfrm>
          <a:solidFill>
            <a:schemeClr val="bg1"/>
          </a:solidFill>
          <a:ln>
            <a:noFill/>
          </a:ln>
          <a:effectLst>
            <a:outerShdw blurRad="50800" dist="38100" algn="l" rotWithShape="0">
              <a:prstClr val="black">
                <a:alpha val="40000"/>
              </a:prstClr>
            </a:outerShdw>
          </a:effectLst>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ea typeface="+mn-ea"/>
                <a:cs typeface="+mn-cs"/>
              </a:rPr>
              <a:t>Key Metrics: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1" i="0" u="none" strike="noStrike" kern="1200" cap="none" spc="0" normalizeH="0" baseline="0" noProof="0" dirty="0">
                <a:ln>
                  <a:noFill/>
                </a:ln>
                <a:solidFill>
                  <a:prstClr val="black"/>
                </a:solidFill>
                <a:effectLst/>
                <a:uLnTx/>
                <a:uFillTx/>
                <a:ea typeface="+mn-ea"/>
                <a:cs typeface="+mn-cs"/>
              </a:rPr>
              <a:t>227 Count of StockItemID</a:t>
            </a:r>
            <a:r>
              <a:rPr kumimoji="0" lang="en-US" sz="1000" b="0" i="0" u="none" strike="noStrike" kern="1200" cap="none" spc="0" normalizeH="0" baseline="0" noProof="0" dirty="0">
                <a:ln>
                  <a:noFill/>
                </a:ln>
                <a:solidFill>
                  <a:prstClr val="black"/>
                </a:solidFill>
                <a:effectLst/>
                <a:uLnTx/>
                <a:uFillTx/>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There are 227 unique stock items being considered in this analysis.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1" i="0" u="none" strike="noStrike" kern="1200" cap="none" spc="0" normalizeH="0" baseline="0" noProof="0" dirty="0">
                <a:ln>
                  <a:noFill/>
                </a:ln>
                <a:solidFill>
                  <a:prstClr val="black"/>
                </a:solidFill>
                <a:effectLst/>
                <a:uLnTx/>
                <a:uFillTx/>
                <a:ea typeface="+mn-ea"/>
                <a:cs typeface="+mn-cs"/>
              </a:rPr>
              <a:t>31bn Sum of OverstockQTY</a:t>
            </a:r>
            <a:r>
              <a:rPr kumimoji="0" lang="en-US" sz="1000" b="0" i="0" u="none" strike="noStrike" kern="1200" cap="none" spc="0" normalizeH="0" baseline="0" noProof="0" dirty="0">
                <a:ln>
                  <a:noFill/>
                </a:ln>
                <a:solidFill>
                  <a:prstClr val="black"/>
                </a:solidFill>
                <a:effectLst/>
                <a:uLnTx/>
                <a:uFillTx/>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The total quantity of overstocked items sums up to 31 billion units.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1" i="0" u="none" strike="noStrike" kern="1200" cap="none" spc="0" normalizeH="0" baseline="0" noProof="0" dirty="0">
                <a:ln>
                  <a:noFill/>
                </a:ln>
                <a:solidFill>
                  <a:prstClr val="black"/>
                </a:solidFill>
                <a:effectLst/>
                <a:uLnTx/>
                <a:uFillTx/>
                <a:ea typeface="+mn-ea"/>
                <a:cs typeface="+mn-cs"/>
              </a:rPr>
              <a:t>495.39bn Sum of OverStockCost</a:t>
            </a:r>
            <a:r>
              <a:rPr kumimoji="0" lang="en-US" sz="1000" b="0" i="0" u="none" strike="noStrike" kern="1200" cap="none" spc="0" normalizeH="0" baseline="0" noProof="0" dirty="0">
                <a:ln>
                  <a:noFill/>
                </a:ln>
                <a:solidFill>
                  <a:prstClr val="black"/>
                </a:solidFill>
                <a:effectLst/>
                <a:uLnTx/>
                <a:uFillTx/>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The total cost associated with overstocking these items is 495.39 billion units of currency.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ea typeface="+mn-ea"/>
                <a:cs typeface="+mn-cs"/>
              </a:rPr>
              <a:t>Visualizations: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1" i="0" u="none" strike="noStrike" kern="1200" cap="none" spc="0" normalizeH="0" baseline="0" noProof="0" dirty="0">
                <a:ln>
                  <a:noFill/>
                </a:ln>
                <a:solidFill>
                  <a:prstClr val="black"/>
                </a:solidFill>
                <a:effectLst/>
                <a:uLnTx/>
                <a:uFillTx/>
                <a:ea typeface="+mn-ea"/>
                <a:cs typeface="+mn-cs"/>
              </a:rPr>
              <a:t>Top 10 Over Stocked Items (Sum of OverstockQTY)</a:t>
            </a:r>
            <a:r>
              <a:rPr kumimoji="0" lang="en-US" sz="1000" b="0" i="0" u="none" strike="noStrike" kern="1200" cap="none" spc="0" normalizeH="0" baseline="0" noProof="0" dirty="0">
                <a:ln>
                  <a:noFill/>
                </a:ln>
                <a:solidFill>
                  <a:prstClr val="black"/>
                </a:solidFill>
                <a:effectLst/>
                <a:uLnTx/>
                <a:uFillTx/>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This bar chart shows the top 10 items that have the highest quantities of overstock. The item names are partially visible, but here are some key observations:</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1" i="0" u="none" strike="noStrike" kern="1200" cap="none" spc="0" normalizeH="0" baseline="0" noProof="0" dirty="0">
                <a:ln>
                  <a:noFill/>
                </a:ln>
                <a:solidFill>
                  <a:prstClr val="black"/>
                </a:solidFill>
                <a:effectLst/>
                <a:uLnTx/>
                <a:uFillTx/>
                <a:ea typeface="+mn-ea"/>
                <a:cs typeface="+mn-cs"/>
              </a:rPr>
              <a:t>Express post box 5kg</a:t>
            </a:r>
            <a:r>
              <a:rPr kumimoji="0" lang="en-US" sz="1000" b="0" i="0" u="none" strike="noStrike" kern="1200" cap="none" spc="0" normalizeH="0" baseline="0" noProof="0" dirty="0">
                <a:ln>
                  <a:noFill/>
                </a:ln>
                <a:solidFill>
                  <a:prstClr val="black"/>
                </a:solidFill>
                <a:effectLst/>
                <a:uLnTx/>
                <a:uFillTx/>
                <a:ea typeface="+mn-ea"/>
                <a:cs typeface="+mn-cs"/>
              </a:rPr>
              <a:t> has the highest overstock quantity, significantly higher than the other items.</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Items like </a:t>
            </a:r>
            <a:r>
              <a:rPr kumimoji="0" lang="en-US" sz="1000" b="1" i="0" u="none" strike="noStrike" kern="1200" cap="none" spc="0" normalizeH="0" baseline="0" noProof="0" dirty="0">
                <a:ln>
                  <a:noFill/>
                </a:ln>
                <a:solidFill>
                  <a:prstClr val="black"/>
                </a:solidFill>
                <a:effectLst/>
                <a:uLnTx/>
                <a:uFillTx/>
                <a:ea typeface="+mn-ea"/>
                <a:cs typeface="+mn-cs"/>
              </a:rPr>
              <a:t>Shipping carton (Brown)</a:t>
            </a:r>
            <a:r>
              <a:rPr kumimoji="0" lang="en-US" sz="1000" b="0" i="0" u="none" strike="noStrike" kern="1200" cap="none" spc="0" normalizeH="0" baseline="0" noProof="0" dirty="0">
                <a:ln>
                  <a:noFill/>
                </a:ln>
                <a:solidFill>
                  <a:prstClr val="black"/>
                </a:solidFill>
                <a:effectLst/>
                <a:uLnTx/>
                <a:uFillTx/>
                <a:ea typeface="+mn-ea"/>
                <a:cs typeface="+mn-cs"/>
              </a:rPr>
              <a:t> and </a:t>
            </a:r>
            <a:r>
              <a:rPr kumimoji="0" lang="en-US" sz="1000" b="1" i="0" u="none" strike="noStrike" kern="1200" cap="none" spc="0" normalizeH="0" baseline="0" noProof="0" dirty="0">
                <a:ln>
                  <a:noFill/>
                </a:ln>
                <a:solidFill>
                  <a:prstClr val="black"/>
                </a:solidFill>
                <a:effectLst/>
                <a:uLnTx/>
                <a:uFillTx/>
                <a:ea typeface="+mn-ea"/>
                <a:cs typeface="+mn-cs"/>
              </a:rPr>
              <a:t>Black and orange fragile tape</a:t>
            </a:r>
            <a:r>
              <a:rPr kumimoji="0" lang="en-US" sz="1000" b="0" i="0" u="none" strike="noStrike" kern="1200" cap="none" spc="0" normalizeH="0" baseline="0" noProof="0" dirty="0">
                <a:ln>
                  <a:noFill/>
                </a:ln>
                <a:solidFill>
                  <a:prstClr val="black"/>
                </a:solidFill>
                <a:effectLst/>
                <a:uLnTx/>
                <a:uFillTx/>
                <a:ea typeface="+mn-ea"/>
                <a:cs typeface="+mn-cs"/>
              </a:rPr>
              <a:t> also have high overstock quantities.</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The overstock quantities range from around 0.5 billion to just over 1 billion units.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1" i="0" u="none" strike="noStrike" kern="1200" cap="none" spc="0" normalizeH="0" baseline="0" noProof="0" dirty="0">
                <a:ln>
                  <a:noFill/>
                </a:ln>
                <a:solidFill>
                  <a:prstClr val="black"/>
                </a:solidFill>
                <a:effectLst/>
                <a:uLnTx/>
                <a:uFillTx/>
                <a:ea typeface="+mn-ea"/>
                <a:cs typeface="+mn-cs"/>
              </a:rPr>
              <a:t>Top 10 Products with High Variance (Sum of Variance)</a:t>
            </a:r>
            <a:r>
              <a:rPr kumimoji="0" lang="en-US" sz="1000" b="0" i="0" u="none" strike="noStrike" kern="1200" cap="none" spc="0" normalizeH="0" baseline="0" noProof="0" dirty="0">
                <a:ln>
                  <a:noFill/>
                </a:ln>
                <a:solidFill>
                  <a:prstClr val="black"/>
                </a:solidFill>
                <a:effectLst/>
                <a:uLnTx/>
                <a:uFillTx/>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This bar chart shows the top 10 products with the highest variance in stock levels. Variance here likely refers to the inconsistency in stock levels, indicating fluctuating inventory quantities.</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1" i="0" u="none" strike="noStrike" kern="1200" cap="none" spc="0" normalizeH="0" baseline="0" noProof="0" dirty="0">
                <a:ln>
                  <a:noFill/>
                </a:ln>
                <a:solidFill>
                  <a:prstClr val="black"/>
                </a:solidFill>
                <a:effectLst/>
                <a:uLnTx/>
                <a:uFillTx/>
                <a:ea typeface="+mn-ea"/>
                <a:cs typeface="+mn-cs"/>
              </a:rPr>
              <a:t>Perma-marker blue 5mm nib (Blue)</a:t>
            </a:r>
            <a:r>
              <a:rPr kumimoji="0" lang="en-US" sz="1000" b="0" i="0" u="none" strike="noStrike" kern="1200" cap="none" spc="0" normalizeH="0" baseline="0" noProof="0" dirty="0">
                <a:ln>
                  <a:noFill/>
                </a:ln>
                <a:solidFill>
                  <a:prstClr val="black"/>
                </a:solidFill>
                <a:effectLst/>
                <a:uLnTx/>
                <a:uFillTx/>
                <a:ea typeface="+mn-ea"/>
                <a:cs typeface="+mn-cs"/>
              </a:rPr>
              <a:t> and </a:t>
            </a:r>
            <a:r>
              <a:rPr kumimoji="0" lang="en-US" sz="1000" b="1" i="0" u="none" strike="noStrike" kern="1200" cap="none" spc="0" normalizeH="0" baseline="0" noProof="0" dirty="0">
                <a:ln>
                  <a:noFill/>
                </a:ln>
                <a:solidFill>
                  <a:prstClr val="black"/>
                </a:solidFill>
                <a:effectLst/>
                <a:uLnTx/>
                <a:uFillTx/>
                <a:ea typeface="+mn-ea"/>
                <a:cs typeface="+mn-cs"/>
              </a:rPr>
              <a:t>RC toy sedan car with remote control (Red)</a:t>
            </a:r>
            <a:r>
              <a:rPr kumimoji="0" lang="en-US" sz="1000" b="0" i="0" u="none" strike="noStrike" kern="1200" cap="none" spc="0" normalizeH="0" baseline="0" noProof="0" dirty="0">
                <a:ln>
                  <a:noFill/>
                </a:ln>
                <a:solidFill>
                  <a:prstClr val="black"/>
                </a:solidFill>
                <a:effectLst/>
                <a:uLnTx/>
                <a:uFillTx/>
                <a:ea typeface="+mn-ea"/>
                <a:cs typeface="+mn-cs"/>
              </a:rPr>
              <a:t> have the highest variance, both around 24.5K units.</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Other items with high variance include various types of anti-static bubble wrap, tape dispenser, red shirts, Halloween masks, and more.</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prstClr val="black"/>
                </a:solidFill>
                <a:effectLst/>
                <a:uLnTx/>
                <a:uFillTx/>
                <a:ea typeface="+mn-ea"/>
                <a:cs typeface="+mn-cs"/>
              </a:rPr>
              <a:t>The variances range from around 21.8K to 24.5K units.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ea typeface="+mn-ea"/>
                <a:cs typeface="+mn-cs"/>
              </a:rPr>
              <a:t>Insights: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black"/>
                </a:solidFill>
                <a:effectLst/>
                <a:uLnTx/>
                <a:uFillTx/>
                <a:ea typeface="+mn-ea"/>
                <a:cs typeface="+mn-cs"/>
              </a:rPr>
              <a:t>Overstocked Items</a:t>
            </a:r>
            <a:r>
              <a:rPr kumimoji="0" lang="en-US" sz="1000" b="0" i="0" u="none" strike="noStrike" kern="1200" cap="none" spc="0" normalizeH="0" baseline="0" noProof="0" dirty="0">
                <a:ln>
                  <a:noFill/>
                </a:ln>
                <a:solidFill>
                  <a:prstClr val="black"/>
                </a:solidFill>
                <a:effectLst/>
                <a:uLnTx/>
                <a:uFillTx/>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ea typeface="+mn-ea"/>
                <a:cs typeface="+mn-cs"/>
              </a:rPr>
              <a:t>The top 10 overstocked items represent a significant portion of the total overstock quantity. The Express post box 5kg, in particular, stands out with the highest overstock quantity.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ea typeface="+mn-ea"/>
                <a:cs typeface="+mn-cs"/>
              </a:rPr>
              <a:t>Managing and reducing the inventory of these overstocked items can potentially reduce the associated costs (495.39bn).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black"/>
                </a:solidFill>
                <a:effectLst/>
                <a:uLnTx/>
                <a:uFillTx/>
                <a:ea typeface="+mn-ea"/>
                <a:cs typeface="+mn-cs"/>
              </a:rPr>
              <a:t>High Variance Products</a:t>
            </a:r>
            <a:r>
              <a:rPr kumimoji="0" lang="en-US" sz="1000" b="0" i="0" u="none" strike="noStrike" kern="1200" cap="none" spc="0" normalizeH="0" baseline="0" noProof="0" dirty="0">
                <a:ln>
                  <a:noFill/>
                </a:ln>
                <a:solidFill>
                  <a:prstClr val="black"/>
                </a:solidFill>
                <a:effectLst/>
                <a:uLnTx/>
                <a:uFillTx/>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ea typeface="+mn-ea"/>
                <a:cs typeface="+mn-cs"/>
              </a:rPr>
              <a:t>The products with the highest variance indicate items with inconsistent inventory levels. These fluctuations could be due to irregular demand, supply chain issues, or inaccurate inventory management.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ea typeface="+mn-ea"/>
                <a:cs typeface="+mn-cs"/>
              </a:rPr>
              <a:t>Addressing the causes of high variance can help in achieving more stable inventory levels and better stock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ea typeface="+mn-ea"/>
                <a:cs typeface="+mn-cs"/>
              </a:rPr>
              <a:t>Conclusion: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ea typeface="+mn-ea"/>
                <a:cs typeface="+mn-cs"/>
              </a:rPr>
              <a:t>The dashboard highlights critical areas for inventory management improvement. The significant overstock of certain items and high variance in others suggest a need for more precise demand forecasting and inventory control strategies. By focusing on reducing overstock quantities and managing items with high variance more effectively, the company can optimize inventory levels, reduce costs, and improve overall supply chain efficiency.</a:t>
            </a:r>
          </a:p>
          <a:p>
            <a:pPr marL="0" indent="0">
              <a:buNone/>
            </a:pPr>
            <a:endParaRPr lang="en-GB" sz="1000" dirty="0"/>
          </a:p>
        </p:txBody>
      </p:sp>
      <p:pic>
        <p:nvPicPr>
          <p:cNvPr id="5" name="Picture 4">
            <a:extLst>
              <a:ext uri="{FF2B5EF4-FFF2-40B4-BE49-F238E27FC236}">
                <a16:creationId xmlns:a16="http://schemas.microsoft.com/office/drawing/2014/main" id="{E72B538E-8B10-716A-B3E1-B9FE2CC25F53}"/>
              </a:ext>
            </a:extLst>
          </p:cNvPr>
          <p:cNvPicPr>
            <a:picLocks noGrp="1" noRot="1" noChangeAspect="1" noMove="1" noResize="1" noEditPoints="1" noAdjustHandles="1" noChangeArrowheads="1" noChangeShapeType="1" noCrop="1"/>
          </p:cNvPicPr>
          <p:nvPr/>
        </p:nvPicPr>
        <p:blipFill>
          <a:blip r:embed="rId2"/>
          <a:stretch>
            <a:fillRect/>
          </a:stretch>
        </p:blipFill>
        <p:spPr>
          <a:xfrm>
            <a:off x="0" y="1000539"/>
            <a:ext cx="6096000" cy="4154556"/>
          </a:xfrm>
          <a:prstGeom prst="rect">
            <a:avLst/>
          </a:prstGeom>
          <a:ln>
            <a:no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22351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B440-E962-9600-CA2F-4B2B441C9267}"/>
              </a:ext>
            </a:extLst>
          </p:cNvPr>
          <p:cNvSpPr>
            <a:spLocks noGrp="1"/>
          </p:cNvSpPr>
          <p:nvPr>
            <p:ph type="title"/>
          </p:nvPr>
        </p:nvSpPr>
        <p:spPr>
          <a:xfrm>
            <a:off x="0" y="0"/>
            <a:ext cx="6019800" cy="596053"/>
          </a:xfrm>
        </p:spPr>
        <p:txBody>
          <a:bodyPr>
            <a:normAutofit fontScale="90000"/>
          </a:bodyPr>
          <a:lstStyle/>
          <a:p>
            <a:r>
              <a:rPr kumimoji="0" lang="en-GB" sz="2400" b="0" i="0" u="none" strike="noStrike" kern="1200" cap="none" spc="0" normalizeH="0" baseline="0" noProof="0" dirty="0">
                <a:ln>
                  <a:noFill/>
                </a:ln>
                <a:solidFill>
                  <a:srgbClr val="000000"/>
                </a:solidFill>
                <a:effectLst/>
                <a:uLnTx/>
                <a:uFillTx/>
                <a:latin typeface="Sabon Next LT"/>
                <a:ea typeface="+mj-ea"/>
                <a:cs typeface="+mj-cs"/>
              </a:rPr>
              <a:t>Supply Chain Dashboard for Store FIT Ltd</a:t>
            </a:r>
            <a:endParaRPr lang="en-GB" sz="2400" dirty="0"/>
          </a:p>
        </p:txBody>
      </p:sp>
      <p:pic>
        <p:nvPicPr>
          <p:cNvPr id="5" name="Content Placeholder 4">
            <a:extLst>
              <a:ext uri="{FF2B5EF4-FFF2-40B4-BE49-F238E27FC236}">
                <a16:creationId xmlns:a16="http://schemas.microsoft.com/office/drawing/2014/main" id="{1DC760EC-1979-EFB9-D49E-CC1461BCB5DA}"/>
              </a:ext>
            </a:extLst>
          </p:cNvPr>
          <p:cNvPicPr>
            <a:picLocks noGrp="1" noRot="1" noChangeAspect="1" noMove="1" noResize="1" noEditPoints="1" noAdjustHandles="1" noChangeArrowheads="1" noChangeShapeType="1" noCrop="1"/>
          </p:cNvPicPr>
          <p:nvPr>
            <p:ph sz="half" idx="1"/>
          </p:nvPr>
        </p:nvPicPr>
        <p:blipFill>
          <a:blip r:embed="rId3"/>
          <a:stretch>
            <a:fillRect/>
          </a:stretch>
        </p:blipFill>
        <p:spPr>
          <a:xfrm>
            <a:off x="-1" y="1080052"/>
            <a:ext cx="7726018" cy="4618383"/>
          </a:xfrm>
          <a:prstGeom prst="rect">
            <a:avLst/>
          </a:prstGeom>
          <a:ln>
            <a:noFill/>
          </a:ln>
          <a:effectLst>
            <a:outerShdw blurRad="50800" dist="38100" dir="8100000" algn="tr" rotWithShape="0">
              <a:prstClr val="black">
                <a:alpha val="40000"/>
              </a:prstClr>
            </a:outerShdw>
          </a:effectLst>
        </p:spPr>
      </p:pic>
      <p:sp>
        <p:nvSpPr>
          <p:cNvPr id="4" name="Content Placeholder 3">
            <a:extLst>
              <a:ext uri="{FF2B5EF4-FFF2-40B4-BE49-F238E27FC236}">
                <a16:creationId xmlns:a16="http://schemas.microsoft.com/office/drawing/2014/main" id="{3A84F074-7E6D-94D8-5931-254A0B96D158}"/>
              </a:ext>
            </a:extLst>
          </p:cNvPr>
          <p:cNvSpPr>
            <a:spLocks noGrp="1" noRot="1" noMove="1" noResize="1" noEditPoints="1" noAdjustHandles="1" noChangeArrowheads="1" noChangeShapeType="1"/>
          </p:cNvSpPr>
          <p:nvPr>
            <p:ph sz="half" idx="2"/>
          </p:nvPr>
        </p:nvSpPr>
        <p:spPr>
          <a:xfrm>
            <a:off x="7726017" y="0"/>
            <a:ext cx="4465982" cy="6858000"/>
          </a:xfrm>
          <a:solidFill>
            <a:schemeClr val="bg1"/>
          </a:solidFill>
          <a:ln>
            <a:noFill/>
          </a:ln>
          <a:effectLst>
            <a:outerShdw blurRad="50800" dist="38100" algn="l" rotWithShape="0">
              <a:prstClr val="black">
                <a:alpha val="40000"/>
              </a:prstClr>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rPr>
              <a:t>Visualisation: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50" b="1" i="0" u="none" strike="noStrike" cap="none" normalizeH="0" baseline="0" dirty="0">
                <a:ln>
                  <a:noFill/>
                </a:ln>
                <a:solidFill>
                  <a:schemeClr val="tx1"/>
                </a:solidFill>
                <a:effectLst/>
              </a:rPr>
              <a:t>Sum of ExpectedLeadTime and Sum of ActualLeadTime by Year, Quarter, and Month</a:t>
            </a:r>
            <a:r>
              <a:rPr kumimoji="0" lang="en-US" altLang="en-US" sz="10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This line chart compares the sum of expected lead times versus actual lead times over time (from January 2013 to mid-2016).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Sum of ActualLeadTime</a:t>
            </a:r>
            <a:r>
              <a:rPr kumimoji="0" lang="en-US" altLang="en-US" sz="1050" b="0" i="0" u="none" strike="noStrike" cap="none" normalizeH="0" baseline="0" dirty="0">
                <a:ln>
                  <a:noFill/>
                </a:ln>
                <a:solidFill>
                  <a:schemeClr val="tx1"/>
                </a:solidFill>
                <a:effectLst/>
              </a:rPr>
              <a:t>: Represented by the blue line, showing fluctuations and an overall increasing trend over time.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Sum of ExpectedLeadTime</a:t>
            </a:r>
            <a:r>
              <a:rPr kumimoji="0" lang="en-US" altLang="en-US" sz="1050" b="0" i="0" u="none" strike="noStrike" cap="none" normalizeH="0" baseline="0" dirty="0">
                <a:ln>
                  <a:noFill/>
                </a:ln>
                <a:solidFill>
                  <a:schemeClr val="tx1"/>
                </a:solidFill>
                <a:effectLst/>
              </a:rPr>
              <a:t>: Represented by the green line, which is more stable and consistently lower than the actual lead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rPr>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Lead Time Differences</a:t>
            </a:r>
            <a:r>
              <a:rPr kumimoji="0" lang="en-US" altLang="en-US" sz="10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The majority of lead times are close to expected, with an average lead time difference of 0.88 days. This suggests good performance in meeting delivery times.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The minimum and maximum delivery time differences (-3 to 1114) indicate there are some significant outliers which might need to be addressed separately.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Variability in Lead Times</a:t>
            </a:r>
            <a:r>
              <a:rPr kumimoji="0" lang="en-US" altLang="en-US" sz="10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The standard deviation of 21.10 days shows high variability, suggesting inconsistent lead times across different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Trends Over Time</a:t>
            </a:r>
            <a:r>
              <a:rPr kumimoji="0" lang="en-US" altLang="en-US" sz="10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The line chart shows that actual lead times have been increasing over time, diverging more from the expected lead times. This could indicate growing inefficiencies or increased delays in delivery over the years.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The expected lead times have remained relatively stable, implying that expectations are not changing, but actual performance is deviating.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Missing Data</a:t>
            </a:r>
            <a:r>
              <a:rPr kumimoji="0" lang="en-US" altLang="en-US" sz="10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With 284 missing lead time entries, </a:t>
            </a:r>
            <a:endParaRPr lang="en-US" altLang="en-US" sz="1050" dirty="0"/>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050" b="1"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tx1"/>
                </a:solidFill>
                <a:effectLst/>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rPr>
              <a:t>The dashboard highlights that while most orders are delivered close to the expected time, there is significant variability and some extreme delays that need attention. The increasing trend in actual lead times compared to expected lead times suggests a need for process improvements to reduce delays and better meet customer expectations. Addressing data quality issues and analyzing the causes of outliers will be crucial for improving overall performance.</a:t>
            </a:r>
          </a:p>
          <a:p>
            <a:pPr marL="0" indent="0">
              <a:buNone/>
            </a:pPr>
            <a:endParaRPr lang="en-GB" dirty="0"/>
          </a:p>
        </p:txBody>
      </p:sp>
    </p:spTree>
    <p:extLst>
      <p:ext uri="{BB962C8B-B14F-4D97-AF65-F5344CB8AC3E}">
        <p14:creationId xmlns:p14="http://schemas.microsoft.com/office/powerpoint/2010/main" val="11757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0" y="0"/>
            <a:ext cx="12188952" cy="724747"/>
          </a:xfrm>
        </p:spPr>
        <p:txBody>
          <a:bodyPr>
            <a:normAutofit/>
          </a:bodyPr>
          <a:lstStyle/>
          <a:p>
            <a:r>
              <a:rPr lang="en-US" sz="2400" dirty="0"/>
              <a:t>Predictive Analytics for Store FIT Ltd</a:t>
            </a:r>
          </a:p>
        </p:txBody>
      </p:sp>
      <p:graphicFrame>
        <p:nvGraphicFramePr>
          <p:cNvPr id="20" name="Content Placeholder">
            <a:extLst>
              <a:ext uri="{FF2B5EF4-FFF2-40B4-BE49-F238E27FC236}">
                <a16:creationId xmlns:a16="http://schemas.microsoft.com/office/drawing/2014/main" id="{6685670A-7B0C-AC44-7997-799D009788AB}"/>
              </a:ext>
            </a:extLst>
          </p:cNvPr>
          <p:cNvGraphicFramePr>
            <a:graphicFrameLocks noGrp="1" noDrilldown="1" noMove="1" noResize="1"/>
          </p:cNvGraphicFramePr>
          <p:nvPr>
            <p:ph idx="1"/>
            <p:extLst>
              <p:ext uri="{D42A27DB-BD31-4B8C-83A1-F6EECF244321}">
                <p14:modId xmlns:p14="http://schemas.microsoft.com/office/powerpoint/2010/main" val="1388156009"/>
              </p:ext>
            </p:extLst>
          </p:nvPr>
        </p:nvGraphicFramePr>
        <p:xfrm>
          <a:off x="0" y="854765"/>
          <a:ext cx="12188952" cy="6003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39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D29C-9DCB-7615-D50F-BF9DD11D6080}"/>
              </a:ext>
            </a:extLst>
          </p:cNvPr>
          <p:cNvSpPr>
            <a:spLocks noGrp="1" noRot="1" noMove="1" noResize="1" noEditPoints="1" noAdjustHandles="1" noChangeArrowheads="1" noChangeShapeType="1"/>
          </p:cNvSpPr>
          <p:nvPr>
            <p:ph type="title"/>
          </p:nvPr>
        </p:nvSpPr>
        <p:spPr>
          <a:xfrm>
            <a:off x="-3048" y="1"/>
            <a:ext cx="12188952" cy="826636"/>
          </a:xfrm>
        </p:spPr>
        <p:txBody>
          <a:bodyPr>
            <a:normAutofit/>
          </a:bodyPr>
          <a:lstStyle/>
          <a:p>
            <a:r>
              <a:rPr lang="en-GB" sz="2400" dirty="0"/>
              <a:t>Product Categories of Store FIT Ltd</a:t>
            </a:r>
          </a:p>
        </p:txBody>
      </p:sp>
      <p:graphicFrame>
        <p:nvGraphicFramePr>
          <p:cNvPr id="4" name="Content Placeholder 2">
            <a:extLst>
              <a:ext uri="{FF2B5EF4-FFF2-40B4-BE49-F238E27FC236}">
                <a16:creationId xmlns:a16="http://schemas.microsoft.com/office/drawing/2014/main" id="{13344A08-35DD-BFF6-CD05-948E02EE41BA}"/>
              </a:ext>
            </a:extLst>
          </p:cNvPr>
          <p:cNvGraphicFramePr>
            <a:graphicFrameLocks noGrp="1" noDrilldown="1" noMove="1" noResize="1"/>
          </p:cNvGraphicFramePr>
          <p:nvPr>
            <p:ph idx="1"/>
            <p:extLst>
              <p:ext uri="{D42A27DB-BD31-4B8C-83A1-F6EECF244321}">
                <p14:modId xmlns:p14="http://schemas.microsoft.com/office/powerpoint/2010/main" val="3296431099"/>
              </p:ext>
            </p:extLst>
          </p:nvPr>
        </p:nvGraphicFramePr>
        <p:xfrm>
          <a:off x="838200" y="1172817"/>
          <a:ext cx="10744200" cy="5135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22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A644-A680-8F6C-2650-87AB0B7132F0}"/>
              </a:ext>
            </a:extLst>
          </p:cNvPr>
          <p:cNvSpPr txBox="1">
            <a:spLocks noGrp="1" noRot="1" noMove="1" noResize="1" noEditPoints="1" noAdjustHandles="1" noChangeArrowheads="1" noChangeShapeType="1"/>
          </p:cNvSpPr>
          <p:nvPr/>
        </p:nvSpPr>
        <p:spPr>
          <a:xfrm>
            <a:off x="0" y="47414"/>
            <a:ext cx="12192000" cy="568959"/>
          </a:xfrm>
          <a:prstGeom prst="rect">
            <a:avLst/>
          </a:prstGeom>
        </p:spPr>
        <p:txBody>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marL="0" indent="0">
              <a:buFont typeface="Arial" panose="020B0604020202020204" pitchFamily="34" charset="0"/>
              <a:buNone/>
            </a:pPr>
            <a:r>
              <a:rPr lang="en-US" sz="2400" dirty="0"/>
              <a:t>Prediction of Demand for the Next 12 months ( Packaging Materials)</a:t>
            </a:r>
          </a:p>
        </p:txBody>
      </p:sp>
      <p:pic>
        <p:nvPicPr>
          <p:cNvPr id="4" name="Picture 3" descr="A graph with blue lines and orange lines&#10;&#10;Description automatically generated">
            <a:extLst>
              <a:ext uri="{FF2B5EF4-FFF2-40B4-BE49-F238E27FC236}">
                <a16:creationId xmlns:a16="http://schemas.microsoft.com/office/drawing/2014/main" id="{53F7002B-7D4C-85A3-F302-688F87DF1C9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294243" y="616374"/>
            <a:ext cx="6897757" cy="624162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54F3021-AF90-E64C-444E-4CA1A9AE6A74}"/>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 y="2073965"/>
            <a:ext cx="5294244" cy="4784036"/>
          </a:xfrm>
          <a:prstGeom prst="rect">
            <a:avLst/>
          </a:prstGeom>
        </p:spPr>
      </p:pic>
      <p:sp>
        <p:nvSpPr>
          <p:cNvPr id="6" name="TextBox 5">
            <a:extLst>
              <a:ext uri="{FF2B5EF4-FFF2-40B4-BE49-F238E27FC236}">
                <a16:creationId xmlns:a16="http://schemas.microsoft.com/office/drawing/2014/main" id="{8FC04479-B82E-7E39-2E7D-89C7119D9B8F}"/>
              </a:ext>
            </a:extLst>
          </p:cNvPr>
          <p:cNvSpPr txBox="1">
            <a:spLocks noGrp="1" noRot="1" noMove="1" noResize="1" noEditPoints="1" noAdjustHandles="1" noChangeArrowheads="1" noChangeShapeType="1"/>
          </p:cNvSpPr>
          <p:nvPr/>
        </p:nvSpPr>
        <p:spPr>
          <a:xfrm>
            <a:off x="0" y="569843"/>
            <a:ext cx="5294243" cy="1231106"/>
          </a:xfrm>
          <a:prstGeom prst="rect">
            <a:avLst/>
          </a:prstGeom>
          <a:noFill/>
        </p:spPr>
        <p:txBody>
          <a:bodyPr wrap="square">
            <a:spAutoFit/>
          </a:bodyPr>
          <a:lstStyle/>
          <a:p>
            <a:pPr algn="l"/>
            <a:r>
              <a:rPr lang="en-GB" sz="1400" b="1" i="0" dirty="0">
                <a:solidFill>
                  <a:srgbClr val="0D0D0D"/>
                </a:solidFill>
                <a:effectLst/>
                <a:highlight>
                  <a:srgbClr val="FFFFFF"/>
                </a:highlight>
              </a:rPr>
              <a:t>Trend Analysis:</a:t>
            </a:r>
          </a:p>
          <a:p>
            <a:pPr algn="l">
              <a:buFont typeface="Arial" panose="020B0604020202020204" pitchFamily="34" charset="0"/>
              <a:buChar char="•"/>
            </a:pPr>
            <a:r>
              <a:rPr lang="en-GB" sz="1400" b="0" i="0" dirty="0">
                <a:solidFill>
                  <a:srgbClr val="0D0D0D"/>
                </a:solidFill>
                <a:effectLst/>
                <a:highlight>
                  <a:srgbClr val="FFFFFF"/>
                </a:highlight>
              </a:rPr>
              <a:t>There is an overall increasing trend in demand from 2013 to 2016.</a:t>
            </a:r>
          </a:p>
          <a:p>
            <a:pPr algn="l">
              <a:buFont typeface="Arial" panose="020B0604020202020204" pitchFamily="34" charset="0"/>
              <a:buChar char="•"/>
            </a:pPr>
            <a:r>
              <a:rPr lang="en-GB" sz="1400" b="0" i="0" dirty="0">
                <a:solidFill>
                  <a:srgbClr val="0D0D0D"/>
                </a:solidFill>
                <a:effectLst/>
                <a:highlight>
                  <a:srgbClr val="FFFFFF"/>
                </a:highlight>
              </a:rPr>
              <a:t>The fluctuations suggest that demand is influenced by factors that cause periodic increases and decreases, which could be seasonal effects, promotions, or market dynamics</a:t>
            </a:r>
            <a:r>
              <a:rPr lang="en-GB" b="0" i="0" dirty="0">
                <a:solidFill>
                  <a:srgbClr val="0D0D0D"/>
                </a:solidFill>
                <a:effectLst/>
                <a:highlight>
                  <a:srgbClr val="FFFFFF"/>
                </a:highlight>
                <a:latin typeface="ui-sans-serif"/>
              </a:rPr>
              <a:t>.</a:t>
            </a:r>
          </a:p>
        </p:txBody>
      </p:sp>
    </p:spTree>
    <p:extLst>
      <p:ext uri="{BB962C8B-B14F-4D97-AF65-F5344CB8AC3E}">
        <p14:creationId xmlns:p14="http://schemas.microsoft.com/office/powerpoint/2010/main" val="336043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A643-B436-6920-A5CA-FE10FAA413C8}"/>
              </a:ext>
            </a:extLst>
          </p:cNvPr>
          <p:cNvSpPr>
            <a:spLocks noGrp="1" noRot="1" noMove="1" noResize="1" noEditPoints="1" noAdjustHandles="1" noChangeArrowheads="1" noChangeShapeType="1"/>
          </p:cNvSpPr>
          <p:nvPr>
            <p:ph type="title"/>
          </p:nvPr>
        </p:nvSpPr>
        <p:spPr>
          <a:xfrm>
            <a:off x="0" y="0"/>
            <a:ext cx="12192000" cy="655983"/>
          </a:xfrm>
        </p:spPr>
        <p:txBody>
          <a:bodyPr>
            <a:normAutofit fontScale="90000"/>
          </a:bodyPr>
          <a:lstStyle/>
          <a:p>
            <a:r>
              <a:rPr lang="en-US" sz="2400" dirty="0"/>
              <a:t>Calculations for Safety Stock level, Reorder Point and Z-Score</a:t>
            </a:r>
            <a:endParaRPr lang="en-GB" sz="2400" dirty="0"/>
          </a:p>
        </p:txBody>
      </p:sp>
      <p:sp>
        <p:nvSpPr>
          <p:cNvPr id="3" name="Content Placeholder 2">
            <a:extLst>
              <a:ext uri="{FF2B5EF4-FFF2-40B4-BE49-F238E27FC236}">
                <a16:creationId xmlns:a16="http://schemas.microsoft.com/office/drawing/2014/main" id="{EDABD107-0D72-1453-6AA6-22E9C16D7E5E}"/>
              </a:ext>
            </a:extLst>
          </p:cNvPr>
          <p:cNvSpPr>
            <a:spLocks noGrp="1" noRot="1" noMove="1" noResize="1" noEditPoints="1" noAdjustHandles="1" noChangeArrowheads="1" noChangeShapeType="1"/>
          </p:cNvSpPr>
          <p:nvPr>
            <p:ph idx="1"/>
          </p:nvPr>
        </p:nvSpPr>
        <p:spPr>
          <a:xfrm>
            <a:off x="0" y="655983"/>
            <a:ext cx="12192000" cy="6202017"/>
          </a:xfrm>
          <a:solidFill>
            <a:schemeClr val="bg1"/>
          </a:solidFill>
        </p:spPr>
        <p:txBody>
          <a:bodyPr>
            <a:normAutofit/>
          </a:bodyPr>
          <a:lstStyle/>
          <a:p>
            <a:endParaRPr lang="en-GB" sz="1800" b="1" dirty="0"/>
          </a:p>
          <a:p>
            <a:r>
              <a:rPr lang="en-GB" sz="1800" b="1" dirty="0"/>
              <a:t>Safety Stock Level: </a:t>
            </a:r>
            <a:r>
              <a:rPr lang="en-GB" sz="1800" dirty="0"/>
              <a:t>The safety stock level is the extra quantity of inventory held to mitigate the risk of stockouts caused by uncertainties in demand and supply. It acts as a buffer to ensure that there is enough stock to meet customer demand even if actual demand exceeds forecasts or if there are delays in supply.</a:t>
            </a:r>
            <a:br>
              <a:rPr lang="en-GB" sz="1800" dirty="0"/>
            </a:br>
            <a:r>
              <a:rPr lang="en-GB" sz="1800" dirty="0"/>
              <a:t>safety_stock_level = z_score * demand_std_dev * np.sqrt(lead_time)</a:t>
            </a:r>
          </a:p>
          <a:p>
            <a:endParaRPr lang="en-GB" sz="1800" dirty="0"/>
          </a:p>
          <a:p>
            <a:r>
              <a:rPr lang="en-GB" sz="1800" dirty="0"/>
              <a:t> </a:t>
            </a:r>
            <a:r>
              <a:rPr lang="en-GB" sz="1800" b="1" dirty="0"/>
              <a:t>Reorder Point: </a:t>
            </a:r>
            <a:r>
              <a:rPr lang="en-GB" sz="1800" dirty="0"/>
              <a:t>The reorder point is the inventory level at which a new order should be placed to replenish stock before it runs out. It is calculated to ensure that new stock arrives just in time to avoid stockouts, considering the lead time for replenishment.</a:t>
            </a:r>
          </a:p>
          <a:p>
            <a:pPr marL="0" indent="0">
              <a:buNone/>
            </a:pPr>
            <a:r>
              <a:rPr lang="en-GB" sz="1800" dirty="0"/>
              <a:t>    reorder_point = lead_time_demand + safety_stock_level</a:t>
            </a:r>
          </a:p>
          <a:p>
            <a:endParaRPr lang="en-GB" sz="1800" dirty="0"/>
          </a:p>
          <a:p>
            <a:r>
              <a:rPr lang="en-GB" sz="1800" b="1" dirty="0"/>
              <a:t>Z- Score: </a:t>
            </a:r>
            <a:r>
              <a:rPr lang="en-GB" sz="1800" dirty="0"/>
              <a:t>The Z-score, also known as the standard score, is a statistical measure that indicates how many standard deviations a data point is from the mean of the dataset. It is used to standardize data and compare individual data points to the overall distribution.</a:t>
            </a:r>
          </a:p>
          <a:p>
            <a:pPr marL="0" indent="0">
              <a:buNone/>
            </a:pPr>
            <a:r>
              <a:rPr lang="en-GB" sz="1800" dirty="0"/>
              <a:t>   z_scores = (data - mean) / std_dev</a:t>
            </a:r>
          </a:p>
          <a:p>
            <a:pPr marL="0" indent="0">
              <a:buNone/>
            </a:pPr>
            <a:endParaRPr lang="en-GB" dirty="0"/>
          </a:p>
        </p:txBody>
      </p:sp>
    </p:spTree>
    <p:extLst>
      <p:ext uri="{BB962C8B-B14F-4D97-AF65-F5344CB8AC3E}">
        <p14:creationId xmlns:p14="http://schemas.microsoft.com/office/powerpoint/2010/main" val="289889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1143318" y="914400"/>
            <a:ext cx="4952681" cy="5105400"/>
          </a:xfrm>
        </p:spPr>
        <p:txBody>
          <a:bodyPr anchor="ctr">
            <a:normAutofit/>
          </a:bodyPr>
          <a:lstStyle/>
          <a:p>
            <a:r>
              <a:rPr lang="en-US" sz="2400" dirty="0"/>
              <a:t>Group B Project </a:t>
            </a:r>
            <a:br>
              <a:rPr lang="en-US" sz="2400" dirty="0"/>
            </a:br>
            <a:r>
              <a:rPr lang="en-US" sz="2400" dirty="0"/>
              <a:t>Team Members</a:t>
            </a:r>
          </a:p>
        </p:txBody>
      </p:sp>
      <p:sp>
        <p:nvSpPr>
          <p:cNvPr id="7" name="Content Placeholder 6">
            <a:extLst>
              <a:ext uri="{FF2B5EF4-FFF2-40B4-BE49-F238E27FC236}">
                <a16:creationId xmlns:a16="http://schemas.microsoft.com/office/drawing/2014/main" id="{2F6853E8-8918-D278-8735-9EA6A07D1065}"/>
              </a:ext>
            </a:extLst>
          </p:cNvPr>
          <p:cNvSpPr>
            <a:spLocks noGrp="1" noRot="1" noMove="1" noResize="1" noEditPoints="1" noAdjustHandles="1" noChangeArrowheads="1" noChangeShapeType="1"/>
          </p:cNvSpPr>
          <p:nvPr>
            <p:ph idx="1"/>
          </p:nvPr>
        </p:nvSpPr>
        <p:spPr>
          <a:xfrm>
            <a:off x="6324601" y="914400"/>
            <a:ext cx="4648200" cy="5105400"/>
          </a:xfrm>
        </p:spPr>
        <p:txBody>
          <a:bodyPr anchor="ctr">
            <a:normAutofit fontScale="92500" lnSpcReduction="10000"/>
          </a:bodyPr>
          <a:lstStyle/>
          <a:p>
            <a:pPr marL="0" lvl="0" indent="0">
              <a:lnSpc>
                <a:spcPct val="100000"/>
              </a:lnSpc>
              <a:buNone/>
            </a:pPr>
            <a:r>
              <a:rPr lang="en-US" sz="1500" dirty="0"/>
              <a:t>         </a:t>
            </a:r>
            <a:r>
              <a:rPr lang="en-US" sz="1500" b="1" dirty="0"/>
              <a:t>Team Roles and Responsibilities</a:t>
            </a:r>
          </a:p>
          <a:p>
            <a:pPr marL="457200" lvl="1" indent="0">
              <a:lnSpc>
                <a:spcPct val="100000"/>
              </a:lnSpc>
              <a:buNone/>
            </a:pPr>
            <a:r>
              <a:rPr lang="en-US" sz="1500" b="1" dirty="0"/>
              <a:t>Business Analyst</a:t>
            </a:r>
            <a:r>
              <a:rPr lang="en-US" sz="1500" dirty="0"/>
              <a:t>:  Analyzes business processes, identifies improvement areas, and ensures project aligns with business needs.</a:t>
            </a:r>
          </a:p>
          <a:p>
            <a:pPr lvl="1">
              <a:lnSpc>
                <a:spcPct val="100000"/>
              </a:lnSpc>
              <a:buFont typeface="Wingdings" panose="05000000000000000000" pitchFamily="2" charset="2"/>
              <a:buChar char="q"/>
            </a:pPr>
            <a:r>
              <a:rPr lang="en-US" sz="1500" b="1" dirty="0"/>
              <a:t>Imaobong Enoh</a:t>
            </a:r>
          </a:p>
          <a:p>
            <a:pPr lvl="1">
              <a:lnSpc>
                <a:spcPct val="100000"/>
              </a:lnSpc>
              <a:buFont typeface="Wingdings" panose="05000000000000000000" pitchFamily="2" charset="2"/>
              <a:buChar char="q"/>
            </a:pPr>
            <a:r>
              <a:rPr lang="en-US" sz="1500" b="1" dirty="0"/>
              <a:t>Hope Usen</a:t>
            </a:r>
          </a:p>
          <a:p>
            <a:pPr lvl="1">
              <a:lnSpc>
                <a:spcPct val="100000"/>
              </a:lnSpc>
              <a:buFont typeface="Wingdings" panose="05000000000000000000" pitchFamily="2" charset="2"/>
              <a:buChar char="q"/>
            </a:pPr>
            <a:r>
              <a:rPr lang="en-US" sz="1500" b="1" dirty="0"/>
              <a:t>Olaronke Jaiyeola</a:t>
            </a:r>
          </a:p>
          <a:p>
            <a:pPr lvl="1">
              <a:lnSpc>
                <a:spcPct val="100000"/>
              </a:lnSpc>
              <a:buFont typeface="Wingdings" panose="05000000000000000000" pitchFamily="2" charset="2"/>
              <a:buChar char="q"/>
            </a:pPr>
            <a:r>
              <a:rPr lang="en-US" sz="1500" b="1" dirty="0"/>
              <a:t>Victoria Madamidola</a:t>
            </a:r>
          </a:p>
          <a:p>
            <a:pPr lvl="1">
              <a:lnSpc>
                <a:spcPct val="100000"/>
              </a:lnSpc>
            </a:pPr>
            <a:endParaRPr lang="en-US" sz="1500" dirty="0"/>
          </a:p>
          <a:p>
            <a:pPr marL="457200" lvl="1" indent="0">
              <a:lnSpc>
                <a:spcPct val="100000"/>
              </a:lnSpc>
              <a:buNone/>
            </a:pPr>
            <a:r>
              <a:rPr lang="en-US" sz="1500" b="1" dirty="0"/>
              <a:t>Data Analyst</a:t>
            </a:r>
            <a:r>
              <a:rPr lang="en-US" sz="1500" dirty="0"/>
              <a:t>:  Gathers and processes data and performs preliminary analysis</a:t>
            </a:r>
          </a:p>
          <a:p>
            <a:pPr lvl="1">
              <a:lnSpc>
                <a:spcPct val="100000"/>
              </a:lnSpc>
              <a:buFont typeface="Wingdings" panose="05000000000000000000" pitchFamily="2" charset="2"/>
              <a:buChar char="q"/>
            </a:pPr>
            <a:r>
              <a:rPr lang="en-US" sz="1500" b="1" dirty="0"/>
              <a:t>Frank Egede</a:t>
            </a:r>
          </a:p>
          <a:p>
            <a:pPr lvl="1">
              <a:lnSpc>
                <a:spcPct val="100000"/>
              </a:lnSpc>
              <a:buFont typeface="Wingdings" panose="05000000000000000000" pitchFamily="2" charset="2"/>
              <a:buChar char="q"/>
            </a:pPr>
            <a:r>
              <a:rPr lang="en-US" sz="1500" b="1" dirty="0"/>
              <a:t>Afolake Ajala</a:t>
            </a:r>
          </a:p>
          <a:p>
            <a:pPr lvl="1">
              <a:lnSpc>
                <a:spcPct val="100000"/>
              </a:lnSpc>
            </a:pPr>
            <a:endParaRPr lang="en-US" sz="1500" dirty="0"/>
          </a:p>
          <a:p>
            <a:pPr marL="457200" lvl="1" indent="0">
              <a:lnSpc>
                <a:spcPct val="100000"/>
              </a:lnSpc>
              <a:buNone/>
            </a:pPr>
            <a:r>
              <a:rPr lang="en-US" sz="1500" b="1" dirty="0"/>
              <a:t>Data Scientist:  </a:t>
            </a:r>
            <a:r>
              <a:rPr lang="en-US" sz="1500" dirty="0"/>
              <a:t>Develops predictive models and performs advanced data analysis</a:t>
            </a:r>
          </a:p>
          <a:p>
            <a:pPr lvl="1">
              <a:lnSpc>
                <a:spcPct val="100000"/>
              </a:lnSpc>
              <a:buFont typeface="Wingdings" panose="05000000000000000000" pitchFamily="2" charset="2"/>
              <a:buChar char="q"/>
            </a:pPr>
            <a:r>
              <a:rPr lang="en-US" sz="1500" b="1" dirty="0"/>
              <a:t>Isaac Olumuyiwa</a:t>
            </a:r>
            <a:endParaRPr lang="en-GB" sz="1500" dirty="0"/>
          </a:p>
        </p:txBody>
      </p:sp>
    </p:spTree>
    <p:extLst>
      <p:ext uri="{BB962C8B-B14F-4D97-AF65-F5344CB8AC3E}">
        <p14:creationId xmlns:p14="http://schemas.microsoft.com/office/powerpoint/2010/main" val="2021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59DB93-FEC4-C2E3-DCCB-128F600F4D80}"/>
              </a:ext>
            </a:extLst>
          </p:cNvPr>
          <p:cNvSpPr txBox="1">
            <a:spLocks noGrp="1" noRot="1" noMove="1" noResize="1" noEditPoints="1" noAdjustHandles="1" noChangeArrowheads="1" noChangeShapeType="1"/>
          </p:cNvSpPr>
          <p:nvPr/>
        </p:nvSpPr>
        <p:spPr>
          <a:xfrm>
            <a:off x="0" y="1"/>
            <a:ext cx="6407573" cy="1009226"/>
          </a:xfrm>
          <a:prstGeom prst="rect">
            <a:avLst/>
          </a:prstGeom>
        </p:spPr>
        <p:txBody>
          <a:bodyPr vert="horz" lIns="91440" tIns="45720" rIns="91440" bIns="45720" rtlCol="0" anchor="ctr">
            <a:normAutofit fontScale="97500"/>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Packaging Materials</a:t>
            </a:r>
            <a:endParaRPr lang="en-US" sz="2000" dirty="0"/>
          </a:p>
        </p:txBody>
      </p:sp>
      <p:sp>
        <p:nvSpPr>
          <p:cNvPr id="5" name="TextBox 4">
            <a:extLst>
              <a:ext uri="{FF2B5EF4-FFF2-40B4-BE49-F238E27FC236}">
                <a16:creationId xmlns:a16="http://schemas.microsoft.com/office/drawing/2014/main" id="{0B15C52C-6233-302B-4A7E-434D9C8F7C92}"/>
              </a:ext>
            </a:extLst>
          </p:cNvPr>
          <p:cNvSpPr txBox="1">
            <a:spLocks noGrp="1" noRot="1" noMove="1" noResize="1" noEditPoints="1" noAdjustHandles="1" noChangeArrowheads="1" noChangeShapeType="1"/>
          </p:cNvSpPr>
          <p:nvPr/>
        </p:nvSpPr>
        <p:spPr>
          <a:xfrm>
            <a:off x="1" y="1212574"/>
            <a:ext cx="6096000" cy="5645426"/>
          </a:xfrm>
          <a:prstGeom prst="rect">
            <a:avLst/>
          </a:prstGeom>
        </p:spPr>
        <p:txBody>
          <a:bodyPr vert="horz" lIns="91440" tIns="45720" rIns="91440" bIns="45720" rtlCol="0" anchor="ctr">
            <a:normAutofit/>
          </a:bodyPr>
          <a:lstStyle/>
          <a:p>
            <a:pPr>
              <a:lnSpc>
                <a:spcPct val="90000"/>
              </a:lnSpc>
              <a:spcAft>
                <a:spcPts val="600"/>
              </a:spcAft>
            </a:pPr>
            <a:r>
              <a:rPr lang="en-US" sz="1600" b="1" dirty="0">
                <a:cs typeface="Calibri" panose="020F0502020204030204" pitchFamily="34" charset="0"/>
              </a:rPr>
              <a:t>Key Observations:</a:t>
            </a:r>
          </a:p>
          <a:p>
            <a:pPr>
              <a:lnSpc>
                <a:spcPct val="90000"/>
              </a:lnSpc>
              <a:spcAft>
                <a:spcPts val="600"/>
              </a:spcAft>
            </a:pPr>
            <a:endParaRPr lang="en-US" sz="1900" dirty="0">
              <a:cs typeface="Calibri" panose="020F0502020204030204" pitchFamily="34" charset="0"/>
            </a:endParaRPr>
          </a:p>
          <a:p>
            <a:pPr marL="285750" indent="-285750">
              <a:lnSpc>
                <a:spcPct val="90000"/>
              </a:lnSpc>
              <a:spcAft>
                <a:spcPts val="600"/>
              </a:spcAft>
              <a:buFont typeface="Wingdings" panose="05000000000000000000" pitchFamily="2" charset="2"/>
              <a:buChar char="q"/>
            </a:pPr>
            <a:r>
              <a:rPr lang="en-US" sz="1600" dirty="0">
                <a:cs typeface="Calibri" panose="020F0502020204030204" pitchFamily="34" charset="0"/>
              </a:rPr>
              <a:t>Demand Trends:</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Peaks in July 2016 (180,230 units) and May 2017 (171,866 units).</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Lower in February 2017 (141,638 units).</a:t>
            </a:r>
          </a:p>
          <a:p>
            <a:pPr>
              <a:lnSpc>
                <a:spcPct val="90000"/>
              </a:lnSpc>
              <a:spcAft>
                <a:spcPts val="600"/>
              </a:spcAft>
            </a:pPr>
            <a:endParaRPr lang="en-US" sz="1600" dirty="0">
              <a:cs typeface="Calibri" panose="020F0502020204030204" pitchFamily="34" charset="0"/>
            </a:endParaRPr>
          </a:p>
          <a:p>
            <a:pPr marL="285750" indent="-285750">
              <a:lnSpc>
                <a:spcPct val="90000"/>
              </a:lnSpc>
              <a:spcAft>
                <a:spcPts val="600"/>
              </a:spcAft>
              <a:buFont typeface="Wingdings" panose="05000000000000000000" pitchFamily="2" charset="2"/>
              <a:buChar char="q"/>
            </a:pPr>
            <a:r>
              <a:rPr lang="en-US" sz="1600" dirty="0">
                <a:cs typeface="Calibri" panose="020F0502020204030204" pitchFamily="34" charset="0"/>
              </a:rPr>
              <a:t>Service Levels:</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Higher Z-Scores (e.g., 1.844 in July 2016) indicate higher safety stock needs.</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Lower Z-Scores (e.g., 0.045 in October 2016) imply lower safety stock.</a:t>
            </a:r>
          </a:p>
          <a:p>
            <a:pPr>
              <a:lnSpc>
                <a:spcPct val="90000"/>
              </a:lnSpc>
              <a:spcAft>
                <a:spcPts val="600"/>
              </a:spcAft>
            </a:pPr>
            <a:endParaRPr lang="en-US" sz="1600" dirty="0">
              <a:cs typeface="Calibri" panose="020F0502020204030204" pitchFamily="34" charset="0"/>
            </a:endParaRPr>
          </a:p>
          <a:p>
            <a:pPr marL="285750" indent="-285750">
              <a:lnSpc>
                <a:spcPct val="90000"/>
              </a:lnSpc>
              <a:spcAft>
                <a:spcPts val="600"/>
              </a:spcAft>
              <a:buFont typeface="Wingdings" panose="05000000000000000000" pitchFamily="2" charset="2"/>
              <a:buChar char="q"/>
            </a:pPr>
            <a:r>
              <a:rPr lang="en-US" sz="1600" dirty="0">
                <a:cs typeface="Calibri" panose="020F0502020204030204" pitchFamily="34" charset="0"/>
              </a:rPr>
              <a:t>Safety Stock:</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Correlates with Z-Score and demand.</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High in July 2016 (70,013 units), low in October 2016 (1,710 units).</a:t>
            </a:r>
          </a:p>
          <a:p>
            <a:pPr>
              <a:lnSpc>
                <a:spcPct val="90000"/>
              </a:lnSpc>
              <a:spcAft>
                <a:spcPts val="600"/>
              </a:spcAft>
            </a:pPr>
            <a:endParaRPr lang="en-US" sz="1600" dirty="0">
              <a:cs typeface="Calibri" panose="020F0502020204030204" pitchFamily="34" charset="0"/>
            </a:endParaRPr>
          </a:p>
          <a:p>
            <a:pPr marL="285750" indent="-285750">
              <a:lnSpc>
                <a:spcPct val="90000"/>
              </a:lnSpc>
              <a:spcAft>
                <a:spcPts val="600"/>
              </a:spcAft>
              <a:buFont typeface="Wingdings" panose="05000000000000000000" pitchFamily="2" charset="2"/>
              <a:buChar char="q"/>
            </a:pPr>
            <a:r>
              <a:rPr lang="en-US" sz="1600" dirty="0">
                <a:cs typeface="Calibri" panose="020F0502020204030204" pitchFamily="34" charset="0"/>
              </a:rPr>
              <a:t>Reorder Points</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Combine safety stock and demand.</a:t>
            </a:r>
          </a:p>
          <a:p>
            <a:pPr marL="285750" indent="-285750">
              <a:lnSpc>
                <a:spcPct val="90000"/>
              </a:lnSpc>
              <a:spcAft>
                <a:spcPts val="600"/>
              </a:spcAft>
              <a:buFont typeface="Arial" panose="020B0604020202020204" pitchFamily="34" charset="0"/>
              <a:buChar char="•"/>
            </a:pPr>
            <a:r>
              <a:rPr lang="en-US" sz="1600" dirty="0">
                <a:cs typeface="Calibri" panose="020F0502020204030204" pitchFamily="34" charset="0"/>
              </a:rPr>
              <a:t>High in July 2016 (70,024), low in October 2016 (1,721).</a:t>
            </a:r>
          </a:p>
          <a:p>
            <a:pPr indent="-228600">
              <a:lnSpc>
                <a:spcPct val="90000"/>
              </a:lnSpc>
              <a:spcAft>
                <a:spcPts val="600"/>
              </a:spcAft>
              <a:buFont typeface="Arial" panose="020B0604020202020204" pitchFamily="34" charset="0"/>
              <a:buChar char="•"/>
            </a:pPr>
            <a:endParaRPr lang="en-US" sz="1100" dirty="0"/>
          </a:p>
        </p:txBody>
      </p:sp>
      <p:pic>
        <p:nvPicPr>
          <p:cNvPr id="6" name="Picture 5" descr="A graph with blue lines&#10;&#10;Description automatically generated">
            <a:extLst>
              <a:ext uri="{FF2B5EF4-FFF2-40B4-BE49-F238E27FC236}">
                <a16:creationId xmlns:a16="http://schemas.microsoft.com/office/drawing/2014/main" id="{AD2EE356-374E-3DBE-9CF7-14F907F166D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204373" y="3523169"/>
            <a:ext cx="5987627" cy="3334831"/>
          </a:xfrm>
          <a:prstGeom prst="rect">
            <a:avLst/>
          </a:prstGeom>
        </p:spPr>
      </p:pic>
      <p:pic>
        <p:nvPicPr>
          <p:cNvPr id="7" name="Picture 6" descr="A table with numbers and lines&#10;&#10;Description automatically generated">
            <a:extLst>
              <a:ext uri="{FF2B5EF4-FFF2-40B4-BE49-F238E27FC236}">
                <a16:creationId xmlns:a16="http://schemas.microsoft.com/office/drawing/2014/main" id="{631DB900-2E45-D02F-30E8-8D50B67C64A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407573" y="250613"/>
            <a:ext cx="5781379" cy="3272556"/>
          </a:xfrm>
          <a:prstGeom prst="rect">
            <a:avLst/>
          </a:prstGeom>
        </p:spPr>
      </p:pic>
    </p:spTree>
    <p:extLst>
      <p:ext uri="{BB962C8B-B14F-4D97-AF65-F5344CB8AC3E}">
        <p14:creationId xmlns:p14="http://schemas.microsoft.com/office/powerpoint/2010/main" val="200258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22638C-D3F0-28C8-C1E7-D351A052E5D6}"/>
              </a:ext>
            </a:extLst>
          </p:cNvPr>
          <p:cNvSpPr txBox="1">
            <a:spLocks noGrp="1" noRot="1" noMove="1" noResize="1" noEditPoints="1" noAdjustHandles="1" noChangeArrowheads="1" noChangeShapeType="1"/>
          </p:cNvSpPr>
          <p:nvPr/>
        </p:nvSpPr>
        <p:spPr>
          <a:xfrm>
            <a:off x="0" y="1"/>
            <a:ext cx="6232976" cy="98971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Clothing</a:t>
            </a:r>
            <a:endParaRPr lang="en-US" sz="2000" dirty="0"/>
          </a:p>
        </p:txBody>
      </p:sp>
      <p:pic>
        <p:nvPicPr>
          <p:cNvPr id="5" name="Picture 4" descr="A table with numbers and lines&#10;&#10;Description automatically generated">
            <a:extLst>
              <a:ext uri="{FF2B5EF4-FFF2-40B4-BE49-F238E27FC236}">
                <a16:creationId xmlns:a16="http://schemas.microsoft.com/office/drawing/2014/main" id="{33E553A0-E65C-7E5D-26AF-D184AC5D1A8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235148" y="238907"/>
            <a:ext cx="5740542" cy="3598805"/>
          </a:xfrm>
          <a:prstGeom prst="rect">
            <a:avLst/>
          </a:prstGeom>
        </p:spPr>
      </p:pic>
      <p:pic>
        <p:nvPicPr>
          <p:cNvPr id="6" name="Picture 5" descr="A graph with blue lines&#10;&#10;Description automatically generated">
            <a:extLst>
              <a:ext uri="{FF2B5EF4-FFF2-40B4-BE49-F238E27FC236}">
                <a16:creationId xmlns:a16="http://schemas.microsoft.com/office/drawing/2014/main" id="{53D78DC9-27C9-A1D8-4139-44DD0CC461A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235148" y="3837712"/>
            <a:ext cx="5617691" cy="2960561"/>
          </a:xfrm>
          <a:prstGeom prst="rect">
            <a:avLst/>
          </a:prstGeom>
        </p:spPr>
      </p:pic>
      <p:sp>
        <p:nvSpPr>
          <p:cNvPr id="7" name="TextBox 6">
            <a:extLst>
              <a:ext uri="{FF2B5EF4-FFF2-40B4-BE49-F238E27FC236}">
                <a16:creationId xmlns:a16="http://schemas.microsoft.com/office/drawing/2014/main" id="{FCC1E78C-5856-5A78-FBD9-0F7A5CB0118C}"/>
              </a:ext>
            </a:extLst>
          </p:cNvPr>
          <p:cNvSpPr txBox="1">
            <a:spLocks noGrp="1" noRot="1" noMove="1" noResize="1" noEditPoints="1" noAdjustHandles="1" noChangeArrowheads="1" noChangeShapeType="1"/>
          </p:cNvSpPr>
          <p:nvPr/>
        </p:nvSpPr>
        <p:spPr>
          <a:xfrm>
            <a:off x="0" y="1523200"/>
            <a:ext cx="6235148" cy="4524315"/>
          </a:xfrm>
          <a:prstGeom prst="rect">
            <a:avLst/>
          </a:prstGeom>
          <a:noFill/>
        </p:spPr>
        <p:txBody>
          <a:bodyPr wrap="square">
            <a:spAutoFit/>
          </a:bodyPr>
          <a:lstStyle/>
          <a:p>
            <a:pPr algn="l"/>
            <a:r>
              <a:rPr lang="en-US" sz="1600" b="1" dirty="0"/>
              <a:t>Key Observations:</a:t>
            </a:r>
          </a:p>
          <a:p>
            <a:pPr algn="l"/>
            <a:endParaRPr lang="en-US" sz="1600" dirty="0"/>
          </a:p>
          <a:p>
            <a:pPr marL="285750" indent="-285750">
              <a:buFont typeface="Wingdings" panose="05000000000000000000" pitchFamily="2" charset="2"/>
              <a:buChar char="q"/>
            </a:pPr>
            <a:r>
              <a:rPr lang="en-US" sz="1600" dirty="0"/>
              <a:t>Demand fluctuates monthly, with peaks in July 2016 and May 2017 and troughs in August 2016 and February 2017, reflecting seasonal patterns.</a:t>
            </a:r>
            <a:br>
              <a:rPr lang="en-US" sz="1600" dirty="0"/>
            </a:br>
            <a:endParaRPr lang="en-US" sz="1600" dirty="0"/>
          </a:p>
          <a:p>
            <a:pPr marL="285750" indent="-285750">
              <a:buFont typeface="Wingdings" panose="05000000000000000000" pitchFamily="2" charset="2"/>
              <a:buChar char="q"/>
            </a:pPr>
            <a:r>
              <a:rPr lang="en-US" sz="1600" dirty="0"/>
              <a:t>Safety stock adjusts based on demand variability (Z-Score) to maintain service levels, with higher Z-Scores requiring higher safety stocks.</a:t>
            </a:r>
            <a:br>
              <a:rPr lang="en-US" sz="1600" dirty="0"/>
            </a:br>
            <a:endParaRPr lang="en-US" sz="1600" dirty="0"/>
          </a:p>
          <a:p>
            <a:pPr marL="285750" indent="-285750">
              <a:buFont typeface="Wingdings" panose="05000000000000000000" pitchFamily="2" charset="2"/>
              <a:buChar char="q"/>
            </a:pPr>
            <a:r>
              <a:rPr lang="en-US" sz="1600" dirty="0"/>
              <a:t>Safety stock levels vary according to demand uncertainty, with higher Z-Scores indicating higher safety stocks.</a:t>
            </a:r>
            <a:br>
              <a:rPr lang="en-US" sz="1600" dirty="0"/>
            </a:br>
            <a:endParaRPr lang="en-US" sz="1600" dirty="0"/>
          </a:p>
          <a:p>
            <a:pPr marL="285750" indent="-285750">
              <a:buFont typeface="Wingdings" panose="05000000000000000000" pitchFamily="2" charset="2"/>
              <a:buChar char="q"/>
            </a:pPr>
            <a:r>
              <a:rPr lang="en-US" sz="1600" dirty="0"/>
              <a:t>Reorder points are set slightly above safety stock levels to ensure timely replenishment and supply continuity.</a:t>
            </a:r>
            <a:br>
              <a:rPr lang="en-US" sz="1600" dirty="0"/>
            </a:br>
            <a:endParaRPr lang="en-US" sz="1600" dirty="0"/>
          </a:p>
          <a:p>
            <a:pPr marL="285750" indent="-285750">
              <a:buFont typeface="Wingdings" panose="05000000000000000000" pitchFamily="2" charset="2"/>
              <a:buChar char="q"/>
            </a:pPr>
            <a:r>
              <a:rPr lang="en-US" sz="1600" dirty="0"/>
              <a:t>Effective management of safety stock and reorder points optimizes service levels while minimizing stockout risks.</a:t>
            </a:r>
          </a:p>
        </p:txBody>
      </p:sp>
    </p:spTree>
    <p:extLst>
      <p:ext uri="{BB962C8B-B14F-4D97-AF65-F5344CB8AC3E}">
        <p14:creationId xmlns:p14="http://schemas.microsoft.com/office/powerpoint/2010/main" val="24317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75C5DC-9EC3-43EB-79F7-C1C869F4FE14}"/>
              </a:ext>
            </a:extLst>
          </p:cNvPr>
          <p:cNvSpPr txBox="1">
            <a:spLocks noGrp="1" noRot="1" noMove="1" noResize="1" noEditPoints="1" noAdjustHandles="1" noChangeArrowheads="1" noChangeShapeType="1"/>
          </p:cNvSpPr>
          <p:nvPr/>
        </p:nvSpPr>
        <p:spPr>
          <a:xfrm>
            <a:off x="0" y="1"/>
            <a:ext cx="6314659" cy="821634"/>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a:t>
            </a:r>
          </a:p>
          <a:p>
            <a:r>
              <a:rPr lang="en-US" sz="2000" dirty="0"/>
              <a:t>Safety Stock Reorder points for </a:t>
            </a:r>
            <a:r>
              <a:rPr lang="en-US" sz="2000" dirty="0">
                <a:solidFill>
                  <a:schemeClr val="accent1"/>
                </a:solidFill>
              </a:rPr>
              <a:t>Computing Novelties</a:t>
            </a:r>
            <a:endParaRPr lang="en-US" sz="2000" dirty="0"/>
          </a:p>
        </p:txBody>
      </p:sp>
      <p:pic>
        <p:nvPicPr>
          <p:cNvPr id="5" name="Picture 4" descr="A graph with blue lines&#10;&#10;Description automatically generated">
            <a:extLst>
              <a:ext uri="{FF2B5EF4-FFF2-40B4-BE49-F238E27FC236}">
                <a16:creationId xmlns:a16="http://schemas.microsoft.com/office/drawing/2014/main" id="{B61C78CF-79C9-54A3-B175-6C44B27DDFE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248401" y="3743712"/>
            <a:ext cx="5612209" cy="3114288"/>
          </a:xfrm>
          <a:prstGeom prst="rect">
            <a:avLst/>
          </a:prstGeom>
        </p:spPr>
      </p:pic>
      <p:pic>
        <p:nvPicPr>
          <p:cNvPr id="6" name="Picture 5" descr="A table with numbers and symbols&#10;&#10;Description automatically generated">
            <a:extLst>
              <a:ext uri="{FF2B5EF4-FFF2-40B4-BE49-F238E27FC236}">
                <a16:creationId xmlns:a16="http://schemas.microsoft.com/office/drawing/2014/main" id="{C00F01B9-D7A9-F657-1678-9DF3F011460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248402" y="125037"/>
            <a:ext cx="5447068" cy="3618674"/>
          </a:xfrm>
          <a:prstGeom prst="rect">
            <a:avLst/>
          </a:prstGeom>
        </p:spPr>
      </p:pic>
      <p:sp>
        <p:nvSpPr>
          <p:cNvPr id="7" name="TextBox 6">
            <a:extLst>
              <a:ext uri="{FF2B5EF4-FFF2-40B4-BE49-F238E27FC236}">
                <a16:creationId xmlns:a16="http://schemas.microsoft.com/office/drawing/2014/main" id="{36639F41-5328-3EE9-2F61-1FE0086962B3}"/>
              </a:ext>
            </a:extLst>
          </p:cNvPr>
          <p:cNvSpPr txBox="1">
            <a:spLocks noGrp="1" noRot="1" noMove="1" noResize="1" noEditPoints="1" noAdjustHandles="1" noChangeArrowheads="1" noChangeShapeType="1"/>
          </p:cNvSpPr>
          <p:nvPr/>
        </p:nvSpPr>
        <p:spPr>
          <a:xfrm>
            <a:off x="1" y="1093876"/>
            <a:ext cx="5943600" cy="5293757"/>
          </a:xfrm>
          <a:prstGeom prst="rect">
            <a:avLst/>
          </a:prstGeom>
          <a:noFill/>
        </p:spPr>
        <p:txBody>
          <a:bodyPr wrap="square">
            <a:spAutoFit/>
          </a:bodyPr>
          <a:lstStyle/>
          <a:p>
            <a:pPr algn="l"/>
            <a:br>
              <a:rPr lang="en-US" b="1" i="0" dirty="0">
                <a:solidFill>
                  <a:srgbClr val="0D0D0D"/>
                </a:solidFill>
                <a:effectLst/>
                <a:highlight>
                  <a:srgbClr val="FFFFFF"/>
                </a:highlight>
                <a:latin typeface="Abadi Extra Light" panose="020B0204020104020204" pitchFamily="34" charset="0"/>
              </a:rPr>
            </a:br>
            <a:r>
              <a:rPr lang="en-US" sz="1600" b="1" dirty="0"/>
              <a:t>Key Observations:</a:t>
            </a:r>
          </a:p>
          <a:p>
            <a:pPr algn="l"/>
            <a:endParaRPr lang="en-US" sz="1600" dirty="0"/>
          </a:p>
          <a:p>
            <a:pPr marL="285750" indent="-285750" algn="l">
              <a:buFont typeface="Wingdings" panose="05000000000000000000" pitchFamily="2" charset="2"/>
              <a:buChar char="q"/>
            </a:pPr>
            <a:r>
              <a:rPr lang="en-US" sz="1600" dirty="0"/>
              <a:t>Demand Trends:</a:t>
            </a:r>
          </a:p>
          <a:p>
            <a:pPr algn="l"/>
            <a:r>
              <a:rPr lang="en-US" sz="1600" dirty="0"/>
              <a:t>Predicted demand shows seasonality, peaking in July 2016 (64295 units) and May 2017 (63997 units).</a:t>
            </a:r>
          </a:p>
          <a:p>
            <a:pPr algn="l"/>
            <a:endParaRPr lang="en-US" sz="1600" dirty="0"/>
          </a:p>
          <a:p>
            <a:pPr marL="285750" indent="-285750" algn="l">
              <a:buFont typeface="Wingdings" panose="05000000000000000000" pitchFamily="2" charset="2"/>
              <a:buChar char="q"/>
            </a:pPr>
            <a:r>
              <a:rPr lang="en-US" sz="1600" dirty="0"/>
              <a:t>Service Levels:</a:t>
            </a:r>
          </a:p>
          <a:p>
            <a:pPr algn="l"/>
            <a:r>
              <a:rPr lang="en-US" sz="1600" dirty="0"/>
              <a:t>Higher Z-Scores correspond with increased safety stocks and reorder points to maintain service levels during high demand variability.</a:t>
            </a:r>
            <a:br>
              <a:rPr lang="en-US" sz="1600" dirty="0"/>
            </a:br>
            <a:endParaRPr lang="en-US" sz="1600" dirty="0"/>
          </a:p>
          <a:p>
            <a:pPr marL="285750" indent="-285750" algn="l">
              <a:buFont typeface="Wingdings" panose="05000000000000000000" pitchFamily="2" charset="2"/>
              <a:buChar char="q"/>
            </a:pPr>
            <a:r>
              <a:rPr lang="en-US" sz="1600" dirty="0"/>
              <a:t>Safety Stock:</a:t>
            </a:r>
          </a:p>
          <a:p>
            <a:pPr algn="l"/>
            <a:r>
              <a:rPr lang="en-US" sz="1600" dirty="0"/>
              <a:t>Varies with Z-Score, significantly higher during months like July 2016 (16608 units) and May 2017 (15662 units).</a:t>
            </a:r>
            <a:br>
              <a:rPr lang="en-US" sz="1600" dirty="0"/>
            </a:br>
            <a:endParaRPr lang="en-US" sz="1600" dirty="0"/>
          </a:p>
          <a:p>
            <a:pPr marL="285750" indent="-285750" algn="l">
              <a:buFont typeface="Wingdings" panose="05000000000000000000" pitchFamily="2" charset="2"/>
              <a:buChar char="q"/>
            </a:pPr>
            <a:r>
              <a:rPr lang="en-US" sz="1600" dirty="0"/>
              <a:t>Reorder Points:</a:t>
            </a:r>
          </a:p>
          <a:p>
            <a:pPr algn="l"/>
            <a:r>
              <a:rPr lang="en-US" sz="1600" dirty="0"/>
              <a:t>Slightly above safety stock to ensure timely reordering, e.g., July 2016's reorder point is 16619 units.</a:t>
            </a:r>
          </a:p>
          <a:p>
            <a:pPr algn="l"/>
            <a:r>
              <a:rPr lang="en-US" sz="1600" dirty="0"/>
              <a:t>The system dynamically adjusts inventory levels based on demand variability to ensure optimal service levels</a:t>
            </a:r>
            <a:r>
              <a:rPr lang="en-US" sz="1600" b="0" i="0" dirty="0">
                <a:solidFill>
                  <a:srgbClr val="0D0D0D"/>
                </a:solidFill>
                <a:effectLst/>
                <a:highlight>
                  <a:srgbClr val="FFFFFF"/>
                </a:highlight>
                <a:cs typeface="Calibri" panose="020F0502020204030204" pitchFamily="34" charset="0"/>
              </a:rPr>
              <a:t>.</a:t>
            </a:r>
          </a:p>
        </p:txBody>
      </p:sp>
    </p:spTree>
    <p:extLst>
      <p:ext uri="{BB962C8B-B14F-4D97-AF65-F5344CB8AC3E}">
        <p14:creationId xmlns:p14="http://schemas.microsoft.com/office/powerpoint/2010/main" val="2823457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70AADB-C55A-8FF9-2EA5-389B811A70D0}"/>
              </a:ext>
            </a:extLst>
          </p:cNvPr>
          <p:cNvSpPr txBox="1">
            <a:spLocks noGrp="1" noRot="1" noMove="1" noResize="1" noEditPoints="1" noAdjustHandles="1" noChangeArrowheads="1" noChangeShapeType="1"/>
          </p:cNvSpPr>
          <p:nvPr/>
        </p:nvSpPr>
        <p:spPr>
          <a:xfrm>
            <a:off x="0" y="0"/>
            <a:ext cx="5950226" cy="83488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T-Shirts</a:t>
            </a:r>
            <a:endParaRPr lang="en-US" sz="2000" dirty="0"/>
          </a:p>
        </p:txBody>
      </p:sp>
      <p:pic>
        <p:nvPicPr>
          <p:cNvPr id="5" name="Picture 4" descr="A table with numbers and letters&#10;&#10;Description automatically generated">
            <a:extLst>
              <a:ext uri="{FF2B5EF4-FFF2-40B4-BE49-F238E27FC236}">
                <a16:creationId xmlns:a16="http://schemas.microsoft.com/office/drawing/2014/main" id="{76997AC7-900F-CD61-65D0-84E7CA814C4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096000" y="0"/>
            <a:ext cx="6096000" cy="3638351"/>
          </a:xfrm>
          <a:prstGeom prst="rect">
            <a:avLst/>
          </a:prstGeom>
        </p:spPr>
      </p:pic>
      <p:pic>
        <p:nvPicPr>
          <p:cNvPr id="6" name="Picture 5" descr="A graph with blue lines&#10;&#10;Description automatically generated">
            <a:extLst>
              <a:ext uri="{FF2B5EF4-FFF2-40B4-BE49-F238E27FC236}">
                <a16:creationId xmlns:a16="http://schemas.microsoft.com/office/drawing/2014/main" id="{22E88C3C-9D52-30B4-D5D0-C8044CBA262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096000" y="3638351"/>
            <a:ext cx="6092952" cy="3083653"/>
          </a:xfrm>
          <a:prstGeom prst="rect">
            <a:avLst/>
          </a:prstGeom>
        </p:spPr>
      </p:pic>
      <p:sp>
        <p:nvSpPr>
          <p:cNvPr id="7" name="TextBox 6">
            <a:extLst>
              <a:ext uri="{FF2B5EF4-FFF2-40B4-BE49-F238E27FC236}">
                <a16:creationId xmlns:a16="http://schemas.microsoft.com/office/drawing/2014/main" id="{366A16DA-031B-7D4B-BE1F-43CD6C014C6D}"/>
              </a:ext>
            </a:extLst>
          </p:cNvPr>
          <p:cNvSpPr txBox="1">
            <a:spLocks noGrp="1" noRot="1" noMove="1" noResize="1" noEditPoints="1" noAdjustHandles="1" noChangeArrowheads="1" noChangeShapeType="1"/>
          </p:cNvSpPr>
          <p:nvPr/>
        </p:nvSpPr>
        <p:spPr>
          <a:xfrm>
            <a:off x="-1" y="1086461"/>
            <a:ext cx="6092951" cy="5509200"/>
          </a:xfrm>
          <a:prstGeom prst="rect">
            <a:avLst/>
          </a:prstGeom>
          <a:noFill/>
        </p:spPr>
        <p:txBody>
          <a:bodyPr wrap="square">
            <a:spAutoFit/>
          </a:bodyPr>
          <a:lstStyle/>
          <a:p>
            <a:r>
              <a:rPr lang="en-US" sz="1600" b="1" dirty="0">
                <a:cs typeface="Times New Roman" panose="02020603050405020304" pitchFamily="18" charset="0"/>
              </a:rPr>
              <a:t>Key Observations:</a:t>
            </a:r>
          </a:p>
          <a:p>
            <a:endParaRPr lang="en-US" sz="1600" dirty="0">
              <a:cs typeface="Times New Roman" panose="02020603050405020304" pitchFamily="18" charset="0"/>
            </a:endParaRPr>
          </a:p>
          <a:p>
            <a:pPr marL="285750" indent="-285750">
              <a:buFont typeface="Wingdings" panose="05000000000000000000" pitchFamily="2" charset="2"/>
              <a:buChar char="q"/>
            </a:pPr>
            <a:r>
              <a:rPr lang="en-US" sz="1600" dirty="0">
                <a:cs typeface="Times New Roman" panose="02020603050405020304" pitchFamily="18" charset="0"/>
              </a:rPr>
              <a:t>Z-Score and Safety Stock:</a:t>
            </a:r>
          </a:p>
          <a:p>
            <a:pPr marL="285750" indent="-285750">
              <a:buFont typeface="Arial" panose="020B0604020202020204" pitchFamily="34" charset="0"/>
              <a:buChar char="•"/>
            </a:pPr>
            <a:r>
              <a:rPr lang="en-US" sz="1600" dirty="0">
                <a:cs typeface="Times New Roman" panose="02020603050405020304" pitchFamily="18" charset="0"/>
              </a:rPr>
              <a:t>High Z-Scores: Lead to higher safety stocks (e.g., July 2016, Z-Score 1.607380, Safety Stock 14272 units).</a:t>
            </a:r>
          </a:p>
          <a:p>
            <a:pPr marL="285750" indent="-285750">
              <a:buFont typeface="Arial" panose="020B0604020202020204" pitchFamily="34" charset="0"/>
              <a:buChar char="•"/>
            </a:pPr>
            <a:r>
              <a:rPr lang="en-US" sz="1600" dirty="0">
                <a:cs typeface="Times New Roman" panose="02020603050405020304" pitchFamily="18" charset="0"/>
              </a:rPr>
              <a:t>Low Z-Scores: Result in lower safety stocks (e.g., December 2016, Z-Score 0.228314, Safety Stock 2027 units).</a:t>
            </a:r>
            <a:br>
              <a:rPr lang="en-US" sz="1600" dirty="0">
                <a:cs typeface="Times New Roman" panose="02020603050405020304" pitchFamily="18" charset="0"/>
              </a:rPr>
            </a:br>
            <a:endParaRPr lang="en-US" sz="1600" dirty="0">
              <a:cs typeface="Times New Roman" panose="02020603050405020304" pitchFamily="18" charset="0"/>
            </a:endParaRPr>
          </a:p>
          <a:p>
            <a:pPr marL="285750" indent="-285750">
              <a:buFont typeface="Wingdings" panose="05000000000000000000" pitchFamily="2" charset="2"/>
              <a:buChar char="q"/>
            </a:pPr>
            <a:r>
              <a:rPr lang="en-US" sz="1600" dirty="0">
                <a:cs typeface="Times New Roman" panose="02020603050405020304" pitchFamily="18" charset="0"/>
              </a:rPr>
              <a:t>Reorder Point Calculation: </a:t>
            </a:r>
          </a:p>
          <a:p>
            <a:r>
              <a:rPr lang="en-US" sz="1600" dirty="0">
                <a:cs typeface="Times New Roman" panose="02020603050405020304" pitchFamily="18" charset="0"/>
              </a:rPr>
              <a:t>Reorder points are consistently about 11 units above safety stock to ensure timely reordering.</a:t>
            </a:r>
            <a:br>
              <a:rPr lang="en-US" sz="1600" dirty="0">
                <a:cs typeface="Times New Roman" panose="02020603050405020304" pitchFamily="18" charset="0"/>
              </a:rPr>
            </a:br>
            <a:endParaRPr lang="en-US" sz="1600" dirty="0">
              <a:cs typeface="Times New Roman" panose="02020603050405020304" pitchFamily="18" charset="0"/>
            </a:endParaRPr>
          </a:p>
          <a:p>
            <a:pPr marL="285750" indent="-285750">
              <a:buFont typeface="Wingdings" panose="05000000000000000000" pitchFamily="2" charset="2"/>
              <a:buChar char="q"/>
            </a:pPr>
            <a:r>
              <a:rPr lang="en-US" sz="1600" dirty="0">
                <a:cs typeface="Times New Roman" panose="02020603050405020304" pitchFamily="18" charset="0"/>
              </a:rPr>
              <a:t>Seasonal Demand Trends: </a:t>
            </a:r>
          </a:p>
          <a:p>
            <a:r>
              <a:rPr lang="en-US" sz="1600" dirty="0">
                <a:cs typeface="Times New Roman" panose="02020603050405020304" pitchFamily="18" charset="0"/>
              </a:rPr>
              <a:t>Demand peaks in July 2016 and May 2017; dips in August 2016 and February 2017.</a:t>
            </a:r>
            <a:br>
              <a:rPr lang="en-US" sz="1600" dirty="0">
                <a:cs typeface="Times New Roman" panose="02020603050405020304" pitchFamily="18" charset="0"/>
              </a:rPr>
            </a:br>
            <a:endParaRPr lang="en-US" sz="1600" dirty="0">
              <a:cs typeface="Times New Roman" panose="02020603050405020304" pitchFamily="18" charset="0"/>
            </a:endParaRPr>
          </a:p>
          <a:p>
            <a:pPr marL="285750" indent="-285750">
              <a:buFont typeface="Wingdings" panose="05000000000000000000" pitchFamily="2" charset="2"/>
              <a:buChar char="q"/>
            </a:pPr>
            <a:r>
              <a:rPr lang="en-US" sz="1600" dirty="0">
                <a:cs typeface="Times New Roman" panose="02020603050405020304" pitchFamily="18" charset="0"/>
              </a:rPr>
              <a:t>Optimal Quantity Alignment: </a:t>
            </a:r>
          </a:p>
          <a:p>
            <a:r>
              <a:rPr lang="en-US" sz="1600" dirty="0">
                <a:cs typeface="Times New Roman" panose="02020603050405020304" pitchFamily="18" charset="0"/>
              </a:rPr>
              <a:t>Optimal quantities match predicted demand exactly.</a:t>
            </a:r>
            <a:br>
              <a:rPr lang="en-US" sz="1600" dirty="0">
                <a:cs typeface="Times New Roman" panose="02020603050405020304" pitchFamily="18" charset="0"/>
              </a:rPr>
            </a:br>
            <a:endParaRPr lang="en-US" sz="1600" dirty="0">
              <a:cs typeface="Times New Roman" panose="02020603050405020304" pitchFamily="18" charset="0"/>
            </a:endParaRPr>
          </a:p>
          <a:p>
            <a:pPr marL="285750" indent="-285750">
              <a:buFont typeface="Wingdings" panose="05000000000000000000" pitchFamily="2" charset="2"/>
              <a:buChar char="q"/>
            </a:pPr>
            <a:r>
              <a:rPr lang="en-US" sz="1600" dirty="0">
                <a:cs typeface="Times New Roman" panose="02020603050405020304" pitchFamily="18" charset="0"/>
              </a:rPr>
              <a:t>Efficient Inventory Management: </a:t>
            </a:r>
          </a:p>
          <a:p>
            <a:r>
              <a:rPr lang="en-US" sz="1600" dirty="0">
                <a:cs typeface="Times New Roman" panose="02020603050405020304" pitchFamily="18" charset="0"/>
              </a:rPr>
              <a:t>Dynamic adjustments based on Z-Score balance inventory costs and stockout risks.</a:t>
            </a:r>
          </a:p>
        </p:txBody>
      </p:sp>
    </p:spTree>
    <p:extLst>
      <p:ext uri="{BB962C8B-B14F-4D97-AF65-F5344CB8AC3E}">
        <p14:creationId xmlns:p14="http://schemas.microsoft.com/office/powerpoint/2010/main" val="1503552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13B3DE-A49B-611F-8D3E-76D0AEBC7614}"/>
              </a:ext>
            </a:extLst>
          </p:cNvPr>
          <p:cNvSpPr txBox="1">
            <a:spLocks noGrp="1" noRot="1" noMove="1" noResize="1" noEditPoints="1" noAdjustHandles="1" noChangeArrowheads="1" noChangeShapeType="1"/>
          </p:cNvSpPr>
          <p:nvPr/>
        </p:nvSpPr>
        <p:spPr>
          <a:xfrm>
            <a:off x="0" y="1"/>
            <a:ext cx="5989983" cy="88789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Novelty Items</a:t>
            </a:r>
          </a:p>
        </p:txBody>
      </p:sp>
      <p:sp>
        <p:nvSpPr>
          <p:cNvPr id="5" name="TextBox 4">
            <a:extLst>
              <a:ext uri="{FF2B5EF4-FFF2-40B4-BE49-F238E27FC236}">
                <a16:creationId xmlns:a16="http://schemas.microsoft.com/office/drawing/2014/main" id="{CC5DA7EE-38F3-6DE9-99C5-F3F751381271}"/>
              </a:ext>
            </a:extLst>
          </p:cNvPr>
          <p:cNvSpPr txBox="1">
            <a:spLocks noGrp="1" noRot="1" noMove="1" noResize="1" noEditPoints="1" noAdjustHandles="1" noChangeArrowheads="1" noChangeShapeType="1"/>
          </p:cNvSpPr>
          <p:nvPr/>
        </p:nvSpPr>
        <p:spPr>
          <a:xfrm>
            <a:off x="0" y="1387712"/>
            <a:ext cx="6201036" cy="4770537"/>
          </a:xfrm>
          <a:prstGeom prst="rect">
            <a:avLst/>
          </a:prstGeom>
          <a:noFill/>
        </p:spPr>
        <p:txBody>
          <a:bodyPr wrap="square" anchor="ctr">
            <a:spAutoFit/>
          </a:bodyPr>
          <a:lstStyle/>
          <a:p>
            <a:pPr algn="l"/>
            <a:r>
              <a:rPr lang="en-US" sz="1600" b="1" dirty="0">
                <a:cs typeface="Calibri" panose="020F0502020204030204" pitchFamily="34" charset="0"/>
              </a:rPr>
              <a:t>Key Observations:</a:t>
            </a:r>
          </a:p>
          <a:p>
            <a:pPr algn="l"/>
            <a:endParaRPr lang="en-US" sz="1600" b="1" dirty="0">
              <a:cs typeface="Calibri" panose="020F0502020204030204" pitchFamily="34" charset="0"/>
            </a:endParaRPr>
          </a:p>
          <a:p>
            <a:pPr marL="285750" indent="-285750" algn="l">
              <a:buFont typeface="Wingdings" panose="05000000000000000000" pitchFamily="2" charset="2"/>
              <a:buChar char="q"/>
            </a:pPr>
            <a:r>
              <a:rPr lang="en-US" sz="1600" dirty="0"/>
              <a:t>Demand fluctuates monthly, with peaks in Jan 2017 and May 2017 and troughs in August 2016 and February 2017, reflecting seasonal patterns.</a:t>
            </a:r>
            <a:endParaRPr lang="en-US" sz="1600" b="1" dirty="0">
              <a:cs typeface="Calibri" panose="020F0502020204030204" pitchFamily="34" charset="0"/>
            </a:endParaRPr>
          </a:p>
          <a:p>
            <a:pPr algn="l"/>
            <a:endParaRPr lang="en-US" sz="1600" b="1" dirty="0">
              <a:cs typeface="Calibri" panose="020F0502020204030204" pitchFamily="34" charset="0"/>
            </a:endParaRPr>
          </a:p>
          <a:p>
            <a:pPr marL="285750" indent="-285750" algn="l">
              <a:buFont typeface="Wingdings" panose="05000000000000000000" pitchFamily="2" charset="2"/>
              <a:buChar char="q"/>
            </a:pPr>
            <a:r>
              <a:rPr lang="en-US" sz="1600" dirty="0">
                <a:cs typeface="Calibri" panose="020F0502020204030204" pitchFamily="34" charset="0"/>
              </a:rPr>
              <a:t>Safety Stock:</a:t>
            </a:r>
            <a:br>
              <a:rPr lang="en-US" sz="1600" dirty="0">
                <a:cs typeface="Calibri" panose="020F0502020204030204" pitchFamily="34" charset="0"/>
              </a:rPr>
            </a:br>
            <a:r>
              <a:rPr lang="en-US" sz="1600" dirty="0">
                <a:cs typeface="Calibri" panose="020F0502020204030204" pitchFamily="34" charset="0"/>
              </a:rPr>
              <a:t>Safety stock levels vary significantly, with higher values observed during periods of higher demand variability, indicated by higher Z-Scores. </a:t>
            </a:r>
          </a:p>
          <a:p>
            <a:pPr algn="l"/>
            <a:endParaRPr lang="en-US" sz="1600" dirty="0">
              <a:cs typeface="Calibri" panose="020F0502020204030204" pitchFamily="34" charset="0"/>
            </a:endParaRPr>
          </a:p>
          <a:p>
            <a:pPr marL="285750" indent="-285750" algn="l">
              <a:buFont typeface="Wingdings" panose="05000000000000000000" pitchFamily="2" charset="2"/>
              <a:buChar char="q"/>
            </a:pPr>
            <a:r>
              <a:rPr lang="en-US" sz="1600" dirty="0">
                <a:cs typeface="Calibri" panose="020F0502020204030204" pitchFamily="34" charset="0"/>
              </a:rPr>
              <a:t>For instance, in March 2017, with a Z-Score of 1.160308, the safety stock is 31006 units, whereas in February 2017, with a Z-Score of 0.138835, the safety stock decreases substantially to 3710 units.</a:t>
            </a:r>
          </a:p>
          <a:p>
            <a:pPr algn="l"/>
            <a:endParaRPr lang="en-US" sz="1600" dirty="0">
              <a:cs typeface="Calibri" panose="020F0502020204030204" pitchFamily="34" charset="0"/>
            </a:endParaRPr>
          </a:p>
          <a:p>
            <a:pPr marL="285750" indent="-285750" algn="l">
              <a:buFont typeface="Wingdings" panose="05000000000000000000" pitchFamily="2" charset="2"/>
              <a:buChar char="q"/>
            </a:pPr>
            <a:r>
              <a:rPr lang="en-US" sz="1600" dirty="0">
                <a:cs typeface="Calibri" panose="020F0502020204030204" pitchFamily="34" charset="0"/>
              </a:rPr>
              <a:t>By aligning safety stock and reorder points with demand variability, the business can optimize inventory management practices, maintaining service levels while minimizing excess inventory holding costs.</a:t>
            </a:r>
          </a:p>
        </p:txBody>
      </p:sp>
      <p:pic>
        <p:nvPicPr>
          <p:cNvPr id="6" name="Picture 5" descr="A table with numbers and letters&#10;&#10;Description automatically generated">
            <a:extLst>
              <a:ext uri="{FF2B5EF4-FFF2-40B4-BE49-F238E27FC236}">
                <a16:creationId xmlns:a16="http://schemas.microsoft.com/office/drawing/2014/main" id="{8F1CC4C7-6125-3794-A767-1B1C3820874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201036" y="0"/>
            <a:ext cx="5987916" cy="3462141"/>
          </a:xfrm>
          <a:prstGeom prst="rect">
            <a:avLst/>
          </a:prstGeom>
        </p:spPr>
      </p:pic>
      <p:pic>
        <p:nvPicPr>
          <p:cNvPr id="7" name="Picture 6" descr="A line graph with months and months&#10;&#10;Description automatically generated">
            <a:extLst>
              <a:ext uri="{FF2B5EF4-FFF2-40B4-BE49-F238E27FC236}">
                <a16:creationId xmlns:a16="http://schemas.microsoft.com/office/drawing/2014/main" id="{6EA18DA3-43B9-7262-053C-9929E3A6851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201036" y="3628103"/>
            <a:ext cx="5987916" cy="3229897"/>
          </a:xfrm>
          <a:prstGeom prst="rect">
            <a:avLst/>
          </a:prstGeom>
        </p:spPr>
      </p:pic>
    </p:spTree>
    <p:extLst>
      <p:ext uri="{BB962C8B-B14F-4D97-AF65-F5344CB8AC3E}">
        <p14:creationId xmlns:p14="http://schemas.microsoft.com/office/powerpoint/2010/main" val="1962277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2936BD2-6FA3-3743-C2C9-1506812ECB2E}"/>
              </a:ext>
            </a:extLst>
          </p:cNvPr>
          <p:cNvSpPr txBox="1">
            <a:spLocks noGrp="1" noRot="1" noMove="1" noResize="1" noEditPoints="1" noAdjustHandles="1" noChangeArrowheads="1" noChangeShapeType="1"/>
          </p:cNvSpPr>
          <p:nvPr/>
        </p:nvSpPr>
        <p:spPr>
          <a:xfrm>
            <a:off x="0" y="1"/>
            <a:ext cx="6042991" cy="79804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Toys</a:t>
            </a:r>
            <a:endParaRPr lang="en-US" sz="2000" dirty="0"/>
          </a:p>
        </p:txBody>
      </p:sp>
      <p:sp>
        <p:nvSpPr>
          <p:cNvPr id="11" name="TextBox 10">
            <a:extLst>
              <a:ext uri="{FF2B5EF4-FFF2-40B4-BE49-F238E27FC236}">
                <a16:creationId xmlns:a16="http://schemas.microsoft.com/office/drawing/2014/main" id="{86044912-9AA1-A568-CF63-F0A10C7062C7}"/>
              </a:ext>
            </a:extLst>
          </p:cNvPr>
          <p:cNvSpPr txBox="1">
            <a:spLocks noGrp="1" noRot="1" noMove="1" noResize="1" noEditPoints="1" noAdjustHandles="1" noChangeArrowheads="1" noChangeShapeType="1"/>
          </p:cNvSpPr>
          <p:nvPr/>
        </p:nvSpPr>
        <p:spPr>
          <a:xfrm>
            <a:off x="0" y="848139"/>
            <a:ext cx="6241972" cy="5755422"/>
          </a:xfrm>
          <a:prstGeom prst="rect">
            <a:avLst/>
          </a:prstGeom>
          <a:noFill/>
        </p:spPr>
        <p:txBody>
          <a:bodyPr wrap="square">
            <a:spAutoFit/>
          </a:bodyPr>
          <a:lstStyle/>
          <a:p>
            <a:r>
              <a:rPr lang="en-US" sz="1600" b="1" dirty="0"/>
              <a:t>Key Observations:</a:t>
            </a:r>
          </a:p>
          <a:p>
            <a:endParaRPr lang="en-US" sz="1600" dirty="0"/>
          </a:p>
          <a:p>
            <a:pPr marL="285750" indent="-285750">
              <a:buFont typeface="Wingdings" panose="05000000000000000000" pitchFamily="2" charset="2"/>
              <a:buChar char="q"/>
            </a:pPr>
            <a:r>
              <a:rPr lang="en-US" sz="1600" dirty="0"/>
              <a:t>Demand fluctuates monthly, with peaks in July 2016, Oct 2016 and April 2017 and dips in August 2016, November 2016 and February 2017, reflecting seasonal patterns.</a:t>
            </a:r>
          </a:p>
          <a:p>
            <a:endParaRPr lang="en-US" sz="1600" dirty="0"/>
          </a:p>
          <a:p>
            <a:pPr marL="285750" indent="-285750">
              <a:buFont typeface="Wingdings" panose="05000000000000000000" pitchFamily="2" charset="2"/>
              <a:buChar char="q"/>
            </a:pPr>
            <a:r>
              <a:rPr lang="en-US" sz="1600" dirty="0"/>
              <a:t>Safety stock and reorder points increase with higher Z-Scores, reflecting greater demand variability.</a:t>
            </a:r>
            <a:br>
              <a:rPr lang="en-US" sz="1600" dirty="0"/>
            </a:br>
            <a:endParaRPr lang="en-US" sz="1600" dirty="0"/>
          </a:p>
          <a:p>
            <a:pPr marL="285750" indent="-285750">
              <a:buFont typeface="Wingdings" panose="05000000000000000000" pitchFamily="2" charset="2"/>
              <a:buChar char="q"/>
            </a:pPr>
            <a:r>
              <a:rPr lang="en-US" sz="1600" dirty="0"/>
              <a:t>High Z-Score Periods:</a:t>
            </a:r>
          </a:p>
          <a:p>
            <a:pPr marL="742950" lvl="1" indent="-285750">
              <a:buFont typeface="Arial" panose="020B0604020202020204" pitchFamily="34" charset="0"/>
              <a:buChar char="•"/>
            </a:pPr>
            <a:r>
              <a:rPr lang="en-US" sz="1600" dirty="0"/>
              <a:t>Example: July 2016 (Z-Score: 1.490776), safety stock: 995 units, reorder point: 1006 units.</a:t>
            </a:r>
          </a:p>
          <a:p>
            <a:pPr marL="742950" lvl="1" indent="-285750">
              <a:buFont typeface="Arial" panose="020B0604020202020204" pitchFamily="34" charset="0"/>
              <a:buChar char="•"/>
            </a:pPr>
            <a:r>
              <a:rPr lang="en-US" sz="1600" dirty="0"/>
              <a:t>Implication: Increased safety stock and reorder points to buffer against high demand variability.</a:t>
            </a:r>
            <a:br>
              <a:rPr lang="en-US" sz="1600" dirty="0"/>
            </a:br>
            <a:endParaRPr lang="en-US" sz="1600" dirty="0"/>
          </a:p>
          <a:p>
            <a:pPr marL="285750" indent="-285750">
              <a:buFont typeface="Wingdings" panose="05000000000000000000" pitchFamily="2" charset="2"/>
              <a:buChar char="q"/>
            </a:pPr>
            <a:r>
              <a:rPr lang="en-US" sz="1600" dirty="0"/>
              <a:t>Low Z-Score Periods:</a:t>
            </a:r>
          </a:p>
          <a:p>
            <a:pPr marL="742950" lvl="1" indent="-285750">
              <a:buFont typeface="Arial" panose="020B0604020202020204" pitchFamily="34" charset="0"/>
              <a:buChar char="•"/>
            </a:pPr>
            <a:r>
              <a:rPr lang="en-US" sz="1600" dirty="0"/>
              <a:t>Example: September 2016 (Z-Score: 0.002775), safety stock: 2 units, reorder point: 13 units.</a:t>
            </a:r>
          </a:p>
          <a:p>
            <a:pPr marL="742950" lvl="1" indent="-285750">
              <a:buFont typeface="Arial" panose="020B0604020202020204" pitchFamily="34" charset="0"/>
              <a:buChar char="•"/>
            </a:pPr>
            <a:r>
              <a:rPr lang="en-US" sz="1600" dirty="0"/>
              <a:t>Implication: Minimal safety stock due to low demand variability.</a:t>
            </a:r>
          </a:p>
          <a:p>
            <a:pPr lvl="1"/>
            <a:endParaRPr lang="en-US" sz="1600" dirty="0"/>
          </a:p>
          <a:p>
            <a:pPr marL="285750" indent="-285750">
              <a:buFont typeface="Wingdings" panose="05000000000000000000" pitchFamily="2" charset="2"/>
              <a:buChar char="q"/>
            </a:pPr>
            <a:r>
              <a:rPr lang="en-US" sz="1600" dirty="0"/>
              <a:t>Consistent Increment:</a:t>
            </a:r>
          </a:p>
          <a:p>
            <a:pPr marL="742950" lvl="1" indent="-285750">
              <a:buFont typeface="Arial" panose="020B0604020202020204" pitchFamily="34" charset="0"/>
              <a:buChar char="•"/>
            </a:pPr>
            <a:r>
              <a:rPr lang="en-US" sz="1600" dirty="0"/>
              <a:t>Reorder points are generally about 11 units higher than safety stock, ensuring timely reordering.</a:t>
            </a:r>
          </a:p>
        </p:txBody>
      </p:sp>
      <p:pic>
        <p:nvPicPr>
          <p:cNvPr id="12" name="Picture 11" descr="A table with numbers and letters&#10;&#10;Description automatically generated">
            <a:extLst>
              <a:ext uri="{FF2B5EF4-FFF2-40B4-BE49-F238E27FC236}">
                <a16:creationId xmlns:a16="http://schemas.microsoft.com/office/drawing/2014/main" id="{E1035655-4213-9FBD-080D-44A96C02E13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241973" y="0"/>
            <a:ext cx="5894389" cy="3581582"/>
          </a:xfrm>
          <a:prstGeom prst="rect">
            <a:avLst/>
          </a:prstGeom>
        </p:spPr>
      </p:pic>
      <p:pic>
        <p:nvPicPr>
          <p:cNvPr id="13" name="Picture 12" descr="A line graph with months on the line&#10;&#10;Description automatically generated with medium confidence">
            <a:extLst>
              <a:ext uri="{FF2B5EF4-FFF2-40B4-BE49-F238E27FC236}">
                <a16:creationId xmlns:a16="http://schemas.microsoft.com/office/drawing/2014/main" id="{2112A1A1-3801-CC44-DE4A-12467A6D93C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241974" y="3429000"/>
            <a:ext cx="5894388" cy="3429000"/>
          </a:xfrm>
          <a:prstGeom prst="rect">
            <a:avLst/>
          </a:prstGeom>
        </p:spPr>
      </p:pic>
    </p:spTree>
    <p:extLst>
      <p:ext uri="{BB962C8B-B14F-4D97-AF65-F5344CB8AC3E}">
        <p14:creationId xmlns:p14="http://schemas.microsoft.com/office/powerpoint/2010/main" val="1682360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D3B1D6-4519-BD29-18F5-3B77FFAFD248}"/>
              </a:ext>
            </a:extLst>
          </p:cNvPr>
          <p:cNvSpPr txBox="1">
            <a:spLocks noGrp="1" noRot="1" noMove="1" noResize="1" noEditPoints="1" noAdjustHandles="1" noChangeArrowheads="1" noChangeShapeType="1"/>
          </p:cNvSpPr>
          <p:nvPr/>
        </p:nvSpPr>
        <p:spPr>
          <a:xfrm>
            <a:off x="0" y="1"/>
            <a:ext cx="5797826" cy="93427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USB Novelties</a:t>
            </a:r>
          </a:p>
        </p:txBody>
      </p:sp>
      <p:sp>
        <p:nvSpPr>
          <p:cNvPr id="5" name="TextBox 4">
            <a:extLst>
              <a:ext uri="{FF2B5EF4-FFF2-40B4-BE49-F238E27FC236}">
                <a16:creationId xmlns:a16="http://schemas.microsoft.com/office/drawing/2014/main" id="{B7AE8FF3-48B5-9187-A8E6-A9DD17102405}"/>
              </a:ext>
            </a:extLst>
          </p:cNvPr>
          <p:cNvSpPr txBox="1">
            <a:spLocks noGrp="1" noRot="1" noMove="1" noResize="1" noEditPoints="1" noAdjustHandles="1" noChangeArrowheads="1" noChangeShapeType="1"/>
          </p:cNvSpPr>
          <p:nvPr/>
        </p:nvSpPr>
        <p:spPr>
          <a:xfrm>
            <a:off x="0" y="1139687"/>
            <a:ext cx="6096000" cy="5262979"/>
          </a:xfrm>
          <a:prstGeom prst="rect">
            <a:avLst/>
          </a:prstGeom>
          <a:noFill/>
        </p:spPr>
        <p:txBody>
          <a:bodyPr wrap="square">
            <a:spAutoFit/>
          </a:bodyPr>
          <a:lstStyle/>
          <a:p>
            <a:r>
              <a:rPr lang="en-US" sz="1600" b="1" dirty="0"/>
              <a:t>Key Observations:</a:t>
            </a:r>
          </a:p>
          <a:p>
            <a:endParaRPr lang="en-US" sz="1600" b="1" dirty="0"/>
          </a:p>
          <a:p>
            <a:pPr marL="285750" indent="-285750" algn="just">
              <a:buFont typeface="Wingdings" panose="05000000000000000000" pitchFamily="2" charset="2"/>
              <a:buChar char="q"/>
            </a:pPr>
            <a:r>
              <a:rPr lang="en-US" sz="1600" dirty="0"/>
              <a:t>Demand fluctuates, with peaks in July 2016 and May 2017 and reduces in August 2016, November 2016 and February 2017, reflecting seasonal patterns.</a:t>
            </a:r>
          </a:p>
          <a:p>
            <a:endParaRPr lang="en-US" sz="1600" b="1" dirty="0"/>
          </a:p>
          <a:p>
            <a:pPr marL="285750" indent="-285750">
              <a:buFont typeface="Wingdings" panose="05000000000000000000" pitchFamily="2" charset="2"/>
              <a:buChar char="q"/>
            </a:pPr>
            <a:r>
              <a:rPr lang="en-US" sz="1600" dirty="0"/>
              <a:t>Safety stock and reorder points increase significantly with higher Z-Scores, indicating the system's adjustment to demand variability.</a:t>
            </a:r>
          </a:p>
          <a:p>
            <a:endParaRPr lang="en-US" sz="1600" dirty="0"/>
          </a:p>
          <a:p>
            <a:pPr marL="285750" indent="-285750">
              <a:buFont typeface="Wingdings" panose="05000000000000000000" pitchFamily="2" charset="2"/>
              <a:buChar char="q"/>
            </a:pPr>
            <a:r>
              <a:rPr lang="en-US" sz="1600" dirty="0"/>
              <a:t>High Z-Score Periods:</a:t>
            </a:r>
          </a:p>
          <a:p>
            <a:pPr marL="742950" lvl="1" indent="-285750">
              <a:buFont typeface="Arial" panose="020B0604020202020204" pitchFamily="34" charset="0"/>
              <a:buChar char="•"/>
            </a:pPr>
            <a:r>
              <a:rPr lang="en-US" sz="1600" dirty="0"/>
              <a:t>Months with higher Z-Scores, like July 2016 (1.715005), correspond to substantially higher safety stock levels and reorder points.</a:t>
            </a:r>
          </a:p>
          <a:p>
            <a:pPr lvl="1"/>
            <a:endParaRPr lang="en-US" sz="1600" dirty="0"/>
          </a:p>
          <a:p>
            <a:pPr marL="285750" indent="-285750">
              <a:buFont typeface="Wingdings" panose="05000000000000000000" pitchFamily="2" charset="2"/>
              <a:buChar char="q"/>
            </a:pPr>
            <a:r>
              <a:rPr lang="en-US" sz="1600" dirty="0"/>
              <a:t>Low Z-Score Periods:</a:t>
            </a:r>
          </a:p>
          <a:p>
            <a:pPr marL="742950" lvl="1" indent="-285750">
              <a:buFont typeface="Arial" panose="020B0604020202020204" pitchFamily="34" charset="0"/>
              <a:buChar char="•"/>
            </a:pPr>
            <a:r>
              <a:rPr lang="en-US" sz="1600" dirty="0"/>
              <a:t>Conversely, lower Z-Scores, such as March 2017 (0.119770), result in lower safety stock levels and reorder points.</a:t>
            </a:r>
          </a:p>
          <a:p>
            <a:pPr marL="742950" lvl="1" indent="-285750">
              <a:buFont typeface="Arial" panose="020B0604020202020204" pitchFamily="34" charset="0"/>
              <a:buChar char="•"/>
            </a:pPr>
            <a:endParaRPr lang="en-US" sz="1600" dirty="0"/>
          </a:p>
          <a:p>
            <a:pPr marL="285750" indent="-285750">
              <a:buFont typeface="Wingdings" panose="05000000000000000000" pitchFamily="2" charset="2"/>
              <a:buChar char="q"/>
            </a:pPr>
            <a:r>
              <a:rPr lang="en-US" sz="1600" dirty="0"/>
              <a:t>Consistent Reorder Strategy:</a:t>
            </a:r>
          </a:p>
          <a:p>
            <a:pPr marL="742950" lvl="1" indent="-285750">
              <a:buFont typeface="Arial" panose="020B0604020202020204" pitchFamily="34" charset="0"/>
              <a:buChar char="•"/>
            </a:pPr>
            <a:r>
              <a:rPr lang="en-US" sz="1600" dirty="0"/>
              <a:t>Reorder points consistently maintain a small buffer above safety stock, ensuring timely replenishment.</a:t>
            </a:r>
          </a:p>
        </p:txBody>
      </p:sp>
      <p:pic>
        <p:nvPicPr>
          <p:cNvPr id="6" name="Picture 5" descr="A graph with blue lines&#10;&#10;Description automatically generated">
            <a:extLst>
              <a:ext uri="{FF2B5EF4-FFF2-40B4-BE49-F238E27FC236}">
                <a16:creationId xmlns:a16="http://schemas.microsoft.com/office/drawing/2014/main" id="{8C0158A6-3105-C8EA-F252-EFFAC3F3326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110412" y="3555819"/>
            <a:ext cx="6078540" cy="3302180"/>
          </a:xfrm>
          <a:prstGeom prst="rect">
            <a:avLst/>
          </a:prstGeom>
        </p:spPr>
      </p:pic>
      <p:pic>
        <p:nvPicPr>
          <p:cNvPr id="7" name="Picture 6" descr="A table with numbers and letters&#10;&#10;Description automatically generated">
            <a:extLst>
              <a:ext uri="{FF2B5EF4-FFF2-40B4-BE49-F238E27FC236}">
                <a16:creationId xmlns:a16="http://schemas.microsoft.com/office/drawing/2014/main" id="{A58C2A42-232E-9073-F1E8-71C6AE0EC2F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110412" y="0"/>
            <a:ext cx="6078540" cy="3555818"/>
          </a:xfrm>
          <a:prstGeom prst="rect">
            <a:avLst/>
          </a:prstGeom>
        </p:spPr>
      </p:pic>
    </p:spTree>
    <p:extLst>
      <p:ext uri="{BB962C8B-B14F-4D97-AF65-F5344CB8AC3E}">
        <p14:creationId xmlns:p14="http://schemas.microsoft.com/office/powerpoint/2010/main" val="3795625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42166A-D8F5-A2CE-9D95-FE6654D4D4CC}"/>
              </a:ext>
            </a:extLst>
          </p:cNvPr>
          <p:cNvSpPr txBox="1">
            <a:spLocks/>
          </p:cNvSpPr>
          <p:nvPr/>
        </p:nvSpPr>
        <p:spPr>
          <a:xfrm>
            <a:off x="0" y="0"/>
            <a:ext cx="6096000" cy="85101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Mugs</a:t>
            </a:r>
          </a:p>
        </p:txBody>
      </p:sp>
      <p:pic>
        <p:nvPicPr>
          <p:cNvPr id="5" name="Picture 4" descr="A table with numbers and text&#10;&#10;Description automatically generated">
            <a:extLst>
              <a:ext uri="{FF2B5EF4-FFF2-40B4-BE49-F238E27FC236}">
                <a16:creationId xmlns:a16="http://schemas.microsoft.com/office/drawing/2014/main" id="{E3E57972-0F70-982F-9049-5744A1478CB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325759" y="59635"/>
            <a:ext cx="5823435" cy="3760197"/>
          </a:xfrm>
          <a:prstGeom prst="rect">
            <a:avLst/>
          </a:prstGeom>
        </p:spPr>
      </p:pic>
      <p:pic>
        <p:nvPicPr>
          <p:cNvPr id="6" name="Picture 5" descr="A graph with blue lines&#10;&#10;Description automatically generated">
            <a:extLst>
              <a:ext uri="{FF2B5EF4-FFF2-40B4-BE49-F238E27FC236}">
                <a16:creationId xmlns:a16="http://schemas.microsoft.com/office/drawing/2014/main" id="{2D8EAFE0-0372-BB73-F566-F1AB9F02625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325759" y="3819832"/>
            <a:ext cx="5823435" cy="3038168"/>
          </a:xfrm>
          <a:prstGeom prst="rect">
            <a:avLst/>
          </a:prstGeom>
        </p:spPr>
      </p:pic>
      <p:sp>
        <p:nvSpPr>
          <p:cNvPr id="7" name="TextBox 6">
            <a:extLst>
              <a:ext uri="{FF2B5EF4-FFF2-40B4-BE49-F238E27FC236}">
                <a16:creationId xmlns:a16="http://schemas.microsoft.com/office/drawing/2014/main" id="{8BBD6EEA-5D97-8099-834B-185C575FE848}"/>
              </a:ext>
            </a:extLst>
          </p:cNvPr>
          <p:cNvSpPr txBox="1">
            <a:spLocks noGrp="1" noRot="1" noMove="1" noResize="1" noEditPoints="1" noAdjustHandles="1" noChangeArrowheads="1" noChangeShapeType="1"/>
          </p:cNvSpPr>
          <p:nvPr/>
        </p:nvSpPr>
        <p:spPr>
          <a:xfrm>
            <a:off x="42806" y="851016"/>
            <a:ext cx="6243195" cy="5347618"/>
          </a:xfrm>
          <a:prstGeom prst="rect">
            <a:avLst/>
          </a:prstGeom>
          <a:noFill/>
        </p:spPr>
        <p:txBody>
          <a:bodyPr wrap="square" anchor="t">
            <a:spAutoFit/>
          </a:bodyPr>
          <a:lstStyle/>
          <a:p>
            <a:endParaRPr lang="en-US" sz="1600" b="1" dirty="0"/>
          </a:p>
          <a:p>
            <a:r>
              <a:rPr lang="en-US" sz="1550" b="1" dirty="0"/>
              <a:t>Key Observations:</a:t>
            </a:r>
          </a:p>
          <a:p>
            <a:endParaRPr lang="en-US" sz="1550" b="1" dirty="0"/>
          </a:p>
          <a:p>
            <a:pPr marL="285750" indent="-285750">
              <a:buFont typeface="Wingdings" panose="05000000000000000000" pitchFamily="2" charset="2"/>
              <a:buChar char="q"/>
            </a:pPr>
            <a:r>
              <a:rPr lang="en-US" sz="1550" dirty="0"/>
              <a:t>Demand is high in July 2016 and May 2017 and low in August 2016 and February 2017, reflecting seasonal patterns.</a:t>
            </a:r>
          </a:p>
          <a:p>
            <a:pPr marL="285750" indent="-285750">
              <a:buFont typeface="Wingdings" panose="05000000000000000000" pitchFamily="2" charset="2"/>
              <a:buChar char="q"/>
            </a:pPr>
            <a:endParaRPr lang="en-US" sz="1550" dirty="0"/>
          </a:p>
          <a:p>
            <a:pPr marL="285750" indent="-285750">
              <a:buFont typeface="Wingdings" panose="05000000000000000000" pitchFamily="2" charset="2"/>
              <a:buChar char="q"/>
            </a:pPr>
            <a:r>
              <a:rPr lang="en-US" sz="1550" dirty="0"/>
              <a:t>Safety stock and reorder points increase with higher Z-Scores, reflecting greater demand variability.</a:t>
            </a:r>
          </a:p>
          <a:p>
            <a:endParaRPr lang="en-US" sz="1550" dirty="0"/>
          </a:p>
          <a:p>
            <a:pPr marL="285750" indent="-285750">
              <a:buFont typeface="Wingdings" panose="05000000000000000000" pitchFamily="2" charset="2"/>
              <a:buChar char="q"/>
            </a:pPr>
            <a:r>
              <a:rPr lang="en-US" sz="1550" dirty="0"/>
              <a:t>High Z-Score Periods:</a:t>
            </a:r>
          </a:p>
          <a:p>
            <a:pPr marL="742950" lvl="1" indent="-285750">
              <a:buFont typeface="Arial" panose="020B0604020202020204" pitchFamily="34" charset="0"/>
              <a:buChar char="•"/>
            </a:pPr>
            <a:r>
              <a:rPr lang="en-US" sz="1550" dirty="0"/>
              <a:t>July 2016: Z-Score 1.34, Safety Stock 1850, Reorder Point 1861</a:t>
            </a:r>
          </a:p>
          <a:p>
            <a:pPr marL="742950" lvl="1" indent="-285750">
              <a:buFont typeface="Arial" panose="020B0604020202020204" pitchFamily="34" charset="0"/>
              <a:buChar char="•"/>
            </a:pPr>
            <a:r>
              <a:rPr lang="en-US" sz="1550" dirty="0"/>
              <a:t>August 2016: Z-Score 1.68, Safety Stock 2325, Reorder Point 2336</a:t>
            </a:r>
          </a:p>
          <a:p>
            <a:pPr marL="742950" lvl="1" indent="-285750">
              <a:buFont typeface="Arial" panose="020B0604020202020204" pitchFamily="34" charset="0"/>
              <a:buChar char="•"/>
            </a:pPr>
            <a:r>
              <a:rPr lang="en-US" sz="1550" dirty="0"/>
              <a:t>February 2017: Z-Score 1.52, Safety Stock 2103, Reorder Point 2114</a:t>
            </a:r>
            <a:br>
              <a:rPr lang="en-US" sz="1550" dirty="0"/>
            </a:br>
            <a:endParaRPr lang="en-US" sz="1550" dirty="0"/>
          </a:p>
          <a:p>
            <a:pPr marL="285750" indent="-285750">
              <a:buFont typeface="Wingdings" panose="05000000000000000000" pitchFamily="2" charset="2"/>
              <a:buChar char="q"/>
            </a:pPr>
            <a:r>
              <a:rPr lang="en-US" sz="1550" dirty="0"/>
              <a:t>Low Z-Score Periods:</a:t>
            </a:r>
          </a:p>
          <a:p>
            <a:pPr marL="742950" lvl="1" indent="-285750">
              <a:buFont typeface="Arial" panose="020B0604020202020204" pitchFamily="34" charset="0"/>
              <a:buChar char="•"/>
            </a:pPr>
            <a:r>
              <a:rPr lang="en-US" sz="1550" dirty="0"/>
              <a:t>December 2016: Z-Score 0.16, Safety Stock 225, Reorder Point 236</a:t>
            </a:r>
          </a:p>
          <a:p>
            <a:pPr marL="742950" lvl="1" indent="-285750">
              <a:buFont typeface="Arial" panose="020B0604020202020204" pitchFamily="34" charset="0"/>
              <a:buChar char="•"/>
            </a:pPr>
            <a:r>
              <a:rPr lang="en-US" sz="1550" dirty="0"/>
              <a:t>October 2016: Z-Score 0.31, Safety Stock 434, Reorder Point 445</a:t>
            </a:r>
            <a:br>
              <a:rPr lang="en-US" sz="1550" dirty="0"/>
            </a:br>
            <a:endParaRPr lang="en-US" sz="1550" dirty="0"/>
          </a:p>
          <a:p>
            <a:pPr marL="285750" indent="-285750">
              <a:buFont typeface="Wingdings" panose="05000000000000000000" pitchFamily="2" charset="2"/>
              <a:buChar char="q"/>
            </a:pPr>
            <a:r>
              <a:rPr lang="en-US" sz="1550" dirty="0"/>
              <a:t>Consistent Buffer:</a:t>
            </a:r>
          </a:p>
          <a:p>
            <a:pPr marL="742950" lvl="1" indent="-285750">
              <a:buFont typeface="Arial" panose="020B0604020202020204" pitchFamily="34" charset="0"/>
              <a:buChar char="•"/>
            </a:pPr>
            <a:r>
              <a:rPr lang="en-US" sz="1550" dirty="0"/>
              <a:t>Reorder points are consistently about 11 units above safety stock.</a:t>
            </a:r>
          </a:p>
        </p:txBody>
      </p:sp>
    </p:spTree>
    <p:extLst>
      <p:ext uri="{BB962C8B-B14F-4D97-AF65-F5344CB8AC3E}">
        <p14:creationId xmlns:p14="http://schemas.microsoft.com/office/powerpoint/2010/main" val="527979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AF67BF-2913-EB17-6404-E701173E103A}"/>
              </a:ext>
            </a:extLst>
          </p:cNvPr>
          <p:cNvSpPr txBox="1">
            <a:spLocks noGrp="1" noRot="1" noMove="1" noResize="1" noEditPoints="1" noAdjustHandles="1" noChangeArrowheads="1" noChangeShapeType="1"/>
          </p:cNvSpPr>
          <p:nvPr/>
        </p:nvSpPr>
        <p:spPr>
          <a:xfrm>
            <a:off x="0" y="1"/>
            <a:ext cx="6096000" cy="80175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000" dirty="0"/>
              <a:t>Analysis of Predicted Value, Optimal Value and Safety Stock Reorder points for </a:t>
            </a:r>
            <a:r>
              <a:rPr lang="en-US" sz="2000" dirty="0">
                <a:solidFill>
                  <a:schemeClr val="accent1"/>
                </a:solidFill>
              </a:rPr>
              <a:t>Furry Footwear</a:t>
            </a:r>
          </a:p>
        </p:txBody>
      </p:sp>
      <p:pic>
        <p:nvPicPr>
          <p:cNvPr id="5" name="Picture 4" descr="A table with numbers and text&#10;&#10;Description automatically generated">
            <a:extLst>
              <a:ext uri="{FF2B5EF4-FFF2-40B4-BE49-F238E27FC236}">
                <a16:creationId xmlns:a16="http://schemas.microsoft.com/office/drawing/2014/main" id="{F3835856-C925-56A1-CE9C-5D5078C30F7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6096000" y="0"/>
            <a:ext cx="6096000" cy="3730091"/>
          </a:xfrm>
          <a:prstGeom prst="rect">
            <a:avLst/>
          </a:prstGeom>
        </p:spPr>
      </p:pic>
      <p:sp>
        <p:nvSpPr>
          <p:cNvPr id="6" name="TextBox 5">
            <a:extLst>
              <a:ext uri="{FF2B5EF4-FFF2-40B4-BE49-F238E27FC236}">
                <a16:creationId xmlns:a16="http://schemas.microsoft.com/office/drawing/2014/main" id="{A943D995-1612-450A-0EAB-DC8429B1AB7B}"/>
              </a:ext>
            </a:extLst>
          </p:cNvPr>
          <p:cNvSpPr txBox="1">
            <a:spLocks noGrp="1" noRot="1" noMove="1" noResize="1" noEditPoints="1" noAdjustHandles="1" noChangeArrowheads="1" noChangeShapeType="1"/>
          </p:cNvSpPr>
          <p:nvPr/>
        </p:nvSpPr>
        <p:spPr>
          <a:xfrm>
            <a:off x="179894" y="1052435"/>
            <a:ext cx="5916106" cy="5755422"/>
          </a:xfrm>
          <a:prstGeom prst="rect">
            <a:avLst/>
          </a:prstGeom>
          <a:noFill/>
        </p:spPr>
        <p:txBody>
          <a:bodyPr wrap="square">
            <a:spAutoFit/>
          </a:bodyPr>
          <a:lstStyle/>
          <a:p>
            <a:r>
              <a:rPr lang="en-US" sz="1600" b="1" dirty="0"/>
              <a:t>Key Observations:</a:t>
            </a:r>
          </a:p>
          <a:p>
            <a:endParaRPr lang="en-US" sz="1600" dirty="0"/>
          </a:p>
          <a:p>
            <a:pPr marL="285750" indent="-285750">
              <a:buFont typeface="Wingdings" panose="05000000000000000000" pitchFamily="2" charset="2"/>
              <a:buChar char="q"/>
            </a:pPr>
            <a:r>
              <a:rPr lang="en-US" sz="1600" dirty="0"/>
              <a:t>Demand Trends:</a:t>
            </a:r>
          </a:p>
          <a:p>
            <a:r>
              <a:rPr lang="en-US" sz="1600" dirty="0"/>
              <a:t>Fluctuating predicted quantities suggest varying demand patterns, possibly influenced by seasonal trends. Notable peaks and troughs can be observed across months from June 2016 to May 2017.</a:t>
            </a:r>
            <a:br>
              <a:rPr lang="en-US" sz="1600" dirty="0"/>
            </a:br>
            <a:endParaRPr lang="en-US" sz="1600" dirty="0"/>
          </a:p>
          <a:p>
            <a:pPr marL="285750" indent="-285750">
              <a:buFont typeface="Wingdings" panose="05000000000000000000" pitchFamily="2" charset="2"/>
              <a:buChar char="q"/>
            </a:pPr>
            <a:r>
              <a:rPr lang="en-US" sz="1600" dirty="0"/>
              <a:t>Service Levels:</a:t>
            </a:r>
          </a:p>
          <a:p>
            <a:r>
              <a:rPr lang="en-US" sz="1600" dirty="0"/>
              <a:t>Higher Z-Scores, such as 1.630814 in July 2016 and 1.780453 in February 2017, indicate better service levels, reflecting the company's ability to meet demand variability.</a:t>
            </a:r>
            <a:br>
              <a:rPr lang="en-US" sz="1600" dirty="0"/>
            </a:br>
            <a:endParaRPr lang="en-US" sz="1600" dirty="0"/>
          </a:p>
          <a:p>
            <a:pPr marL="285750" indent="-285750">
              <a:buFont typeface="Wingdings" panose="05000000000000000000" pitchFamily="2" charset="2"/>
              <a:buChar char="q"/>
            </a:pPr>
            <a:r>
              <a:rPr lang="en-US" sz="1600" dirty="0"/>
              <a:t>Safety Stock:</a:t>
            </a:r>
          </a:p>
          <a:p>
            <a:r>
              <a:rPr lang="en-US" sz="1600" dirty="0"/>
              <a:t>Safety stock quantities vary across months, with figures ranging from 67 in April 2017 to 4458 in February 2017, reflecting changing risk profiles associated with demand variability.</a:t>
            </a:r>
            <a:br>
              <a:rPr lang="en-US" sz="1600" dirty="0"/>
            </a:br>
            <a:endParaRPr lang="en-US" sz="1600" dirty="0"/>
          </a:p>
          <a:p>
            <a:pPr marL="285750" indent="-285750">
              <a:buFont typeface="Wingdings" panose="05000000000000000000" pitchFamily="2" charset="2"/>
              <a:buChar char="q"/>
            </a:pPr>
            <a:r>
              <a:rPr lang="en-US" sz="1600" dirty="0"/>
              <a:t>Reorder Points:</a:t>
            </a:r>
          </a:p>
          <a:p>
            <a:r>
              <a:rPr lang="en-US" sz="1600" dirty="0"/>
              <a:t>Reorder points, ranging from 78 in April 2017 to 4469 in February 2017, are influenced by demand variability and lead time, with higher values needed to prevent stockouts.</a:t>
            </a:r>
          </a:p>
        </p:txBody>
      </p:sp>
      <p:pic>
        <p:nvPicPr>
          <p:cNvPr id="7" name="Picture 6" descr="A graph with blue lines&#10;&#10;Description automatically generated">
            <a:extLst>
              <a:ext uri="{FF2B5EF4-FFF2-40B4-BE49-F238E27FC236}">
                <a16:creationId xmlns:a16="http://schemas.microsoft.com/office/drawing/2014/main" id="{D01DF0D1-86BC-8025-A107-4BC9C9AD0B5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096000" y="3730091"/>
            <a:ext cx="6096000" cy="3172906"/>
          </a:xfrm>
          <a:prstGeom prst="rect">
            <a:avLst/>
          </a:prstGeom>
        </p:spPr>
      </p:pic>
    </p:spTree>
    <p:extLst>
      <p:ext uri="{BB962C8B-B14F-4D97-AF65-F5344CB8AC3E}">
        <p14:creationId xmlns:p14="http://schemas.microsoft.com/office/powerpoint/2010/main" val="1523729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3836-A145-D5A5-BBF2-1380386324A1}"/>
              </a:ext>
            </a:extLst>
          </p:cNvPr>
          <p:cNvSpPr>
            <a:spLocks noGrp="1" noRot="1" noMove="1" noResize="1" noEditPoints="1" noAdjustHandles="1" noChangeArrowheads="1" noChangeShapeType="1"/>
          </p:cNvSpPr>
          <p:nvPr>
            <p:ph type="title"/>
          </p:nvPr>
        </p:nvSpPr>
        <p:spPr>
          <a:xfrm>
            <a:off x="1" y="0"/>
            <a:ext cx="1706880" cy="569843"/>
          </a:xfrm>
        </p:spPr>
        <p:txBody>
          <a:bodyPr>
            <a:normAutofit fontScale="90000"/>
          </a:bodyPr>
          <a:lstStyle/>
          <a:p>
            <a:r>
              <a:rPr kumimoji="0" lang="en-US" sz="2400" b="0" i="0" u="none" strike="noStrike" kern="1200" cap="none" spc="0" normalizeH="0" baseline="0" noProof="0" dirty="0">
                <a:ln>
                  <a:noFill/>
                </a:ln>
                <a:solidFill>
                  <a:srgbClr val="000000"/>
                </a:solidFill>
                <a:effectLst/>
                <a:uLnTx/>
                <a:uFillTx/>
                <a:ea typeface="+mj-ea"/>
                <a:cs typeface="+mj-cs"/>
              </a:rPr>
              <a:t>Findings</a:t>
            </a:r>
            <a:endParaRPr lang="en-GB" sz="2400" dirty="0"/>
          </a:p>
        </p:txBody>
      </p:sp>
      <p:graphicFrame>
        <p:nvGraphicFramePr>
          <p:cNvPr id="4" name="Content Placeholder">
            <a:extLst>
              <a:ext uri="{FF2B5EF4-FFF2-40B4-BE49-F238E27FC236}">
                <a16:creationId xmlns:a16="http://schemas.microsoft.com/office/drawing/2014/main" id="{85D55DC7-95AB-C1D8-3701-2C84C706ABDC}"/>
              </a:ext>
            </a:extLst>
          </p:cNvPr>
          <p:cNvGraphicFramePr>
            <a:graphicFrameLocks noGrp="1" noDrilldown="1" noMove="1" noResize="1"/>
          </p:cNvGraphicFramePr>
          <p:nvPr>
            <p:extLst>
              <p:ext uri="{D42A27DB-BD31-4B8C-83A1-F6EECF244321}">
                <p14:modId xmlns:p14="http://schemas.microsoft.com/office/powerpoint/2010/main" val="1321869554"/>
              </p:ext>
            </p:extLst>
          </p:nvPr>
        </p:nvGraphicFramePr>
        <p:xfrm>
          <a:off x="1769165" y="198783"/>
          <a:ext cx="9734314" cy="6493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8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0" y="0"/>
            <a:ext cx="6420535" cy="667708"/>
          </a:xfrm>
        </p:spPr>
        <p:txBody>
          <a:bodyPr>
            <a:normAutofit fontScale="90000"/>
          </a:bodyPr>
          <a:lstStyle/>
          <a:p>
            <a:r>
              <a:rPr lang="en-US" sz="2400" dirty="0"/>
              <a:t>Overview of the Presentation</a:t>
            </a:r>
          </a:p>
        </p:txBody>
      </p:sp>
      <p:graphicFrame>
        <p:nvGraphicFramePr>
          <p:cNvPr id="11" name="Content Placeholder 10">
            <a:extLst>
              <a:ext uri="{FF2B5EF4-FFF2-40B4-BE49-F238E27FC236}">
                <a16:creationId xmlns:a16="http://schemas.microsoft.com/office/drawing/2014/main" id="{A6054947-83A5-3738-DB37-29B61D1AA27A}"/>
              </a:ext>
            </a:extLst>
          </p:cNvPr>
          <p:cNvGraphicFramePr>
            <a:graphicFrameLocks noGrp="1" noDrilldown="1" noMove="1" noResize="1"/>
          </p:cNvGraphicFramePr>
          <p:nvPr>
            <p:ph idx="1"/>
            <p:extLst>
              <p:ext uri="{D42A27DB-BD31-4B8C-83A1-F6EECF244321}">
                <p14:modId xmlns:p14="http://schemas.microsoft.com/office/powerpoint/2010/main" val="992302421"/>
              </p:ext>
            </p:extLst>
          </p:nvPr>
        </p:nvGraphicFramePr>
        <p:xfrm>
          <a:off x="157881" y="868352"/>
          <a:ext cx="6420535" cy="5937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361428E-2A55-25A4-349D-170F29838137}"/>
              </a:ext>
            </a:extLst>
          </p:cNvPr>
          <p:cNvSpPr txBox="1">
            <a:spLocks noGrp="1" noRot="1" noMove="1" noResize="1" noEditPoints="1" noAdjustHandles="1" noChangeArrowheads="1" noChangeShapeType="1"/>
          </p:cNvSpPr>
          <p:nvPr/>
        </p:nvSpPr>
        <p:spPr>
          <a:xfrm>
            <a:off x="6733249" y="565745"/>
            <a:ext cx="5455703" cy="5955476"/>
          </a:xfrm>
          <a:prstGeom prst="rect">
            <a:avLst/>
          </a:prstGeom>
          <a:noFill/>
        </p:spPr>
        <p:txBody>
          <a:bodyPr wrap="square" rtlCol="0">
            <a:spAutoFit/>
          </a:bodyPr>
          <a:lstStyle/>
          <a:p>
            <a:pPr lvl="0" algn="just"/>
            <a:r>
              <a:rPr lang="en-GB" sz="1600" b="1" dirty="0"/>
              <a:t>Key Components</a:t>
            </a:r>
          </a:p>
          <a:p>
            <a:pPr lvl="0" algn="just"/>
            <a:endParaRPr lang="en-GB" b="1" dirty="0"/>
          </a:p>
          <a:p>
            <a:pPr lvl="0" algn="just">
              <a:buFont typeface="Wingdings" panose="05000000000000000000" pitchFamily="2" charset="2"/>
              <a:buChar char="q"/>
            </a:pPr>
            <a:r>
              <a:rPr lang="en-GB" sz="1500" b="1" dirty="0"/>
              <a:t> The Business Overview: </a:t>
            </a:r>
            <a:r>
              <a:rPr lang="en-GB" sz="1500" b="0" dirty="0"/>
              <a:t>A summary of the business operations of Store Fit Limited.</a:t>
            </a:r>
          </a:p>
          <a:p>
            <a:pPr lvl="0" algn="just"/>
            <a:endParaRPr lang="en-GB" sz="1500" b="0" dirty="0"/>
          </a:p>
          <a:p>
            <a:pPr lvl="0" algn="just">
              <a:buFont typeface="Wingdings" panose="05000000000000000000" pitchFamily="2" charset="2"/>
              <a:buChar char="q"/>
            </a:pPr>
            <a:r>
              <a:rPr lang="en-GB" sz="1500" b="1" dirty="0"/>
              <a:t> The objectives of the project</a:t>
            </a:r>
            <a:r>
              <a:rPr lang="en-GB" sz="1500" dirty="0"/>
              <a:t>.</a:t>
            </a:r>
          </a:p>
          <a:p>
            <a:pPr lvl="0" algn="just"/>
            <a:endParaRPr lang="en-GB" sz="1500" dirty="0"/>
          </a:p>
          <a:p>
            <a:pPr lvl="0" algn="just">
              <a:buFont typeface="Wingdings" panose="05000000000000000000" pitchFamily="2" charset="2"/>
              <a:buChar char="q"/>
            </a:pPr>
            <a:r>
              <a:rPr lang="en-GB" sz="1500" b="1" dirty="0"/>
              <a:t> Supply Chain Dashboard</a:t>
            </a:r>
            <a:r>
              <a:rPr lang="en-GB" sz="1500" dirty="0"/>
              <a:t>: Development of a robust dashboard to provide real-time monitoring and visualization of supply chain performance.</a:t>
            </a:r>
          </a:p>
          <a:p>
            <a:pPr lvl="0" algn="just">
              <a:buFont typeface="Wingdings" panose="05000000000000000000" pitchFamily="2" charset="2"/>
              <a:buChar char="q"/>
            </a:pPr>
            <a:endParaRPr lang="en-GB" sz="1500" dirty="0"/>
          </a:p>
          <a:p>
            <a:pPr algn="just">
              <a:buFont typeface="Wingdings" panose="05000000000000000000" pitchFamily="2" charset="2"/>
              <a:buChar char="q"/>
            </a:pPr>
            <a:r>
              <a:rPr lang="en-GB" sz="1500" b="1" dirty="0"/>
              <a:t> Predictive Model Analysis: </a:t>
            </a:r>
            <a:r>
              <a:rPr lang="en-GB" sz="1500" dirty="0"/>
              <a:t>This involves using sophisticated models to predict product purchase patterns and determine optimal safety stock levels. </a:t>
            </a:r>
          </a:p>
          <a:p>
            <a:pPr lvl="0" algn="just"/>
            <a:endParaRPr lang="en-GB" sz="1500" dirty="0"/>
          </a:p>
          <a:p>
            <a:pPr lvl="0" algn="just">
              <a:buFont typeface="Wingdings" panose="05000000000000000000" pitchFamily="2" charset="2"/>
              <a:buChar char="q"/>
            </a:pPr>
            <a:r>
              <a:rPr lang="en-GB" sz="1500" b="1" dirty="0"/>
              <a:t> Safety Stock Evaluation: </a:t>
            </a:r>
            <a:r>
              <a:rPr lang="en-GB" sz="1500" dirty="0"/>
              <a:t>A thorough assessment of current safety stock levels to identify inefficiencies and recommend adjustments. </a:t>
            </a:r>
          </a:p>
          <a:p>
            <a:pPr lvl="0" algn="just">
              <a:buFont typeface="Wingdings" panose="05000000000000000000" pitchFamily="2" charset="2"/>
              <a:buChar char="q"/>
            </a:pPr>
            <a:endParaRPr lang="en-GB" sz="1500" dirty="0"/>
          </a:p>
          <a:p>
            <a:pPr lvl="0" algn="just">
              <a:buFont typeface="Wingdings" panose="05000000000000000000" pitchFamily="2" charset="2"/>
              <a:buChar char="q"/>
            </a:pPr>
            <a:r>
              <a:rPr lang="en-GB" sz="1500" b="1" dirty="0"/>
              <a:t> Sales Data Analysis</a:t>
            </a:r>
            <a:r>
              <a:rPr lang="en-GB" sz="1500" dirty="0"/>
              <a:t>: Analysing historical sales data to uncover purchase patterns and seasonal trends. </a:t>
            </a:r>
          </a:p>
          <a:p>
            <a:pPr lvl="0" algn="just"/>
            <a:endParaRPr lang="en-GB" sz="1500" dirty="0"/>
          </a:p>
          <a:p>
            <a:pPr lvl="0" algn="just">
              <a:buFont typeface="Wingdings" panose="05000000000000000000" pitchFamily="2" charset="2"/>
              <a:buChar char="q"/>
            </a:pPr>
            <a:r>
              <a:rPr lang="en-GB" sz="1500" b="1" dirty="0"/>
              <a:t> Findings and Recommendation</a:t>
            </a:r>
          </a:p>
          <a:p>
            <a:pPr lvl="0" algn="just"/>
            <a:endParaRPr lang="en-GB" sz="1500" b="1" dirty="0"/>
          </a:p>
          <a:p>
            <a:pPr lvl="0" algn="just">
              <a:buFont typeface="Wingdings" panose="05000000000000000000" pitchFamily="2" charset="2"/>
              <a:buChar char="q"/>
            </a:pPr>
            <a:r>
              <a:rPr lang="en-GB" sz="1500" b="1" dirty="0"/>
              <a:t> Conclusion</a:t>
            </a:r>
          </a:p>
        </p:txBody>
      </p:sp>
    </p:spTree>
    <p:extLst>
      <p:ext uri="{BB962C8B-B14F-4D97-AF65-F5344CB8AC3E}">
        <p14:creationId xmlns:p14="http://schemas.microsoft.com/office/powerpoint/2010/main" val="344659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7DD3-CB8E-B02E-2019-56D98E46FBD3}"/>
              </a:ext>
            </a:extLst>
          </p:cNvPr>
          <p:cNvSpPr>
            <a:spLocks noGrp="1" noRot="1" noMove="1" noResize="1" noEditPoints="1" noAdjustHandles="1" noChangeArrowheads="1" noChangeShapeType="1"/>
          </p:cNvSpPr>
          <p:nvPr>
            <p:ph type="title"/>
          </p:nvPr>
        </p:nvSpPr>
        <p:spPr>
          <a:xfrm>
            <a:off x="0" y="1"/>
            <a:ext cx="12192000" cy="480906"/>
          </a:xfrm>
        </p:spPr>
        <p:txBody>
          <a:bodyPr>
            <a:normAutofit fontScale="90000"/>
          </a:bodyPr>
          <a:lstStyle/>
          <a:p>
            <a:r>
              <a:rPr lang="en-GB" sz="2400" dirty="0"/>
              <a:t>Recommendations</a:t>
            </a:r>
          </a:p>
        </p:txBody>
      </p:sp>
      <p:graphicFrame>
        <p:nvGraphicFramePr>
          <p:cNvPr id="15" name="Content Placeholder 2">
            <a:extLst>
              <a:ext uri="{FF2B5EF4-FFF2-40B4-BE49-F238E27FC236}">
                <a16:creationId xmlns:a16="http://schemas.microsoft.com/office/drawing/2014/main" id="{ABF3C19B-3672-0679-C84C-987750351BBC}"/>
              </a:ext>
            </a:extLst>
          </p:cNvPr>
          <p:cNvGraphicFramePr>
            <a:graphicFrameLocks noGrp="1" noDrilldown="1" noMove="1" noResize="1"/>
          </p:cNvGraphicFramePr>
          <p:nvPr>
            <p:ph idx="1"/>
            <p:extLst>
              <p:ext uri="{D42A27DB-BD31-4B8C-83A1-F6EECF244321}">
                <p14:modId xmlns:p14="http://schemas.microsoft.com/office/powerpoint/2010/main" val="2235277862"/>
              </p:ext>
            </p:extLst>
          </p:nvPr>
        </p:nvGraphicFramePr>
        <p:xfrm>
          <a:off x="-1" y="629922"/>
          <a:ext cx="12191999" cy="6228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573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7DD3-CB8E-B02E-2019-56D98E46FBD3}"/>
              </a:ext>
            </a:extLst>
          </p:cNvPr>
          <p:cNvSpPr>
            <a:spLocks noGrp="1"/>
          </p:cNvSpPr>
          <p:nvPr>
            <p:ph type="title"/>
          </p:nvPr>
        </p:nvSpPr>
        <p:spPr>
          <a:xfrm>
            <a:off x="0" y="1"/>
            <a:ext cx="12192000" cy="583096"/>
          </a:xfrm>
        </p:spPr>
        <p:txBody>
          <a:bodyPr anchor="ctr">
            <a:normAutofit fontScale="90000"/>
          </a:bodyPr>
          <a:lstStyle/>
          <a:p>
            <a:r>
              <a:rPr lang="en-GB" sz="2400" dirty="0">
                <a:latin typeface="+mn-lt"/>
              </a:rPr>
              <a:t>solutions</a:t>
            </a:r>
          </a:p>
        </p:txBody>
      </p:sp>
      <p:sp>
        <p:nvSpPr>
          <p:cNvPr id="4" name="Content Placeholder 3">
            <a:extLst>
              <a:ext uri="{FF2B5EF4-FFF2-40B4-BE49-F238E27FC236}">
                <a16:creationId xmlns:a16="http://schemas.microsoft.com/office/drawing/2014/main" id="{B5A5B400-BD8D-C686-51A7-4F30C307A01D}"/>
              </a:ext>
            </a:extLst>
          </p:cNvPr>
          <p:cNvSpPr>
            <a:spLocks noGrp="1" noRot="1" noMove="1" noResize="1" noEditPoints="1" noAdjustHandles="1" noChangeArrowheads="1" noChangeShapeType="1"/>
          </p:cNvSpPr>
          <p:nvPr>
            <p:ph idx="1"/>
          </p:nvPr>
        </p:nvSpPr>
        <p:spPr>
          <a:xfrm>
            <a:off x="1093304" y="1265583"/>
            <a:ext cx="8867560" cy="4591878"/>
          </a:xfrm>
          <a:ln>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txBody>
          <a:bodyPr/>
          <a:lstStyle/>
          <a:p>
            <a:pPr marL="0" indent="0" algn="just">
              <a:lnSpc>
                <a:spcPct val="90000"/>
              </a:lnSpc>
              <a:buNone/>
            </a:pPr>
            <a:endParaRPr lang="en-GB" sz="1600" b="1" dirty="0"/>
          </a:p>
          <a:p>
            <a:pPr marL="0" indent="0" algn="ctr">
              <a:lnSpc>
                <a:spcPct val="90000"/>
              </a:lnSpc>
              <a:buNone/>
            </a:pPr>
            <a:r>
              <a:rPr lang="en-GB" sz="1600" b="1" dirty="0"/>
              <a:t>Solutions to the 225 Overstocked Products</a:t>
            </a:r>
          </a:p>
          <a:p>
            <a:pPr algn="just">
              <a:lnSpc>
                <a:spcPct val="90000"/>
              </a:lnSpc>
              <a:buFont typeface="Wingdings" panose="05000000000000000000" pitchFamily="2" charset="2"/>
              <a:buChar char="q"/>
            </a:pPr>
            <a:r>
              <a:rPr lang="en-GB" sz="1600" b="1" dirty="0"/>
              <a:t>Assessment and Segmentation</a:t>
            </a:r>
          </a:p>
          <a:p>
            <a:pPr marL="0" indent="0" algn="just">
              <a:lnSpc>
                <a:spcPct val="90000"/>
              </a:lnSpc>
              <a:buNone/>
            </a:pPr>
            <a:r>
              <a:rPr lang="en-GB" sz="1600" dirty="0"/>
              <a:t>Conducting an assessment to identify the specific 225 products that are overstocked and segmenting them based on factors such as demand, shelf life, and potential for quick sale.</a:t>
            </a:r>
          </a:p>
          <a:p>
            <a:pPr algn="just">
              <a:lnSpc>
                <a:spcPct val="90000"/>
              </a:lnSpc>
              <a:buFont typeface="Wingdings" panose="05000000000000000000" pitchFamily="2" charset="2"/>
              <a:buChar char="q"/>
            </a:pPr>
            <a:r>
              <a:rPr lang="en-GB" sz="1600" b="1" dirty="0"/>
              <a:t>Inventory Management Optimization</a:t>
            </a:r>
          </a:p>
          <a:p>
            <a:pPr marL="0" indent="0" algn="just">
              <a:lnSpc>
                <a:spcPct val="90000"/>
              </a:lnSpc>
              <a:buNone/>
            </a:pPr>
            <a:r>
              <a:rPr lang="en-GB" sz="1600" dirty="0"/>
              <a:t>Implementing Just-In-Time inventory practices to minimize holding costs by fulfilling customer orders with the current stock of products. </a:t>
            </a:r>
          </a:p>
          <a:p>
            <a:pPr algn="just">
              <a:lnSpc>
                <a:spcPct val="90000"/>
              </a:lnSpc>
              <a:buFont typeface="Wingdings" panose="05000000000000000000" pitchFamily="2" charset="2"/>
              <a:buChar char="q"/>
            </a:pPr>
            <a:r>
              <a:rPr lang="en-GB" sz="1600" b="1" dirty="0"/>
              <a:t>Immediate Disposal Strategies</a:t>
            </a:r>
          </a:p>
          <a:p>
            <a:pPr marL="0" indent="0" algn="just">
              <a:lnSpc>
                <a:spcPct val="90000"/>
              </a:lnSpc>
              <a:buNone/>
            </a:pPr>
            <a:r>
              <a:rPr lang="en-GB" sz="1600" dirty="0"/>
              <a:t>Organising sales and promotions with significant discounts to attract customers. Promoting the sales through all available channels, including the company website, social media, online marketplace and email marketing.</a:t>
            </a:r>
          </a:p>
          <a:p>
            <a:pPr algn="just">
              <a:lnSpc>
                <a:spcPct val="90000"/>
              </a:lnSpc>
              <a:buFont typeface="Wingdings" panose="05000000000000000000" pitchFamily="2" charset="2"/>
              <a:buChar char="q"/>
            </a:pPr>
            <a:r>
              <a:rPr lang="en-GB" sz="1600" b="1" dirty="0"/>
              <a:t>Safety Stock Optimisation</a:t>
            </a:r>
          </a:p>
          <a:p>
            <a:pPr marL="0" indent="0" algn="just">
              <a:lnSpc>
                <a:spcPct val="90000"/>
              </a:lnSpc>
              <a:buNone/>
            </a:pPr>
            <a:r>
              <a:rPr lang="en-GB" sz="1600" dirty="0"/>
              <a:t>Reevaluating safety stock levels based on the variability of demand and lead times.</a:t>
            </a:r>
          </a:p>
          <a:p>
            <a:pPr marL="0" indent="0">
              <a:buNone/>
            </a:pPr>
            <a:endParaRPr lang="en-GB" dirty="0"/>
          </a:p>
        </p:txBody>
      </p:sp>
    </p:spTree>
    <p:extLst>
      <p:ext uri="{BB962C8B-B14F-4D97-AF65-F5344CB8AC3E}">
        <p14:creationId xmlns:p14="http://schemas.microsoft.com/office/powerpoint/2010/main" val="2004177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7DD3-CB8E-B02E-2019-56D98E46FBD3}"/>
              </a:ext>
            </a:extLst>
          </p:cNvPr>
          <p:cNvSpPr>
            <a:spLocks noGrp="1"/>
          </p:cNvSpPr>
          <p:nvPr>
            <p:ph type="title"/>
          </p:nvPr>
        </p:nvSpPr>
        <p:spPr>
          <a:xfrm>
            <a:off x="0" y="1"/>
            <a:ext cx="12192000" cy="583096"/>
          </a:xfrm>
        </p:spPr>
        <p:txBody>
          <a:bodyPr anchor="ctr">
            <a:normAutofit fontScale="90000"/>
          </a:bodyPr>
          <a:lstStyle/>
          <a:p>
            <a:r>
              <a:rPr lang="en-GB" sz="2400" dirty="0">
                <a:latin typeface="+mn-lt"/>
              </a:rPr>
              <a:t>solutions</a:t>
            </a:r>
          </a:p>
        </p:txBody>
      </p:sp>
      <p:sp>
        <p:nvSpPr>
          <p:cNvPr id="4" name="Content Placeholder 3">
            <a:extLst>
              <a:ext uri="{FF2B5EF4-FFF2-40B4-BE49-F238E27FC236}">
                <a16:creationId xmlns:a16="http://schemas.microsoft.com/office/drawing/2014/main" id="{B5A5B400-BD8D-C686-51A7-4F30C307A01D}"/>
              </a:ext>
            </a:extLst>
          </p:cNvPr>
          <p:cNvSpPr>
            <a:spLocks noGrp="1" noRot="1" noMove="1" noResize="1" noEditPoints="1" noAdjustHandles="1" noChangeArrowheads="1" noChangeShapeType="1"/>
          </p:cNvSpPr>
          <p:nvPr>
            <p:ph idx="1"/>
          </p:nvPr>
        </p:nvSpPr>
        <p:spPr>
          <a:xfrm>
            <a:off x="1172816" y="1027043"/>
            <a:ext cx="8912088" cy="5552661"/>
          </a:xfrm>
          <a:ln>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txBody>
          <a:bodyPr anchor="t">
            <a:normAutofit/>
          </a:bodyPr>
          <a:lstStyle/>
          <a:p>
            <a:pPr marL="0" indent="0" algn="just">
              <a:lnSpc>
                <a:spcPct val="90000"/>
              </a:lnSpc>
              <a:buNone/>
            </a:pPr>
            <a:endParaRPr lang="en-GB" sz="1600" b="1" dirty="0"/>
          </a:p>
          <a:p>
            <a:pPr marL="0" indent="0" algn="ctr">
              <a:lnSpc>
                <a:spcPct val="90000"/>
              </a:lnSpc>
              <a:buNone/>
            </a:pPr>
            <a:r>
              <a:rPr lang="en-GB" sz="1600" b="1" dirty="0"/>
              <a:t>Solutions to the 9 Products causing Backorder </a:t>
            </a:r>
          </a:p>
          <a:p>
            <a:pPr algn="l">
              <a:buFont typeface="Wingdings" panose="05000000000000000000" pitchFamily="2" charset="2"/>
              <a:buChar char="q"/>
            </a:pPr>
            <a:r>
              <a:rPr lang="en-GB" sz="1600" b="1" i="0" dirty="0">
                <a:solidFill>
                  <a:srgbClr val="0D0D0D"/>
                </a:solidFill>
                <a:effectLst/>
                <a:highlight>
                  <a:srgbClr val="FFFFFF"/>
                </a:highlight>
                <a:latin typeface="ui-sans-serif"/>
              </a:rPr>
              <a:t>Expedite Existing Orders</a:t>
            </a:r>
          </a:p>
          <a:p>
            <a:pPr marL="0" indent="0" algn="just">
              <a:lnSpc>
                <a:spcPct val="90000"/>
              </a:lnSpc>
              <a:buNone/>
            </a:pPr>
            <a:r>
              <a:rPr lang="en-GB" sz="1600" dirty="0"/>
              <a:t>Contacting and negotiating with suppliers to expedite the shipment of these 9 products. Paying for express shipping if necessary to receive the stock faster.</a:t>
            </a:r>
          </a:p>
          <a:p>
            <a:pPr algn="just">
              <a:lnSpc>
                <a:spcPct val="90000"/>
              </a:lnSpc>
              <a:buFont typeface="Wingdings" panose="05000000000000000000" pitchFamily="2" charset="2"/>
              <a:buChar char="q"/>
            </a:pPr>
            <a:r>
              <a:rPr lang="en-GB" sz="1600" b="1" dirty="0"/>
              <a:t>Production Acceleration</a:t>
            </a:r>
          </a:p>
          <a:p>
            <a:pPr marL="0" indent="0" algn="just">
              <a:lnSpc>
                <a:spcPct val="90000"/>
              </a:lnSpc>
              <a:buNone/>
            </a:pPr>
            <a:r>
              <a:rPr lang="en-GB" sz="1600" dirty="0"/>
              <a:t>Increasing production by prioritising the production of these items, manufacturing the products in-house or through contract manufacturers.  Allocating more resources to speed up the production process.</a:t>
            </a:r>
          </a:p>
          <a:p>
            <a:pPr algn="just">
              <a:lnSpc>
                <a:spcPct val="90000"/>
              </a:lnSpc>
              <a:buFont typeface="Wingdings" panose="05000000000000000000" pitchFamily="2" charset="2"/>
              <a:buChar char="q"/>
            </a:pPr>
            <a:r>
              <a:rPr lang="en-GB" sz="1600" b="1" dirty="0"/>
              <a:t>Reallocate Existing Inventory</a:t>
            </a:r>
          </a:p>
          <a:p>
            <a:pPr marL="0" indent="0" algn="just">
              <a:lnSpc>
                <a:spcPct val="90000"/>
              </a:lnSpc>
              <a:buNone/>
            </a:pPr>
            <a:r>
              <a:rPr lang="en-GB" sz="1600" dirty="0"/>
              <a:t>Checking inventory levels across all 25 retail outlets. Reallocating stock from stores with surplus inventory to those with backorders.</a:t>
            </a:r>
          </a:p>
          <a:p>
            <a:pPr algn="just">
              <a:lnSpc>
                <a:spcPct val="90000"/>
              </a:lnSpc>
              <a:buFont typeface="Wingdings" panose="05000000000000000000" pitchFamily="2" charset="2"/>
              <a:buChar char="q"/>
            </a:pPr>
            <a:r>
              <a:rPr lang="en-GB" sz="1600" b="1" dirty="0"/>
              <a:t>Customer Communication</a:t>
            </a:r>
          </a:p>
          <a:p>
            <a:pPr marL="0" indent="0" algn="just">
              <a:lnSpc>
                <a:spcPct val="90000"/>
              </a:lnSpc>
              <a:buNone/>
            </a:pPr>
            <a:r>
              <a:rPr lang="en-GB" sz="1600" dirty="0"/>
              <a:t>Sending out notifications to customers with backorders, providing updates and possible compensation for delays.</a:t>
            </a:r>
          </a:p>
          <a:p>
            <a:pPr algn="just">
              <a:lnSpc>
                <a:spcPct val="90000"/>
              </a:lnSpc>
              <a:buFont typeface="Wingdings" panose="05000000000000000000" pitchFamily="2" charset="2"/>
              <a:buChar char="q"/>
            </a:pPr>
            <a:r>
              <a:rPr lang="en-GB" sz="1600" b="1" dirty="0"/>
              <a:t>Safety Stock Optimization</a:t>
            </a:r>
          </a:p>
          <a:p>
            <a:pPr marL="0" indent="0" algn="just">
              <a:lnSpc>
                <a:spcPct val="90000"/>
              </a:lnSpc>
              <a:buNone/>
            </a:pPr>
            <a:r>
              <a:rPr lang="en-GB" sz="1600" dirty="0"/>
              <a:t>Adjusting safety stock levels and reordering policies for the 9 products based on real-time data and predicted demand.</a:t>
            </a:r>
            <a:endParaRPr lang="en-GB" dirty="0"/>
          </a:p>
        </p:txBody>
      </p:sp>
    </p:spTree>
    <p:extLst>
      <p:ext uri="{BB962C8B-B14F-4D97-AF65-F5344CB8AC3E}">
        <p14:creationId xmlns:p14="http://schemas.microsoft.com/office/powerpoint/2010/main" val="3587870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7DD3-CB8E-B02E-2019-56D98E46FBD3}"/>
              </a:ext>
            </a:extLst>
          </p:cNvPr>
          <p:cNvSpPr>
            <a:spLocks noGrp="1" noRot="1" noMove="1" noResize="1" noEditPoints="1" noAdjustHandles="1" noChangeArrowheads="1" noChangeShapeType="1"/>
          </p:cNvSpPr>
          <p:nvPr>
            <p:ph type="title"/>
          </p:nvPr>
        </p:nvSpPr>
        <p:spPr>
          <a:xfrm>
            <a:off x="1143318" y="914400"/>
            <a:ext cx="3369047" cy="5105400"/>
          </a:xfrm>
        </p:spPr>
        <p:txBody>
          <a:bodyPr anchor="ctr">
            <a:normAutofit/>
          </a:bodyPr>
          <a:lstStyle/>
          <a:p>
            <a:r>
              <a:rPr lang="en-GB" sz="2400" dirty="0">
                <a:latin typeface="+mn-lt"/>
              </a:rPr>
              <a:t>Conclusion</a:t>
            </a:r>
          </a:p>
        </p:txBody>
      </p:sp>
      <p:sp>
        <p:nvSpPr>
          <p:cNvPr id="18" name="Content Placeholder 2">
            <a:extLst>
              <a:ext uri="{FF2B5EF4-FFF2-40B4-BE49-F238E27FC236}">
                <a16:creationId xmlns:a16="http://schemas.microsoft.com/office/drawing/2014/main" id="{B8439CF5-719F-E2BE-BCFD-618C0E96C8D5}"/>
              </a:ext>
            </a:extLst>
          </p:cNvPr>
          <p:cNvSpPr>
            <a:spLocks noGrp="1" noRot="1" noMove="1" noResize="1" noEditPoints="1" noAdjustHandles="1" noChangeArrowheads="1" noChangeShapeType="1"/>
          </p:cNvSpPr>
          <p:nvPr>
            <p:ph idx="1"/>
          </p:nvPr>
        </p:nvSpPr>
        <p:spPr>
          <a:xfrm>
            <a:off x="4512365" y="914400"/>
            <a:ext cx="6992311" cy="5105400"/>
          </a:xfrm>
        </p:spPr>
        <p:txBody>
          <a:bodyPr anchor="ctr">
            <a:normAutofit/>
          </a:bodyPr>
          <a:lstStyle/>
          <a:p>
            <a:pPr marL="0" lvl="0" indent="0">
              <a:lnSpc>
                <a:spcPct val="100000"/>
              </a:lnSpc>
              <a:spcAft>
                <a:spcPts val="800"/>
              </a:spcAft>
              <a:buNone/>
            </a:pPr>
            <a:endParaRPr lang="en-GB" sz="1100" kern="100" dirty="0">
              <a:effectLst/>
              <a:ea typeface="Aptos" panose="020B0004020202020204" pitchFamily="34" charset="0"/>
              <a:cs typeface="Times New Roman" panose="02020603050405020304" pitchFamily="18" charset="0"/>
            </a:endParaRPr>
          </a:p>
          <a:p>
            <a:pPr marL="0" lvl="0" indent="0" algn="just">
              <a:lnSpc>
                <a:spcPct val="100000"/>
              </a:lnSpc>
              <a:spcAft>
                <a:spcPts val="800"/>
              </a:spcAft>
              <a:buNone/>
            </a:pPr>
            <a:r>
              <a:rPr lang="en-GB" sz="1600" kern="100" dirty="0">
                <a:effectLst/>
                <a:ea typeface="Aptos" panose="020B0004020202020204" pitchFamily="34" charset="0"/>
                <a:cs typeface="Times New Roman" panose="02020603050405020304" pitchFamily="18" charset="0"/>
              </a:rPr>
              <a:t>The supply </a:t>
            </a:r>
            <a:r>
              <a:rPr lang="en-GB" sz="1600" kern="100" dirty="0">
                <a:ea typeface="Aptos" panose="020B0004020202020204" pitchFamily="34" charset="0"/>
                <a:cs typeface="Times New Roman" panose="02020603050405020304" pitchFamily="18" charset="0"/>
              </a:rPr>
              <a:t>c</a:t>
            </a:r>
            <a:r>
              <a:rPr lang="en-GB" sz="1600" kern="100" dirty="0">
                <a:effectLst/>
                <a:ea typeface="Aptos" panose="020B0004020202020204" pitchFamily="34" charset="0"/>
                <a:cs typeface="Times New Roman" panose="02020603050405020304" pitchFamily="18" charset="0"/>
              </a:rPr>
              <a:t>hain </a:t>
            </a:r>
            <a:r>
              <a:rPr lang="en-GB" sz="1600" kern="100" dirty="0">
                <a:ea typeface="Aptos" panose="020B0004020202020204" pitchFamily="34" charset="0"/>
                <a:cs typeface="Times New Roman" panose="02020603050405020304" pitchFamily="18" charset="0"/>
              </a:rPr>
              <a:t>o</a:t>
            </a:r>
            <a:r>
              <a:rPr lang="en-GB" sz="1600" kern="100" dirty="0">
                <a:effectLst/>
                <a:ea typeface="Aptos" panose="020B0004020202020204" pitchFamily="34" charset="0"/>
                <a:cs typeface="Times New Roman" panose="02020603050405020304" pitchFamily="18" charset="0"/>
              </a:rPr>
              <a:t>ptimization project for StoreFIT Limited has revealed critical insights into the company's operational challenges and opportunities for improvement. Through a detailed analysis of overstocked product lines, longer </a:t>
            </a:r>
            <a:r>
              <a:rPr lang="en-GB" sz="1600" kern="100" dirty="0">
                <a:ea typeface="Aptos" panose="020B0004020202020204" pitchFamily="34" charset="0"/>
                <a:cs typeface="Times New Roman" panose="02020603050405020304" pitchFamily="18" charset="0"/>
              </a:rPr>
              <a:t>lead</a:t>
            </a:r>
            <a:r>
              <a:rPr lang="en-GB" sz="1600" kern="100" dirty="0">
                <a:effectLst/>
                <a:ea typeface="Aptos" panose="020B0004020202020204" pitchFamily="34" charset="0"/>
                <a:cs typeface="Times New Roman" panose="02020603050405020304" pitchFamily="18" charset="0"/>
              </a:rPr>
              <a:t> times, inadequate ERP system integration, lack of real-time visibility, low backorder rates, inaccurate demand forecasting, and data quality issues, we have identified several actionable recommendations. </a:t>
            </a:r>
          </a:p>
          <a:p>
            <a:pPr marL="0" lvl="0" indent="0" algn="just">
              <a:lnSpc>
                <a:spcPct val="100000"/>
              </a:lnSpc>
              <a:spcAft>
                <a:spcPts val="800"/>
              </a:spcAft>
              <a:buNone/>
            </a:pPr>
            <a:r>
              <a:rPr lang="en-GB" sz="1600" kern="100" dirty="0">
                <a:effectLst/>
                <a:ea typeface="Aptos" panose="020B0004020202020204" pitchFamily="34" charset="0"/>
                <a:cs typeface="Times New Roman" panose="02020603050405020304" pitchFamily="18" charset="0"/>
              </a:rPr>
              <a:t>Implementing advanced predictive analytics, enhancing ERP system integration, improving real-time visibility, and optimizing inventory management practices will address these inefficiencies and align StoreFIT's operations with its goal of maximizing customer satisfaction. </a:t>
            </a:r>
          </a:p>
          <a:p>
            <a:pPr marL="0" lvl="0" indent="0" algn="just">
              <a:lnSpc>
                <a:spcPct val="100000"/>
              </a:lnSpc>
              <a:spcAft>
                <a:spcPts val="800"/>
              </a:spcAft>
              <a:buNone/>
            </a:pPr>
            <a:r>
              <a:rPr lang="en-GB" sz="1600" kern="100" dirty="0">
                <a:effectLst/>
                <a:ea typeface="Aptos" panose="020B0004020202020204" pitchFamily="34" charset="0"/>
                <a:cs typeface="Times New Roman" panose="02020603050405020304" pitchFamily="18" charset="0"/>
              </a:rPr>
              <a:t>By adopting these strategies, StoreFIT Limited is poised to reduce costs, enhance customer experience, and support its continued growth and success in the competitive retail market. </a:t>
            </a:r>
          </a:p>
          <a:p>
            <a:pPr marL="0" lvl="0" indent="0" algn="just">
              <a:lnSpc>
                <a:spcPct val="100000"/>
              </a:lnSpc>
              <a:spcAft>
                <a:spcPts val="800"/>
              </a:spcAft>
              <a:buNone/>
            </a:pPr>
            <a:r>
              <a:rPr lang="en-GB" sz="1600" kern="100" dirty="0">
                <a:cs typeface="Times New Roman" panose="02020603050405020304" pitchFamily="18" charset="0"/>
              </a:rPr>
              <a:t>These recommendations align with StoreFIT’s overarching goal of maximizing customer satisfaction by ensuring product availability and timely delivery.</a:t>
            </a:r>
          </a:p>
          <a:p>
            <a:pPr marL="0" lvl="0" indent="0">
              <a:lnSpc>
                <a:spcPct val="100000"/>
              </a:lnSpc>
              <a:spcAft>
                <a:spcPts val="800"/>
              </a:spcAft>
              <a:buNone/>
            </a:pPr>
            <a:endParaRPr lang="en-GB" sz="1100" b="1" dirty="0"/>
          </a:p>
        </p:txBody>
      </p:sp>
    </p:spTree>
    <p:extLst>
      <p:ext uri="{BB962C8B-B14F-4D97-AF65-F5344CB8AC3E}">
        <p14:creationId xmlns:p14="http://schemas.microsoft.com/office/powerpoint/2010/main" val="4022068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1071223" y="1066800"/>
            <a:ext cx="5367527" cy="2833528"/>
          </a:xfrm>
        </p:spPr>
        <p:txBody>
          <a:bodyPr vert="horz" lIns="91440" tIns="45720" rIns="91440" bIns="45720" rtlCol="0" anchor="ctr">
            <a:normAutofit/>
          </a:bodyPr>
          <a:lstStyle/>
          <a:p>
            <a:r>
              <a:rPr lang="en-US" dirty="0"/>
              <a:t>Thank You</a:t>
            </a:r>
          </a:p>
        </p:txBody>
      </p:sp>
      <p:pic>
        <p:nvPicPr>
          <p:cNvPr id="6" name="Picture 5" descr="Rear-view of rows of people watching a film in a theater">
            <a:extLst>
              <a:ext uri="{FF2B5EF4-FFF2-40B4-BE49-F238E27FC236}">
                <a16:creationId xmlns:a16="http://schemas.microsoft.com/office/drawing/2014/main" id="{1C20B082-51DB-B3A8-788E-E30F837BF06E}"/>
              </a:ext>
            </a:extLst>
          </p:cNvPr>
          <p:cNvPicPr>
            <a:picLocks noGrp="1" noRot="1" noChangeAspect="1" noMove="1" noResize="1" noEditPoints="1" noAdjustHandles="1" noChangeArrowheads="1" noChangeShapeType="1" noCrop="1"/>
          </p:cNvPicPr>
          <p:nvPr/>
        </p:nvPicPr>
        <p:blipFill rotWithShape="1">
          <a:blip r:embed="rId2"/>
          <a:srcRect l="16549" r="31640" b="-3"/>
          <a:stretch/>
        </p:blipFill>
        <p:spPr>
          <a:xfrm>
            <a:off x="7016827" y="1014100"/>
            <a:ext cx="3766994" cy="4853299"/>
          </a:xfrm>
          <a:prstGeom prst="rect">
            <a:avLst/>
          </a:prstGeom>
        </p:spPr>
      </p:pic>
    </p:spTree>
    <p:extLst>
      <p:ext uri="{BB962C8B-B14F-4D97-AF65-F5344CB8AC3E}">
        <p14:creationId xmlns:p14="http://schemas.microsoft.com/office/powerpoint/2010/main" val="19413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1143318" y="914400"/>
            <a:ext cx="4952681" cy="5105400"/>
          </a:xfrm>
        </p:spPr>
        <p:txBody>
          <a:bodyPr anchor="ctr">
            <a:normAutofit/>
          </a:bodyPr>
          <a:lstStyle/>
          <a:p>
            <a:r>
              <a:rPr lang="en-GB" sz="2400" dirty="0"/>
              <a:t>Introduction</a:t>
            </a:r>
          </a:p>
        </p:txBody>
      </p:sp>
      <p:sp>
        <p:nvSpPr>
          <p:cNvPr id="3" name="Content Placeholder"/>
          <p:cNvSpPr>
            <a:spLocks noGrp="1" noRot="1" noMove="1" noResize="1" noEditPoints="1" noAdjustHandles="1" noChangeArrowheads="1" noChangeShapeType="1"/>
          </p:cNvSpPr>
          <p:nvPr>
            <p:ph idx="1"/>
          </p:nvPr>
        </p:nvSpPr>
        <p:spPr>
          <a:xfrm>
            <a:off x="6095998" y="914400"/>
            <a:ext cx="4952683" cy="5105400"/>
          </a:xfrm>
        </p:spPr>
        <p:txBody>
          <a:bodyPr anchor="ctr">
            <a:normAutofit/>
          </a:bodyPr>
          <a:lstStyle/>
          <a:p>
            <a:pPr marL="0" marR="0" lvl="0" indent="0" algn="just" defTabSz="914400" rtl="0" eaLnBrk="1" fontAlgn="auto" latinLnBrk="0" hangingPunct="1">
              <a:spcBef>
                <a:spcPts val="1000"/>
              </a:spcBef>
              <a:spcAft>
                <a:spcPts val="0"/>
              </a:spcAft>
              <a:buClrTx/>
              <a:buSzTx/>
              <a:buNone/>
              <a:tabLst/>
              <a:defRPr/>
            </a:pPr>
            <a:r>
              <a:rPr kumimoji="0" lang="en-GB" sz="1800" b="0" i="0" u="none" strike="noStrike" kern="1200" cap="none" spc="0" normalizeH="0" baseline="0" noProof="0" dirty="0">
                <a:ln>
                  <a:noFill/>
                </a:ln>
                <a:effectLst/>
                <a:uLnTx/>
                <a:uFillTx/>
                <a:ea typeface="+mn-ea"/>
                <a:cs typeface="+mn-cs"/>
              </a:rPr>
              <a:t>Store FIT Limited, a rapidly growing retail chain, is facing challenges with backorders and customer dissatisfaction due to delays in product availability. To address these issues and maintain their commitment to maximum customer satisfaction, Store FIT has engaged the project Group B Delegates of Pairview Solutions Limited to develop and implement data-driven solutions.</a:t>
            </a:r>
          </a:p>
        </p:txBody>
      </p:sp>
    </p:spTree>
    <p:extLst>
      <p:ext uri="{BB962C8B-B14F-4D97-AF65-F5344CB8AC3E}">
        <p14:creationId xmlns:p14="http://schemas.microsoft.com/office/powerpoint/2010/main" val="8070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0" y="-2"/>
            <a:ext cx="12188952" cy="643469"/>
          </a:xfrm>
        </p:spPr>
        <p:txBody>
          <a:bodyPr>
            <a:normAutofit fontScale="90000"/>
          </a:bodyPr>
          <a:lstStyle/>
          <a:p>
            <a:r>
              <a:rPr lang="en-US" sz="2400" dirty="0"/>
              <a:t>Objectives of the Project</a:t>
            </a:r>
          </a:p>
        </p:txBody>
      </p:sp>
      <p:graphicFrame>
        <p:nvGraphicFramePr>
          <p:cNvPr id="11" name="Diagram 10">
            <a:extLst>
              <a:ext uri="{FF2B5EF4-FFF2-40B4-BE49-F238E27FC236}">
                <a16:creationId xmlns:a16="http://schemas.microsoft.com/office/drawing/2014/main" id="{F21D3CFC-9374-B2CD-E127-0B2F91EEBAFA}"/>
              </a:ext>
            </a:extLst>
          </p:cNvPr>
          <p:cNvGraphicFramePr>
            <a:graphicFrameLocks noGrp="1" noDrilldown="1" noMove="1" noResize="1"/>
          </p:cNvGraphicFramePr>
          <p:nvPr>
            <p:extLst>
              <p:ext uri="{D42A27DB-BD31-4B8C-83A1-F6EECF244321}">
                <p14:modId xmlns:p14="http://schemas.microsoft.com/office/powerpoint/2010/main" val="62378332"/>
              </p:ext>
            </p:extLst>
          </p:nvPr>
        </p:nvGraphicFramePr>
        <p:xfrm>
          <a:off x="838200" y="953871"/>
          <a:ext cx="10591800" cy="5700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931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684276" y="447040"/>
            <a:ext cx="5411723" cy="613134"/>
          </a:xfrm>
        </p:spPr>
        <p:txBody>
          <a:bodyPr anchor="ctr">
            <a:noAutofit/>
          </a:bodyPr>
          <a:lstStyle/>
          <a:p>
            <a:r>
              <a:rPr lang="en-US" sz="2400" dirty="0"/>
              <a:t>Business Overview</a:t>
            </a:r>
          </a:p>
        </p:txBody>
      </p:sp>
      <p:sp>
        <p:nvSpPr>
          <p:cNvPr id="3" name="Content Placeholder"/>
          <p:cNvSpPr>
            <a:spLocks noGrp="1" noRot="1" noMove="1" noResize="1" noEditPoints="1" noAdjustHandles="1" noChangeArrowheads="1" noChangeShapeType="1"/>
          </p:cNvSpPr>
          <p:nvPr>
            <p:ph idx="1"/>
          </p:nvPr>
        </p:nvSpPr>
        <p:spPr>
          <a:xfrm>
            <a:off x="684276" y="1060174"/>
            <a:ext cx="10820400" cy="5112026"/>
          </a:xfrm>
        </p:spPr>
        <p:txBody>
          <a:bodyPr anchor="ctr">
            <a:normAutofit fontScale="47500" lnSpcReduction="20000"/>
          </a:bodyPr>
          <a:lstStyle/>
          <a:p>
            <a:pPr marL="0" lvl="0" indent="0">
              <a:lnSpc>
                <a:spcPct val="100000"/>
              </a:lnSpc>
              <a:buNone/>
            </a:pPr>
            <a:endParaRPr lang="en-US" sz="900" b="1" dirty="0"/>
          </a:p>
          <a:p>
            <a:pPr marL="0" lvl="0" indent="0" algn="just">
              <a:lnSpc>
                <a:spcPct val="100000"/>
              </a:lnSpc>
              <a:buNone/>
            </a:pPr>
            <a:r>
              <a:rPr lang="en-US" sz="3400" b="1" dirty="0"/>
              <a:t>Company Background</a:t>
            </a:r>
          </a:p>
          <a:p>
            <a:pPr marL="0" lvl="0" indent="0" algn="just">
              <a:lnSpc>
                <a:spcPct val="100000"/>
              </a:lnSpc>
              <a:buNone/>
            </a:pPr>
            <a:r>
              <a:rPr lang="en-GB" sz="3400" dirty="0"/>
              <a:t>StoreFIT Limited is a fast-growing retail chain with over 25 retail outlets. Their success can be attributed to their number one goal of always ensuring maximum customer satisfaction. For this reason, they have made several changes in their operations, one of which has been the introduction of a back-ordering process for items which are not available at the time of ordering.</a:t>
            </a:r>
          </a:p>
          <a:p>
            <a:pPr marL="0" lvl="0" indent="0" algn="just">
              <a:lnSpc>
                <a:spcPct val="100000"/>
              </a:lnSpc>
              <a:buNone/>
            </a:pPr>
            <a:r>
              <a:rPr lang="en-GB" sz="3400" dirty="0"/>
              <a:t>This implies that for every order they receive, when an item is not available, Store Fit will supply the items they currently have in stock and the rest will be back ordered and shipped whenever they become available. </a:t>
            </a:r>
          </a:p>
          <a:p>
            <a:pPr marL="0" lvl="0" indent="0" algn="just">
              <a:lnSpc>
                <a:spcPct val="100000"/>
              </a:lnSpc>
              <a:buNone/>
            </a:pPr>
            <a:endParaRPr lang="en-GB" sz="3400" dirty="0"/>
          </a:p>
          <a:p>
            <a:pPr marL="0" lvl="0" indent="0" algn="just">
              <a:lnSpc>
                <a:spcPct val="100000"/>
              </a:lnSpc>
              <a:spcBef>
                <a:spcPts val="600"/>
              </a:spcBef>
              <a:buNone/>
            </a:pPr>
            <a:r>
              <a:rPr lang="en-GB" sz="3400" b="1" dirty="0"/>
              <a:t>Current Challenges</a:t>
            </a:r>
          </a:p>
          <a:p>
            <a:pPr marL="285750" lvl="0" indent="-285750" algn="just">
              <a:lnSpc>
                <a:spcPct val="100000"/>
              </a:lnSpc>
              <a:spcBef>
                <a:spcPts val="600"/>
              </a:spcBef>
              <a:buFont typeface="Wingdings" panose="05000000000000000000" pitchFamily="2" charset="2"/>
              <a:buChar char="q"/>
            </a:pPr>
            <a:r>
              <a:rPr lang="en-GB" sz="3400" b="1" dirty="0"/>
              <a:t>Increased Backorders: </a:t>
            </a:r>
            <a:r>
              <a:rPr lang="en-GB" sz="3400" dirty="0"/>
              <a:t>The introduction of a backordering process initially worked well, but recently, they’ve been a noticeable increase in backorders which is causing delays in order fulfilment, leading to customer dissatisfaction.</a:t>
            </a:r>
          </a:p>
          <a:p>
            <a:pPr marL="0" lvl="0" indent="0" algn="just">
              <a:lnSpc>
                <a:spcPct val="100000"/>
              </a:lnSpc>
              <a:spcBef>
                <a:spcPts val="600"/>
              </a:spcBef>
              <a:buNone/>
            </a:pPr>
            <a:endParaRPr lang="en-GB" sz="3400" dirty="0"/>
          </a:p>
          <a:p>
            <a:pPr marL="285750" lvl="0" indent="-285750" algn="just">
              <a:lnSpc>
                <a:spcPct val="100000"/>
              </a:lnSpc>
              <a:spcBef>
                <a:spcPts val="600"/>
              </a:spcBef>
              <a:buFont typeface="Wingdings" panose="05000000000000000000" pitchFamily="2" charset="2"/>
              <a:buChar char="q"/>
            </a:pPr>
            <a:r>
              <a:rPr lang="en-GB" sz="3400" b="1" dirty="0"/>
              <a:t>Customer Dissatisfaction: </a:t>
            </a:r>
            <a:r>
              <a:rPr lang="en-GB" sz="3400" dirty="0"/>
              <a:t>Extended wait times for backordered items are negatively impacting customer satisfaction.</a:t>
            </a:r>
          </a:p>
          <a:p>
            <a:pPr marL="285750" lvl="0" indent="-285750" algn="just">
              <a:lnSpc>
                <a:spcPct val="100000"/>
              </a:lnSpc>
              <a:spcBef>
                <a:spcPts val="600"/>
              </a:spcBef>
              <a:buFont typeface="Wingdings" panose="05000000000000000000" pitchFamily="2" charset="2"/>
              <a:buChar char="q"/>
            </a:pPr>
            <a:endParaRPr lang="en-GB" sz="3400" dirty="0"/>
          </a:p>
          <a:p>
            <a:pPr marL="285750" lvl="0" indent="-285750" algn="just">
              <a:lnSpc>
                <a:spcPct val="100000"/>
              </a:lnSpc>
              <a:spcBef>
                <a:spcPts val="600"/>
              </a:spcBef>
              <a:buFont typeface="Wingdings" panose="05000000000000000000" pitchFamily="2" charset="2"/>
              <a:buChar char="q"/>
            </a:pPr>
            <a:r>
              <a:rPr lang="en-GB" sz="3400" b="1" dirty="0"/>
              <a:t>Inefficient Supply Chain Processes: </a:t>
            </a:r>
            <a:r>
              <a:rPr lang="en-GB" sz="3400" dirty="0"/>
              <a:t>The current supply chain processes have inefficiencies and bottlenecks that are exacerbating the issue of backorders and delays. </a:t>
            </a:r>
          </a:p>
          <a:p>
            <a:pPr marL="285750" lvl="0" indent="-285750" algn="just">
              <a:lnSpc>
                <a:spcPct val="100000"/>
              </a:lnSpc>
              <a:spcBef>
                <a:spcPts val="600"/>
              </a:spcBef>
              <a:buFont typeface="Wingdings" panose="05000000000000000000" pitchFamily="2" charset="2"/>
              <a:buChar char="q"/>
            </a:pPr>
            <a:endParaRPr lang="en-GB" sz="3400" dirty="0"/>
          </a:p>
          <a:p>
            <a:pPr marL="285750" lvl="0" indent="-285750" algn="just">
              <a:lnSpc>
                <a:spcPct val="100000"/>
              </a:lnSpc>
              <a:spcBef>
                <a:spcPts val="600"/>
              </a:spcBef>
              <a:buFont typeface="Wingdings" panose="05000000000000000000" pitchFamily="2" charset="2"/>
              <a:buChar char="q"/>
            </a:pPr>
            <a:r>
              <a:rPr lang="en-GB" sz="3400" b="1" dirty="0"/>
              <a:t>Lack of Real-Time Data Visibility: </a:t>
            </a:r>
            <a:r>
              <a:rPr lang="en-GB" sz="3400" dirty="0"/>
              <a:t>StoreFIT’s current systems lack comprehensive real-time data visibility, making it challenging to monitor supply chain performance and make informed decisions quickly.</a:t>
            </a:r>
          </a:p>
          <a:p>
            <a:pPr marL="0" lvl="0" indent="0">
              <a:lnSpc>
                <a:spcPct val="100000"/>
              </a:lnSpc>
              <a:buNone/>
            </a:pPr>
            <a:endParaRPr lang="en-GB" sz="900" dirty="0"/>
          </a:p>
        </p:txBody>
      </p:sp>
    </p:spTree>
    <p:extLst>
      <p:ext uri="{BB962C8B-B14F-4D97-AF65-F5344CB8AC3E}">
        <p14:creationId xmlns:p14="http://schemas.microsoft.com/office/powerpoint/2010/main" val="5133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3048" y="1"/>
            <a:ext cx="6338064" cy="514772"/>
          </a:xfrm>
        </p:spPr>
        <p:txBody>
          <a:bodyPr>
            <a:noAutofit/>
          </a:bodyPr>
          <a:lstStyle/>
          <a:p>
            <a:r>
              <a:rPr kumimoji="0" lang="en-GB" sz="2400" i="0" u="none" strike="noStrike" kern="0" cap="none" spc="0" normalizeH="0" baseline="0" noProof="0" dirty="0">
                <a:ln>
                  <a:noFill/>
                </a:ln>
                <a:effectLst>
                  <a:outerShdw blurRad="38100" dist="25400" dir="5400000" algn="ctr">
                    <a:srgbClr val="6E747A">
                      <a:alpha val="43000"/>
                    </a:srgbClr>
                  </a:outerShdw>
                </a:effectLst>
                <a:uLnTx/>
                <a:uFillTx/>
                <a:ea typeface="Times New Roman" panose="02020603050405020304" pitchFamily="18" charset="0"/>
                <a:cs typeface="Segoe UI" panose="020B0502040204020203" pitchFamily="34" charset="0"/>
              </a:rPr>
              <a:t>SWOT Analysis for Store FIT Limited </a:t>
            </a:r>
            <a:endParaRPr lang="en-US" sz="2400" dirty="0"/>
          </a:p>
        </p:txBody>
      </p:sp>
      <p:graphicFrame>
        <p:nvGraphicFramePr>
          <p:cNvPr id="6" name="Content Placeholder 5">
            <a:extLst>
              <a:ext uri="{FF2B5EF4-FFF2-40B4-BE49-F238E27FC236}">
                <a16:creationId xmlns:a16="http://schemas.microsoft.com/office/drawing/2014/main" id="{CA171CEF-8E1F-C5A5-92D5-7813237C59FB}"/>
              </a:ext>
            </a:extLst>
          </p:cNvPr>
          <p:cNvGraphicFramePr>
            <a:graphicFrameLocks noGrp="1" noDrilldown="1" noMove="1" noResize="1"/>
          </p:cNvGraphicFramePr>
          <p:nvPr>
            <p:ph idx="1"/>
            <p:extLst>
              <p:ext uri="{D42A27DB-BD31-4B8C-83A1-F6EECF244321}">
                <p14:modId xmlns:p14="http://schemas.microsoft.com/office/powerpoint/2010/main" val="3512755827"/>
              </p:ext>
            </p:extLst>
          </p:nvPr>
        </p:nvGraphicFramePr>
        <p:xfrm>
          <a:off x="-3410" y="644684"/>
          <a:ext cx="5825309" cy="5756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5">
            <a:extLst>
              <a:ext uri="{FF2B5EF4-FFF2-40B4-BE49-F238E27FC236}">
                <a16:creationId xmlns:a16="http://schemas.microsoft.com/office/drawing/2014/main" id="{F5861A2F-F358-7D3F-03C1-73B35EA1A06A}"/>
              </a:ext>
            </a:extLst>
          </p:cNvPr>
          <p:cNvGraphicFramePr>
            <a:graphicFrameLocks noGrp="1" noDrilldown="1" noMove="1" noResize="1"/>
          </p:cNvGraphicFramePr>
          <p:nvPr>
            <p:extLst>
              <p:ext uri="{D42A27DB-BD31-4B8C-83A1-F6EECF244321}">
                <p14:modId xmlns:p14="http://schemas.microsoft.com/office/powerpoint/2010/main" val="1291743274"/>
              </p:ext>
            </p:extLst>
          </p:nvPr>
        </p:nvGraphicFramePr>
        <p:xfrm>
          <a:off x="6096000" y="644684"/>
          <a:ext cx="5949082" cy="57561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2046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noRot="1" noMove="1" noResize="1" noEditPoints="1" noAdjustHandles="1" noChangeArrowheads="1" noChangeShapeType="1"/>
          </p:cNvSpPr>
          <p:nvPr>
            <p:ph type="title"/>
          </p:nvPr>
        </p:nvSpPr>
        <p:spPr>
          <a:xfrm>
            <a:off x="0" y="0"/>
            <a:ext cx="4762774" cy="795988"/>
          </a:xfrm>
        </p:spPr>
        <p:txBody>
          <a:bodyPr>
            <a:normAutofit/>
          </a:bodyPr>
          <a:lstStyle/>
          <a:p>
            <a:r>
              <a:rPr lang="en-US" sz="2400" dirty="0"/>
              <a:t>Gap Analysis</a:t>
            </a:r>
          </a:p>
        </p:txBody>
      </p:sp>
      <p:graphicFrame>
        <p:nvGraphicFramePr>
          <p:cNvPr id="4" name="Content Placeholder 3">
            <a:extLst>
              <a:ext uri="{FF2B5EF4-FFF2-40B4-BE49-F238E27FC236}">
                <a16:creationId xmlns:a16="http://schemas.microsoft.com/office/drawing/2014/main" id="{51B99A2C-93C8-8202-8925-E052E2D5BCD6}"/>
              </a:ext>
            </a:extLst>
          </p:cNvPr>
          <p:cNvGraphicFramePr>
            <a:graphicFrameLocks noGrp="1" noDrilldown="1" noMove="1" noResize="1"/>
          </p:cNvGraphicFramePr>
          <p:nvPr>
            <p:ph idx="1"/>
            <p:extLst>
              <p:ext uri="{D42A27DB-BD31-4B8C-83A1-F6EECF244321}">
                <p14:modId xmlns:p14="http://schemas.microsoft.com/office/powerpoint/2010/main" val="2022690910"/>
              </p:ext>
            </p:extLst>
          </p:nvPr>
        </p:nvGraphicFramePr>
        <p:xfrm>
          <a:off x="1885949" y="571500"/>
          <a:ext cx="8768444" cy="6286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337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1B99A2C-93C8-8202-8925-E052E2D5BCD6}"/>
              </a:ext>
            </a:extLst>
          </p:cNvPr>
          <p:cNvGraphicFramePr>
            <a:graphicFrameLocks noGrp="1"/>
          </p:cNvGraphicFramePr>
          <p:nvPr>
            <p:ph idx="1"/>
            <p:extLst>
              <p:ext uri="{D42A27DB-BD31-4B8C-83A1-F6EECF244321}">
                <p14:modId xmlns:p14="http://schemas.microsoft.com/office/powerpoint/2010/main" val="2723097734"/>
              </p:ext>
            </p:extLst>
          </p:nvPr>
        </p:nvGraphicFramePr>
        <p:xfrm>
          <a:off x="0" y="0"/>
          <a:ext cx="12188952"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153572"/>
      </p:ext>
    </p:extLst>
  </p:cSld>
  <p:clrMapOvr>
    <a:masterClrMapping/>
  </p:clrMapOvr>
</p:sld>
</file>

<file path=ppt/theme/theme1.xml><?xml version="1.0" encoding="utf-8"?>
<a:theme xmlns:a="http://schemas.openxmlformats.org/drawingml/2006/main" name="Parcel">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12258</TotalTime>
  <Words>6726</Words>
  <Application>Microsoft Office PowerPoint</Application>
  <PresentationFormat>Widescreen</PresentationFormat>
  <Paragraphs>569</Paragraphs>
  <Slides>34</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Abadi Extra Light</vt:lpstr>
      <vt:lpstr>Aptos</vt:lpstr>
      <vt:lpstr>Arial</vt:lpstr>
      <vt:lpstr>Calibri</vt:lpstr>
      <vt:lpstr>Gill Sans MT</vt:lpstr>
      <vt:lpstr>Sabon Next LT</vt:lpstr>
      <vt:lpstr>Symbol</vt:lpstr>
      <vt:lpstr>Times New Roman</vt:lpstr>
      <vt:lpstr>ui-sans-serif</vt:lpstr>
      <vt:lpstr>Wingdings</vt:lpstr>
      <vt:lpstr>Parcel</vt:lpstr>
      <vt:lpstr>Supply Chain Optimisation and Predictive Model for Store FIT Ltd</vt:lpstr>
      <vt:lpstr>Group B Project  Team Members</vt:lpstr>
      <vt:lpstr>Overview of the Presentation</vt:lpstr>
      <vt:lpstr>Introduction</vt:lpstr>
      <vt:lpstr>Objectives of the Project</vt:lpstr>
      <vt:lpstr>Business Overview</vt:lpstr>
      <vt:lpstr>SWOT Analysis for Store FIT Limited </vt:lpstr>
      <vt:lpstr>Gap Analysis</vt:lpstr>
      <vt:lpstr>PowerPoint Presentation</vt:lpstr>
      <vt:lpstr>Future State</vt:lpstr>
      <vt:lpstr>PowerPoint Presentation</vt:lpstr>
      <vt:lpstr>Supply Chain Dashboard for Store FIT Ltd</vt:lpstr>
      <vt:lpstr>Supply Chain Dashboard for Store FIT Ltd</vt:lpstr>
      <vt:lpstr>Supply Chain Dashboard for Store FIT Ltd</vt:lpstr>
      <vt:lpstr>Supply Chain Dashboard for Store FIT Ltd</vt:lpstr>
      <vt:lpstr>Predictive Analytics for Store FIT Ltd</vt:lpstr>
      <vt:lpstr>Product Categories of Store FIT Ltd</vt:lpstr>
      <vt:lpstr>PowerPoint Presentation</vt:lpstr>
      <vt:lpstr>Calculations for Safety Stock level, Reorder Point and Z-Score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Recommendations</vt:lpstr>
      <vt:lpstr>solutions</vt:lpstr>
      <vt:lpstr>solutions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victoria Madamidola</cp:lastModifiedBy>
  <cp:revision>10</cp:revision>
  <dcterms:created xsi:type="dcterms:W3CDTF">2024-05-29T15:58:40Z</dcterms:created>
  <dcterms:modified xsi:type="dcterms:W3CDTF">2024-07-10T19:16:59Z</dcterms:modified>
</cp:coreProperties>
</file>