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1"/>
  </p:notesMasterIdLst>
  <p:handoutMasterIdLst>
    <p:handoutMasterId r:id="rId22"/>
  </p:handoutMasterIdLst>
  <p:sldIdLst>
    <p:sldId id="258" r:id="rId5"/>
    <p:sldId id="300" r:id="rId6"/>
    <p:sldId id="284" r:id="rId7"/>
    <p:sldId id="302" r:id="rId8"/>
    <p:sldId id="291" r:id="rId9"/>
    <p:sldId id="293" r:id="rId10"/>
    <p:sldId id="269" r:id="rId11"/>
    <p:sldId id="268" r:id="rId12"/>
    <p:sldId id="303" r:id="rId13"/>
    <p:sldId id="294" r:id="rId14"/>
    <p:sldId id="275" r:id="rId15"/>
    <p:sldId id="272" r:id="rId16"/>
    <p:sldId id="295" r:id="rId17"/>
    <p:sldId id="296" r:id="rId18"/>
    <p:sldId id="301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39" autoAdjust="0"/>
  </p:normalViewPr>
  <p:slideViewPr>
    <p:cSldViewPr snapToGrid="0">
      <p:cViewPr varScale="1">
        <p:scale>
          <a:sx n="109" d="100"/>
          <a:sy n="109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717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941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91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01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30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8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52002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3617827" cy="5864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2539613" cy="18573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003423"/>
            <a:ext cx="2525643" cy="197567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403834" y="507333"/>
            <a:ext cx="7788166" cy="5893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1515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8" y="1912994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615004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3417632" y="2407573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4701807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3581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4541849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3/13/2023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6" r="21293"/>
          <a:stretch/>
        </p:blipFill>
        <p:spPr>
          <a:xfrm>
            <a:off x="0" y="0"/>
            <a:ext cx="4244010" cy="6858000"/>
          </a:xfr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B2A39024-4AB0-42EE-9617-FE889B066C95}"/>
              </a:ext>
            </a:extLst>
          </p:cNvPr>
          <p:cNvSpPr txBox="1">
            <a:spLocks/>
          </p:cNvSpPr>
          <p:nvPr/>
        </p:nvSpPr>
        <p:spPr>
          <a:xfrm>
            <a:off x="5126521" y="399707"/>
            <a:ext cx="6243844" cy="1180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PENGEMBANGAN SISTEM INFORMASI MASJID DARUL ARHAM BERBASIS WEB DENGAN MENGGUNAKAN METODE SYSTEM DEVELOPMEN LIFE CYCLE (SDLC)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5579B6E-8787-47BF-9ECC-816984A8F87F}"/>
              </a:ext>
            </a:extLst>
          </p:cNvPr>
          <p:cNvSpPr txBox="1">
            <a:spLocks/>
          </p:cNvSpPr>
          <p:nvPr/>
        </p:nvSpPr>
        <p:spPr>
          <a:xfrm>
            <a:off x="5126521" y="2758859"/>
            <a:ext cx="6243844" cy="670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Vicky Malik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Anjasmara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1119101791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4057E0C-4144-41C4-8A04-F5CA4BCA405E}"/>
              </a:ext>
            </a:extLst>
          </p:cNvPr>
          <p:cNvSpPr txBox="1">
            <a:spLocks/>
          </p:cNvSpPr>
          <p:nvPr/>
        </p:nvSpPr>
        <p:spPr>
          <a:xfrm>
            <a:off x="5126521" y="5641737"/>
            <a:ext cx="6243844" cy="670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TEKNIK INFORMATIKA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SEKOLAH TINGGI ILMU KOMPUTER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PGRI BANYUWANGI</a:t>
            </a:r>
          </a:p>
        </p:txBody>
      </p:sp>
      <p:pic>
        <p:nvPicPr>
          <p:cNvPr id="1030" name="Picture 6" descr="STIKOM PGRI Banyuwangi">
            <a:extLst>
              <a:ext uri="{FF2B5EF4-FFF2-40B4-BE49-F238E27FC236}">
                <a16:creationId xmlns:a16="http://schemas.microsoft.com/office/drawing/2014/main" id="{3FA9A5EF-CF1B-47AD-97B4-543903B0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18" b="97273" l="4367" r="98690">
                        <a14:foregroundMark x1="38865" y1="23182" x2="40175" y2="22727"/>
                        <a14:foregroundMark x1="45852" y1="30455" x2="65502" y2="40000"/>
                        <a14:foregroundMark x1="65502" y1="40000" x2="40175" y2="36818"/>
                        <a14:foregroundMark x1="40175" y1="36818" x2="37555" y2="46364"/>
                        <a14:foregroundMark x1="60262" y1="45455" x2="38865" y2="39545"/>
                        <a14:foregroundMark x1="38865" y1="39545" x2="20524" y2="22273"/>
                        <a14:foregroundMark x1="20524" y1="22273" x2="47162" y2="6364"/>
                        <a14:foregroundMark x1="30131" y1="16818" x2="8734" y2="27273"/>
                        <a14:foregroundMark x1="8734" y1="27273" x2="14410" y2="27727"/>
                        <a14:foregroundMark x1="13974" y1="25455" x2="45415" y2="3182"/>
                        <a14:foregroundMark x1="49782" y1="4091" x2="49782" y2="4091"/>
                        <a14:foregroundMark x1="46725" y1="4091" x2="47162" y2="4091"/>
                        <a14:foregroundMark x1="50218" y1="2273" x2="50218" y2="2273"/>
                        <a14:foregroundMark x1="50218" y1="2273" x2="93886" y2="35000"/>
                        <a14:foregroundMark x1="93886" y1="35000" x2="65939" y2="65000"/>
                        <a14:foregroundMark x1="65939" y1="29091" x2="37118" y2="24545"/>
                        <a14:foregroundMark x1="37118" y1="24545" x2="34498" y2="20000"/>
                        <a14:foregroundMark x1="95633" y1="35455" x2="84279" y2="85909"/>
                        <a14:foregroundMark x1="85590" y1="86364" x2="54148" y2="95909"/>
                        <a14:foregroundMark x1="54148" y1="95909" x2="20961" y2="93636"/>
                        <a14:foregroundMark x1="23581" y1="90000" x2="8734" y2="30455"/>
                        <a14:foregroundMark x1="20961" y1="89091" x2="5240" y2="34545"/>
                        <a14:foregroundMark x1="21397" y1="93636" x2="4367" y2="38636"/>
                        <a14:foregroundMark x1="4367" y1="38636" x2="5240" y2="61364"/>
                        <a14:foregroundMark x1="5240" y1="61364" x2="9170" y2="59091"/>
                        <a14:foregroundMark x1="18341" y1="85455" x2="9170" y2="60909"/>
                        <a14:foregroundMark x1="9170" y1="60909" x2="12664" y2="74091"/>
                        <a14:foregroundMark x1="44105" y1="97273" x2="81659" y2="94091"/>
                        <a14:foregroundMark x1="97817" y1="37273" x2="89956" y2="73636"/>
                        <a14:foregroundMark x1="89956" y1="73636" x2="98690" y2="38182"/>
                        <a14:foregroundMark x1="53275" y1="1818" x2="95633" y2="31818"/>
                        <a14:foregroundMark x1="95633" y1="31818" x2="98690" y2="36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365" y="6081776"/>
            <a:ext cx="733368" cy="70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50DCFB31-662A-428E-85C4-FB42D0456EF3}"/>
              </a:ext>
            </a:extLst>
          </p:cNvPr>
          <p:cNvSpPr txBox="1">
            <a:spLocks/>
          </p:cNvSpPr>
          <p:nvPr/>
        </p:nvSpPr>
        <p:spPr>
          <a:xfrm>
            <a:off x="5126521" y="3980279"/>
            <a:ext cx="6243844" cy="670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</a:rPr>
              <a:t>Dosen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accent2">
                    <a:lumMod val="50000"/>
                  </a:schemeClr>
                </a:solidFill>
              </a:rPr>
              <a:t>Pembimbing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  <a:t> :</a:t>
            </a:r>
          </a:p>
          <a:p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Arif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Hadi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Sumitro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S.Kom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M.Kom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759043"/>
            <a:ext cx="9182100" cy="848777"/>
          </a:xfrm>
        </p:spPr>
        <p:txBody>
          <a:bodyPr>
            <a:normAutofit/>
          </a:bodyPr>
          <a:lstStyle/>
          <a:p>
            <a:r>
              <a:rPr lang="en-US" sz="3600" dirty="0"/>
              <a:t>PERENCANAAN KEBUTUHAN SISTEM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05AB49-CC1D-4445-9153-420C08F95219}"/>
              </a:ext>
            </a:extLst>
          </p:cNvPr>
          <p:cNvSpPr/>
          <p:nvPr/>
        </p:nvSpPr>
        <p:spPr>
          <a:xfrm>
            <a:off x="682867" y="2539410"/>
            <a:ext cx="665285" cy="6652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30D02-3DC6-42C9-BFFB-C46E1029DE57}"/>
              </a:ext>
            </a:extLst>
          </p:cNvPr>
          <p:cNvSpPr/>
          <p:nvPr/>
        </p:nvSpPr>
        <p:spPr>
          <a:xfrm>
            <a:off x="800097" y="2552889"/>
            <a:ext cx="430823" cy="5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CC393B-FD72-4DAE-A499-55B681215814}"/>
              </a:ext>
            </a:extLst>
          </p:cNvPr>
          <p:cNvSpPr/>
          <p:nvPr/>
        </p:nvSpPr>
        <p:spPr>
          <a:xfrm>
            <a:off x="6330469" y="2534776"/>
            <a:ext cx="665285" cy="6652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5E9F4-ED8A-41D6-99FD-6D1A01E61F43}"/>
              </a:ext>
            </a:extLst>
          </p:cNvPr>
          <p:cNvSpPr/>
          <p:nvPr/>
        </p:nvSpPr>
        <p:spPr>
          <a:xfrm>
            <a:off x="6447699" y="2568479"/>
            <a:ext cx="430823" cy="5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5A743-6EB8-4466-9BC2-3BBF6233FC0F}"/>
              </a:ext>
            </a:extLst>
          </p:cNvPr>
          <p:cNvSpPr txBox="1"/>
          <p:nvPr/>
        </p:nvSpPr>
        <p:spPr>
          <a:xfrm>
            <a:off x="1348150" y="2619391"/>
            <a:ext cx="474785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 PERANGKAT KERAS (HARDWARE)</a:t>
            </a:r>
            <a:r>
              <a:rPr lang="en-ID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6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E0B2F-1CC5-46D9-B72E-952A6EB59957}"/>
              </a:ext>
            </a:extLst>
          </p:cNvPr>
          <p:cNvSpPr txBox="1"/>
          <p:nvPr/>
        </p:nvSpPr>
        <p:spPr>
          <a:xfrm>
            <a:off x="6995752" y="2617416"/>
            <a:ext cx="46756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 PERANGKAT LUNAK (SFOTWARE)</a:t>
            </a:r>
            <a:endParaRPr lang="en-ID" sz="16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92B41-BD92-4D61-973D-BCA64D9560CD}"/>
              </a:ext>
            </a:extLst>
          </p:cNvPr>
          <p:cNvSpPr txBox="1"/>
          <p:nvPr/>
        </p:nvSpPr>
        <p:spPr>
          <a:xfrm>
            <a:off x="454864" y="3429000"/>
            <a:ext cx="5218226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Aft>
                <a:spcPts val="800"/>
              </a:spcAf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spesifikasi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 Hp AMD Athlon Gold 3150U with Radeon Graphics 2.40 GHz.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8 GB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SSD 512 GB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D532E-55F1-4EB0-9B05-002F3B8F97DA}"/>
              </a:ext>
            </a:extLst>
          </p:cNvPr>
          <p:cNvSpPr txBox="1"/>
          <p:nvPr/>
        </p:nvSpPr>
        <p:spPr>
          <a:xfrm>
            <a:off x="6267089" y="3429000"/>
            <a:ext cx="54043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540385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Pemenuhan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buFont typeface="+mj-lt"/>
              <a:buAutoNum type="arabicPeriod"/>
              <a:tabLst>
                <a:tab pos="540385" algn="l"/>
              </a:tabLst>
            </a:pP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 11-(64 bit) </a:t>
            </a:r>
          </a:p>
          <a:p>
            <a:pPr marL="342900" lvl="0" indent="-342900" algn="just">
              <a:buFont typeface="+mj-lt"/>
              <a:buAutoNum type="arabicPeriod"/>
              <a:tabLst>
                <a:tab pos="540385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 </a:t>
            </a:r>
          </a:p>
          <a:p>
            <a:pPr marL="342900" lvl="0" indent="-342900" algn="just">
              <a:buFont typeface="+mj-lt"/>
              <a:buAutoNum type="arabicPeriod"/>
              <a:tabLst>
                <a:tab pos="540385" algn="l"/>
              </a:tabLst>
            </a:pP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Draw.io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20.6.2 </a:t>
            </a:r>
          </a:p>
          <a:p>
            <a:pPr marL="342900" lvl="0" indent="-342900" algn="just">
              <a:buFont typeface="+mj-lt"/>
              <a:buAutoNum type="arabicPeriod"/>
              <a:tabLst>
                <a:tab pos="540385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3.3.0</a:t>
            </a:r>
          </a:p>
          <a:p>
            <a:pPr marL="342900" lvl="0" indent="-342900" algn="just">
              <a:buFont typeface="+mj-lt"/>
              <a:buAutoNum type="arabicPeriod"/>
              <a:tabLst>
                <a:tab pos="540385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Chrome </a:t>
            </a:r>
          </a:p>
          <a:p>
            <a:pPr marL="342900" lvl="0" indent="-342900" algn="just">
              <a:buFont typeface="+mj-lt"/>
              <a:buAutoNum type="arabicPeriod"/>
              <a:tabLst>
                <a:tab pos="540385" algn="l"/>
              </a:tabLst>
            </a:pP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Word</a:t>
            </a:r>
          </a:p>
        </p:txBody>
      </p:sp>
    </p:spTree>
    <p:extLst>
      <p:ext uri="{BB962C8B-B14F-4D97-AF65-F5344CB8AC3E}">
        <p14:creationId xmlns:p14="http://schemas.microsoft.com/office/powerpoint/2010/main" val="3296477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/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760" y="903919"/>
            <a:ext cx="10058400" cy="708660"/>
          </a:xfrm>
        </p:spPr>
        <p:txBody>
          <a:bodyPr>
            <a:normAutofit fontScale="90000"/>
          </a:bodyPr>
          <a:lstStyle/>
          <a:p>
            <a:r>
              <a:rPr lang="en-US" dirty="0"/>
              <a:t>BUSSINESS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E6872-613D-4DD2-9805-51E2AA45A693}"/>
              </a:ext>
            </a:extLst>
          </p:cNvPr>
          <p:cNvSpPr txBox="1"/>
          <p:nvPr/>
        </p:nvSpPr>
        <p:spPr>
          <a:xfrm>
            <a:off x="6263359" y="2662879"/>
            <a:ext cx="526161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bussiness</a:t>
            </a:r>
            <a:r>
              <a:rPr lang="en-ID" dirty="0"/>
              <a:t> process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diamana</a:t>
            </a:r>
            <a:r>
              <a:rPr lang="en-ID" dirty="0"/>
              <a:t> admin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 dan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dikirim</a:t>
            </a:r>
            <a:r>
              <a:rPr lang="en-ID" dirty="0"/>
              <a:t>/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database.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pengunjung</a:t>
            </a:r>
            <a:r>
              <a:rPr lang="en-ID" dirty="0"/>
              <a:t>/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data </a:t>
            </a:r>
            <a:r>
              <a:rPr lang="en-ID" dirty="0" err="1"/>
              <a:t>kegiatan</a:t>
            </a:r>
            <a:r>
              <a:rPr lang="en-ID" dirty="0"/>
              <a:t>,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, </a:t>
            </a:r>
            <a:r>
              <a:rPr lang="en-ID" dirty="0" err="1"/>
              <a:t>petugas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, </a:t>
            </a:r>
            <a:r>
              <a:rPr lang="en-ID" dirty="0" err="1"/>
              <a:t>pengurus</a:t>
            </a:r>
            <a:r>
              <a:rPr lang="en-ID" dirty="0"/>
              <a:t> </a:t>
            </a:r>
            <a:r>
              <a:rPr lang="en-ID" dirty="0" err="1"/>
              <a:t>takmir</a:t>
            </a:r>
            <a:r>
              <a:rPr lang="en-ID" dirty="0"/>
              <a:t>, data </a:t>
            </a:r>
            <a:r>
              <a:rPr lang="en-ID" dirty="0" err="1"/>
              <a:t>almarhum</a:t>
            </a:r>
            <a:r>
              <a:rPr lang="en-ID" dirty="0"/>
              <a:t> dan data Kelola kas </a:t>
            </a:r>
            <a:r>
              <a:rPr lang="en-ID" dirty="0" err="1"/>
              <a:t>secara</a:t>
            </a:r>
            <a:r>
              <a:rPr lang="en-ID" dirty="0"/>
              <a:t> online pada web yang </a:t>
            </a:r>
            <a:r>
              <a:rPr lang="en-ID" dirty="0" err="1"/>
              <a:t>dimana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database.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dan admin juga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meyebarkan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3F8AC-92F5-4FFC-8279-137D64025B4E}"/>
              </a:ext>
            </a:extLst>
          </p:cNvPr>
          <p:cNvSpPr txBox="1"/>
          <p:nvPr/>
        </p:nvSpPr>
        <p:spPr>
          <a:xfrm>
            <a:off x="1200510" y="1614509"/>
            <a:ext cx="609746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Bussiness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Process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adalah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suatu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kumpulan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pekerjaan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saling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terkait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untuk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menyelesaikan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suatu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masalah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tertentu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. </a:t>
            </a:r>
            <a:endParaRPr lang="en-ID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8D48FB-6CF3-45FA-93DE-A948FE5DBC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6" y="2421136"/>
            <a:ext cx="5779516" cy="33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E148-6E10-411F-8458-3B4C7531A179}"/>
              </a:ext>
            </a:extLst>
          </p:cNvPr>
          <p:cNvSpPr txBox="1"/>
          <p:nvPr/>
        </p:nvSpPr>
        <p:spPr>
          <a:xfrm>
            <a:off x="5478780" y="4053741"/>
            <a:ext cx="614934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Use Case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pemodelan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kelakuan</a:t>
            </a:r>
            <a:r>
              <a:rPr lang="en-US" sz="1400" dirty="0"/>
              <a:t> (behavior)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. Use Case </a:t>
            </a:r>
            <a:r>
              <a:rPr lang="en-US" sz="1400" dirty="0" err="1"/>
              <a:t>diartikan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interaksi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aktor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. </a:t>
            </a:r>
            <a:r>
              <a:rPr lang="en-ID" sz="1400" dirty="0"/>
              <a:t>Gambar </a:t>
            </a:r>
            <a:r>
              <a:rPr lang="en-ID" sz="1400" dirty="0" err="1"/>
              <a:t>diatas</a:t>
            </a:r>
            <a:r>
              <a:rPr lang="en-ID" sz="1400" dirty="0"/>
              <a:t> </a:t>
            </a:r>
            <a:r>
              <a:rPr lang="en-ID" sz="1400" dirty="0" err="1"/>
              <a:t>merupakan</a:t>
            </a:r>
            <a:r>
              <a:rPr lang="en-ID" sz="1400" dirty="0"/>
              <a:t> use case diagram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masjid yang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dua</a:t>
            </a:r>
            <a:r>
              <a:rPr lang="en-ID" sz="1400" dirty="0"/>
              <a:t> </a:t>
            </a:r>
            <a:r>
              <a:rPr lang="en-ID" sz="1400" dirty="0" err="1"/>
              <a:t>aktor</a:t>
            </a:r>
            <a:r>
              <a:rPr lang="en-ID" sz="1400" dirty="0"/>
              <a:t> </a:t>
            </a:r>
            <a:r>
              <a:rPr lang="en-ID" sz="1400" dirty="0" err="1"/>
              <a:t>yaitu</a:t>
            </a:r>
            <a:r>
              <a:rPr lang="en-ID" sz="1400" dirty="0"/>
              <a:t> admin dan user. </a:t>
            </a:r>
            <a:r>
              <a:rPr lang="en-ID" sz="1400" dirty="0" err="1"/>
              <a:t>Aktor</a:t>
            </a:r>
            <a:r>
              <a:rPr lang="en-ID" sz="1400" dirty="0"/>
              <a:t> admin </a:t>
            </a:r>
            <a:r>
              <a:rPr lang="en-ID" sz="1400" dirty="0" err="1"/>
              <a:t>bagian</a:t>
            </a:r>
            <a:r>
              <a:rPr lang="en-ID" sz="1400" dirty="0"/>
              <a:t> </a:t>
            </a:r>
            <a:r>
              <a:rPr lang="en-ID" sz="1400" dirty="0" err="1"/>
              <a:t>mengelola</a:t>
            </a:r>
            <a:r>
              <a:rPr lang="en-ID" sz="1400" dirty="0"/>
              <a:t> data </a:t>
            </a:r>
            <a:r>
              <a:rPr lang="en-ID" sz="1400" dirty="0" err="1"/>
              <a:t>kegiatan</a:t>
            </a:r>
            <a:r>
              <a:rPr lang="en-ID" sz="1400" dirty="0"/>
              <a:t>, </a:t>
            </a:r>
            <a:r>
              <a:rPr lang="en-ID" sz="1400" dirty="0" err="1"/>
              <a:t>jadwal</a:t>
            </a:r>
            <a:r>
              <a:rPr lang="en-ID" sz="1400" dirty="0"/>
              <a:t> </a:t>
            </a:r>
            <a:r>
              <a:rPr lang="en-ID" sz="1400" dirty="0" err="1"/>
              <a:t>sholat</a:t>
            </a:r>
            <a:r>
              <a:rPr lang="en-ID" sz="1400" dirty="0"/>
              <a:t>, </a:t>
            </a:r>
            <a:r>
              <a:rPr lang="en-ID" sz="1400" dirty="0" err="1"/>
              <a:t>petugas</a:t>
            </a:r>
            <a:r>
              <a:rPr lang="en-ID" sz="1400" dirty="0"/>
              <a:t> </a:t>
            </a:r>
            <a:r>
              <a:rPr lang="en-ID" sz="1400" dirty="0" err="1"/>
              <a:t>sholat</a:t>
            </a:r>
            <a:r>
              <a:rPr lang="en-ID" sz="1400" dirty="0"/>
              <a:t>, </a:t>
            </a:r>
            <a:r>
              <a:rPr lang="en-ID" sz="1400" dirty="0" err="1"/>
              <a:t>pengurus</a:t>
            </a:r>
            <a:r>
              <a:rPr lang="en-ID" sz="1400" dirty="0"/>
              <a:t> </a:t>
            </a:r>
            <a:r>
              <a:rPr lang="en-ID" sz="1400" dirty="0" err="1"/>
              <a:t>takmir</a:t>
            </a:r>
            <a:r>
              <a:rPr lang="en-ID" sz="1400" dirty="0"/>
              <a:t>, </a:t>
            </a:r>
            <a:r>
              <a:rPr lang="en-ID" sz="1400" dirty="0" err="1"/>
              <a:t>kelola</a:t>
            </a:r>
            <a:r>
              <a:rPr lang="en-ID" sz="1400" dirty="0"/>
              <a:t> kas, dan data </a:t>
            </a:r>
            <a:r>
              <a:rPr lang="en-ID" sz="1400" dirty="0" err="1"/>
              <a:t>almarhum</a:t>
            </a:r>
            <a:r>
              <a:rPr lang="en-ID" sz="1400" dirty="0"/>
              <a:t>. </a:t>
            </a:r>
            <a:r>
              <a:rPr lang="en-ID" sz="1400" dirty="0" err="1"/>
              <a:t>Aktor</a:t>
            </a:r>
            <a:r>
              <a:rPr lang="en-ID" sz="1400" dirty="0"/>
              <a:t> admin </a:t>
            </a:r>
            <a:r>
              <a:rPr lang="en-ID" sz="1400" dirty="0" err="1"/>
              <a:t>tersebut</a:t>
            </a:r>
            <a:r>
              <a:rPr lang="en-ID" sz="1400" dirty="0"/>
              <a:t> juga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update data,  delete data, dan </a:t>
            </a:r>
            <a:r>
              <a:rPr lang="en-ID" sz="1400" dirty="0" err="1"/>
              <a:t>tambah</a:t>
            </a:r>
            <a:r>
              <a:rPr lang="en-ID" sz="1400" dirty="0"/>
              <a:t> data yang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ditampilkan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user. </a:t>
            </a:r>
            <a:r>
              <a:rPr lang="en-ID" sz="1400" dirty="0" err="1"/>
              <a:t>Sedangkan</a:t>
            </a:r>
            <a:r>
              <a:rPr lang="en-ID" sz="1400" dirty="0"/>
              <a:t> </a:t>
            </a:r>
            <a:r>
              <a:rPr lang="en-ID" sz="1400" dirty="0" err="1"/>
              <a:t>aktor</a:t>
            </a:r>
            <a:r>
              <a:rPr lang="en-ID" sz="1400" dirty="0"/>
              <a:t> user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mengetahui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data </a:t>
            </a:r>
            <a:r>
              <a:rPr lang="en-ID" sz="1400" dirty="0" err="1"/>
              <a:t>kegiatan</a:t>
            </a:r>
            <a:r>
              <a:rPr lang="en-ID" sz="1400" dirty="0"/>
              <a:t>, </a:t>
            </a:r>
            <a:r>
              <a:rPr lang="en-ID" sz="1400" dirty="0" err="1"/>
              <a:t>jadwal</a:t>
            </a:r>
            <a:r>
              <a:rPr lang="en-ID" sz="1400" dirty="0"/>
              <a:t> </a:t>
            </a:r>
            <a:r>
              <a:rPr lang="en-ID" sz="1400" dirty="0" err="1"/>
              <a:t>sholat</a:t>
            </a:r>
            <a:r>
              <a:rPr lang="en-ID" sz="1400" dirty="0"/>
              <a:t>, </a:t>
            </a:r>
            <a:r>
              <a:rPr lang="en-ID" sz="1400" dirty="0" err="1"/>
              <a:t>petugas</a:t>
            </a:r>
            <a:r>
              <a:rPr lang="en-ID" sz="1400" dirty="0"/>
              <a:t> </a:t>
            </a:r>
            <a:r>
              <a:rPr lang="en-ID" sz="1400" dirty="0" err="1"/>
              <a:t>sholat</a:t>
            </a:r>
            <a:r>
              <a:rPr lang="en-ID" sz="1400" dirty="0"/>
              <a:t>, </a:t>
            </a:r>
            <a:r>
              <a:rPr lang="en-ID" sz="1400" dirty="0" err="1"/>
              <a:t>pengurus</a:t>
            </a:r>
            <a:r>
              <a:rPr lang="en-ID" sz="1400" dirty="0"/>
              <a:t> </a:t>
            </a:r>
            <a:r>
              <a:rPr lang="en-ID" sz="1400" dirty="0" err="1"/>
              <a:t>takmir</a:t>
            </a:r>
            <a:r>
              <a:rPr lang="en-ID" sz="1400" dirty="0"/>
              <a:t>, </a:t>
            </a:r>
            <a:r>
              <a:rPr lang="en-ID" sz="1400" dirty="0" err="1"/>
              <a:t>kelola</a:t>
            </a:r>
            <a:r>
              <a:rPr lang="en-ID" sz="1400" dirty="0"/>
              <a:t> kas, dan data </a:t>
            </a:r>
            <a:r>
              <a:rPr lang="en-ID" sz="1400" dirty="0" err="1"/>
              <a:t>almarhum</a:t>
            </a:r>
            <a:r>
              <a:rPr lang="en-ID" sz="1400" dirty="0"/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157FE1-A6A6-4A98-A376-044144ED5987}"/>
              </a:ext>
            </a:extLst>
          </p:cNvPr>
          <p:cNvSpPr/>
          <p:nvPr/>
        </p:nvSpPr>
        <p:spPr>
          <a:xfrm>
            <a:off x="3619500" y="2932112"/>
            <a:ext cx="899160" cy="23018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A07AF-07C0-4995-B673-8032C65004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48" y="651827"/>
            <a:ext cx="5935603" cy="30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759043"/>
            <a:ext cx="9182100" cy="848777"/>
          </a:xfrm>
        </p:spPr>
        <p:txBody>
          <a:bodyPr>
            <a:normAutofit/>
          </a:bodyPr>
          <a:lstStyle/>
          <a:p>
            <a:r>
              <a:rPr lang="en-US" sz="3600" dirty="0"/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E2216-B0AF-40CE-AAAB-C946E81587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93" y="2806776"/>
            <a:ext cx="2800985" cy="2413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BD4CC-A6BA-451A-8CB4-5CD791D4392F}"/>
              </a:ext>
            </a:extLst>
          </p:cNvPr>
          <p:cNvSpPr txBox="1"/>
          <p:nvPr/>
        </p:nvSpPr>
        <p:spPr>
          <a:xfrm>
            <a:off x="13016" y="5220094"/>
            <a:ext cx="614934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Activity diagram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oleh admin </a:t>
            </a:r>
            <a:r>
              <a:rPr lang="en-US" sz="1400" dirty="0" err="1"/>
              <a:t>pengelola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Masjid </a:t>
            </a:r>
            <a:r>
              <a:rPr lang="en-US" sz="1400" dirty="0" err="1"/>
              <a:t>Berbasis</a:t>
            </a:r>
            <a:r>
              <a:rPr lang="en-US" sz="1400" dirty="0"/>
              <a:t> WEB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bila</a:t>
            </a:r>
            <a:r>
              <a:rPr lang="en-US" sz="1400" dirty="0"/>
              <a:t> admin </a:t>
            </a:r>
            <a:r>
              <a:rPr lang="en-US" sz="1400" dirty="0" err="1"/>
              <a:t>mau</a:t>
            </a:r>
            <a:r>
              <a:rPr lang="en-US" sz="1400" dirty="0"/>
              <a:t> </a:t>
            </a:r>
            <a:r>
              <a:rPr lang="en-US" sz="1400" dirty="0" err="1"/>
              <a:t>menambah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merubah</a:t>
            </a:r>
            <a:r>
              <a:rPr lang="en-US" sz="1400" dirty="0"/>
              <a:t> </a:t>
            </a:r>
            <a:r>
              <a:rPr lang="en-US" sz="1400" dirty="0" err="1"/>
              <a:t>isi</a:t>
            </a:r>
            <a:r>
              <a:rPr lang="en-US" sz="1400" dirty="0"/>
              <a:t> </a:t>
            </a:r>
            <a:r>
              <a:rPr lang="en-US" sz="1400" dirty="0" err="1"/>
              <a:t>konten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admin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mengisikan</a:t>
            </a:r>
            <a:r>
              <a:rPr lang="en-US" sz="1400" dirty="0"/>
              <a:t> username dan password. </a:t>
            </a:r>
            <a:r>
              <a:rPr lang="en-US" sz="1400" dirty="0" err="1"/>
              <a:t>Pengecekan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apabila</a:t>
            </a:r>
            <a:r>
              <a:rPr lang="en-US" sz="1400" dirty="0"/>
              <a:t> username dan password yang </a:t>
            </a:r>
            <a:r>
              <a:rPr lang="en-US" sz="1400" dirty="0" err="1"/>
              <a:t>diinputkan</a:t>
            </a:r>
            <a:r>
              <a:rPr lang="en-US" sz="1400" dirty="0"/>
              <a:t> oleh admin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data yang </a:t>
            </a:r>
            <a:r>
              <a:rPr lang="en-US" sz="1400" dirty="0" err="1"/>
              <a:t>ada</a:t>
            </a:r>
            <a:r>
              <a:rPr lang="en-US" sz="1400" dirty="0"/>
              <a:t> pada database, </a:t>
            </a:r>
            <a:r>
              <a:rPr lang="en-US" sz="1400" dirty="0" err="1"/>
              <a:t>maka</a:t>
            </a:r>
            <a:r>
              <a:rPr lang="en-US" sz="1400" dirty="0"/>
              <a:t> admin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dabat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dashboard admin.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admin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diarahkan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dashboard admin.</a:t>
            </a:r>
            <a:endParaRPr lang="en-ID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7C11-892E-4643-9AD9-79B7D9A77BAE}"/>
              </a:ext>
            </a:extLst>
          </p:cNvPr>
          <p:cNvSpPr txBox="1"/>
          <p:nvPr/>
        </p:nvSpPr>
        <p:spPr>
          <a:xfrm>
            <a:off x="6498710" y="5270365"/>
            <a:ext cx="56159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D" sz="1500" dirty="0" err="1"/>
              <a:t>Penjelasan</a:t>
            </a:r>
            <a:r>
              <a:rPr lang="en-ID" sz="1500" dirty="0"/>
              <a:t> </a:t>
            </a:r>
            <a:r>
              <a:rPr lang="en-ID" sz="1500" dirty="0" err="1"/>
              <a:t>mengenai</a:t>
            </a:r>
            <a:r>
              <a:rPr lang="en-ID" sz="1500" dirty="0"/>
              <a:t> </a:t>
            </a:r>
            <a:r>
              <a:rPr lang="en-ID" sz="1500" dirty="0" err="1"/>
              <a:t>gambar</a:t>
            </a:r>
            <a:r>
              <a:rPr lang="en-ID" sz="1500" dirty="0"/>
              <a:t> activity diagram </a:t>
            </a:r>
            <a:r>
              <a:rPr lang="en-ID" sz="1500" dirty="0" err="1"/>
              <a:t>diatas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pertama-tama</a:t>
            </a:r>
            <a:r>
              <a:rPr lang="en-ID" sz="1500" dirty="0"/>
              <a:t> </a:t>
            </a:r>
            <a:r>
              <a:rPr lang="en-ID" sz="1500" dirty="0" err="1"/>
              <a:t>pengunjung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mengunjungi</a:t>
            </a:r>
            <a:r>
              <a:rPr lang="en-ID" sz="1500" dirty="0"/>
              <a:t> web </a:t>
            </a:r>
            <a:r>
              <a:rPr lang="en-ID" sz="1500" dirty="0" err="1"/>
              <a:t>terlebih</a:t>
            </a:r>
            <a:r>
              <a:rPr lang="en-ID" sz="1500" dirty="0"/>
              <a:t> </a:t>
            </a:r>
            <a:r>
              <a:rPr lang="en-ID" sz="1500" dirty="0" err="1"/>
              <a:t>dahulu</a:t>
            </a:r>
            <a:r>
              <a:rPr lang="en-ID" sz="1500" dirty="0"/>
              <a:t>, </a:t>
            </a:r>
            <a:r>
              <a:rPr lang="en-ID" sz="1500" dirty="0" err="1"/>
              <a:t>selanjutnya</a:t>
            </a:r>
            <a:r>
              <a:rPr lang="en-ID" sz="1500" dirty="0"/>
              <a:t> </a:t>
            </a:r>
            <a:r>
              <a:rPr lang="en-ID" sz="1500" dirty="0" err="1"/>
              <a:t>pengunjung</a:t>
            </a:r>
            <a:r>
              <a:rPr lang="en-ID" sz="1500" dirty="0"/>
              <a:t> </a:t>
            </a:r>
            <a:r>
              <a:rPr lang="en-ID" sz="1500" dirty="0" err="1"/>
              <a:t>memilih</a:t>
            </a:r>
            <a:r>
              <a:rPr lang="en-ID" sz="1500" dirty="0"/>
              <a:t> menu data mana yang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dilihat</a:t>
            </a:r>
            <a:r>
              <a:rPr lang="en-ID" sz="1500" dirty="0"/>
              <a:t>. Setelah </a:t>
            </a:r>
            <a:r>
              <a:rPr lang="en-ID" sz="1500" dirty="0" err="1"/>
              <a:t>pengunjung</a:t>
            </a:r>
            <a:r>
              <a:rPr lang="en-ID" sz="1500" dirty="0"/>
              <a:t> </a:t>
            </a:r>
            <a:r>
              <a:rPr lang="en-ID" sz="1500" dirty="0" err="1"/>
              <a:t>memilih</a:t>
            </a:r>
            <a:r>
              <a:rPr lang="en-ID" sz="1500" dirty="0"/>
              <a:t> data </a:t>
            </a:r>
            <a:r>
              <a:rPr lang="en-ID" sz="1500" dirty="0" err="1"/>
              <a:t>tersebut</a:t>
            </a:r>
            <a:r>
              <a:rPr lang="en-ID" sz="1500" dirty="0"/>
              <a:t>, database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memproses</a:t>
            </a:r>
            <a:r>
              <a:rPr lang="en-ID" sz="1500" dirty="0"/>
              <a:t> data </a:t>
            </a:r>
            <a:r>
              <a:rPr lang="en-ID" sz="1500" dirty="0" err="1"/>
              <a:t>sesuai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pilihan</a:t>
            </a:r>
            <a:r>
              <a:rPr lang="en-ID" sz="1500" dirty="0"/>
              <a:t> </a:t>
            </a:r>
            <a:r>
              <a:rPr lang="en-ID" sz="1500" dirty="0" err="1"/>
              <a:t>pengunjung</a:t>
            </a:r>
            <a:r>
              <a:rPr lang="en-ID" sz="1500" dirty="0"/>
              <a:t> dan </a:t>
            </a:r>
            <a:r>
              <a:rPr lang="en-ID" sz="1500" dirty="0" err="1"/>
              <a:t>nantinya</a:t>
            </a:r>
            <a:r>
              <a:rPr lang="en-ID" sz="1500" dirty="0"/>
              <a:t> data </a:t>
            </a:r>
            <a:r>
              <a:rPr lang="en-ID" sz="1500" dirty="0" err="1"/>
              <a:t>tersebut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ditampilkan</a:t>
            </a:r>
            <a:r>
              <a:rPr lang="en-ID" sz="15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05DC4-29AA-48AB-970F-DF80A8EFAA36}"/>
              </a:ext>
            </a:extLst>
          </p:cNvPr>
          <p:cNvSpPr txBox="1"/>
          <p:nvPr/>
        </p:nvSpPr>
        <p:spPr>
          <a:xfrm>
            <a:off x="1082040" y="1587635"/>
            <a:ext cx="902794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ea typeface="SimSun" panose="02010600030101010101" pitchFamily="2" charset="-122"/>
              </a:rPr>
              <a:t>Activity diagram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merupakan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pemodelan</a:t>
            </a:r>
            <a:r>
              <a:rPr lang="en-US" sz="1400" dirty="0">
                <a:effectLst/>
                <a:ea typeface="SimSun" panose="02010600030101010101" pitchFamily="2" charset="-122"/>
              </a:rPr>
              <a:t> yang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menggambarkan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sebuah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sistem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kerja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dari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sebuah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objek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atau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sebuah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sistem</a:t>
            </a:r>
            <a:r>
              <a:rPr lang="en-US" sz="1400" dirty="0">
                <a:effectLst/>
                <a:ea typeface="SimSun" panose="02010600030101010101" pitchFamily="2" charset="-122"/>
              </a:rPr>
              <a:t>,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sebuah</a:t>
            </a:r>
            <a:r>
              <a:rPr lang="en-US" sz="1400" dirty="0">
                <a:effectLst/>
                <a:ea typeface="SimSun" panose="02010600030101010101" pitchFamily="2" charset="-122"/>
              </a:rPr>
              <a:t> activity diagram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digambarkan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dengan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sebuah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alur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secara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terstruktur</a:t>
            </a:r>
            <a:r>
              <a:rPr lang="en-US" sz="1400" dirty="0">
                <a:effectLst/>
                <a:ea typeface="SimSun" panose="02010600030101010101" pitchFamily="2" charset="-122"/>
              </a:rPr>
              <a:t> proses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kerja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dari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usecase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yangs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sedang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diproses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dari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titik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awal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sampai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titik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akhir</a:t>
            </a:r>
            <a:r>
              <a:rPr lang="en-US" sz="1400" dirty="0">
                <a:effectLst/>
                <a:ea typeface="SimSun" panose="02010600030101010101" pitchFamily="2" charset="-122"/>
              </a:rPr>
              <a:t>,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setiap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aktivitas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digambarkan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dengan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notasi-notasi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sesuai</a:t>
            </a:r>
            <a:r>
              <a:rPr lang="en-US" sz="1400" dirty="0">
                <a:effectLst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ea typeface="SimSun" panose="02010600030101010101" pitchFamily="2" charset="-122"/>
              </a:rPr>
              <a:t>fungsinya</a:t>
            </a:r>
            <a:r>
              <a:rPr lang="en-US" sz="1400" dirty="0">
                <a:effectLst/>
                <a:ea typeface="SimSun" panose="02010600030101010101" pitchFamily="2" charset="-122"/>
              </a:rPr>
              <a:t>. </a:t>
            </a:r>
            <a:endParaRPr lang="en-ID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A84555-70A5-4D79-8C49-6556298F56E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76" y="2619927"/>
            <a:ext cx="2852541" cy="26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88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759043"/>
            <a:ext cx="9182100" cy="848777"/>
          </a:xfrm>
        </p:spPr>
        <p:txBody>
          <a:bodyPr>
            <a:normAutofit/>
          </a:bodyPr>
          <a:lstStyle/>
          <a:p>
            <a:r>
              <a:rPr lang="en-US" sz="3600" dirty="0"/>
              <a:t>SQUENCE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BD4CC-A6BA-451A-8CB4-5CD791D4392F}"/>
              </a:ext>
            </a:extLst>
          </p:cNvPr>
          <p:cNvSpPr txBox="1"/>
          <p:nvPr/>
        </p:nvSpPr>
        <p:spPr>
          <a:xfrm>
            <a:off x="129540" y="5236269"/>
            <a:ext cx="614934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Pada </a:t>
            </a:r>
            <a:r>
              <a:rPr lang="en-US" sz="1400" dirty="0" err="1"/>
              <a:t>squence</a:t>
            </a:r>
            <a:r>
              <a:rPr lang="en-US" sz="1400" dirty="0"/>
              <a:t> diagram login, </a:t>
            </a:r>
            <a:r>
              <a:rPr lang="en-US" sz="1400" dirty="0" err="1"/>
              <a:t>maka</a:t>
            </a:r>
            <a:r>
              <a:rPr lang="en-US" sz="1400" dirty="0"/>
              <a:t> admin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mengisikan</a:t>
            </a:r>
            <a:r>
              <a:rPr lang="en-US" sz="1400" dirty="0"/>
              <a:t> username dan password </a:t>
            </a:r>
            <a:r>
              <a:rPr lang="en-US" sz="1400" dirty="0" err="1"/>
              <a:t>didalam</a:t>
            </a:r>
            <a:r>
              <a:rPr lang="en-US" sz="1400" dirty="0"/>
              <a:t> form login pada </a:t>
            </a:r>
            <a:r>
              <a:rPr lang="en-US" sz="1400" dirty="0" err="1"/>
              <a:t>aplikasi</a:t>
            </a:r>
            <a:r>
              <a:rPr lang="en-US" sz="1400" dirty="0"/>
              <a:t>. Data username dan password 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diambil</a:t>
            </a:r>
            <a:r>
              <a:rPr lang="en-US" sz="1400" dirty="0"/>
              <a:t> oleh </a:t>
            </a:r>
            <a:r>
              <a:rPr lang="en-US" sz="1400" dirty="0" err="1"/>
              <a:t>javascript</a:t>
            </a:r>
            <a:r>
              <a:rPr lang="en-US" sz="1400" dirty="0"/>
              <a:t>  dan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database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pengecekan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data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. Hasil </a:t>
            </a:r>
            <a:r>
              <a:rPr lang="en-US" sz="1400" dirty="0" err="1"/>
              <a:t>pengecekan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validasi</a:t>
            </a:r>
            <a:r>
              <a:rPr lang="en-US" sz="1400" dirty="0"/>
              <a:t> dan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ditampilkan</a:t>
            </a:r>
            <a:r>
              <a:rPr lang="en-US" sz="1400" dirty="0"/>
              <a:t> </a:t>
            </a:r>
            <a:r>
              <a:rPr lang="en-US" sz="1400" dirty="0" err="1"/>
              <a:t>kedalam</a:t>
            </a:r>
            <a:r>
              <a:rPr lang="en-US" sz="1400" dirty="0"/>
              <a:t> form agar user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username dan password yang </a:t>
            </a:r>
            <a:r>
              <a:rPr lang="en-US" sz="1400" dirty="0" err="1"/>
              <a:t>diinputkan</a:t>
            </a:r>
            <a:r>
              <a:rPr lang="en-US" sz="1400" dirty="0"/>
              <a:t>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.</a:t>
            </a:r>
            <a:endParaRPr lang="en-ID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7C11-892E-4643-9AD9-79B7D9A77BAE}"/>
              </a:ext>
            </a:extLst>
          </p:cNvPr>
          <p:cNvSpPr txBox="1"/>
          <p:nvPr/>
        </p:nvSpPr>
        <p:spPr>
          <a:xfrm>
            <a:off x="6446520" y="5245061"/>
            <a:ext cx="561594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D" sz="1400" dirty="0"/>
              <a:t>Pada </a:t>
            </a:r>
            <a:r>
              <a:rPr lang="en-ID" sz="1400" dirty="0" err="1"/>
              <a:t>squence</a:t>
            </a:r>
            <a:r>
              <a:rPr lang="en-ID" sz="1400" dirty="0"/>
              <a:t> diagram data </a:t>
            </a:r>
            <a:r>
              <a:rPr lang="en-ID" sz="1400" dirty="0" err="1"/>
              <a:t>kelola</a:t>
            </a:r>
            <a:r>
              <a:rPr lang="en-ID" sz="1400" dirty="0"/>
              <a:t> kas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pengolahan</a:t>
            </a:r>
            <a:r>
              <a:rPr lang="en-ID" sz="1400" dirty="0"/>
              <a:t> data kas </a:t>
            </a:r>
            <a:r>
              <a:rPr lang="en-ID" sz="1400" dirty="0" err="1"/>
              <a:t>masuk</a:t>
            </a:r>
            <a:r>
              <a:rPr lang="en-ID" sz="1400" dirty="0"/>
              <a:t> dan kas </a:t>
            </a:r>
            <a:r>
              <a:rPr lang="en-ID" sz="1400" dirty="0" err="1"/>
              <a:t>keluar</a:t>
            </a:r>
            <a:r>
              <a:rPr lang="en-ID" sz="1400" dirty="0"/>
              <a:t> </a:t>
            </a:r>
            <a:r>
              <a:rPr lang="en-ID" sz="1400" dirty="0" err="1"/>
              <a:t>dimana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penambahan</a:t>
            </a:r>
            <a:r>
              <a:rPr lang="en-ID" sz="1400" dirty="0"/>
              <a:t> data kas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maka</a:t>
            </a:r>
            <a:r>
              <a:rPr lang="en-ID" sz="1400" dirty="0"/>
              <a:t> user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mengisikan</a:t>
            </a:r>
            <a:r>
              <a:rPr lang="en-ID" sz="1400" dirty="0"/>
              <a:t> </a:t>
            </a:r>
            <a:r>
              <a:rPr lang="en-ID" sz="1400" dirty="0" err="1"/>
              <a:t>beberapa</a:t>
            </a:r>
            <a:r>
              <a:rPr lang="en-ID" sz="1400" dirty="0"/>
              <a:t> data yang </a:t>
            </a:r>
            <a:r>
              <a:rPr lang="en-ID" sz="1400" dirty="0" err="1"/>
              <a:t>dibutuhkan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form </a:t>
            </a:r>
            <a:r>
              <a:rPr lang="en-ID" sz="1400" dirty="0" err="1"/>
              <a:t>pengisian</a:t>
            </a:r>
            <a:r>
              <a:rPr lang="en-ID" sz="1400" dirty="0"/>
              <a:t>, dan data </a:t>
            </a:r>
            <a:r>
              <a:rPr lang="en-ID" sz="1400" dirty="0" err="1"/>
              <a:t>tersebut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diambil</a:t>
            </a:r>
            <a:r>
              <a:rPr lang="en-ID" sz="1400" dirty="0"/>
              <a:t> oleh </a:t>
            </a:r>
            <a:r>
              <a:rPr lang="en-ID" sz="1400" dirty="0" err="1"/>
              <a:t>javascript</a:t>
            </a:r>
            <a:r>
              <a:rPr lang="en-ID" sz="1400" dirty="0"/>
              <a:t> dan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proses </a:t>
            </a:r>
            <a:r>
              <a:rPr lang="en-ID" sz="1400" dirty="0" err="1"/>
              <a:t>penghitungan</a:t>
            </a:r>
            <a:r>
              <a:rPr lang="en-ID" sz="1400" dirty="0"/>
              <a:t> 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selanjutnya</a:t>
            </a:r>
            <a:r>
              <a:rPr lang="en-ID" sz="1400" dirty="0"/>
              <a:t> data </a:t>
            </a:r>
            <a:r>
              <a:rPr lang="en-ID" sz="1400" dirty="0" err="1"/>
              <a:t>tersebut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disimpan</a:t>
            </a:r>
            <a:r>
              <a:rPr lang="en-ID" sz="1400" dirty="0"/>
              <a:t> </a:t>
            </a:r>
            <a:r>
              <a:rPr lang="en-ID" sz="1400" dirty="0" err="1"/>
              <a:t>kedalam</a:t>
            </a:r>
            <a:r>
              <a:rPr lang="en-ID" sz="1400" dirty="0"/>
              <a:t> database. Dari data-data yang </a:t>
            </a:r>
            <a:r>
              <a:rPr lang="en-ID" sz="1400" dirty="0" err="1"/>
              <a:t>terdapat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database, </a:t>
            </a:r>
            <a:r>
              <a:rPr lang="en-ID" sz="1400" dirty="0" err="1"/>
              <a:t>maka</a:t>
            </a:r>
            <a:r>
              <a:rPr lang="en-ID" sz="1400" dirty="0"/>
              <a:t> user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mengambil</a:t>
            </a:r>
            <a:r>
              <a:rPr lang="en-ID" sz="1400" dirty="0"/>
              <a:t> data kas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ditampilkan</a:t>
            </a:r>
            <a:r>
              <a:rPr lang="en-ID" sz="1400" dirty="0"/>
              <a:t> </a:t>
            </a:r>
            <a:r>
              <a:rPr lang="en-ID" sz="1400" dirty="0" err="1"/>
              <a:t>kedalam</a:t>
            </a:r>
            <a:r>
              <a:rPr lang="en-ID" sz="1400" dirty="0"/>
              <a:t> form.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9F057-2CB0-4FC4-BAAE-06C172CBC2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7" y="3020599"/>
            <a:ext cx="4443730" cy="1982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A564F9-F924-4225-94C5-A590D8430804}"/>
              </a:ext>
            </a:extLst>
          </p:cNvPr>
          <p:cNvSpPr txBox="1"/>
          <p:nvPr/>
        </p:nvSpPr>
        <p:spPr>
          <a:xfrm>
            <a:off x="1082040" y="1669375"/>
            <a:ext cx="675469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Squence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diagram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merupakan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Sequence diagram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merupakan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UML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menggambarkan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interaksi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antar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objek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di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disekitar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sistem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termasuk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pengguna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, display,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sebagainya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berupa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message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digambarkan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terhadap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waktu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. </a:t>
            </a:r>
            <a:endParaRPr lang="en-ID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782D0-501F-43AA-B5D2-4CA6E68AE98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1198"/>
            <a:ext cx="4968240" cy="22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447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EE06-C2D5-407C-8461-503847A3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80C93-E491-48AE-8F0B-C6A4330E5DBD}"/>
              </a:ext>
            </a:extLst>
          </p:cNvPr>
          <p:cNvSpPr txBox="1"/>
          <p:nvPr/>
        </p:nvSpPr>
        <p:spPr>
          <a:xfrm>
            <a:off x="6731422" y="2785732"/>
            <a:ext cx="4740063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 diagram 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deskripsi</a:t>
            </a:r>
            <a:r>
              <a:rPr lang="en-US" dirty="0"/>
              <a:t>  yang  paling  </a:t>
            </a:r>
            <a:r>
              <a:rPr lang="en-US" dirty="0" err="1"/>
              <a:t>penting</a:t>
            </a:r>
            <a:r>
              <a:rPr lang="en-US" dirty="0"/>
              <a:t>  dan  paling  </a:t>
            </a:r>
            <a:r>
              <a:rPr lang="en-US" dirty="0" err="1"/>
              <a:t>banyak</a:t>
            </a:r>
            <a:r>
              <a:rPr lang="en-US" dirty="0"/>
              <a:t>  </a:t>
            </a:r>
            <a:r>
              <a:rPr lang="en-US" dirty="0" err="1"/>
              <a:t>digunakan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Class diagram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statis </a:t>
            </a:r>
            <a:r>
              <a:rPr lang="en-US" dirty="0" err="1"/>
              <a:t>dari</a:t>
            </a:r>
            <a:r>
              <a:rPr lang="en-US" dirty="0"/>
              <a:t> class-class inti yang  </a:t>
            </a:r>
            <a:r>
              <a:rPr lang="en-US" dirty="0" err="1"/>
              <a:t>membangun</a:t>
            </a:r>
            <a:r>
              <a:rPr lang="en-US" dirty="0"/>
              <a:t>  system. Gambar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diagram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Masjid </a:t>
            </a:r>
            <a:r>
              <a:rPr lang="en-US" dirty="0" err="1"/>
              <a:t>Berbasis</a:t>
            </a:r>
            <a:r>
              <a:rPr lang="en-US" dirty="0"/>
              <a:t> Web di Dusun </a:t>
            </a:r>
            <a:r>
              <a:rPr lang="en-US" dirty="0" err="1"/>
              <a:t>Kunir</a:t>
            </a:r>
            <a:endParaRPr lang="en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182C8-9FA5-456A-8AF4-C0B2EA0366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" y="2204621"/>
            <a:ext cx="5831033" cy="34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087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9600" dirty="0" err="1">
                <a:solidFill>
                  <a:srgbClr val="FFFFFF"/>
                </a:solidFill>
                <a:latin typeface="+mj-lt"/>
              </a:rPr>
              <a:t>Terima</a:t>
            </a:r>
            <a:r>
              <a:rPr lang="en-US" sz="9600" dirty="0">
                <a:solidFill>
                  <a:srgbClr val="FFFFFF"/>
                </a:solidFill>
                <a:latin typeface="+mj-lt"/>
              </a:rPr>
              <a:t> Kasih</a:t>
            </a:r>
          </a:p>
        </p:txBody>
      </p:sp>
      <p:pic>
        <p:nvPicPr>
          <p:cNvPr id="10" name="Picture 6" descr="STIKOM PGRI Banyuwangi">
            <a:extLst>
              <a:ext uri="{FF2B5EF4-FFF2-40B4-BE49-F238E27FC236}">
                <a16:creationId xmlns:a16="http://schemas.microsoft.com/office/drawing/2014/main" id="{D77DF811-5765-4018-A4F0-DE40EB08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8" b="97273" l="4367" r="98690">
                        <a14:foregroundMark x1="38865" y1="23182" x2="40175" y2="22727"/>
                        <a14:foregroundMark x1="45852" y1="30455" x2="65502" y2="40000"/>
                        <a14:foregroundMark x1="65502" y1="40000" x2="40175" y2="36818"/>
                        <a14:foregroundMark x1="40175" y1="36818" x2="37555" y2="46364"/>
                        <a14:foregroundMark x1="60262" y1="45455" x2="38865" y2="39545"/>
                        <a14:foregroundMark x1="38865" y1="39545" x2="20524" y2="22273"/>
                        <a14:foregroundMark x1="20524" y1="22273" x2="47162" y2="6364"/>
                        <a14:foregroundMark x1="30131" y1="16818" x2="8734" y2="27273"/>
                        <a14:foregroundMark x1="8734" y1="27273" x2="14410" y2="27727"/>
                        <a14:foregroundMark x1="13974" y1="25455" x2="45415" y2="3182"/>
                        <a14:foregroundMark x1="49782" y1="4091" x2="49782" y2="4091"/>
                        <a14:foregroundMark x1="46725" y1="4091" x2="47162" y2="4091"/>
                        <a14:foregroundMark x1="50218" y1="2273" x2="50218" y2="2273"/>
                        <a14:foregroundMark x1="50218" y1="2273" x2="93886" y2="35000"/>
                        <a14:foregroundMark x1="93886" y1="35000" x2="65939" y2="65000"/>
                        <a14:foregroundMark x1="65939" y1="29091" x2="37118" y2="24545"/>
                        <a14:foregroundMark x1="37118" y1="24545" x2="34498" y2="20000"/>
                        <a14:foregroundMark x1="95633" y1="35455" x2="84279" y2="85909"/>
                        <a14:foregroundMark x1="85590" y1="86364" x2="54148" y2="95909"/>
                        <a14:foregroundMark x1="54148" y1="95909" x2="20961" y2="93636"/>
                        <a14:foregroundMark x1="23581" y1="90000" x2="8734" y2="30455"/>
                        <a14:foregroundMark x1="20961" y1="89091" x2="5240" y2="34545"/>
                        <a14:foregroundMark x1="21397" y1="93636" x2="4367" y2="38636"/>
                        <a14:foregroundMark x1="4367" y1="38636" x2="5240" y2="61364"/>
                        <a14:foregroundMark x1="5240" y1="61364" x2="9170" y2="59091"/>
                        <a14:foregroundMark x1="18341" y1="85455" x2="9170" y2="60909"/>
                        <a14:foregroundMark x1="9170" y1="60909" x2="12664" y2="74091"/>
                        <a14:foregroundMark x1="44105" y1="97273" x2="81659" y2="94091"/>
                        <a14:foregroundMark x1="97817" y1="37273" x2="89956" y2="73636"/>
                        <a14:foregroundMark x1="89956" y1="73636" x2="98690" y2="38182"/>
                        <a14:foregroundMark x1="53275" y1="1818" x2="95633" y2="31818"/>
                        <a14:foregroundMark x1="95633" y1="31818" x2="98690" y2="36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35" y="1035665"/>
            <a:ext cx="2301329" cy="221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6893DA-5E49-43D7-A7B0-9836DEEB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TOPIK PEMBAHASAN</a:t>
            </a:r>
            <a:endParaRPr lang="en-ID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DD61F6-64A1-4707-8D3E-EF2EB6A0B933}"/>
              </a:ext>
            </a:extLst>
          </p:cNvPr>
          <p:cNvSpPr/>
          <p:nvPr/>
        </p:nvSpPr>
        <p:spPr>
          <a:xfrm>
            <a:off x="381000" y="2026920"/>
            <a:ext cx="1996440" cy="556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LATAR BELAKANG</a:t>
            </a:r>
            <a:endParaRPr lang="en-ID" sz="1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F2A22F-4242-439C-A6B6-05803D51F123}"/>
              </a:ext>
            </a:extLst>
          </p:cNvPr>
          <p:cNvSpPr/>
          <p:nvPr/>
        </p:nvSpPr>
        <p:spPr>
          <a:xfrm>
            <a:off x="2489457" y="2211705"/>
            <a:ext cx="830580" cy="18669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5E8521-F995-45AF-8611-CED8E1D5F227}"/>
              </a:ext>
            </a:extLst>
          </p:cNvPr>
          <p:cNvSpPr/>
          <p:nvPr/>
        </p:nvSpPr>
        <p:spPr>
          <a:xfrm>
            <a:off x="3432054" y="2026920"/>
            <a:ext cx="1996440" cy="556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RUMUSAN MASALAH</a:t>
            </a:r>
            <a:endParaRPr lang="en-ID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CDF6FA-FE1F-4D27-91BE-85DEC40130B9}"/>
              </a:ext>
            </a:extLst>
          </p:cNvPr>
          <p:cNvSpPr/>
          <p:nvPr/>
        </p:nvSpPr>
        <p:spPr>
          <a:xfrm>
            <a:off x="5540511" y="2211705"/>
            <a:ext cx="830580" cy="18669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20F3-FA7B-450A-AB93-9D8D908BDEF9}"/>
              </a:ext>
            </a:extLst>
          </p:cNvPr>
          <p:cNvSpPr/>
          <p:nvPr/>
        </p:nvSpPr>
        <p:spPr>
          <a:xfrm>
            <a:off x="6483108" y="2044065"/>
            <a:ext cx="1996440" cy="556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TUJUAN DAN MANFAAT PENELITIAN</a:t>
            </a:r>
            <a:endParaRPr lang="en-ID" sz="1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252C3C7-295E-4E32-A915-BAE5ABCFEE89}"/>
              </a:ext>
            </a:extLst>
          </p:cNvPr>
          <p:cNvSpPr/>
          <p:nvPr/>
        </p:nvSpPr>
        <p:spPr>
          <a:xfrm>
            <a:off x="8591565" y="2211705"/>
            <a:ext cx="830580" cy="18669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C424E0-8AD0-49D7-AF85-4BD33FD612B3}"/>
              </a:ext>
            </a:extLst>
          </p:cNvPr>
          <p:cNvSpPr/>
          <p:nvPr/>
        </p:nvSpPr>
        <p:spPr>
          <a:xfrm>
            <a:off x="9534162" y="2026920"/>
            <a:ext cx="1996440" cy="556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METODE PENELITIAN</a:t>
            </a:r>
            <a:endParaRPr lang="en-ID" sz="1400" dirty="0"/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4B62E1EB-6B66-4EE5-976C-C4C10776B357}"/>
              </a:ext>
            </a:extLst>
          </p:cNvPr>
          <p:cNvSpPr/>
          <p:nvPr/>
        </p:nvSpPr>
        <p:spPr>
          <a:xfrm>
            <a:off x="11530602" y="2270760"/>
            <a:ext cx="409938" cy="1158240"/>
          </a:xfrm>
          <a:prstGeom prst="curved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9A4853-D2C9-496B-90CE-3204031B67D9}"/>
              </a:ext>
            </a:extLst>
          </p:cNvPr>
          <p:cNvSpPr/>
          <p:nvPr/>
        </p:nvSpPr>
        <p:spPr>
          <a:xfrm>
            <a:off x="9534162" y="3095389"/>
            <a:ext cx="1996440" cy="556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SYSTEM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16094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647" y="1025870"/>
            <a:ext cx="7053360" cy="5185016"/>
          </a:xfrm>
        </p:spPr>
        <p:txBody>
          <a:bodyPr numCol="1"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Masjid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Darul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Arham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terletak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Dusun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Kunir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kapasitas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500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jamaah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Pada masjid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Darul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Arham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oleh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masjid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dikelola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Transparansi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lembaga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diartikan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kemudahan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pelaporan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pemerolehan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Transparansi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lembaga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ditengah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 masjid yang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penghimpunan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donatur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Salah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transparansi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akuntabilitas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lembaga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publikasi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internet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publik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memperoleh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terbuka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Masjid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Darul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Arham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jamaah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kesulitan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donatur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uang kas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pemasukan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uang kas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pengeluaran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data  masjid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dikerjakan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tertulis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dan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terdokumentasi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menyebabkan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rusak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nyadata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masjid. Oleh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masalah-masalah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 Masjid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Darul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arham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website.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jamaah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informasidan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masjid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Pada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penelitian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menggunakan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metode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system development life cycle (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sdlc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dan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dibuat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merupakan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pengembangan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penelitian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terdahulu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dimana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dibuat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peneliti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pada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berfokus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pada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keuangan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serta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implementasikan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dengan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berbasis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 yang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tidak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hanya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mempermudah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pengurus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masjid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dalam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melakukan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pengelolaan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data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tetapi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juga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memberikan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secara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transparan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cepat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tepat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efektif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kepada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masyarakat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melalui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informasi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berbasis</a:t>
            </a:r>
            <a:r>
              <a:rPr lang="en-ID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web.</a:t>
            </a:r>
            <a:endParaRPr lang="en-ID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72255-905F-4314-8C3C-B76C2D12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RUMUSAN MASALAH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16D281-794F-4645-8295-18A294C9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373" y="1215992"/>
            <a:ext cx="4699452" cy="3977366"/>
          </a:xfrm>
        </p:spPr>
        <p:txBody>
          <a:bodyPr/>
          <a:lstStyle/>
          <a:p>
            <a:pPr marL="0" indent="0" algn="just">
              <a:buNone/>
            </a:pP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Rumusan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diuraikan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masjid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development life cycle (</a:t>
            </a:r>
            <a:r>
              <a:rPr lang="en-ID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sdlc</a:t>
            </a:r>
            <a:r>
              <a:rPr lang="en-ID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99DA985-8B61-412B-AC15-796F81FBA045}"/>
              </a:ext>
            </a:extLst>
          </p:cNvPr>
          <p:cNvSpPr/>
          <p:nvPr/>
        </p:nvSpPr>
        <p:spPr>
          <a:xfrm>
            <a:off x="4560277" y="2817018"/>
            <a:ext cx="899160" cy="230188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376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TUJUAN DAN MANFAT PENELITIAN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108" y="1654192"/>
            <a:ext cx="5980715" cy="14319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SimSun" panose="02010600030101010101" pitchFamily="2" charset="-122"/>
              </a:rPr>
              <a:t>TUJUAN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/>
              <a:latin typeface="+mj-lt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Tujuan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dari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penelitian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ini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adalah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mengembangkan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system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informasi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masjid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berbasis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web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menggunakan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+mj-lt"/>
                <a:ea typeface="SimSun" panose="02010600030101010101" pitchFamily="2" charset="-122"/>
              </a:rPr>
              <a:t>metode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 system development life cycle.</a:t>
            </a:r>
            <a:endParaRPr lang="en-US" dirty="0">
              <a:latin typeface="+mj-l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1AD109C-654E-4226-91D8-156A1A874407}"/>
              </a:ext>
            </a:extLst>
          </p:cNvPr>
          <p:cNvSpPr/>
          <p:nvPr/>
        </p:nvSpPr>
        <p:spPr>
          <a:xfrm>
            <a:off x="3619500" y="2932112"/>
            <a:ext cx="899160" cy="23018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93C4071-841B-48AE-80CB-AB60E0243285}"/>
              </a:ext>
            </a:extLst>
          </p:cNvPr>
          <p:cNvSpPr txBox="1">
            <a:spLocks/>
          </p:cNvSpPr>
          <p:nvPr/>
        </p:nvSpPr>
        <p:spPr>
          <a:xfrm>
            <a:off x="5192109" y="3771900"/>
            <a:ext cx="5980715" cy="14319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700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US" sz="31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SimSun" panose="02010600030101010101" pitchFamily="2" charset="-122"/>
              </a:rPr>
              <a:t>MANFAAT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sz="2300" dirty="0" err="1">
                <a:latin typeface="+mj-lt"/>
                <a:ea typeface="SimSun" panose="02010600030101010101" pitchFamily="2" charset="-122"/>
              </a:rPr>
              <a:t>Manfaat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penelitian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ini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diharapkan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dengan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adanya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pengembangan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system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informasi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ini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dapat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mempermudah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pihak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takmir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masjid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dalam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membagikan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informasi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kepada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masyarakat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dengan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cepat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, dan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transparan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dengan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adanya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system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informasi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masjid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berbasis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 web yang </a:t>
            </a:r>
            <a:r>
              <a:rPr lang="en-US" sz="2300" dirty="0" err="1">
                <a:latin typeface="+mj-lt"/>
                <a:ea typeface="SimSun" panose="02010600030101010101" pitchFamily="2" charset="-122"/>
              </a:rPr>
              <a:t>dibuat</a:t>
            </a:r>
            <a:r>
              <a:rPr lang="en-US" sz="2300" dirty="0">
                <a:latin typeface="+mj-lt"/>
                <a:ea typeface="SimSun" panose="02010600030101010101" pitchFamily="2" charset="-122"/>
              </a:rPr>
              <a:t>.</a:t>
            </a:r>
            <a:endParaRPr 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4113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MASALAH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FCE2A-46F5-46E0-8208-76BF2E80FC3B}"/>
              </a:ext>
            </a:extLst>
          </p:cNvPr>
          <p:cNvSpPr/>
          <p:nvPr/>
        </p:nvSpPr>
        <p:spPr>
          <a:xfrm>
            <a:off x="2455333" y="2196123"/>
            <a:ext cx="2226733" cy="55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890C2-2BB5-4C64-B009-0A9863611BBA}"/>
              </a:ext>
            </a:extLst>
          </p:cNvPr>
          <p:cNvSpPr/>
          <p:nvPr/>
        </p:nvSpPr>
        <p:spPr>
          <a:xfrm>
            <a:off x="4826000" y="2196123"/>
            <a:ext cx="2226733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9E5AD2-E8B0-444C-ABF9-9E5198B2B8A8}"/>
              </a:ext>
            </a:extLst>
          </p:cNvPr>
          <p:cNvSpPr/>
          <p:nvPr/>
        </p:nvSpPr>
        <p:spPr>
          <a:xfrm>
            <a:off x="7196667" y="2196123"/>
            <a:ext cx="2226733" cy="55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766EB-A4D6-42A8-BC33-499235F55B83}"/>
              </a:ext>
            </a:extLst>
          </p:cNvPr>
          <p:cNvSpPr/>
          <p:nvPr/>
        </p:nvSpPr>
        <p:spPr>
          <a:xfrm>
            <a:off x="2455333" y="2915789"/>
            <a:ext cx="2226733" cy="2236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dk1"/>
                </a:solidFill>
              </a:rPr>
              <a:t>Pengembangan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aplikasi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ini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hanya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meliputi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informasi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seputar</a:t>
            </a:r>
            <a:r>
              <a:rPr lang="en-US" sz="1600" dirty="0">
                <a:solidFill>
                  <a:schemeClr val="dk1"/>
                </a:solidFill>
              </a:rPr>
              <a:t> Masjid </a:t>
            </a:r>
            <a:r>
              <a:rPr lang="en-US" sz="1600" dirty="0" err="1">
                <a:solidFill>
                  <a:schemeClr val="dk1"/>
                </a:solidFill>
              </a:rPr>
              <a:t>Darul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Arham</a:t>
            </a:r>
            <a:endParaRPr lang="en-ID" sz="16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F73588-0F9C-47AD-A3BE-DF8DF508D34A}"/>
              </a:ext>
            </a:extLst>
          </p:cNvPr>
          <p:cNvSpPr/>
          <p:nvPr/>
        </p:nvSpPr>
        <p:spPr>
          <a:xfrm>
            <a:off x="4834466" y="2915789"/>
            <a:ext cx="2226733" cy="2236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kern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menggunakan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framework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nextjs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 Bahasa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pemrograman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 bootstrap.</a:t>
            </a:r>
            <a:endParaRPr lang="en-ID" sz="16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29CC11-3323-4D76-B969-81034EFBBE6E}"/>
              </a:ext>
            </a:extLst>
          </p:cNvPr>
          <p:cNvSpPr/>
          <p:nvPr/>
        </p:nvSpPr>
        <p:spPr>
          <a:xfrm>
            <a:off x="7213599" y="2915789"/>
            <a:ext cx="2226733" cy="2236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Pengembangan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berfokus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pada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penyampaian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pelaporan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kas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masuk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keluar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perhitungan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berapa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seseorang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sudah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meninggal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jadwal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sholat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otomatis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69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8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6684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METODE PENELITIAN SYSTEM DEVELOPMENT LIFE CYCLE (SDLC)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F710B-AE29-4C39-B8C8-3664282A97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82" y="2077441"/>
            <a:ext cx="4714435" cy="20514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61A331-86DE-4F64-A825-C0996E355247}"/>
              </a:ext>
            </a:extLst>
          </p:cNvPr>
          <p:cNvSpPr txBox="1"/>
          <p:nvPr/>
        </p:nvSpPr>
        <p:spPr>
          <a:xfrm>
            <a:off x="1712301" y="4128929"/>
            <a:ext cx="8451605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Development Life Cycle (SDLC)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waterfall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klasik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memelihara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Siklus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hidup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polanya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dipengaruhi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dicapai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siklus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hidup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8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computer.</a:t>
            </a:r>
            <a:endParaRPr lang="en-ID" sz="16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365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ALUR PROSES PENELITIAN METODE SYSTEM DEVELOPMENT LIFE CYCLE (SDLC)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EEA7B1-91B5-40DC-AEA7-4EE86B193EB3}"/>
              </a:ext>
            </a:extLst>
          </p:cNvPr>
          <p:cNvSpPr/>
          <p:nvPr/>
        </p:nvSpPr>
        <p:spPr>
          <a:xfrm>
            <a:off x="1236779" y="2227822"/>
            <a:ext cx="665285" cy="66528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129EC-5A04-4FED-A9D9-635C3693E8EA}"/>
              </a:ext>
            </a:extLst>
          </p:cNvPr>
          <p:cNvSpPr/>
          <p:nvPr/>
        </p:nvSpPr>
        <p:spPr>
          <a:xfrm>
            <a:off x="1354009" y="2248046"/>
            <a:ext cx="430823" cy="5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14824-1E7E-4F03-8EA5-77C08884F833}"/>
              </a:ext>
            </a:extLst>
          </p:cNvPr>
          <p:cNvSpPr txBox="1"/>
          <p:nvPr/>
        </p:nvSpPr>
        <p:spPr>
          <a:xfrm>
            <a:off x="1902062" y="2248046"/>
            <a:ext cx="241496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Analysis</a:t>
            </a:r>
            <a:endParaRPr lang="en-ID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5867A-0014-4AE4-BD89-47C64B87C658}"/>
              </a:ext>
            </a:extLst>
          </p:cNvPr>
          <p:cNvSpPr txBox="1"/>
          <p:nvPr/>
        </p:nvSpPr>
        <p:spPr>
          <a:xfrm>
            <a:off x="-178044" y="2928131"/>
            <a:ext cx="60974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685" indent="540385" algn="just"/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Pada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tahap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kami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pengumpulan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berupa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data,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artinya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kami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meneliti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semua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mencatatnya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dibuku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Kami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menemukan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masalah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dimana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pihak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ketakmiran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menginginkan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jadwal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sholat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otomatis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perhitungan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berapa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hari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seseorang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sudah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meninggal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penambahan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pelaporan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uang kas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melalui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website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sudah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yang mana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pelaporan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uang kas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dahulu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manual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cara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mencatatnya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dibuku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dilaporkan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waktu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Sholat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Jum’at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Kami juga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studi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pustaka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artinya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peneliti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menghimpun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relevan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topik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diteliti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Lewat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buku-buku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ilmiah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jurnal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sumbersumber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lain </a:t>
            </a:r>
            <a:r>
              <a:rPr lang="en-US" sz="1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di internet.</a:t>
            </a:r>
            <a:endParaRPr lang="en-ID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F5B18F-141D-4214-8086-7EBD841EA25E}"/>
              </a:ext>
            </a:extLst>
          </p:cNvPr>
          <p:cNvSpPr/>
          <p:nvPr/>
        </p:nvSpPr>
        <p:spPr>
          <a:xfrm>
            <a:off x="7074877" y="2227822"/>
            <a:ext cx="665285" cy="66528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7AF442-128C-4545-9141-61A96EA911D2}"/>
              </a:ext>
            </a:extLst>
          </p:cNvPr>
          <p:cNvSpPr/>
          <p:nvPr/>
        </p:nvSpPr>
        <p:spPr>
          <a:xfrm>
            <a:off x="7192107" y="2248046"/>
            <a:ext cx="430823" cy="5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E3AD68-C8E8-4454-8471-DF6862DD8950}"/>
              </a:ext>
            </a:extLst>
          </p:cNvPr>
          <p:cNvSpPr txBox="1"/>
          <p:nvPr/>
        </p:nvSpPr>
        <p:spPr>
          <a:xfrm>
            <a:off x="7740160" y="2314548"/>
            <a:ext cx="1321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endParaRPr lang="en-ID" sz="16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9CC26A-F440-4E93-BAB8-DEC933E7B998}"/>
              </a:ext>
            </a:extLst>
          </p:cNvPr>
          <p:cNvSpPr txBox="1"/>
          <p:nvPr/>
        </p:nvSpPr>
        <p:spPr>
          <a:xfrm>
            <a:off x="7192107" y="2804891"/>
            <a:ext cx="47236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spcAft>
                <a:spcPts val="800"/>
              </a:spcAft>
            </a:pP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rencana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kami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merencanakan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didalamnya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business process,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usecase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diagram, activity diagram dan juga design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1C5FF6-7A09-4135-9ADC-BF5F40685A17}"/>
              </a:ext>
            </a:extLst>
          </p:cNvPr>
          <p:cNvSpPr/>
          <p:nvPr/>
        </p:nvSpPr>
        <p:spPr>
          <a:xfrm>
            <a:off x="7074877" y="4540787"/>
            <a:ext cx="665285" cy="66528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03CBB2-4C4E-457F-B89E-B5F2D7B863B0}"/>
              </a:ext>
            </a:extLst>
          </p:cNvPr>
          <p:cNvSpPr/>
          <p:nvPr/>
        </p:nvSpPr>
        <p:spPr>
          <a:xfrm>
            <a:off x="7192107" y="4554266"/>
            <a:ext cx="430823" cy="5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165EA8-4FA6-453F-A9C9-DE56F013F056}"/>
              </a:ext>
            </a:extLst>
          </p:cNvPr>
          <p:cNvSpPr txBox="1"/>
          <p:nvPr/>
        </p:nvSpPr>
        <p:spPr>
          <a:xfrm>
            <a:off x="7740160" y="4554266"/>
            <a:ext cx="206839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ID" sz="16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C77459-EEF4-4BEB-9A2B-34F1AEE17A56}"/>
              </a:ext>
            </a:extLst>
          </p:cNvPr>
          <p:cNvSpPr txBox="1"/>
          <p:nvPr/>
        </p:nvSpPr>
        <p:spPr>
          <a:xfrm>
            <a:off x="7192107" y="5132691"/>
            <a:ext cx="47383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spcAft>
                <a:spcPts val="800"/>
              </a:spcAft>
            </a:pP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segala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sesuatu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mewujudkannya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yang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harapan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7" grpId="0"/>
      <p:bldP spid="29" grpId="0"/>
      <p:bldP spid="30" grpId="0" animBg="1"/>
      <p:bldP spid="31" grpId="0"/>
      <p:bldP spid="33" grpId="0"/>
      <p:bldP spid="35" grpId="0"/>
      <p:bldP spid="36" grpId="0" animBg="1"/>
      <p:bldP spid="37" grpId="0"/>
      <p:bldP spid="39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365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ALUR PROSES PENELITIAN METODE SYSTEM DEVELOPMENT LIFE CYCLE (SDLC)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62635B-D7A8-48D7-B98E-25FED44D6455}"/>
              </a:ext>
            </a:extLst>
          </p:cNvPr>
          <p:cNvSpPr/>
          <p:nvPr/>
        </p:nvSpPr>
        <p:spPr>
          <a:xfrm>
            <a:off x="1582619" y="2538781"/>
            <a:ext cx="665285" cy="6652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C1BC3D-05B7-4D55-8139-912D8F2267AF}"/>
              </a:ext>
            </a:extLst>
          </p:cNvPr>
          <p:cNvSpPr/>
          <p:nvPr/>
        </p:nvSpPr>
        <p:spPr>
          <a:xfrm>
            <a:off x="1699849" y="2552260"/>
            <a:ext cx="430823" cy="5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354004-DE1C-4C4C-8020-1952E350C3DD}"/>
              </a:ext>
            </a:extLst>
          </p:cNvPr>
          <p:cNvSpPr/>
          <p:nvPr/>
        </p:nvSpPr>
        <p:spPr>
          <a:xfrm>
            <a:off x="6330469" y="2534776"/>
            <a:ext cx="665285" cy="6652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3305C-7DDB-4FC0-8F53-F8AD54800972}"/>
              </a:ext>
            </a:extLst>
          </p:cNvPr>
          <p:cNvSpPr/>
          <p:nvPr/>
        </p:nvSpPr>
        <p:spPr>
          <a:xfrm>
            <a:off x="6447699" y="2568479"/>
            <a:ext cx="430823" cy="5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78D1B-D10F-4077-AC5A-B8C05DC4C5E5}"/>
              </a:ext>
            </a:extLst>
          </p:cNvPr>
          <p:cNvSpPr txBox="1"/>
          <p:nvPr/>
        </p:nvSpPr>
        <p:spPr>
          <a:xfrm>
            <a:off x="2247902" y="2618762"/>
            <a:ext cx="96055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n-ID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6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966AF3-5F08-4E3A-8F37-332F9673F5F7}"/>
              </a:ext>
            </a:extLst>
          </p:cNvPr>
          <p:cNvSpPr txBox="1"/>
          <p:nvPr/>
        </p:nvSpPr>
        <p:spPr>
          <a:xfrm>
            <a:off x="1467955" y="3282701"/>
            <a:ext cx="4097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menguji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buat,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supaya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benahi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2D2F1-561C-4165-8F69-1305D025C1B3}"/>
              </a:ext>
            </a:extLst>
          </p:cNvPr>
          <p:cNvSpPr txBox="1"/>
          <p:nvPr/>
        </p:nvSpPr>
        <p:spPr>
          <a:xfrm>
            <a:off x="6995752" y="2617416"/>
            <a:ext cx="394702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(</a:t>
            </a:r>
            <a:r>
              <a:rPr lang="en-ID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Pemeliharaan</a:t>
            </a:r>
            <a:r>
              <a:rPr lang="en-ID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6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673E7-2E09-4FA3-A892-9FD71E4075FD}"/>
              </a:ext>
            </a:extLst>
          </p:cNvPr>
          <p:cNvSpPr txBox="1"/>
          <p:nvPr/>
        </p:nvSpPr>
        <p:spPr>
          <a:xfrm>
            <a:off x="6392020" y="3282701"/>
            <a:ext cx="4451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spcAft>
                <a:spcPts val="80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pemeliharaan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selalu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terus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20" grpId="0"/>
      <p:bldP spid="19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16c05727-aa75-4e4a-9b5f-8a80a1165891"/>
    <ds:schemaRef ds:uri="http://purl.org/dc/terms/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1425</TotalTime>
  <Words>1527</Words>
  <Application>Microsoft Office PowerPoint</Application>
  <PresentationFormat>Widescreen</PresentationFormat>
  <Paragraphs>98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RetrospectVTI</vt:lpstr>
      <vt:lpstr>PowerPoint Presentation</vt:lpstr>
      <vt:lpstr>TOPIK PEMBAHASAN</vt:lpstr>
      <vt:lpstr>Latar Belakang</vt:lpstr>
      <vt:lpstr>RUMUSAN MASALAH</vt:lpstr>
      <vt:lpstr>TUJUAN DAN MANFAT PENELITIAN</vt:lpstr>
      <vt:lpstr>BATASAN MASALAH</vt:lpstr>
      <vt:lpstr>METODE PENELITIAN SYSTEM DEVELOPMENT LIFE CYCLE (SDLC)</vt:lpstr>
      <vt:lpstr>ALUR PROSES PENELITIAN METODE SYSTEM DEVELOPMENT LIFE CYCLE (SDLC)</vt:lpstr>
      <vt:lpstr>ALUR PROSES PENELITIAN METODE SYSTEM DEVELOPMENT LIFE CYCLE (SDLC)</vt:lpstr>
      <vt:lpstr>PERENCANAAN KEBUTUHAN SISTEM</vt:lpstr>
      <vt:lpstr>BUSSINESS PROCESS</vt:lpstr>
      <vt:lpstr>USECASE DIAGRAM</vt:lpstr>
      <vt:lpstr>ACTIVITY DIAGRAM</vt:lpstr>
      <vt:lpstr>SQUENCE DIAGRAM</vt:lpstr>
      <vt:lpstr>CLASS DIAGRAM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mirawati</dc:creator>
  <cp:lastModifiedBy>apiki8603@gmail.com</cp:lastModifiedBy>
  <cp:revision>47</cp:revision>
  <dcterms:created xsi:type="dcterms:W3CDTF">2021-04-30T12:32:38Z</dcterms:created>
  <dcterms:modified xsi:type="dcterms:W3CDTF">2023-03-13T14:50:51Z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