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 name="Google Shape;7;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 name="Google Shape;8;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 name="Google Shape;9;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 name="Google Shape;10;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 name="Google Shape;11;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 name="Google Shape;12;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 name="Google Shape;13;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 name="Google Shape;14;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 name="Google Shape;15;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 name="Google Shape;16;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 name="Google Shape;1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0" name="Google Shape;20;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7"/>
          <p:cNvGrpSpPr/>
          <p:nvPr/>
        </p:nvGrpSpPr>
        <p:grpSpPr>
          <a:xfrm>
            <a:off x="767713" y="358850"/>
            <a:ext cx="1743075" cy="1333500"/>
            <a:chOff x="742950" y="1104900"/>
            <a:chExt cx="1743075" cy="1333500"/>
          </a:xfrm>
        </p:grpSpPr>
        <p:sp>
          <p:nvSpPr>
            <p:cNvPr id="54" name="Google Shape;5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 name="Google Shape;5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6" name="Google Shape;56;p7"/>
          <p:cNvSpPr/>
          <p:nvPr/>
        </p:nvSpPr>
        <p:spPr>
          <a:xfrm>
            <a:off x="9075700" y="573700"/>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 name="Google Shape;57;p7"/>
          <p:cNvSpPr/>
          <p:nvPr/>
        </p:nvSpPr>
        <p:spPr>
          <a:xfrm>
            <a:off x="7774675" y="604837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8" name="Google Shape;58;p7"/>
          <p:cNvSpPr txBox="1"/>
          <p:nvPr>
            <p:ph type="ctrTitle"/>
          </p:nvPr>
        </p:nvSpPr>
        <p:spPr>
          <a:xfrm>
            <a:off x="1129575" y="2081625"/>
            <a:ext cx="7696800" cy="2787300"/>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None/>
            </a:pPr>
            <a:r>
              <a:rPr b="1" lang="en-US" sz="3000"/>
              <a:t>Name</a:t>
            </a:r>
            <a:r>
              <a:rPr lang="en-US" sz="3000"/>
              <a:t> : N.Vignesh</a:t>
            </a:r>
            <a:endParaRPr sz="3000"/>
          </a:p>
          <a:p>
            <a:pPr indent="0" lvl="0" marL="0" rtl="0" algn="l">
              <a:lnSpc>
                <a:spcPct val="100000"/>
              </a:lnSpc>
              <a:spcBef>
                <a:spcPts val="0"/>
              </a:spcBef>
              <a:spcAft>
                <a:spcPts val="0"/>
              </a:spcAft>
              <a:buNone/>
            </a:pPr>
            <a:r>
              <a:rPr b="1" lang="en-US" sz="3000"/>
              <a:t>Reg.no</a:t>
            </a:r>
            <a:r>
              <a:rPr lang="en-US" sz="3000"/>
              <a:t> : 730321104061</a:t>
            </a:r>
            <a:endParaRPr sz="3000"/>
          </a:p>
          <a:p>
            <a:pPr indent="0" lvl="0" marL="0" rtl="0" algn="l">
              <a:lnSpc>
                <a:spcPct val="100000"/>
              </a:lnSpc>
              <a:spcBef>
                <a:spcPts val="0"/>
              </a:spcBef>
              <a:spcAft>
                <a:spcPts val="0"/>
              </a:spcAft>
              <a:buNone/>
            </a:pPr>
            <a:r>
              <a:rPr b="1" lang="en-US" sz="3000"/>
              <a:t>NM id</a:t>
            </a:r>
            <a:r>
              <a:rPr lang="en-US" sz="3000"/>
              <a:t> : au730321104061</a:t>
            </a:r>
            <a:endParaRPr sz="3000"/>
          </a:p>
          <a:p>
            <a:pPr indent="0" lvl="0" marL="0" rtl="0" algn="l">
              <a:lnSpc>
                <a:spcPct val="100000"/>
              </a:lnSpc>
              <a:spcBef>
                <a:spcPts val="0"/>
              </a:spcBef>
              <a:spcAft>
                <a:spcPts val="0"/>
              </a:spcAft>
              <a:buNone/>
            </a:pPr>
            <a:r>
              <a:rPr b="1" lang="en-US" sz="3000"/>
              <a:t>Degree</a:t>
            </a:r>
            <a:r>
              <a:rPr lang="en-US" sz="3000"/>
              <a:t> : B.E - CSE</a:t>
            </a:r>
            <a:endParaRPr sz="3000"/>
          </a:p>
          <a:p>
            <a:pPr indent="0" lvl="0" marL="0" rtl="0" algn="l">
              <a:lnSpc>
                <a:spcPct val="100000"/>
              </a:lnSpc>
              <a:spcBef>
                <a:spcPts val="0"/>
              </a:spcBef>
              <a:spcAft>
                <a:spcPts val="0"/>
              </a:spcAft>
              <a:buNone/>
            </a:pPr>
            <a:r>
              <a:rPr b="1" lang="en-US" sz="3000"/>
              <a:t>Year</a:t>
            </a:r>
            <a:r>
              <a:rPr lang="en-US" sz="3000"/>
              <a:t> : III</a:t>
            </a:r>
            <a:endParaRPr sz="3000"/>
          </a:p>
          <a:p>
            <a:pPr indent="0" lvl="0" marL="0" rtl="0" algn="l">
              <a:lnSpc>
                <a:spcPct val="100000"/>
              </a:lnSpc>
              <a:spcBef>
                <a:spcPts val="0"/>
              </a:spcBef>
              <a:spcAft>
                <a:spcPts val="0"/>
              </a:spcAft>
              <a:buNone/>
            </a:pPr>
            <a:r>
              <a:rPr b="1" lang="en-US" sz="3000"/>
              <a:t>College name</a:t>
            </a:r>
            <a:r>
              <a:rPr lang="en-US" sz="3000"/>
              <a:t> : Builders Engineering College</a:t>
            </a:r>
            <a:endParaRPr sz="3000"/>
          </a:p>
        </p:txBody>
      </p:sp>
      <p:pic>
        <p:nvPicPr>
          <p:cNvPr id="59" name="Google Shape;59;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0" name="Google Shape;60;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1" name="Google Shape;61;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6"/>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6" name="Google Shape;196;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7" name="Google Shape;197;p1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8" name="Google Shape;198;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99" name="Google Shape;199;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0" name="Google Shape;200;p16"/>
          <p:cNvSpPr txBox="1"/>
          <p:nvPr>
            <p:ph type="title"/>
          </p:nvPr>
        </p:nvSpPr>
        <p:spPr>
          <a:xfrm>
            <a:off x="755332" y="385444"/>
            <a:ext cx="2437200" cy="7368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4700"/>
              <a:t>RESULTS</a:t>
            </a:r>
            <a:endParaRPr sz="4700"/>
          </a:p>
        </p:txBody>
      </p:sp>
      <p:sp>
        <p:nvSpPr>
          <p:cNvPr id="201" name="Google Shape;201;p1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latin typeface="Trebuchet MS"/>
              <a:ea typeface="Trebuchet MS"/>
              <a:cs typeface="Trebuchet MS"/>
              <a:sym typeface="Trebuchet MS"/>
            </a:endParaRPr>
          </a:p>
        </p:txBody>
      </p:sp>
      <p:sp>
        <p:nvSpPr>
          <p:cNvPr id="202" name="Google Shape;202;p16"/>
          <p:cNvSpPr txBox="1"/>
          <p:nvPr/>
        </p:nvSpPr>
        <p:spPr>
          <a:xfrm>
            <a:off x="683259" y="6111875"/>
            <a:ext cx="1230600" cy="324600"/>
          </a:xfrm>
          <a:prstGeom prst="rect">
            <a:avLst/>
          </a:prstGeom>
          <a:noFill/>
          <a:ln>
            <a:noFill/>
          </a:ln>
        </p:spPr>
        <p:txBody>
          <a:bodyPr anchorCtr="0" anchor="t" bIns="0" lIns="0" spcFirstLastPara="1" rIns="0" wrap="square" tIns="16500">
            <a:spAutoFit/>
          </a:bodyPr>
          <a:lstStyle/>
          <a:p>
            <a:pPr indent="0" lvl="0" marL="0" marR="0" rtl="0" algn="l">
              <a:lnSpc>
                <a:spcPct val="100000"/>
              </a:lnSpc>
              <a:spcBef>
                <a:spcPts val="0"/>
              </a:spcBef>
              <a:spcAft>
                <a:spcPts val="0"/>
              </a:spcAft>
              <a:buNone/>
            </a:pPr>
            <a:r>
              <a:t/>
            </a:r>
            <a:endParaRPr sz="2000">
              <a:latin typeface="Trebuchet MS"/>
              <a:ea typeface="Trebuchet MS"/>
              <a:cs typeface="Trebuchet MS"/>
              <a:sym typeface="Trebuchet MS"/>
            </a:endParaRPr>
          </a:p>
        </p:txBody>
      </p:sp>
      <p:pic>
        <p:nvPicPr>
          <p:cNvPr id="203" name="Google Shape;203;p16"/>
          <p:cNvPicPr preferRelativeResize="0"/>
          <p:nvPr/>
        </p:nvPicPr>
        <p:blipFill>
          <a:blip r:embed="rId4">
            <a:alphaModFix/>
          </a:blip>
          <a:stretch>
            <a:fillRect/>
          </a:stretch>
        </p:blipFill>
        <p:spPr>
          <a:xfrm>
            <a:off x="1856425" y="1477638"/>
            <a:ext cx="6970025" cy="4278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5" name="Shape 65"/>
        <p:cNvGrpSpPr/>
        <p:nvPr/>
      </p:nvGrpSpPr>
      <p:grpSpPr>
        <a:xfrm>
          <a:off x="0" y="0"/>
          <a:ext cx="0" cy="0"/>
          <a:chOff x="0" y="0"/>
          <a:chExt cx="0" cy="0"/>
        </a:xfrm>
      </p:grpSpPr>
      <p:sp>
        <p:nvSpPr>
          <p:cNvPr id="66" name="Google Shape;66;p8"/>
          <p:cNvSpPr/>
          <p:nvPr/>
        </p:nvSpPr>
        <p:spPr>
          <a:xfrm>
            <a:off x="-344350" y="620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67" name="Google Shape;67;p8"/>
          <p:cNvGrpSpPr/>
          <p:nvPr/>
        </p:nvGrpSpPr>
        <p:grpSpPr>
          <a:xfrm>
            <a:off x="7448612" y="0"/>
            <a:ext cx="4743796" cy="6858466"/>
            <a:chOff x="7448612" y="0"/>
            <a:chExt cx="4743796" cy="6858466"/>
          </a:xfrm>
        </p:grpSpPr>
        <p:sp>
          <p:nvSpPr>
            <p:cNvPr id="68" name="Google Shape;68;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9" name="Google Shape;69;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0" name="Google Shape;70;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1" name="Google Shape;71;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2" name="Google Shape;72;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3" name="Google Shape;73;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4" name="Google Shape;74;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5" name="Google Shape;75;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6" name="Google Shape;76;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7" name="Google Shape;77;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8" name="Google Shape;78;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9" name="Google Shape;79;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0" name="Google Shape;80;p8"/>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1" name="Google Shape;81;p8"/>
          <p:cNvGrpSpPr/>
          <p:nvPr/>
        </p:nvGrpSpPr>
        <p:grpSpPr>
          <a:xfrm>
            <a:off x="466725" y="6410325"/>
            <a:ext cx="3705225" cy="295275"/>
            <a:chOff x="466725" y="6410325"/>
            <a:chExt cx="3705225" cy="295275"/>
          </a:xfrm>
        </p:grpSpPr>
        <p:pic>
          <p:nvPicPr>
            <p:cNvPr id="82" name="Google Shape;82;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3" name="Google Shape;83;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4" name="Google Shape;84;p8"/>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5" name="Google Shape;85;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86" name="Google Shape;86;p8"/>
          <p:cNvSpPr txBox="1"/>
          <p:nvPr/>
        </p:nvSpPr>
        <p:spPr>
          <a:xfrm>
            <a:off x="1999050" y="2818238"/>
            <a:ext cx="7354500" cy="12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5300">
                <a:solidFill>
                  <a:schemeClr val="dk2"/>
                </a:solidFill>
                <a:latin typeface="Calibri"/>
                <a:ea typeface="Calibri"/>
                <a:cs typeface="Calibri"/>
                <a:sym typeface="Calibri"/>
              </a:rPr>
              <a:t>Text to Image Synthesis</a:t>
            </a:r>
            <a:endParaRPr b="1" sz="5300">
              <a:solidFill>
                <a:schemeClr val="dk2"/>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0" name="Shape 90"/>
        <p:cNvGrpSpPr/>
        <p:nvPr/>
      </p:nvGrpSpPr>
      <p:grpSpPr>
        <a:xfrm>
          <a:off x="0" y="0"/>
          <a:ext cx="0" cy="0"/>
          <a:chOff x="0" y="0"/>
          <a:chExt cx="0" cy="0"/>
        </a:xfrm>
      </p:grpSpPr>
      <p:sp>
        <p:nvSpPr>
          <p:cNvPr id="91" name="Google Shape;91;p9"/>
          <p:cNvSpPr/>
          <p:nvPr/>
        </p:nvSpPr>
        <p:spPr>
          <a:xfrm>
            <a:off x="0" y="238"/>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92" name="Google Shape;92;p9"/>
          <p:cNvGrpSpPr/>
          <p:nvPr/>
        </p:nvGrpSpPr>
        <p:grpSpPr>
          <a:xfrm>
            <a:off x="7448612" y="0"/>
            <a:ext cx="4743796" cy="6858466"/>
            <a:chOff x="7448612" y="0"/>
            <a:chExt cx="4743796" cy="6858466"/>
          </a:xfrm>
        </p:grpSpPr>
        <p:sp>
          <p:nvSpPr>
            <p:cNvPr id="93" name="Google Shape;93;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4" name="Google Shape;94;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5" name="Google Shape;95;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6" name="Google Shape;96;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7" name="Google Shape;97;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8" name="Google Shape;98;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9" name="Google Shape;99;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0" name="Google Shape;100;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1" name="Google Shape;101;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02" name="Google Shape;102;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3" name="Google Shape;103;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4" name="Google Shape;104;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5" name="Google Shape;105;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06" name="Google Shape;106;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7" name="Google Shape;107;p9"/>
          <p:cNvGrpSpPr/>
          <p:nvPr/>
        </p:nvGrpSpPr>
        <p:grpSpPr>
          <a:xfrm>
            <a:off x="47625" y="3819523"/>
            <a:ext cx="4124325" cy="3009898"/>
            <a:chOff x="47625" y="3819523"/>
            <a:chExt cx="4124325" cy="3009898"/>
          </a:xfrm>
        </p:grpSpPr>
        <p:pic>
          <p:nvPicPr>
            <p:cNvPr id="108" name="Google Shape;108;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09" name="Google Shape;109;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0" name="Google Shape;110;p9"/>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1" name="Google Shape;111;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2" name="Google Shape;112;p9"/>
          <p:cNvSpPr txBox="1"/>
          <p:nvPr/>
        </p:nvSpPr>
        <p:spPr>
          <a:xfrm>
            <a:off x="2370175" y="1626975"/>
            <a:ext cx="5982900" cy="43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13" name="Google Shape;113;p9"/>
          <p:cNvSpPr txBox="1"/>
          <p:nvPr/>
        </p:nvSpPr>
        <p:spPr>
          <a:xfrm>
            <a:off x="2382250" y="1712925"/>
            <a:ext cx="6370200" cy="4545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212121"/>
              </a:buClr>
              <a:buSzPts val="2400"/>
              <a:buFont typeface="Calibri"/>
              <a:buChar char="●"/>
            </a:pPr>
            <a:r>
              <a:rPr b="1" lang="en-US" sz="2400">
                <a:solidFill>
                  <a:srgbClr val="212121"/>
                </a:solidFill>
                <a:highlight>
                  <a:srgbClr val="ECECEC"/>
                </a:highlight>
                <a:latin typeface="Calibri"/>
                <a:ea typeface="Calibri"/>
                <a:cs typeface="Calibri"/>
                <a:sym typeface="Calibri"/>
              </a:rPr>
              <a:t>Research and Dataset Collection.</a:t>
            </a:r>
            <a:endParaRPr b="1" sz="2400">
              <a:solidFill>
                <a:srgbClr val="212121"/>
              </a:solidFill>
              <a:highlight>
                <a:srgbClr val="ECECEC"/>
              </a:highlight>
              <a:latin typeface="Calibri"/>
              <a:ea typeface="Calibri"/>
              <a:cs typeface="Calibri"/>
              <a:sym typeface="Calibri"/>
            </a:endParaRPr>
          </a:p>
          <a:p>
            <a:pPr indent="0" lvl="0" marL="457200" rtl="0" algn="l">
              <a:spcBef>
                <a:spcPts val="0"/>
              </a:spcBef>
              <a:spcAft>
                <a:spcPts val="0"/>
              </a:spcAft>
              <a:buNone/>
            </a:pPr>
            <a:r>
              <a:t/>
            </a:r>
            <a:endParaRPr b="1" sz="2400">
              <a:solidFill>
                <a:srgbClr val="212121"/>
              </a:solidFill>
              <a:highlight>
                <a:srgbClr val="ECECEC"/>
              </a:highlight>
              <a:latin typeface="Calibri"/>
              <a:ea typeface="Calibri"/>
              <a:cs typeface="Calibri"/>
              <a:sym typeface="Calibri"/>
            </a:endParaRPr>
          </a:p>
          <a:p>
            <a:pPr indent="-381000" lvl="0" marL="457200" rtl="0" algn="l">
              <a:spcBef>
                <a:spcPts val="0"/>
              </a:spcBef>
              <a:spcAft>
                <a:spcPts val="0"/>
              </a:spcAft>
              <a:buClr>
                <a:srgbClr val="212121"/>
              </a:buClr>
              <a:buSzPts val="2400"/>
              <a:buFont typeface="Calibri"/>
              <a:buChar char="●"/>
            </a:pPr>
            <a:r>
              <a:rPr b="1" lang="en-US" sz="2400">
                <a:solidFill>
                  <a:srgbClr val="212121"/>
                </a:solidFill>
                <a:highlight>
                  <a:srgbClr val="ECECEC"/>
                </a:highlight>
                <a:latin typeface="Calibri"/>
                <a:ea typeface="Calibri"/>
                <a:cs typeface="Calibri"/>
                <a:sym typeface="Calibri"/>
              </a:rPr>
              <a:t>Data Preprocessing.</a:t>
            </a:r>
            <a:endParaRPr b="1" sz="2400">
              <a:solidFill>
                <a:srgbClr val="212121"/>
              </a:solidFill>
              <a:highlight>
                <a:srgbClr val="ECECEC"/>
              </a:highlight>
              <a:latin typeface="Calibri"/>
              <a:ea typeface="Calibri"/>
              <a:cs typeface="Calibri"/>
              <a:sym typeface="Calibri"/>
            </a:endParaRPr>
          </a:p>
          <a:p>
            <a:pPr indent="0" lvl="0" marL="0" rtl="0" algn="l">
              <a:spcBef>
                <a:spcPts val="0"/>
              </a:spcBef>
              <a:spcAft>
                <a:spcPts val="0"/>
              </a:spcAft>
              <a:buNone/>
            </a:pPr>
            <a:r>
              <a:t/>
            </a:r>
            <a:endParaRPr b="1" sz="2400">
              <a:solidFill>
                <a:srgbClr val="212121"/>
              </a:solidFill>
              <a:highlight>
                <a:srgbClr val="ECECEC"/>
              </a:highlight>
              <a:latin typeface="Calibri"/>
              <a:ea typeface="Calibri"/>
              <a:cs typeface="Calibri"/>
              <a:sym typeface="Calibri"/>
            </a:endParaRPr>
          </a:p>
          <a:p>
            <a:pPr indent="-381000" lvl="0" marL="457200" rtl="0" algn="l">
              <a:spcBef>
                <a:spcPts val="0"/>
              </a:spcBef>
              <a:spcAft>
                <a:spcPts val="0"/>
              </a:spcAft>
              <a:buClr>
                <a:srgbClr val="212121"/>
              </a:buClr>
              <a:buSzPts val="2400"/>
              <a:buFont typeface="Calibri"/>
              <a:buChar char="●"/>
            </a:pPr>
            <a:r>
              <a:rPr b="1" lang="en-US" sz="2400">
                <a:solidFill>
                  <a:srgbClr val="212121"/>
                </a:solidFill>
                <a:highlight>
                  <a:srgbClr val="ECECEC"/>
                </a:highlight>
                <a:latin typeface="Calibri"/>
                <a:ea typeface="Calibri"/>
                <a:cs typeface="Calibri"/>
                <a:sym typeface="Calibri"/>
              </a:rPr>
              <a:t>Model Architecture Design.</a:t>
            </a:r>
            <a:endParaRPr b="1" sz="2400">
              <a:solidFill>
                <a:srgbClr val="212121"/>
              </a:solidFill>
              <a:highlight>
                <a:srgbClr val="ECECEC"/>
              </a:highlight>
              <a:latin typeface="Calibri"/>
              <a:ea typeface="Calibri"/>
              <a:cs typeface="Calibri"/>
              <a:sym typeface="Calibri"/>
            </a:endParaRPr>
          </a:p>
          <a:p>
            <a:pPr indent="0" lvl="0" marL="0" rtl="0" algn="l">
              <a:spcBef>
                <a:spcPts val="0"/>
              </a:spcBef>
              <a:spcAft>
                <a:spcPts val="0"/>
              </a:spcAft>
              <a:buNone/>
            </a:pPr>
            <a:r>
              <a:t/>
            </a:r>
            <a:endParaRPr b="1" sz="2400">
              <a:solidFill>
                <a:srgbClr val="212121"/>
              </a:solidFill>
              <a:highlight>
                <a:srgbClr val="ECECEC"/>
              </a:highlight>
              <a:latin typeface="Calibri"/>
              <a:ea typeface="Calibri"/>
              <a:cs typeface="Calibri"/>
              <a:sym typeface="Calibri"/>
            </a:endParaRPr>
          </a:p>
          <a:p>
            <a:pPr indent="-381000" lvl="0" marL="457200" rtl="0" algn="l">
              <a:spcBef>
                <a:spcPts val="0"/>
              </a:spcBef>
              <a:spcAft>
                <a:spcPts val="0"/>
              </a:spcAft>
              <a:buClr>
                <a:srgbClr val="212121"/>
              </a:buClr>
              <a:buSzPts val="2400"/>
              <a:buFont typeface="Calibri"/>
              <a:buChar char="●"/>
            </a:pPr>
            <a:r>
              <a:rPr b="1" lang="en-US" sz="2400">
                <a:solidFill>
                  <a:srgbClr val="212121"/>
                </a:solidFill>
                <a:highlight>
                  <a:srgbClr val="ECECEC"/>
                </a:highlight>
                <a:latin typeface="Calibri"/>
                <a:ea typeface="Calibri"/>
                <a:cs typeface="Calibri"/>
                <a:sym typeface="Calibri"/>
              </a:rPr>
              <a:t>Training Process.</a:t>
            </a:r>
            <a:endParaRPr b="1" sz="2400">
              <a:solidFill>
                <a:srgbClr val="212121"/>
              </a:solidFill>
              <a:highlight>
                <a:srgbClr val="ECECEC"/>
              </a:highlight>
              <a:latin typeface="Calibri"/>
              <a:ea typeface="Calibri"/>
              <a:cs typeface="Calibri"/>
              <a:sym typeface="Calibri"/>
            </a:endParaRPr>
          </a:p>
          <a:p>
            <a:pPr indent="0" lvl="0" marL="0" rtl="0" algn="l">
              <a:spcBef>
                <a:spcPts val="0"/>
              </a:spcBef>
              <a:spcAft>
                <a:spcPts val="0"/>
              </a:spcAft>
              <a:buNone/>
            </a:pPr>
            <a:r>
              <a:t/>
            </a:r>
            <a:endParaRPr b="1" sz="2400">
              <a:solidFill>
                <a:srgbClr val="212121"/>
              </a:solidFill>
              <a:highlight>
                <a:srgbClr val="ECECEC"/>
              </a:highlight>
              <a:latin typeface="Calibri"/>
              <a:ea typeface="Calibri"/>
              <a:cs typeface="Calibri"/>
              <a:sym typeface="Calibri"/>
            </a:endParaRPr>
          </a:p>
          <a:p>
            <a:pPr indent="-381000" lvl="0" marL="457200" rtl="0" algn="l">
              <a:spcBef>
                <a:spcPts val="0"/>
              </a:spcBef>
              <a:spcAft>
                <a:spcPts val="0"/>
              </a:spcAft>
              <a:buClr>
                <a:srgbClr val="212121"/>
              </a:buClr>
              <a:buSzPts val="2400"/>
              <a:buFont typeface="Calibri"/>
              <a:buChar char="●"/>
            </a:pPr>
            <a:r>
              <a:rPr b="1" lang="en-US" sz="2400">
                <a:solidFill>
                  <a:srgbClr val="212121"/>
                </a:solidFill>
                <a:highlight>
                  <a:srgbClr val="ECECEC"/>
                </a:highlight>
                <a:latin typeface="Calibri"/>
                <a:ea typeface="Calibri"/>
                <a:cs typeface="Calibri"/>
                <a:sym typeface="Calibri"/>
              </a:rPr>
              <a:t>Evaluation and Fine-tuning</a:t>
            </a:r>
            <a:endParaRPr b="1" sz="2400">
              <a:solidFill>
                <a:srgbClr val="212121"/>
              </a:solidFill>
              <a:highlight>
                <a:srgbClr val="ECECEC"/>
              </a:highlight>
              <a:latin typeface="Calibri"/>
              <a:ea typeface="Calibri"/>
              <a:cs typeface="Calibri"/>
              <a:sym typeface="Calibri"/>
            </a:endParaRPr>
          </a:p>
          <a:p>
            <a:pPr indent="0" lvl="0" marL="457200" rtl="0" algn="l">
              <a:spcBef>
                <a:spcPts val="0"/>
              </a:spcBef>
              <a:spcAft>
                <a:spcPts val="0"/>
              </a:spcAft>
              <a:buNone/>
            </a:pPr>
            <a:r>
              <a:t/>
            </a:r>
            <a:endParaRPr b="1" sz="2400">
              <a:solidFill>
                <a:srgbClr val="212121"/>
              </a:solidFill>
              <a:highlight>
                <a:srgbClr val="ECECEC"/>
              </a:highlight>
              <a:latin typeface="Calibri"/>
              <a:ea typeface="Calibri"/>
              <a:cs typeface="Calibri"/>
              <a:sym typeface="Calibri"/>
            </a:endParaRPr>
          </a:p>
          <a:p>
            <a:pPr indent="-381000" lvl="0" marL="457200" rtl="0" algn="l">
              <a:spcBef>
                <a:spcPts val="0"/>
              </a:spcBef>
              <a:spcAft>
                <a:spcPts val="0"/>
              </a:spcAft>
              <a:buClr>
                <a:srgbClr val="212121"/>
              </a:buClr>
              <a:buSzPts val="2400"/>
              <a:buFont typeface="Calibri"/>
              <a:buChar char="●"/>
            </a:pPr>
            <a:r>
              <a:rPr b="1" lang="en-US" sz="2400">
                <a:solidFill>
                  <a:srgbClr val="212121"/>
                </a:solidFill>
                <a:highlight>
                  <a:srgbClr val="ECECEC"/>
                </a:highlight>
                <a:latin typeface="Calibri"/>
                <a:ea typeface="Calibri"/>
                <a:cs typeface="Calibri"/>
                <a:sym typeface="Calibri"/>
              </a:rPr>
              <a:t>Deployment and Integration</a:t>
            </a:r>
            <a:endParaRPr b="1" sz="2400">
              <a:solidFill>
                <a:srgbClr val="212121"/>
              </a:solidFill>
              <a:highlight>
                <a:srgbClr val="ECECEC"/>
              </a:highlight>
              <a:latin typeface="Calibri"/>
              <a:ea typeface="Calibri"/>
              <a:cs typeface="Calibri"/>
              <a:sym typeface="Calibri"/>
            </a:endParaRPr>
          </a:p>
          <a:p>
            <a:pPr indent="0" lvl="0" marL="457200" rtl="0" algn="l">
              <a:spcBef>
                <a:spcPts val="0"/>
              </a:spcBef>
              <a:spcAft>
                <a:spcPts val="0"/>
              </a:spcAft>
              <a:buNone/>
            </a:pPr>
            <a:r>
              <a:t/>
            </a:r>
            <a:endParaRPr b="1" sz="2400">
              <a:solidFill>
                <a:srgbClr val="212121"/>
              </a:solidFill>
              <a:highlight>
                <a:srgbClr val="ECECEC"/>
              </a:highlight>
              <a:latin typeface="Calibri"/>
              <a:ea typeface="Calibri"/>
              <a:cs typeface="Calibri"/>
              <a:sym typeface="Calibri"/>
            </a:endParaRPr>
          </a:p>
          <a:p>
            <a:pPr indent="0" lvl="0" marL="0" rtl="0" algn="l">
              <a:spcBef>
                <a:spcPts val="0"/>
              </a:spcBef>
              <a:spcAft>
                <a:spcPts val="0"/>
              </a:spcAft>
              <a:buNone/>
            </a:pPr>
            <a:r>
              <a:t/>
            </a:r>
            <a:endParaRPr b="1" sz="2400">
              <a:solidFill>
                <a:srgbClr val="212121"/>
              </a:solidFill>
              <a:highlight>
                <a:srgbClr val="ECECEC"/>
              </a:highlight>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grpSp>
        <p:nvGrpSpPr>
          <p:cNvPr id="118" name="Google Shape;118;p10"/>
          <p:cNvGrpSpPr/>
          <p:nvPr/>
        </p:nvGrpSpPr>
        <p:grpSpPr>
          <a:xfrm>
            <a:off x="8335825" y="2943225"/>
            <a:ext cx="2762250" cy="3257550"/>
            <a:chOff x="7991475" y="2933700"/>
            <a:chExt cx="2762250" cy="3257550"/>
          </a:xfrm>
        </p:grpSpPr>
        <p:sp>
          <p:nvSpPr>
            <p:cNvPr id="119" name="Google Shape;119;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0" name="Google Shape;120;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21" name="Google Shape;121;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2" name="Google Shape;122;p10"/>
          <p:cNvSpPr txBox="1"/>
          <p:nvPr>
            <p:ph type="title"/>
          </p:nvPr>
        </p:nvSpPr>
        <p:spPr>
          <a:xfrm>
            <a:off x="891447" y="575055"/>
            <a:ext cx="56370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3" name="Google Shape;123;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4" name="Google Shape;124;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5" name="Google Shape;125;p10"/>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6" name="Google Shape;126;p10"/>
          <p:cNvSpPr txBox="1"/>
          <p:nvPr/>
        </p:nvSpPr>
        <p:spPr>
          <a:xfrm>
            <a:off x="1119050" y="1736775"/>
            <a:ext cx="6958500" cy="4464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US" sz="2100">
                <a:solidFill>
                  <a:schemeClr val="dk1"/>
                </a:solidFill>
                <a:highlight>
                  <a:schemeClr val="lt1"/>
                </a:highlight>
                <a:latin typeface="Calibri"/>
                <a:ea typeface="Calibri"/>
                <a:cs typeface="Calibri"/>
                <a:sym typeface="Calibri"/>
              </a:rPr>
              <a:t>The Objective of this project is to Develop a Text-to-Image synthesis system using Generative Adversarial Networks (GANs) to generate realistic images based on textual descriptions. The system aims to bridge the semantic gap between textual and visual modalities, enabling applications such as image generation from textual prompts or assisting visually impaired individuals in understanding textual content through generated images. The challenge lies in training a GAN model capable of effectively translating textual descriptions into visually coherent and contextually relevant images, while ensuring diversity, realism, and semantic consistency in the generated outputs.</a:t>
            </a:r>
            <a:endParaRPr b="1" sz="2700">
              <a:solidFill>
                <a:schemeClr val="dk1"/>
              </a:solidFill>
              <a:highlight>
                <a:schemeClr val="lt1"/>
              </a:highlight>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grpSp>
        <p:nvGrpSpPr>
          <p:cNvPr id="131" name="Google Shape;131;p11"/>
          <p:cNvGrpSpPr/>
          <p:nvPr/>
        </p:nvGrpSpPr>
        <p:grpSpPr>
          <a:xfrm>
            <a:off x="8658225" y="2647950"/>
            <a:ext cx="3533775" cy="3810000"/>
            <a:chOff x="8658225" y="2647950"/>
            <a:chExt cx="3533775" cy="3810000"/>
          </a:xfrm>
        </p:grpSpPr>
        <p:sp>
          <p:nvSpPr>
            <p:cNvPr id="132" name="Google Shape;132;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3" name="Google Shape;133;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34" name="Google Shape;134;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5" name="Google Shape;135;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6" name="Google Shape;136;p11"/>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37" name="Google Shape;137;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8" name="Google Shape;138;p1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39" name="Google Shape;139;p1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0" name="Google Shape;140;p11"/>
          <p:cNvSpPr txBox="1"/>
          <p:nvPr/>
        </p:nvSpPr>
        <p:spPr>
          <a:xfrm>
            <a:off x="1150650" y="2517438"/>
            <a:ext cx="7317000" cy="3285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US" sz="2100">
                <a:solidFill>
                  <a:schemeClr val="dk1"/>
                </a:solidFill>
                <a:highlight>
                  <a:schemeClr val="lt1"/>
                </a:highlight>
                <a:latin typeface="Calibri"/>
                <a:ea typeface="Calibri"/>
                <a:cs typeface="Calibri"/>
                <a:sym typeface="Calibri"/>
              </a:rPr>
              <a:t>This project aims to develop a Text-to-Image synthesis system using Generative Adversarial Networks (GANs) to translate textual descriptions into realistic images.</a:t>
            </a:r>
            <a:endParaRPr b="1" sz="2100">
              <a:solidFill>
                <a:schemeClr val="dk1"/>
              </a:solidFill>
              <a:highlight>
                <a:schemeClr val="lt1"/>
              </a:highlight>
              <a:latin typeface="Calibri"/>
              <a:ea typeface="Calibri"/>
              <a:cs typeface="Calibri"/>
              <a:sym typeface="Calibri"/>
            </a:endParaRPr>
          </a:p>
          <a:p>
            <a:pPr indent="0" lvl="0" marL="0" rtl="0" algn="just">
              <a:spcBef>
                <a:spcPts val="0"/>
              </a:spcBef>
              <a:spcAft>
                <a:spcPts val="0"/>
              </a:spcAft>
              <a:buNone/>
            </a:pPr>
            <a:r>
              <a:rPr b="1" lang="en-US" sz="2100">
                <a:solidFill>
                  <a:schemeClr val="dk1"/>
                </a:solidFill>
                <a:highlight>
                  <a:schemeClr val="lt1"/>
                </a:highlight>
                <a:latin typeface="Calibri"/>
                <a:ea typeface="Calibri"/>
                <a:cs typeface="Calibri"/>
                <a:sym typeface="Calibri"/>
              </a:rPr>
              <a:t>The system will leverage deep learning techniques to train a GAN architecture capable of generating visually coherent images from textual input.</a:t>
            </a:r>
            <a:endParaRPr b="1" sz="2100">
              <a:solidFill>
                <a:schemeClr val="dk1"/>
              </a:solidFill>
              <a:highlight>
                <a:schemeClr val="lt1"/>
              </a:highlight>
              <a:latin typeface="Calibri"/>
              <a:ea typeface="Calibri"/>
              <a:cs typeface="Calibri"/>
              <a:sym typeface="Calibri"/>
            </a:endParaRPr>
          </a:p>
          <a:p>
            <a:pPr indent="0" lvl="0" marL="0" rtl="0" algn="just">
              <a:spcBef>
                <a:spcPts val="0"/>
              </a:spcBef>
              <a:spcAft>
                <a:spcPts val="0"/>
              </a:spcAft>
              <a:buNone/>
            </a:pPr>
            <a:r>
              <a:rPr b="1" lang="en-US" sz="2100">
                <a:solidFill>
                  <a:schemeClr val="dk1"/>
                </a:solidFill>
                <a:highlight>
                  <a:schemeClr val="lt1"/>
                </a:highlight>
                <a:latin typeface="Calibri"/>
                <a:ea typeface="Calibri"/>
                <a:cs typeface="Calibri"/>
                <a:sym typeface="Calibri"/>
              </a:rPr>
              <a:t>Key objectives include ensuring semantic consistency between text and image outputs, exploring diverse dataset sources for training, and evaluating the model's performance on quality and diversity metrics.</a:t>
            </a:r>
            <a:endParaRPr b="1" sz="2700">
              <a:solidFill>
                <a:schemeClr val="dk1"/>
              </a:solidFill>
              <a:highlight>
                <a:schemeClr val="lt1"/>
              </a:highlight>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6" name="Google Shape;146;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7" name="Google Shape;147;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8" name="Google Shape;148;p12"/>
          <p:cNvSpPr txBox="1"/>
          <p:nvPr>
            <p:ph type="title"/>
          </p:nvPr>
        </p:nvSpPr>
        <p:spPr>
          <a:xfrm>
            <a:off x="1043777" y="877443"/>
            <a:ext cx="5014500" cy="10017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49" name="Google Shape;149;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0" name="Google Shape;150;p1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1" name="Google Shape;151;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2" name="Google Shape;152;p12"/>
          <p:cNvSpPr txBox="1"/>
          <p:nvPr/>
        </p:nvSpPr>
        <p:spPr>
          <a:xfrm>
            <a:off x="2341500" y="2323763"/>
            <a:ext cx="5451900" cy="38451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Calibri"/>
              <a:buChar char="●"/>
            </a:pPr>
            <a:r>
              <a:rPr b="1" lang="en-US" sz="2400">
                <a:solidFill>
                  <a:schemeClr val="dk1"/>
                </a:solidFill>
                <a:highlight>
                  <a:schemeClr val="lt1"/>
                </a:highlight>
                <a:latin typeface="Calibri"/>
                <a:ea typeface="Calibri"/>
                <a:cs typeface="Calibri"/>
                <a:sym typeface="Calibri"/>
              </a:rPr>
              <a:t>Artists and Designers</a:t>
            </a:r>
            <a:endParaRPr b="1" sz="2400">
              <a:solidFill>
                <a:schemeClr val="dk1"/>
              </a:solidFill>
              <a:highlight>
                <a:schemeClr val="lt1"/>
              </a:highlight>
              <a:latin typeface="Calibri"/>
              <a:ea typeface="Calibri"/>
              <a:cs typeface="Calibri"/>
              <a:sym typeface="Calibri"/>
            </a:endParaRPr>
          </a:p>
          <a:p>
            <a:pPr indent="0" lvl="0" marL="457200" rtl="0" algn="l">
              <a:spcBef>
                <a:spcPts val="0"/>
              </a:spcBef>
              <a:spcAft>
                <a:spcPts val="0"/>
              </a:spcAft>
              <a:buNone/>
            </a:pPr>
            <a:r>
              <a:t/>
            </a:r>
            <a:endParaRPr b="1" sz="2400">
              <a:solidFill>
                <a:schemeClr val="dk1"/>
              </a:solidFill>
              <a:highlight>
                <a:schemeClr val="lt1"/>
              </a:highlight>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b="1" lang="en-US" sz="2400">
                <a:solidFill>
                  <a:schemeClr val="dk1"/>
                </a:solidFill>
                <a:highlight>
                  <a:schemeClr val="lt1"/>
                </a:highlight>
                <a:latin typeface="Calibri"/>
                <a:ea typeface="Calibri"/>
                <a:cs typeface="Calibri"/>
                <a:sym typeface="Calibri"/>
              </a:rPr>
              <a:t>Content Creators</a:t>
            </a:r>
            <a:endParaRPr b="1" sz="2400">
              <a:solidFill>
                <a:schemeClr val="dk1"/>
              </a:solidFill>
              <a:highlight>
                <a:schemeClr val="lt1"/>
              </a:highlight>
              <a:latin typeface="Calibri"/>
              <a:ea typeface="Calibri"/>
              <a:cs typeface="Calibri"/>
              <a:sym typeface="Calibri"/>
            </a:endParaRPr>
          </a:p>
          <a:p>
            <a:pPr indent="0" lvl="0" marL="457200" rtl="0" algn="l">
              <a:spcBef>
                <a:spcPts val="0"/>
              </a:spcBef>
              <a:spcAft>
                <a:spcPts val="0"/>
              </a:spcAft>
              <a:buNone/>
            </a:pPr>
            <a:r>
              <a:t/>
            </a:r>
            <a:endParaRPr b="1" sz="2400">
              <a:solidFill>
                <a:schemeClr val="dk1"/>
              </a:solidFill>
              <a:highlight>
                <a:schemeClr val="lt1"/>
              </a:highlight>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b="1" lang="en-US" sz="2400">
                <a:solidFill>
                  <a:schemeClr val="dk1"/>
                </a:solidFill>
                <a:highlight>
                  <a:schemeClr val="lt1"/>
                </a:highlight>
                <a:latin typeface="Calibri"/>
                <a:ea typeface="Calibri"/>
                <a:cs typeface="Calibri"/>
                <a:sym typeface="Calibri"/>
              </a:rPr>
              <a:t>Educators and Trainers</a:t>
            </a:r>
            <a:endParaRPr b="1" sz="2400">
              <a:solidFill>
                <a:schemeClr val="dk1"/>
              </a:solidFill>
              <a:highlight>
                <a:schemeClr val="lt1"/>
              </a:highlight>
              <a:latin typeface="Calibri"/>
              <a:ea typeface="Calibri"/>
              <a:cs typeface="Calibri"/>
              <a:sym typeface="Calibri"/>
            </a:endParaRPr>
          </a:p>
          <a:p>
            <a:pPr indent="0" lvl="0" marL="457200" rtl="0" algn="l">
              <a:spcBef>
                <a:spcPts val="0"/>
              </a:spcBef>
              <a:spcAft>
                <a:spcPts val="0"/>
              </a:spcAft>
              <a:buNone/>
            </a:pPr>
            <a:r>
              <a:t/>
            </a:r>
            <a:endParaRPr b="1" sz="2400">
              <a:solidFill>
                <a:schemeClr val="dk1"/>
              </a:solidFill>
              <a:highlight>
                <a:schemeClr val="lt1"/>
              </a:highlight>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b="1" lang="en-US" sz="2400">
                <a:solidFill>
                  <a:schemeClr val="dk1"/>
                </a:solidFill>
                <a:highlight>
                  <a:schemeClr val="lt1"/>
                </a:highlight>
                <a:latin typeface="Calibri"/>
                <a:ea typeface="Calibri"/>
                <a:cs typeface="Calibri"/>
                <a:sym typeface="Calibri"/>
              </a:rPr>
              <a:t>E-commerce Platforms</a:t>
            </a:r>
            <a:endParaRPr b="1" sz="2400">
              <a:solidFill>
                <a:schemeClr val="dk1"/>
              </a:solidFill>
              <a:highlight>
                <a:schemeClr val="lt1"/>
              </a:highlight>
              <a:latin typeface="Calibri"/>
              <a:ea typeface="Calibri"/>
              <a:cs typeface="Calibri"/>
              <a:sym typeface="Calibri"/>
            </a:endParaRPr>
          </a:p>
          <a:p>
            <a:pPr indent="0" lvl="0" marL="457200" rtl="0" algn="l">
              <a:spcBef>
                <a:spcPts val="0"/>
              </a:spcBef>
              <a:spcAft>
                <a:spcPts val="0"/>
              </a:spcAft>
              <a:buNone/>
            </a:pPr>
            <a:r>
              <a:t/>
            </a:r>
            <a:endParaRPr b="1" sz="2400">
              <a:solidFill>
                <a:schemeClr val="dk1"/>
              </a:solidFill>
              <a:highlight>
                <a:schemeClr val="lt1"/>
              </a:highlight>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b="1" lang="en-US" sz="2400">
                <a:solidFill>
                  <a:schemeClr val="dk1"/>
                </a:solidFill>
                <a:highlight>
                  <a:schemeClr val="lt1"/>
                </a:highlight>
                <a:latin typeface="Calibri"/>
                <a:ea typeface="Calibri"/>
                <a:cs typeface="Calibri"/>
                <a:sym typeface="Calibri"/>
              </a:rPr>
              <a:t>Virtual Reality and Gaming Developers</a:t>
            </a:r>
            <a:endParaRPr b="1" sz="2400">
              <a:solidFill>
                <a:schemeClr val="dk1"/>
              </a:solidFill>
              <a:highlight>
                <a:schemeClr val="lt1"/>
              </a:highlight>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13"/>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58" name="Google Shape;158;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9" name="Google Shape;159;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0" name="Google Shape;160;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1" name="Google Shape;161;p13"/>
          <p:cNvSpPr txBox="1"/>
          <p:nvPr>
            <p:ph type="title"/>
          </p:nvPr>
        </p:nvSpPr>
        <p:spPr>
          <a:xfrm>
            <a:off x="601215" y="413135"/>
            <a:ext cx="9763200" cy="11217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YOUR SOLUTION AND ITS VALUE PROPOSITION</a:t>
            </a:r>
            <a:endParaRPr sz="3600"/>
          </a:p>
        </p:txBody>
      </p:sp>
      <p:pic>
        <p:nvPicPr>
          <p:cNvPr id="162" name="Google Shape;162;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3" name="Google Shape;163;p13"/>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4" name="Google Shape;164;p1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5" name="Google Shape;165;p13"/>
          <p:cNvSpPr txBox="1"/>
          <p:nvPr/>
        </p:nvSpPr>
        <p:spPr>
          <a:xfrm>
            <a:off x="2695575" y="1695450"/>
            <a:ext cx="6456300" cy="42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900" u="sng">
                <a:solidFill>
                  <a:schemeClr val="dk1"/>
                </a:solidFill>
                <a:highlight>
                  <a:schemeClr val="lt1"/>
                </a:highlight>
                <a:latin typeface="Calibri"/>
                <a:ea typeface="Calibri"/>
                <a:cs typeface="Calibri"/>
                <a:sym typeface="Calibri"/>
              </a:rPr>
              <a:t>Solution:</a:t>
            </a:r>
            <a:endParaRPr b="1" sz="1900" u="sng">
              <a:solidFill>
                <a:schemeClr val="dk1"/>
              </a:solidFill>
              <a:highlight>
                <a:schemeClr val="lt1"/>
              </a:highlight>
              <a:latin typeface="Calibri"/>
              <a:ea typeface="Calibri"/>
              <a:cs typeface="Calibri"/>
              <a:sym typeface="Calibri"/>
            </a:endParaRPr>
          </a:p>
          <a:p>
            <a:pPr indent="0" lvl="0" marL="0" rtl="0" algn="l">
              <a:spcBef>
                <a:spcPts val="0"/>
              </a:spcBef>
              <a:spcAft>
                <a:spcPts val="0"/>
              </a:spcAft>
              <a:buNone/>
            </a:pPr>
            <a:r>
              <a:rPr b="1" lang="en-US" sz="1900">
                <a:solidFill>
                  <a:schemeClr val="dk1"/>
                </a:solidFill>
                <a:highlight>
                  <a:schemeClr val="lt1"/>
                </a:highlight>
                <a:latin typeface="Calibri"/>
                <a:ea typeface="Calibri"/>
                <a:cs typeface="Calibri"/>
                <a:sym typeface="Calibri"/>
              </a:rPr>
              <a:t>Our solution involves developing a state-of-the-art Text-to-Image synthesis system using Generative Adversarial Networks (GANs). Through advanced deep learning techniques, our model will translate textual descriptions into visually coherent and contextually relevant images with high fidelity and diversity.</a:t>
            </a:r>
            <a:endParaRPr b="1" sz="1900">
              <a:solidFill>
                <a:schemeClr val="dk1"/>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b="1" sz="1900">
              <a:solidFill>
                <a:schemeClr val="dk1"/>
              </a:solidFill>
              <a:highlight>
                <a:schemeClr val="lt1"/>
              </a:highlight>
              <a:latin typeface="Calibri"/>
              <a:ea typeface="Calibri"/>
              <a:cs typeface="Calibri"/>
              <a:sym typeface="Calibri"/>
            </a:endParaRPr>
          </a:p>
          <a:p>
            <a:pPr indent="0" lvl="0" marL="0" rtl="0" algn="l">
              <a:spcBef>
                <a:spcPts val="0"/>
              </a:spcBef>
              <a:spcAft>
                <a:spcPts val="0"/>
              </a:spcAft>
              <a:buNone/>
            </a:pPr>
            <a:r>
              <a:rPr b="1" lang="en-US" sz="1900">
                <a:solidFill>
                  <a:schemeClr val="dk1"/>
                </a:solidFill>
                <a:highlight>
                  <a:schemeClr val="lt1"/>
                </a:highlight>
                <a:latin typeface="Calibri"/>
                <a:ea typeface="Calibri"/>
                <a:cs typeface="Calibri"/>
                <a:sym typeface="Calibri"/>
              </a:rPr>
              <a:t>Value proposition:</a:t>
            </a:r>
            <a:endParaRPr b="1" sz="1900">
              <a:solidFill>
                <a:schemeClr val="dk1"/>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b="1" sz="1900">
              <a:solidFill>
                <a:schemeClr val="dk1"/>
              </a:solidFill>
              <a:highlight>
                <a:schemeClr val="lt1"/>
              </a:highlight>
              <a:latin typeface="Calibri"/>
              <a:ea typeface="Calibri"/>
              <a:cs typeface="Calibri"/>
              <a:sym typeface="Calibri"/>
            </a:endParaRPr>
          </a:p>
          <a:p>
            <a:pPr indent="-349250" lvl="0" marL="457200" rtl="0" algn="l">
              <a:spcBef>
                <a:spcPts val="0"/>
              </a:spcBef>
              <a:spcAft>
                <a:spcPts val="0"/>
              </a:spcAft>
              <a:buClr>
                <a:schemeClr val="dk1"/>
              </a:buClr>
              <a:buSzPts val="1900"/>
              <a:buFont typeface="Calibri"/>
              <a:buChar char="●"/>
            </a:pPr>
            <a:r>
              <a:rPr b="1" lang="en-US" sz="1900">
                <a:solidFill>
                  <a:schemeClr val="dk1"/>
                </a:solidFill>
                <a:highlight>
                  <a:schemeClr val="lt1"/>
                </a:highlight>
                <a:latin typeface="Calibri"/>
                <a:ea typeface="Calibri"/>
                <a:cs typeface="Calibri"/>
                <a:sym typeface="Calibri"/>
              </a:rPr>
              <a:t>Efficiency</a:t>
            </a:r>
            <a:endParaRPr b="1" sz="1900">
              <a:solidFill>
                <a:schemeClr val="dk1"/>
              </a:solidFill>
              <a:highlight>
                <a:schemeClr val="lt1"/>
              </a:highlight>
              <a:latin typeface="Calibri"/>
              <a:ea typeface="Calibri"/>
              <a:cs typeface="Calibri"/>
              <a:sym typeface="Calibri"/>
            </a:endParaRPr>
          </a:p>
          <a:p>
            <a:pPr indent="-349250" lvl="0" marL="457200" rtl="0" algn="l">
              <a:spcBef>
                <a:spcPts val="0"/>
              </a:spcBef>
              <a:spcAft>
                <a:spcPts val="0"/>
              </a:spcAft>
              <a:buClr>
                <a:schemeClr val="dk1"/>
              </a:buClr>
              <a:buSzPts val="1900"/>
              <a:buFont typeface="Calibri"/>
              <a:buChar char="●"/>
            </a:pPr>
            <a:r>
              <a:rPr b="1" lang="en-US" sz="1900">
                <a:solidFill>
                  <a:schemeClr val="dk1"/>
                </a:solidFill>
                <a:highlight>
                  <a:schemeClr val="lt1"/>
                </a:highlight>
                <a:latin typeface="Calibri"/>
                <a:ea typeface="Calibri"/>
                <a:cs typeface="Calibri"/>
                <a:sym typeface="Calibri"/>
              </a:rPr>
              <a:t>Creativity and Innovation</a:t>
            </a:r>
            <a:endParaRPr b="1" sz="1900">
              <a:solidFill>
                <a:schemeClr val="dk1"/>
              </a:solidFill>
              <a:highlight>
                <a:schemeClr val="lt1"/>
              </a:highlight>
              <a:latin typeface="Calibri"/>
              <a:ea typeface="Calibri"/>
              <a:cs typeface="Calibri"/>
              <a:sym typeface="Calibri"/>
            </a:endParaRPr>
          </a:p>
          <a:p>
            <a:pPr indent="-349250" lvl="0" marL="457200" rtl="0" algn="l">
              <a:spcBef>
                <a:spcPts val="0"/>
              </a:spcBef>
              <a:spcAft>
                <a:spcPts val="0"/>
              </a:spcAft>
              <a:buClr>
                <a:schemeClr val="dk1"/>
              </a:buClr>
              <a:buSzPts val="1900"/>
              <a:buFont typeface="Calibri"/>
              <a:buChar char="●"/>
            </a:pPr>
            <a:r>
              <a:rPr b="1" lang="en-US" sz="1900">
                <a:solidFill>
                  <a:schemeClr val="dk1"/>
                </a:solidFill>
                <a:highlight>
                  <a:schemeClr val="lt1"/>
                </a:highlight>
                <a:latin typeface="Calibri"/>
                <a:ea typeface="Calibri"/>
                <a:cs typeface="Calibri"/>
                <a:sym typeface="Calibri"/>
              </a:rPr>
              <a:t>Enhanced Communication</a:t>
            </a:r>
            <a:endParaRPr b="1" sz="1900">
              <a:solidFill>
                <a:schemeClr val="dk1"/>
              </a:solidFill>
              <a:highlight>
                <a:schemeClr val="lt1"/>
              </a:highlight>
              <a:latin typeface="Calibri"/>
              <a:ea typeface="Calibri"/>
              <a:cs typeface="Calibri"/>
              <a:sym typeface="Calibri"/>
            </a:endParaRPr>
          </a:p>
          <a:p>
            <a:pPr indent="-349250" lvl="0" marL="457200" rtl="0" algn="l">
              <a:spcBef>
                <a:spcPts val="0"/>
              </a:spcBef>
              <a:spcAft>
                <a:spcPts val="0"/>
              </a:spcAft>
              <a:buClr>
                <a:schemeClr val="dk1"/>
              </a:buClr>
              <a:buSzPts val="1900"/>
              <a:buFont typeface="Calibri"/>
              <a:buChar char="●"/>
            </a:pPr>
            <a:r>
              <a:rPr b="1" lang="en-US" sz="1900">
                <a:solidFill>
                  <a:schemeClr val="dk1"/>
                </a:solidFill>
                <a:highlight>
                  <a:schemeClr val="lt1"/>
                </a:highlight>
                <a:latin typeface="Calibri"/>
                <a:ea typeface="Calibri"/>
                <a:cs typeface="Calibri"/>
                <a:sym typeface="Calibri"/>
              </a:rPr>
              <a:t>Customization and Adaptability</a:t>
            </a:r>
            <a:endParaRPr b="1" sz="1900">
              <a:solidFill>
                <a:schemeClr val="dk1"/>
              </a:solidFill>
              <a:highlight>
                <a:schemeClr val="lt1"/>
              </a:highlight>
              <a:latin typeface="Calibri"/>
              <a:ea typeface="Calibri"/>
              <a:cs typeface="Calibri"/>
              <a:sym typeface="Calibri"/>
            </a:endParaRPr>
          </a:p>
          <a:p>
            <a:pPr indent="-349250" lvl="0" marL="457200" rtl="0" algn="l">
              <a:spcBef>
                <a:spcPts val="0"/>
              </a:spcBef>
              <a:spcAft>
                <a:spcPts val="0"/>
              </a:spcAft>
              <a:buClr>
                <a:schemeClr val="dk1"/>
              </a:buClr>
              <a:buSzPts val="1900"/>
              <a:buFont typeface="Calibri"/>
              <a:buChar char="●"/>
            </a:pPr>
            <a:r>
              <a:rPr b="1" lang="en-US" sz="1900">
                <a:solidFill>
                  <a:schemeClr val="dk1"/>
                </a:solidFill>
                <a:highlight>
                  <a:schemeClr val="lt1"/>
                </a:highlight>
                <a:latin typeface="Calibri"/>
                <a:ea typeface="Calibri"/>
                <a:cs typeface="Calibri"/>
                <a:sym typeface="Calibri"/>
              </a:rPr>
              <a:t>Accessibility</a:t>
            </a:r>
            <a:endParaRPr b="1" sz="1900">
              <a:solidFill>
                <a:schemeClr val="dk1"/>
              </a:solidFill>
              <a:highlight>
                <a:schemeClr val="lt1"/>
              </a:highlight>
              <a:latin typeface="Calibri"/>
              <a:ea typeface="Calibri"/>
              <a:cs typeface="Calibri"/>
              <a:sym typeface="Calibri"/>
            </a:endParaRPr>
          </a:p>
          <a:p>
            <a:pPr indent="-349250" lvl="0" marL="457200" rtl="0" algn="l">
              <a:spcBef>
                <a:spcPts val="0"/>
              </a:spcBef>
              <a:spcAft>
                <a:spcPts val="0"/>
              </a:spcAft>
              <a:buClr>
                <a:schemeClr val="dk1"/>
              </a:buClr>
              <a:buSzPts val="1900"/>
              <a:buFont typeface="Calibri"/>
              <a:buChar char="●"/>
            </a:pPr>
            <a:r>
              <a:rPr b="1" lang="en-US" sz="1900">
                <a:solidFill>
                  <a:schemeClr val="dk1"/>
                </a:solidFill>
                <a:highlight>
                  <a:schemeClr val="lt1"/>
                </a:highlight>
                <a:latin typeface="Calibri"/>
                <a:ea typeface="Calibri"/>
                <a:cs typeface="Calibri"/>
                <a:sym typeface="Calibri"/>
              </a:rPr>
              <a:t>Scalability and Integration</a:t>
            </a:r>
            <a:endParaRPr b="1" sz="1900">
              <a:solidFill>
                <a:schemeClr val="dk1"/>
              </a:solidFill>
              <a:highlight>
                <a:schemeClr val="lt1"/>
              </a:highlight>
              <a:latin typeface="Calibri"/>
              <a:ea typeface="Calibri"/>
              <a:cs typeface="Calibri"/>
              <a:sym typeface="Calibri"/>
            </a:endParaRPr>
          </a:p>
          <a:p>
            <a:pPr indent="0" lvl="0" marL="457200" rtl="0" algn="l">
              <a:spcBef>
                <a:spcPts val="0"/>
              </a:spcBef>
              <a:spcAft>
                <a:spcPts val="0"/>
              </a:spcAft>
              <a:buNone/>
            </a:pPr>
            <a:r>
              <a:t/>
            </a:r>
            <a:endParaRPr b="1" sz="1800">
              <a:solidFill>
                <a:schemeClr val="dk1"/>
              </a:solidFill>
              <a:highlight>
                <a:schemeClr val="lt1"/>
              </a:highlight>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4"/>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1" name="Google Shape;171;p14"/>
          <p:cNvSpPr/>
          <p:nvPr/>
        </p:nvSpPr>
        <p:spPr>
          <a:xfrm>
            <a:off x="9654850" y="5319550"/>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2" name="Google Shape;172;p14"/>
          <p:cNvSpPr/>
          <p:nvPr/>
        </p:nvSpPr>
        <p:spPr>
          <a:xfrm>
            <a:off x="9534525" y="155197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3" name="Google Shape;173;p14"/>
          <p:cNvSpPr/>
          <p:nvPr/>
        </p:nvSpPr>
        <p:spPr>
          <a:xfrm>
            <a:off x="9654850" y="596772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74" name="Google Shape;174;p14"/>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75" name="Google Shape;175;p14"/>
          <p:cNvSpPr txBox="1"/>
          <p:nvPr>
            <p:ph type="title"/>
          </p:nvPr>
        </p:nvSpPr>
        <p:spPr>
          <a:xfrm>
            <a:off x="739775" y="654938"/>
            <a:ext cx="754316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YOUR SOLUTION</a:t>
            </a:r>
            <a:endParaRPr sz="4250"/>
          </a:p>
        </p:txBody>
      </p:sp>
      <p:sp>
        <p:nvSpPr>
          <p:cNvPr id="176" name="Google Shape;176;p14"/>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latin typeface="Trebuchet MS"/>
              <a:ea typeface="Trebuchet MS"/>
              <a:cs typeface="Trebuchet MS"/>
              <a:sym typeface="Trebuchet MS"/>
            </a:endParaRPr>
          </a:p>
        </p:txBody>
      </p:sp>
      <p:sp>
        <p:nvSpPr>
          <p:cNvPr id="177" name="Google Shape;177;p14"/>
          <p:cNvSpPr txBox="1"/>
          <p:nvPr/>
        </p:nvSpPr>
        <p:spPr>
          <a:xfrm>
            <a:off x="2384525" y="1813500"/>
            <a:ext cx="6762900" cy="4447800"/>
          </a:xfrm>
          <a:prstGeom prst="rect">
            <a:avLst/>
          </a:prstGeom>
          <a:noFill/>
          <a:ln>
            <a:noFill/>
          </a:ln>
        </p:spPr>
        <p:txBody>
          <a:bodyPr anchorCtr="0" anchor="t" bIns="91425" lIns="91425" spcFirstLastPara="1" rIns="91425" wrap="square" tIns="91425">
            <a:noAutofit/>
          </a:bodyPr>
          <a:lstStyle/>
          <a:p>
            <a:pPr indent="0" lvl="0" marL="0" rtl="0" algn="just">
              <a:lnSpc>
                <a:spcPct val="175000"/>
              </a:lnSpc>
              <a:spcBef>
                <a:spcPts val="0"/>
              </a:spcBef>
              <a:spcAft>
                <a:spcPts val="0"/>
              </a:spcAft>
              <a:buClr>
                <a:schemeClr val="dk1"/>
              </a:buClr>
              <a:buSzPts val="1100"/>
              <a:buFont typeface="Arial"/>
              <a:buNone/>
            </a:pPr>
            <a:r>
              <a:rPr b="1" lang="en-US" sz="2000">
                <a:latin typeface="Calibri"/>
                <a:ea typeface="Calibri"/>
                <a:cs typeface="Calibri"/>
                <a:sym typeface="Calibri"/>
              </a:rPr>
              <a:t>Our groundbreaking Text-to-Image synthesis solution harnesses the power of cutting-edge GAN technology to seamlessly transform textual descriptions into stunningly realistic and diverse images, revolutionizing creative expression and communication. With unparalleled accuracy and efficiency, our system empowers users to effortlessly bring their ideas to life in vivid detail, unlocking limitless possibilities across industries and applications.</a:t>
            </a:r>
            <a:endParaRPr b="1" sz="20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3" name="Google Shape;183;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4" name="Google Shape;184;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5" name="Google Shape;185;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86" name="Google Shape;186;p15"/>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7" name="Google Shape;187;p15"/>
          <p:cNvSpPr txBox="1"/>
          <p:nvPr/>
        </p:nvSpPr>
        <p:spPr>
          <a:xfrm>
            <a:off x="739775" y="1367853"/>
            <a:ext cx="281178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latin typeface="Trebuchet MS"/>
                <a:ea typeface="Trebuchet MS"/>
                <a:cs typeface="Trebuchet MS"/>
                <a:sym typeface="Trebuchet MS"/>
              </a:rPr>
              <a:t>Teams cam add wireframes</a:t>
            </a:r>
            <a:endParaRPr sz="1800">
              <a:latin typeface="Trebuchet MS"/>
              <a:ea typeface="Trebuchet MS"/>
              <a:cs typeface="Trebuchet MS"/>
              <a:sym typeface="Trebuchet MS"/>
            </a:endParaRPr>
          </a:p>
        </p:txBody>
      </p:sp>
      <p:sp>
        <p:nvSpPr>
          <p:cNvPr id="188" name="Google Shape;188;p1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latin typeface="Trebuchet MS"/>
              <a:ea typeface="Trebuchet MS"/>
              <a:cs typeface="Trebuchet MS"/>
              <a:sym typeface="Trebuchet MS"/>
            </a:endParaRPr>
          </a:p>
        </p:txBody>
      </p:sp>
      <p:sp>
        <p:nvSpPr>
          <p:cNvPr id="189" name="Google Shape;189;p15"/>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latin typeface="Trebuchet MS"/>
                <a:ea typeface="Trebuchet MS"/>
                <a:cs typeface="Trebuchet MS"/>
                <a:sym typeface="Trebuchet MS"/>
              </a:rPr>
              <a:t>MODELLING</a:t>
            </a:r>
            <a:endParaRPr sz="4800">
              <a:latin typeface="Trebuchet MS"/>
              <a:ea typeface="Trebuchet MS"/>
              <a:cs typeface="Trebuchet MS"/>
              <a:sym typeface="Trebuchet MS"/>
            </a:endParaRPr>
          </a:p>
        </p:txBody>
      </p:sp>
      <p:sp>
        <p:nvSpPr>
          <p:cNvPr id="190" name="Google Shape;190;p15"/>
          <p:cNvSpPr txBox="1"/>
          <p:nvPr/>
        </p:nvSpPr>
        <p:spPr>
          <a:xfrm>
            <a:off x="2906025" y="2541900"/>
            <a:ext cx="6628500" cy="40602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Calibri"/>
              <a:buChar char="●"/>
            </a:pPr>
            <a:r>
              <a:rPr b="1" lang="en-US" sz="2200">
                <a:latin typeface="Calibri"/>
                <a:ea typeface="Calibri"/>
                <a:cs typeface="Calibri"/>
                <a:sym typeface="Calibri"/>
              </a:rPr>
              <a:t>Home Page</a:t>
            </a:r>
            <a:endParaRPr b="1" sz="2200">
              <a:latin typeface="Calibri"/>
              <a:ea typeface="Calibri"/>
              <a:cs typeface="Calibri"/>
              <a:sym typeface="Calibri"/>
            </a:endParaRPr>
          </a:p>
          <a:p>
            <a:pPr indent="-368300" lvl="0" marL="457200" rtl="0" algn="l">
              <a:spcBef>
                <a:spcPts val="0"/>
              </a:spcBef>
              <a:spcAft>
                <a:spcPts val="0"/>
              </a:spcAft>
              <a:buSzPts val="2200"/>
              <a:buFont typeface="Calibri"/>
              <a:buChar char="●"/>
            </a:pPr>
            <a:r>
              <a:rPr b="1" lang="en-US" sz="2200">
                <a:latin typeface="Calibri"/>
                <a:ea typeface="Calibri"/>
                <a:cs typeface="Calibri"/>
                <a:sym typeface="Calibri"/>
              </a:rPr>
              <a:t>Image Display Area</a:t>
            </a:r>
            <a:endParaRPr b="1" sz="2200">
              <a:latin typeface="Calibri"/>
              <a:ea typeface="Calibri"/>
              <a:cs typeface="Calibri"/>
              <a:sym typeface="Calibri"/>
            </a:endParaRPr>
          </a:p>
          <a:p>
            <a:pPr indent="-368300" lvl="0" marL="457200" rtl="0" algn="l">
              <a:spcBef>
                <a:spcPts val="0"/>
              </a:spcBef>
              <a:spcAft>
                <a:spcPts val="0"/>
              </a:spcAft>
              <a:buSzPts val="2200"/>
              <a:buFont typeface="Calibri"/>
              <a:buChar char="●"/>
            </a:pPr>
            <a:r>
              <a:rPr b="1" lang="en-US" sz="2200">
                <a:latin typeface="Calibri"/>
                <a:ea typeface="Calibri"/>
                <a:cs typeface="Calibri"/>
                <a:sym typeface="Calibri"/>
              </a:rPr>
              <a:t>Settings Panel</a:t>
            </a:r>
            <a:endParaRPr b="1" sz="2200">
              <a:latin typeface="Calibri"/>
              <a:ea typeface="Calibri"/>
              <a:cs typeface="Calibri"/>
              <a:sym typeface="Calibri"/>
            </a:endParaRPr>
          </a:p>
          <a:p>
            <a:pPr indent="-368300" lvl="0" marL="457200" rtl="0" algn="l">
              <a:spcBef>
                <a:spcPts val="0"/>
              </a:spcBef>
              <a:spcAft>
                <a:spcPts val="0"/>
              </a:spcAft>
              <a:buSzPts val="2200"/>
              <a:buFont typeface="Calibri"/>
              <a:buChar char="●"/>
            </a:pPr>
            <a:r>
              <a:rPr b="1" lang="en-US" sz="2200">
                <a:latin typeface="Calibri"/>
                <a:ea typeface="Calibri"/>
                <a:cs typeface="Calibri"/>
                <a:sym typeface="Calibri"/>
              </a:rPr>
              <a:t>History Log</a:t>
            </a:r>
            <a:endParaRPr b="1" sz="2200">
              <a:latin typeface="Calibri"/>
              <a:ea typeface="Calibri"/>
              <a:cs typeface="Calibri"/>
              <a:sym typeface="Calibri"/>
            </a:endParaRPr>
          </a:p>
          <a:p>
            <a:pPr indent="-368300" lvl="0" marL="457200" rtl="0" algn="l">
              <a:spcBef>
                <a:spcPts val="0"/>
              </a:spcBef>
              <a:spcAft>
                <a:spcPts val="0"/>
              </a:spcAft>
              <a:buSzPts val="2200"/>
              <a:buFont typeface="Calibri"/>
              <a:buChar char="●"/>
            </a:pPr>
            <a:r>
              <a:rPr b="1" lang="en-US" sz="2200">
                <a:latin typeface="Calibri"/>
                <a:ea typeface="Calibri"/>
                <a:cs typeface="Calibri"/>
                <a:sym typeface="Calibri"/>
              </a:rPr>
              <a:t>Feedback Form</a:t>
            </a:r>
            <a:endParaRPr b="1" sz="2200">
              <a:latin typeface="Calibri"/>
              <a:ea typeface="Calibri"/>
              <a:cs typeface="Calibri"/>
              <a:sym typeface="Calibri"/>
            </a:endParaRPr>
          </a:p>
          <a:p>
            <a:pPr indent="-368300" lvl="0" marL="457200" rtl="0" algn="l">
              <a:spcBef>
                <a:spcPts val="0"/>
              </a:spcBef>
              <a:spcAft>
                <a:spcPts val="0"/>
              </a:spcAft>
              <a:buSzPts val="2200"/>
              <a:buFont typeface="Calibri"/>
              <a:buChar char="●"/>
            </a:pPr>
            <a:r>
              <a:rPr b="1" lang="en-US" sz="2200">
                <a:latin typeface="Calibri"/>
                <a:ea typeface="Calibri"/>
                <a:cs typeface="Calibri"/>
                <a:sym typeface="Calibri"/>
              </a:rPr>
              <a:t>Download Option</a:t>
            </a:r>
            <a:endParaRPr b="1" sz="2200">
              <a:latin typeface="Calibri"/>
              <a:ea typeface="Calibri"/>
              <a:cs typeface="Calibri"/>
              <a:sym typeface="Calibri"/>
            </a:endParaRPr>
          </a:p>
          <a:p>
            <a:pPr indent="-368300" lvl="0" marL="457200" rtl="0" algn="l">
              <a:spcBef>
                <a:spcPts val="0"/>
              </a:spcBef>
              <a:spcAft>
                <a:spcPts val="0"/>
              </a:spcAft>
              <a:buSzPts val="2200"/>
              <a:buFont typeface="Calibri"/>
              <a:buChar char="●"/>
            </a:pPr>
            <a:r>
              <a:rPr b="1" lang="en-US" sz="2200">
                <a:latin typeface="Calibri"/>
                <a:ea typeface="Calibri"/>
                <a:cs typeface="Calibri"/>
                <a:sym typeface="Calibri"/>
              </a:rPr>
              <a:t>About Section</a:t>
            </a:r>
            <a:endParaRPr b="1" sz="2200">
              <a:latin typeface="Calibri"/>
              <a:ea typeface="Calibri"/>
              <a:cs typeface="Calibri"/>
              <a:sym typeface="Calibri"/>
            </a:endParaRPr>
          </a:p>
          <a:p>
            <a:pPr indent="0" lvl="0" marL="457200" rtl="0" algn="l">
              <a:spcBef>
                <a:spcPts val="0"/>
              </a:spcBef>
              <a:spcAft>
                <a:spcPts val="0"/>
              </a:spcAft>
              <a:buNone/>
            </a:pPr>
            <a:r>
              <a:t/>
            </a:r>
            <a:endParaRPr b="1" sz="22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