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EEDD2-BF86-DBC0-B88E-CCC140F622CE}" v="1434" dt="2024-05-03T10:35:49.030"/>
    <p1510:client id="{5E38171D-84DF-52AD-1650-2EB592848A37}" v="649" dt="2024-05-03T09:51:47.8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21" y="510988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417174" y="147077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91592" y="604725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757425" y="2190570"/>
            <a:ext cx="13107084" cy="3463769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spc="15" dirty="0"/>
              <a:t>Name</a:t>
            </a:r>
            <a:r>
              <a:rPr lang="en-US" spc="15" dirty="0"/>
              <a:t>   : </a:t>
            </a:r>
            <a:r>
              <a:rPr lang="en-US" spc="15" err="1"/>
              <a:t>N.Vignesh</a:t>
            </a:r>
            <a:br>
              <a:rPr lang="en-US" spc="15" dirty="0"/>
            </a:br>
            <a:r>
              <a:rPr lang="en-US" b="1" spc="15" err="1"/>
              <a:t>Reg.No</a:t>
            </a:r>
            <a:r>
              <a:rPr lang="en-US" spc="15" dirty="0"/>
              <a:t> : 730321104061</a:t>
            </a:r>
            <a:br>
              <a:rPr lang="en-US" spc="15" dirty="0"/>
            </a:br>
            <a:r>
              <a:rPr lang="en-US" b="1" spc="15" dirty="0"/>
              <a:t>NM Id</a:t>
            </a:r>
            <a:r>
              <a:rPr lang="en-US" spc="15" dirty="0"/>
              <a:t>   : au730321104061</a:t>
            </a:r>
            <a:br>
              <a:rPr lang="en-US" spc="15" dirty="0"/>
            </a:br>
            <a:r>
              <a:rPr lang="en-US" b="1" spc="15" dirty="0"/>
              <a:t>Degree</a:t>
            </a:r>
            <a:r>
              <a:rPr lang="en-US" spc="15" dirty="0"/>
              <a:t> : B.E - CSE</a:t>
            </a:r>
            <a:br>
              <a:rPr lang="en-US" spc="15" dirty="0"/>
            </a:br>
            <a:r>
              <a:rPr lang="en-US" b="1" spc="15" dirty="0"/>
              <a:t>Year</a:t>
            </a:r>
            <a:r>
              <a:rPr lang="en-US" spc="15" dirty="0"/>
              <a:t>     : III</a:t>
            </a:r>
            <a:br>
              <a:rPr lang="en-US" spc="15" dirty="0"/>
            </a:br>
            <a:r>
              <a:rPr lang="en-US" b="1" spc="15" dirty="0"/>
              <a:t>College name</a:t>
            </a:r>
            <a:r>
              <a:rPr lang="en-US" spc="15" dirty="0"/>
              <a:t> : Builders Engineering College</a:t>
            </a:r>
            <a:br>
              <a:rPr lang="en-US" spc="15" dirty="0"/>
            </a:br>
            <a:endParaRPr lang="en-US" spc="15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5E449F6-707E-11C3-06EB-E64AFF7F2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029" y="1367118"/>
            <a:ext cx="7171765" cy="4011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269A4E-8D56-1EEA-9328-E53C1FDB6241}"/>
              </a:ext>
            </a:extLst>
          </p:cNvPr>
          <p:cNvSpPr txBox="1"/>
          <p:nvPr/>
        </p:nvSpPr>
        <p:spPr>
          <a:xfrm>
            <a:off x="1947022" y="3025588"/>
            <a:ext cx="7101727" cy="1344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C37589-7CD7-BEE4-C344-159C299ED671}"/>
              </a:ext>
            </a:extLst>
          </p:cNvPr>
          <p:cNvSpPr txBox="1"/>
          <p:nvPr/>
        </p:nvSpPr>
        <p:spPr>
          <a:xfrm>
            <a:off x="1585631" y="3031191"/>
            <a:ext cx="79953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latin typeface="Trebuchet MS"/>
              </a:rPr>
              <a:t>Text to Speech Generation using RNN- Recurrent Neural Network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t"/>
          <a:lstStyle/>
          <a:p>
            <a:pPr marL="285750" indent="-285750">
              <a:buFont typeface="Wingdings"/>
              <a:buChar char="v"/>
            </a:pPr>
            <a:endParaRPr lang="en-US"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196AEE-F34B-CEF7-6642-0F570A2EDEB0}"/>
              </a:ext>
            </a:extLst>
          </p:cNvPr>
          <p:cNvSpPr txBox="1"/>
          <p:nvPr/>
        </p:nvSpPr>
        <p:spPr>
          <a:xfrm>
            <a:off x="3045198" y="1714500"/>
            <a:ext cx="7656418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 dirty="0">
                <a:latin typeface="Trebuchet MS"/>
                <a:cs typeface="Calibri"/>
              </a:rPr>
              <a:t> Data Preprocessing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>
                <a:latin typeface="Trebuchet MS"/>
                <a:cs typeface="Calibri"/>
              </a:rPr>
              <a:t> Model Selection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 dirty="0">
                <a:latin typeface="Trebuchet MS"/>
                <a:cs typeface="Calibri"/>
              </a:rPr>
              <a:t> Training the model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>
                <a:latin typeface="Trebuchet MS"/>
                <a:cs typeface="Calibri"/>
              </a:rPr>
              <a:t> Feature Extraction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 dirty="0">
                <a:latin typeface="Trebuchet MS"/>
                <a:cs typeface="Calibri"/>
              </a:rPr>
              <a:t> Synthesis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 dirty="0">
                <a:latin typeface="Trebuchet MS"/>
                <a:cs typeface="Calibri"/>
              </a:rPr>
              <a:t> Customizing the extracts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 dirty="0">
                <a:latin typeface="Trebuchet MS"/>
                <a:cs typeface="Calibri"/>
              </a:rPr>
              <a:t> Output generation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3200" dirty="0">
                <a:latin typeface="Trebuchet MS"/>
                <a:cs typeface="Calibri"/>
              </a:rPr>
              <a:t> Result</a:t>
            </a:r>
          </a:p>
          <a:p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327F8-8AEF-679F-92DB-EEFDDB2D6DD5}"/>
              </a:ext>
            </a:extLst>
          </p:cNvPr>
          <p:cNvSpPr txBox="1"/>
          <p:nvPr/>
        </p:nvSpPr>
        <p:spPr>
          <a:xfrm>
            <a:off x="1291477" y="2386852"/>
            <a:ext cx="758638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rebuchet MS"/>
                <a:ea typeface="+mn-lt"/>
                <a:cs typeface="+mn-lt"/>
              </a:rPr>
              <a:t>To develop a text-to-voice generation system aims to convert written text into natural-sounding speech, facilitating accessibility and enhancing user experience across various applications.</a:t>
            </a:r>
            <a:endParaRPr lang="en-US" sz="2400">
              <a:latin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17516" y="84380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3F2FF-25F4-5CA0-485E-351C2D6FB3C5}"/>
              </a:ext>
            </a:extLst>
          </p:cNvPr>
          <p:cNvSpPr txBox="1"/>
          <p:nvPr/>
        </p:nvSpPr>
        <p:spPr>
          <a:xfrm>
            <a:off x="854448" y="1806948"/>
            <a:ext cx="770404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 </a:t>
            </a:r>
            <a:r>
              <a:rPr lang="en-US" sz="2400" dirty="0">
                <a:latin typeface="Trebuchet MS"/>
                <a:ea typeface="+mn-lt"/>
                <a:cs typeface="+mn-lt"/>
              </a:rPr>
              <a:t>RNNs are neural networks designed to process sequential data by maintaining an internal state to capture temporal dependencies.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latin typeface="Trebuchet MS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latin typeface="Trebuchet MS"/>
                <a:ea typeface="+mn-lt"/>
                <a:cs typeface="+mn-lt"/>
              </a:rPr>
              <a:t> People who are deaf and dumb are struggling to </a:t>
            </a:r>
            <a:r>
              <a:rPr lang="en-US" sz="2400">
                <a:latin typeface="Trebuchet MS"/>
                <a:ea typeface="+mn-lt"/>
                <a:cs typeface="+mn-lt"/>
              </a:rPr>
              <a:t>communicate with society </a:t>
            </a:r>
          </a:p>
          <a:p>
            <a:pPr marL="285750" indent="-285750">
              <a:buFont typeface="Wingdings"/>
              <a:buChar char="Ø"/>
            </a:pPr>
            <a:endParaRPr lang="en-US" sz="2400" dirty="0">
              <a:latin typeface="Trebuchet MS"/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2400" dirty="0">
                <a:latin typeface="Trebuchet MS"/>
                <a:ea typeface="+mn-lt"/>
                <a:cs typeface="+mn-lt"/>
              </a:rPr>
              <a:t> For those to overcome their difficulties, I developed this Text to Speech generation project using RNN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83046" y="88862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CC324-4653-BCF7-F373-7E0DE6545074}"/>
              </a:ext>
            </a:extLst>
          </p:cNvPr>
          <p:cNvSpPr txBox="1"/>
          <p:nvPr/>
        </p:nvSpPr>
        <p:spPr>
          <a:xfrm>
            <a:off x="2731434" y="1764926"/>
            <a:ext cx="638735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Language learners</a:t>
            </a:r>
            <a:endParaRPr lang="en-US" sz="24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Individuals with impairments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Consumers of audiobooks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Navigation system users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Story readers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Library </a:t>
            </a:r>
            <a:r>
              <a:rPr lang="en-US" sz="2400" dirty="0" err="1">
                <a:latin typeface="Trebuchet MS"/>
                <a:cs typeface="Calibri"/>
              </a:rPr>
              <a:t>usagers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2823" y="-2801"/>
            <a:ext cx="1474133" cy="185849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4899" y="3507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FC0672-30D7-51A3-0012-E4B50A3BE5A4}"/>
              </a:ext>
            </a:extLst>
          </p:cNvPr>
          <p:cNvSpPr txBox="1"/>
          <p:nvPr/>
        </p:nvSpPr>
        <p:spPr>
          <a:xfrm>
            <a:off x="1190624" y="1857374"/>
            <a:ext cx="892268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rebuchet MS"/>
              </a:rPr>
              <a:t>My solution is to utilize deep learning models such as RNN – Recurrent Neural Network to develop a text to voice generation tool for those in need.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EBC3B-FCE5-C08B-41FE-8BE8052276E2}"/>
              </a:ext>
            </a:extLst>
          </p:cNvPr>
          <p:cNvSpPr txBox="1"/>
          <p:nvPr/>
        </p:nvSpPr>
        <p:spPr>
          <a:xfrm>
            <a:off x="557492" y="3132044"/>
            <a:ext cx="43758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Trebuchet MS"/>
              </a:rPr>
              <a:t>VALUE PROPOSITIONS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9E18D4-CF13-F250-F73F-E2AAD60A8192}"/>
              </a:ext>
            </a:extLst>
          </p:cNvPr>
          <p:cNvSpPr txBox="1"/>
          <p:nvPr/>
        </p:nvSpPr>
        <p:spPr>
          <a:xfrm>
            <a:off x="1322294" y="3958479"/>
            <a:ext cx="422237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Accuracy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Trebuchet MS"/>
                <a:cs typeface="Calibri"/>
              </a:rPr>
              <a:t>Pronounciation</a:t>
            </a:r>
            <a:endParaRPr lang="en-US" sz="2400" dirty="0">
              <a:latin typeface="Trebuchet MS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Rate of generation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Trebuchet MS"/>
                <a:cs typeface="Calibri"/>
              </a:rPr>
              <a:t>Spelling precision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Trebuchet MS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38104" y="6757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70688-87A1-8E81-3899-FEE7E6A040B9}"/>
              </a:ext>
            </a:extLst>
          </p:cNvPr>
          <p:cNvSpPr txBox="1"/>
          <p:nvPr/>
        </p:nvSpPr>
        <p:spPr>
          <a:xfrm>
            <a:off x="2434478" y="2484904"/>
            <a:ext cx="700367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 High Accuracy and Precision</a:t>
            </a:r>
            <a:endParaRPr lang="en-US">
              <a:latin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 Realtime responsiveness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 Seamless integration and Customization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Trebuchet MS"/>
                <a:cs typeface="Calibri"/>
              </a:rPr>
              <a:t> Highly </a:t>
            </a:r>
            <a:r>
              <a:rPr lang="en-US" sz="2800" dirty="0" err="1">
                <a:latin typeface="Trebuchet MS"/>
                <a:cs typeface="Calibri"/>
              </a:rPr>
              <a:t>interative</a:t>
            </a:r>
            <a:endParaRPr lang="en-US" sz="2800" dirty="0">
              <a:latin typeface="Trebuchet MS"/>
              <a:cs typeface="Calibri"/>
            </a:endParaRPr>
          </a:p>
          <a:p>
            <a:pPr marL="342900" indent="-342900">
              <a:buAutoNum type="arabicPeriod"/>
            </a:pPr>
            <a:endParaRPr lang="en-US" sz="2800" dirty="0">
              <a:latin typeface="Trebuchet MS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3751" y="2947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9862" y="1558353"/>
            <a:ext cx="6520927" cy="39934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Computational representation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Data collection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Data preprocessing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Data classification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Measuring the propositions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</a:t>
            </a:r>
            <a:r>
              <a:rPr lang="en-US" sz="2800" spc="-5" dirty="0" err="1">
                <a:latin typeface="Trebuchet MS"/>
                <a:cs typeface="Trebuchet MS"/>
              </a:rPr>
              <a:t>Synthesisation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r>
              <a:rPr lang="en-US" sz="2800" spc="-5" dirty="0">
                <a:latin typeface="Trebuchet MS"/>
                <a:cs typeface="Trebuchet MS"/>
              </a:rPr>
              <a:t> Audio generation </a:t>
            </a:r>
          </a:p>
          <a:p>
            <a:pPr marL="12700">
              <a:spcBef>
                <a:spcPts val="100"/>
              </a:spcBef>
            </a:pPr>
            <a:r>
              <a:rPr lang="en-US" sz="2800" spc="-5" dirty="0">
                <a:latin typeface="Trebuchet MS"/>
                <a:cs typeface="Trebuchet MS"/>
              </a:rPr>
              <a:t>  </a:t>
            </a:r>
          </a:p>
          <a:p>
            <a:pPr marL="355600" indent="-342900">
              <a:spcBef>
                <a:spcPts val="100"/>
              </a:spcBef>
              <a:buAutoNum type="arabicPeriod"/>
            </a:pPr>
            <a:endParaRPr lang="en-US" sz="2800" spc="-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Name   : N.Vignesh Reg.No : 730321104061 NM Id   : au730321104061 Degree : B.E - CSE Year     : III College name : Builders Engineering College </vt:lpstr>
      <vt:lpstr>PROJECT TITLE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281</cp:revision>
  <dcterms:created xsi:type="dcterms:W3CDTF">2024-04-03T04:35:28Z</dcterms:created>
  <dcterms:modified xsi:type="dcterms:W3CDTF">2024-05-03T10:36:17Z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