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279" r:id="rId3"/>
    <p:sldId id="281" r:id="rId4"/>
    <p:sldId id="275" r:id="rId5"/>
    <p:sldId id="282" r:id="rId6"/>
    <p:sldId id="298" r:id="rId7"/>
    <p:sldId id="311" r:id="rId8"/>
    <p:sldId id="312" r:id="rId9"/>
    <p:sldId id="313" r:id="rId10"/>
    <p:sldId id="288" r:id="rId11"/>
    <p:sldId id="314" r:id="rId12"/>
    <p:sldId id="318" r:id="rId13"/>
    <p:sldId id="295" r:id="rId14"/>
    <p:sldId id="256" r:id="rId15"/>
    <p:sldId id="258" r:id="rId16"/>
    <p:sldId id="294" r:id="rId17"/>
    <p:sldId id="296" r:id="rId18"/>
    <p:sldId id="304" r:id="rId19"/>
    <p:sldId id="302" r:id="rId20"/>
    <p:sldId id="303" r:id="rId21"/>
    <p:sldId id="301" r:id="rId22"/>
    <p:sldId id="310" r:id="rId23"/>
    <p:sldId id="297" r:id="rId24"/>
    <p:sldId id="307" r:id="rId25"/>
    <p:sldId id="309" r:id="rId26"/>
    <p:sldId id="323" r:id="rId27"/>
    <p:sldId id="324" r:id="rId28"/>
    <p:sldId id="319" r:id="rId29"/>
    <p:sldId id="308" r:id="rId30"/>
    <p:sldId id="306" r:id="rId31"/>
    <p:sldId id="283" r:id="rId32"/>
    <p:sldId id="277" r:id="rId33"/>
    <p:sldId id="286" r:id="rId34"/>
    <p:sldId id="289" r:id="rId35"/>
    <p:sldId id="287" r:id="rId36"/>
    <p:sldId id="291" r:id="rId37"/>
    <p:sldId id="290" r:id="rId38"/>
    <p:sldId id="284" r:id="rId39"/>
    <p:sldId id="321" r:id="rId40"/>
    <p:sldId id="292" r:id="rId41"/>
    <p:sldId id="293" r:id="rId42"/>
    <p:sldId id="278" r:id="rId43"/>
    <p:sldId id="322"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1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2138"/>
    <a:srgbClr val="2DA194"/>
    <a:srgbClr val="A2BB39"/>
    <a:srgbClr val="F1F1F3"/>
    <a:srgbClr val="1E22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2418" autoAdjust="0"/>
  </p:normalViewPr>
  <p:slideViewPr>
    <p:cSldViewPr snapToGrid="0" showGuides="1">
      <p:cViewPr varScale="1">
        <p:scale>
          <a:sx n="60" d="100"/>
          <a:sy n="60" d="100"/>
        </p:scale>
        <p:origin x="1764" y="66"/>
      </p:cViewPr>
      <p:guideLst>
        <p:guide orient="horz" pos="2160"/>
        <p:guide pos="2880"/>
        <p:guide pos="18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J:\&#35838;&#31243;\&#36719;&#27979;\&#36719;&#27979;&#23454;&#39564;\&#65281;pre\performance&#32479;&#3574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J:\&#35838;&#31243;\&#36719;&#27979;\&#36719;&#27979;&#23454;&#39564;\&#65281;pre\performance&#32479;&#35745;.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ltLang="zh-CN"/>
              <a:t>AART-Q</a:t>
            </a:r>
          </a:p>
        </c:rich>
      </c:tx>
      <c:layout>
        <c:manualLayout>
          <c:xMode val="edge"/>
          <c:yMode val="edge"/>
          <c:x val="0.39152777777777797"/>
          <c:y val="3.4722222222222203E-2"/>
        </c:manualLayout>
      </c:layout>
      <c:overlay val="0"/>
      <c:spPr>
        <a:noFill/>
        <a:ln>
          <a:noFill/>
        </a:ln>
        <a:effectLst/>
      </c:spPr>
    </c:title>
    <c:autoTitleDeleted val="0"/>
    <c:plotArea>
      <c:layout/>
      <c:scatterChart>
        <c:scatterStyle val="smoothMarker"/>
        <c:varyColors val="0"/>
        <c:ser>
          <c:idx val="0"/>
          <c:order val="0"/>
          <c:tx>
            <c:strRef>
              <c:f>Sheet1!$B$1</c:f>
              <c:strCache>
                <c:ptCount val="1"/>
                <c:pt idx="0">
                  <c:v>Server</c:v>
                </c:pt>
              </c:strCache>
            </c:strRef>
          </c:tx>
          <c:spPr>
            <a:ln w="19050" cap="rnd">
              <a:solidFill>
                <a:schemeClr val="accent1"/>
              </a:solidFill>
              <a:round/>
            </a:ln>
            <a:effectLst/>
          </c:spPr>
          <c:marker>
            <c:symbol val="none"/>
          </c:marker>
          <c:xVal>
            <c:numRef>
              <c:f>Sheet1!$A$2:$A$49</c:f>
              <c:numCache>
                <c:formatCode>General</c:formatCode>
                <c:ptCount val="48"/>
                <c:pt idx="0">
                  <c:v>1</c:v>
                </c:pt>
                <c:pt idx="1">
                  <c:v>2</c:v>
                </c:pt>
                <c:pt idx="2">
                  <c:v>3</c:v>
                </c:pt>
                <c:pt idx="3">
                  <c:v>4</c:v>
                </c:pt>
                <c:pt idx="4">
                  <c:v>5</c:v>
                </c:pt>
                <c:pt idx="5">
                  <c:v>6</c:v>
                </c:pt>
                <c:pt idx="6">
                  <c:v>7</c:v>
                </c:pt>
                <c:pt idx="7">
                  <c:v>8</c:v>
                </c:pt>
                <c:pt idx="8">
                  <c:v>9</c:v>
                </c:pt>
                <c:pt idx="9">
                  <c:v>10</c:v>
                </c:pt>
                <c:pt idx="10">
                  <c:v>12</c:v>
                </c:pt>
                <c:pt idx="11">
                  <c:v>15</c:v>
                </c:pt>
                <c:pt idx="12">
                  <c:v>17</c:v>
                </c:pt>
                <c:pt idx="13">
                  <c:v>20</c:v>
                </c:pt>
                <c:pt idx="14">
                  <c:v>25</c:v>
                </c:pt>
                <c:pt idx="15">
                  <c:v>30</c:v>
                </c:pt>
                <c:pt idx="16">
                  <c:v>35</c:v>
                </c:pt>
                <c:pt idx="17">
                  <c:v>40</c:v>
                </c:pt>
                <c:pt idx="18">
                  <c:v>45</c:v>
                </c:pt>
                <c:pt idx="19">
                  <c:v>50</c:v>
                </c:pt>
                <c:pt idx="20">
                  <c:v>55</c:v>
                </c:pt>
                <c:pt idx="21">
                  <c:v>60</c:v>
                </c:pt>
                <c:pt idx="22">
                  <c:v>65</c:v>
                </c:pt>
                <c:pt idx="23">
                  <c:v>70</c:v>
                </c:pt>
                <c:pt idx="24">
                  <c:v>75</c:v>
                </c:pt>
                <c:pt idx="25">
                  <c:v>80</c:v>
                </c:pt>
                <c:pt idx="26">
                  <c:v>85</c:v>
                </c:pt>
                <c:pt idx="27">
                  <c:v>90</c:v>
                </c:pt>
                <c:pt idx="28">
                  <c:v>95</c:v>
                </c:pt>
                <c:pt idx="29">
                  <c:v>100</c:v>
                </c:pt>
                <c:pt idx="30">
                  <c:v>110</c:v>
                </c:pt>
                <c:pt idx="31">
                  <c:v>120</c:v>
                </c:pt>
                <c:pt idx="32">
                  <c:v>130</c:v>
                </c:pt>
                <c:pt idx="33">
                  <c:v>140</c:v>
                </c:pt>
                <c:pt idx="34">
                  <c:v>150</c:v>
                </c:pt>
                <c:pt idx="35">
                  <c:v>160</c:v>
                </c:pt>
                <c:pt idx="36">
                  <c:v>170</c:v>
                </c:pt>
                <c:pt idx="37">
                  <c:v>180</c:v>
                </c:pt>
                <c:pt idx="38">
                  <c:v>190</c:v>
                </c:pt>
                <c:pt idx="39">
                  <c:v>200</c:v>
                </c:pt>
                <c:pt idx="40">
                  <c:v>250</c:v>
                </c:pt>
                <c:pt idx="41">
                  <c:v>300</c:v>
                </c:pt>
                <c:pt idx="42">
                  <c:v>350</c:v>
                </c:pt>
                <c:pt idx="43">
                  <c:v>400</c:v>
                </c:pt>
                <c:pt idx="44">
                  <c:v>450</c:v>
                </c:pt>
                <c:pt idx="45">
                  <c:v>500</c:v>
                </c:pt>
                <c:pt idx="46">
                  <c:v>600</c:v>
                </c:pt>
                <c:pt idx="47">
                  <c:v>700</c:v>
                </c:pt>
              </c:numCache>
            </c:numRef>
          </c:xVal>
          <c:yVal>
            <c:numRef>
              <c:f>Sheet1!$B$2:$B$49</c:f>
              <c:numCache>
                <c:formatCode>General</c:formatCode>
                <c:ptCount val="48"/>
                <c:pt idx="0">
                  <c:v>594</c:v>
                </c:pt>
                <c:pt idx="1">
                  <c:v>119</c:v>
                </c:pt>
                <c:pt idx="2">
                  <c:v>94</c:v>
                </c:pt>
                <c:pt idx="3">
                  <c:v>96</c:v>
                </c:pt>
                <c:pt idx="4">
                  <c:v>121</c:v>
                </c:pt>
                <c:pt idx="5">
                  <c:v>160</c:v>
                </c:pt>
                <c:pt idx="6">
                  <c:v>204</c:v>
                </c:pt>
                <c:pt idx="7">
                  <c:v>242</c:v>
                </c:pt>
                <c:pt idx="8">
                  <c:v>233</c:v>
                </c:pt>
                <c:pt idx="9">
                  <c:v>276</c:v>
                </c:pt>
                <c:pt idx="10">
                  <c:v>350</c:v>
                </c:pt>
                <c:pt idx="11">
                  <c:v>485</c:v>
                </c:pt>
                <c:pt idx="12">
                  <c:v>555</c:v>
                </c:pt>
                <c:pt idx="13">
                  <c:v>672</c:v>
                </c:pt>
                <c:pt idx="14">
                  <c:v>887</c:v>
                </c:pt>
                <c:pt idx="15">
                  <c:v>1089</c:v>
                </c:pt>
                <c:pt idx="16">
                  <c:v>1260</c:v>
                </c:pt>
                <c:pt idx="17">
                  <c:v>1423</c:v>
                </c:pt>
                <c:pt idx="18">
                  <c:v>1701</c:v>
                </c:pt>
                <c:pt idx="19">
                  <c:v>1714</c:v>
                </c:pt>
                <c:pt idx="20">
                  <c:v>2001</c:v>
                </c:pt>
                <c:pt idx="21">
                  <c:v>2213</c:v>
                </c:pt>
                <c:pt idx="22">
                  <c:v>2308</c:v>
                </c:pt>
                <c:pt idx="23">
                  <c:v>2605</c:v>
                </c:pt>
                <c:pt idx="24">
                  <c:v>2806</c:v>
                </c:pt>
                <c:pt idx="25">
                  <c:v>2942</c:v>
                </c:pt>
                <c:pt idx="26">
                  <c:v>3151</c:v>
                </c:pt>
                <c:pt idx="27">
                  <c:v>3394</c:v>
                </c:pt>
                <c:pt idx="28">
                  <c:v>3719</c:v>
                </c:pt>
                <c:pt idx="29">
                  <c:v>3953</c:v>
                </c:pt>
                <c:pt idx="30">
                  <c:v>4239</c:v>
                </c:pt>
                <c:pt idx="31">
                  <c:v>4516</c:v>
                </c:pt>
                <c:pt idx="32">
                  <c:v>4776</c:v>
                </c:pt>
                <c:pt idx="33">
                  <c:v>5443</c:v>
                </c:pt>
                <c:pt idx="34">
                  <c:v>5805</c:v>
                </c:pt>
                <c:pt idx="35">
                  <c:v>6260</c:v>
                </c:pt>
                <c:pt idx="36">
                  <c:v>6283</c:v>
                </c:pt>
                <c:pt idx="37">
                  <c:v>7183</c:v>
                </c:pt>
                <c:pt idx="38">
                  <c:v>7345</c:v>
                </c:pt>
                <c:pt idx="39">
                  <c:v>7493</c:v>
                </c:pt>
                <c:pt idx="40">
                  <c:v>9562</c:v>
                </c:pt>
                <c:pt idx="41">
                  <c:v>11015</c:v>
                </c:pt>
                <c:pt idx="42">
                  <c:v>12950</c:v>
                </c:pt>
                <c:pt idx="43">
                  <c:v>14389</c:v>
                </c:pt>
                <c:pt idx="44">
                  <c:v>15260</c:v>
                </c:pt>
                <c:pt idx="45">
                  <c:v>16808</c:v>
                </c:pt>
                <c:pt idx="46">
                  <c:v>19547</c:v>
                </c:pt>
                <c:pt idx="47">
                  <c:v>32359</c:v>
                </c:pt>
              </c:numCache>
            </c:numRef>
          </c:yVal>
          <c:smooth val="1"/>
          <c:extLst>
            <c:ext xmlns:c16="http://schemas.microsoft.com/office/drawing/2014/chart" uri="{C3380CC4-5D6E-409C-BE32-E72D297353CC}">
              <c16:uniqueId val="{00000000-CAAF-4F3C-BD84-C916EE2CF659}"/>
            </c:ext>
          </c:extLst>
        </c:ser>
        <c:ser>
          <c:idx val="1"/>
          <c:order val="1"/>
          <c:tx>
            <c:strRef>
              <c:f>Sheet1!$C$1</c:f>
              <c:strCache>
                <c:ptCount val="1"/>
                <c:pt idx="0">
                  <c:v>Localhost</c:v>
                </c:pt>
              </c:strCache>
            </c:strRef>
          </c:tx>
          <c:spPr>
            <a:ln w="19050" cap="rnd">
              <a:solidFill>
                <a:schemeClr val="accent2"/>
              </a:solidFill>
              <a:round/>
            </a:ln>
            <a:effectLst/>
          </c:spPr>
          <c:marker>
            <c:symbol val="none"/>
          </c:marker>
          <c:xVal>
            <c:numRef>
              <c:f>Sheet1!$A$2:$A$49</c:f>
              <c:numCache>
                <c:formatCode>General</c:formatCode>
                <c:ptCount val="48"/>
                <c:pt idx="0">
                  <c:v>1</c:v>
                </c:pt>
                <c:pt idx="1">
                  <c:v>2</c:v>
                </c:pt>
                <c:pt idx="2">
                  <c:v>3</c:v>
                </c:pt>
                <c:pt idx="3">
                  <c:v>4</c:v>
                </c:pt>
                <c:pt idx="4">
                  <c:v>5</c:v>
                </c:pt>
                <c:pt idx="5">
                  <c:v>6</c:v>
                </c:pt>
                <c:pt idx="6">
                  <c:v>7</c:v>
                </c:pt>
                <c:pt idx="7">
                  <c:v>8</c:v>
                </c:pt>
                <c:pt idx="8">
                  <c:v>9</c:v>
                </c:pt>
                <c:pt idx="9">
                  <c:v>10</c:v>
                </c:pt>
                <c:pt idx="10">
                  <c:v>12</c:v>
                </c:pt>
                <c:pt idx="11">
                  <c:v>15</c:v>
                </c:pt>
                <c:pt idx="12">
                  <c:v>17</c:v>
                </c:pt>
                <c:pt idx="13">
                  <c:v>20</c:v>
                </c:pt>
                <c:pt idx="14">
                  <c:v>25</c:v>
                </c:pt>
                <c:pt idx="15">
                  <c:v>30</c:v>
                </c:pt>
                <c:pt idx="16">
                  <c:v>35</c:v>
                </c:pt>
                <c:pt idx="17">
                  <c:v>40</c:v>
                </c:pt>
                <c:pt idx="18">
                  <c:v>45</c:v>
                </c:pt>
                <c:pt idx="19">
                  <c:v>50</c:v>
                </c:pt>
                <c:pt idx="20">
                  <c:v>55</c:v>
                </c:pt>
                <c:pt idx="21">
                  <c:v>60</c:v>
                </c:pt>
                <c:pt idx="22">
                  <c:v>65</c:v>
                </c:pt>
                <c:pt idx="23">
                  <c:v>70</c:v>
                </c:pt>
                <c:pt idx="24">
                  <c:v>75</c:v>
                </c:pt>
                <c:pt idx="25">
                  <c:v>80</c:v>
                </c:pt>
                <c:pt idx="26">
                  <c:v>85</c:v>
                </c:pt>
                <c:pt idx="27">
                  <c:v>90</c:v>
                </c:pt>
                <c:pt idx="28">
                  <c:v>95</c:v>
                </c:pt>
                <c:pt idx="29">
                  <c:v>100</c:v>
                </c:pt>
                <c:pt idx="30">
                  <c:v>110</c:v>
                </c:pt>
                <c:pt idx="31">
                  <c:v>120</c:v>
                </c:pt>
                <c:pt idx="32">
                  <c:v>130</c:v>
                </c:pt>
                <c:pt idx="33">
                  <c:v>140</c:v>
                </c:pt>
                <c:pt idx="34">
                  <c:v>150</c:v>
                </c:pt>
                <c:pt idx="35">
                  <c:v>160</c:v>
                </c:pt>
                <c:pt idx="36">
                  <c:v>170</c:v>
                </c:pt>
                <c:pt idx="37">
                  <c:v>180</c:v>
                </c:pt>
                <c:pt idx="38">
                  <c:v>190</c:v>
                </c:pt>
                <c:pt idx="39">
                  <c:v>200</c:v>
                </c:pt>
                <c:pt idx="40">
                  <c:v>250</c:v>
                </c:pt>
                <c:pt idx="41">
                  <c:v>300</c:v>
                </c:pt>
                <c:pt idx="42">
                  <c:v>350</c:v>
                </c:pt>
                <c:pt idx="43">
                  <c:v>400</c:v>
                </c:pt>
                <c:pt idx="44">
                  <c:v>450</c:v>
                </c:pt>
                <c:pt idx="45">
                  <c:v>500</c:v>
                </c:pt>
                <c:pt idx="46">
                  <c:v>600</c:v>
                </c:pt>
                <c:pt idx="47">
                  <c:v>700</c:v>
                </c:pt>
              </c:numCache>
            </c:numRef>
          </c:xVal>
          <c:yVal>
            <c:numRef>
              <c:f>Sheet1!$C$2:$C$49</c:f>
              <c:numCache>
                <c:formatCode>General</c:formatCode>
                <c:ptCount val="48"/>
                <c:pt idx="0">
                  <c:v>189</c:v>
                </c:pt>
                <c:pt idx="1">
                  <c:v>41</c:v>
                </c:pt>
                <c:pt idx="2">
                  <c:v>29</c:v>
                </c:pt>
                <c:pt idx="3">
                  <c:v>35</c:v>
                </c:pt>
                <c:pt idx="4">
                  <c:v>46</c:v>
                </c:pt>
                <c:pt idx="5">
                  <c:v>51</c:v>
                </c:pt>
                <c:pt idx="6">
                  <c:v>48</c:v>
                </c:pt>
                <c:pt idx="7">
                  <c:v>92</c:v>
                </c:pt>
                <c:pt idx="8">
                  <c:v>70</c:v>
                </c:pt>
                <c:pt idx="9">
                  <c:v>74</c:v>
                </c:pt>
                <c:pt idx="10">
                  <c:v>66</c:v>
                </c:pt>
                <c:pt idx="11">
                  <c:v>90</c:v>
                </c:pt>
                <c:pt idx="12">
                  <c:v>84</c:v>
                </c:pt>
                <c:pt idx="13">
                  <c:v>106</c:v>
                </c:pt>
                <c:pt idx="14">
                  <c:v>123</c:v>
                </c:pt>
                <c:pt idx="15">
                  <c:v>124</c:v>
                </c:pt>
                <c:pt idx="16">
                  <c:v>149</c:v>
                </c:pt>
                <c:pt idx="17">
                  <c:v>204</c:v>
                </c:pt>
                <c:pt idx="18">
                  <c:v>174</c:v>
                </c:pt>
                <c:pt idx="19">
                  <c:v>209</c:v>
                </c:pt>
                <c:pt idx="20">
                  <c:v>177</c:v>
                </c:pt>
                <c:pt idx="21">
                  <c:v>235</c:v>
                </c:pt>
                <c:pt idx="22">
                  <c:v>216</c:v>
                </c:pt>
                <c:pt idx="23">
                  <c:v>245</c:v>
                </c:pt>
                <c:pt idx="24">
                  <c:v>284</c:v>
                </c:pt>
                <c:pt idx="25">
                  <c:v>238</c:v>
                </c:pt>
                <c:pt idx="26">
                  <c:v>265</c:v>
                </c:pt>
                <c:pt idx="27">
                  <c:v>305</c:v>
                </c:pt>
                <c:pt idx="28">
                  <c:v>279</c:v>
                </c:pt>
                <c:pt idx="29">
                  <c:v>312</c:v>
                </c:pt>
                <c:pt idx="30">
                  <c:v>343</c:v>
                </c:pt>
                <c:pt idx="31">
                  <c:v>383</c:v>
                </c:pt>
                <c:pt idx="32">
                  <c:v>424</c:v>
                </c:pt>
                <c:pt idx="33">
                  <c:v>444</c:v>
                </c:pt>
                <c:pt idx="34">
                  <c:v>416</c:v>
                </c:pt>
                <c:pt idx="35">
                  <c:v>507</c:v>
                </c:pt>
                <c:pt idx="36">
                  <c:v>549</c:v>
                </c:pt>
                <c:pt idx="37">
                  <c:v>498</c:v>
                </c:pt>
                <c:pt idx="38">
                  <c:v>536</c:v>
                </c:pt>
                <c:pt idx="39">
                  <c:v>556</c:v>
                </c:pt>
                <c:pt idx="40">
                  <c:v>1202</c:v>
                </c:pt>
                <c:pt idx="41">
                  <c:v>3068</c:v>
                </c:pt>
                <c:pt idx="42">
                  <c:v>5282</c:v>
                </c:pt>
                <c:pt idx="43">
                  <c:v>10019</c:v>
                </c:pt>
                <c:pt idx="44">
                  <c:v>71639</c:v>
                </c:pt>
              </c:numCache>
            </c:numRef>
          </c:yVal>
          <c:smooth val="1"/>
          <c:extLst>
            <c:ext xmlns:c16="http://schemas.microsoft.com/office/drawing/2014/chart" uri="{C3380CC4-5D6E-409C-BE32-E72D297353CC}">
              <c16:uniqueId val="{00000001-CAAF-4F3C-BD84-C916EE2CF659}"/>
            </c:ext>
          </c:extLst>
        </c:ser>
        <c:dLbls>
          <c:showLegendKey val="0"/>
          <c:showVal val="0"/>
          <c:showCatName val="0"/>
          <c:showSerName val="0"/>
          <c:showPercent val="0"/>
          <c:showBubbleSize val="0"/>
        </c:dLbls>
        <c:axId val="209845072"/>
        <c:axId val="1"/>
      </c:scatterChart>
      <c:valAx>
        <c:axId val="209845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宋体"/>
                <a:ea typeface="宋体"/>
                <a:cs typeface="宋体"/>
              </a:defRPr>
            </a:pPr>
            <a:endParaRPr lang="zh-CN"/>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宋体"/>
                <a:ea typeface="宋体"/>
                <a:cs typeface="宋体"/>
              </a:defRPr>
            </a:pPr>
            <a:endParaRPr lang="zh-CN"/>
          </a:p>
        </c:txPr>
        <c:crossAx val="209845072"/>
        <c:crosses val="autoZero"/>
        <c:crossBetween val="midCat"/>
      </c:valAx>
      <c:spPr>
        <a:noFill/>
        <a:ln>
          <a:noFill/>
        </a:ln>
        <a:effectLst/>
      </c:spPr>
    </c:plotArea>
    <c:legend>
      <c:legendPos val="b"/>
      <c:layout/>
      <c:overlay val="0"/>
      <c:spPr>
        <a:noFill/>
        <a:ln>
          <a:noFill/>
        </a:ln>
        <a:effectLst/>
      </c:spPr>
      <c:txPr>
        <a:bodyPr/>
        <a:lstStyle/>
        <a:p>
          <a:pPr>
            <a:defRPr sz="825" b="0" i="0" u="none" strike="noStrike" baseline="0">
              <a:solidFill>
                <a:srgbClr val="333333"/>
              </a:solidFill>
              <a:latin typeface="宋体"/>
              <a:ea typeface="宋体"/>
              <a:cs typeface="宋体"/>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宋体"/>
          <a:ea typeface="宋体"/>
          <a:cs typeface="宋体"/>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ltLang="zh-CN"/>
              <a:t>AART-Q</a:t>
            </a:r>
          </a:p>
        </c:rich>
      </c:tx>
      <c:layout/>
      <c:overlay val="0"/>
      <c:spPr>
        <a:noFill/>
        <a:ln>
          <a:noFill/>
        </a:ln>
        <a:effectLst/>
      </c:spPr>
    </c:title>
    <c:autoTitleDeleted val="0"/>
    <c:plotArea>
      <c:layout/>
      <c:scatterChart>
        <c:scatterStyle val="smoothMarker"/>
        <c:varyColors val="0"/>
        <c:ser>
          <c:idx val="0"/>
          <c:order val="0"/>
          <c:tx>
            <c:strRef>
              <c:f>Sheet1!$B$1</c:f>
              <c:strCache>
                <c:ptCount val="1"/>
                <c:pt idx="0">
                  <c:v>Server</c:v>
                </c:pt>
              </c:strCache>
            </c:strRef>
          </c:tx>
          <c:spPr>
            <a:ln w="19050" cap="rnd">
              <a:solidFill>
                <a:schemeClr val="accent1"/>
              </a:solidFill>
              <a:round/>
            </a:ln>
            <a:effectLst/>
          </c:spPr>
          <c:marker>
            <c:symbol val="none"/>
          </c:marker>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Sheet1!$B$2:$B$9</c:f>
              <c:numCache>
                <c:formatCode>General</c:formatCode>
                <c:ptCount val="8"/>
                <c:pt idx="0">
                  <c:v>594</c:v>
                </c:pt>
                <c:pt idx="1">
                  <c:v>119</c:v>
                </c:pt>
                <c:pt idx="2">
                  <c:v>94</c:v>
                </c:pt>
                <c:pt idx="3">
                  <c:v>96</c:v>
                </c:pt>
                <c:pt idx="4">
                  <c:v>121</c:v>
                </c:pt>
                <c:pt idx="5">
                  <c:v>160</c:v>
                </c:pt>
                <c:pt idx="6">
                  <c:v>204</c:v>
                </c:pt>
                <c:pt idx="7">
                  <c:v>242</c:v>
                </c:pt>
              </c:numCache>
            </c:numRef>
          </c:yVal>
          <c:smooth val="1"/>
          <c:extLst>
            <c:ext xmlns:c16="http://schemas.microsoft.com/office/drawing/2014/chart" uri="{C3380CC4-5D6E-409C-BE32-E72D297353CC}">
              <c16:uniqueId val="{00000000-309D-4938-8E1F-E963DC8C80CD}"/>
            </c:ext>
          </c:extLst>
        </c:ser>
        <c:ser>
          <c:idx val="1"/>
          <c:order val="1"/>
          <c:tx>
            <c:strRef>
              <c:f>Sheet1!$C$1</c:f>
              <c:strCache>
                <c:ptCount val="1"/>
                <c:pt idx="0">
                  <c:v>Localhost</c:v>
                </c:pt>
              </c:strCache>
            </c:strRef>
          </c:tx>
          <c:spPr>
            <a:ln w="19050" cap="rnd">
              <a:solidFill>
                <a:schemeClr val="accent2"/>
              </a:solidFill>
              <a:round/>
            </a:ln>
            <a:effectLst/>
          </c:spPr>
          <c:marker>
            <c:symbol val="none"/>
          </c:marker>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Sheet1!$C$2:$C$9</c:f>
              <c:numCache>
                <c:formatCode>General</c:formatCode>
                <c:ptCount val="8"/>
                <c:pt idx="0">
                  <c:v>189</c:v>
                </c:pt>
                <c:pt idx="1">
                  <c:v>41</c:v>
                </c:pt>
                <c:pt idx="2">
                  <c:v>29</c:v>
                </c:pt>
                <c:pt idx="3">
                  <c:v>35</c:v>
                </c:pt>
                <c:pt idx="4">
                  <c:v>46</c:v>
                </c:pt>
                <c:pt idx="5">
                  <c:v>51</c:v>
                </c:pt>
                <c:pt idx="6">
                  <c:v>48</c:v>
                </c:pt>
                <c:pt idx="7">
                  <c:v>92</c:v>
                </c:pt>
              </c:numCache>
            </c:numRef>
          </c:yVal>
          <c:smooth val="1"/>
          <c:extLst>
            <c:ext xmlns:c16="http://schemas.microsoft.com/office/drawing/2014/chart" uri="{C3380CC4-5D6E-409C-BE32-E72D297353CC}">
              <c16:uniqueId val="{00000001-309D-4938-8E1F-E963DC8C80CD}"/>
            </c:ext>
          </c:extLst>
        </c:ser>
        <c:dLbls>
          <c:showLegendKey val="0"/>
          <c:showVal val="0"/>
          <c:showCatName val="0"/>
          <c:showSerName val="0"/>
          <c:showPercent val="0"/>
          <c:showBubbleSize val="0"/>
        </c:dLbls>
        <c:axId val="208059184"/>
        <c:axId val="1"/>
      </c:scatterChart>
      <c:valAx>
        <c:axId val="208059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宋体"/>
                <a:ea typeface="宋体"/>
                <a:cs typeface="宋体"/>
              </a:defRPr>
            </a:pPr>
            <a:endParaRPr lang="zh-CN"/>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宋体"/>
                <a:ea typeface="宋体"/>
                <a:cs typeface="宋体"/>
              </a:defRPr>
            </a:pPr>
            <a:endParaRPr lang="zh-CN"/>
          </a:p>
        </c:txPr>
        <c:crossAx val="208059184"/>
        <c:crosses val="autoZero"/>
        <c:crossBetween val="midCat"/>
      </c:valAx>
      <c:spPr>
        <a:noFill/>
        <a:ln>
          <a:noFill/>
        </a:ln>
        <a:effectLst/>
      </c:spPr>
    </c:plotArea>
    <c:legend>
      <c:legendPos val="b"/>
      <c:layout/>
      <c:overlay val="0"/>
      <c:spPr>
        <a:noFill/>
        <a:ln>
          <a:noFill/>
        </a:ln>
        <a:effectLst/>
      </c:spPr>
      <c:txPr>
        <a:bodyPr/>
        <a:lstStyle/>
        <a:p>
          <a:pPr>
            <a:defRPr sz="825" b="0" i="0" u="none" strike="noStrike" baseline="0">
              <a:solidFill>
                <a:srgbClr val="333333"/>
              </a:solidFill>
              <a:latin typeface="宋体"/>
              <a:ea typeface="宋体"/>
              <a:cs typeface="宋体"/>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宋体"/>
          <a:ea typeface="宋体"/>
          <a:cs typeface="宋体"/>
        </a:defRPr>
      </a:pPr>
      <a:endParaRPr lang="zh-CN"/>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0.83299</cdr:x>
      <cdr:y>0.84318</cdr:y>
    </cdr:from>
    <cdr:to>
      <cdr:x>0.95913</cdr:x>
      <cdr:y>0.95864</cdr:y>
    </cdr:to>
    <cdr:sp macro="" textlink="">
      <cdr:nvSpPr>
        <cdr:cNvPr id="2" name="矩形 1"/>
        <cdr:cNvSpPr/>
      </cdr:nvSpPr>
      <cdr:spPr>
        <a:xfrm xmlns:a="http://schemas.openxmlformats.org/drawingml/2006/main">
          <a:off x="3857625" y="2419350"/>
          <a:ext cx="610235" cy="238125"/>
        </a:xfrm>
        <a:prstGeom xmlns:a="http://schemas.openxmlformats.org/drawingml/2006/main" prst="rect">
          <a:avLst/>
        </a:prstGeom>
      </cdr:spPr>
      <cdr:txBody>
        <a:bodyPr xmlns:a="http://schemas.openxmlformats.org/drawingml/2006/main" vertOverflow="clip" horzOverflow="clip" wrap="square" rtlCol="0" anchor="t"/>
        <a:lstStyle xmlns:a="http://schemas.openxmlformats.org/drawingml/2006/main">
          <a:defPPr>
            <a:defRPr lang="zh-CN"/>
          </a:defPPr>
          <a:lvl1pPr marL="0" algn="l" defTabSz="914400" rtl="0" eaLnBrk="1" latinLnBrk="0" hangingPunct="1">
            <a:defRPr sz="1100">
              <a:latin typeface="+mn-lt"/>
              <a:ea typeface="+mn-ea"/>
              <a:cs typeface="+mn-cs"/>
            </a:defRPr>
          </a:lvl1pPr>
          <a:lvl2pPr marL="457200" algn="l" defTabSz="914400" rtl="0" eaLnBrk="1" latinLnBrk="0" hangingPunct="1">
            <a:defRPr sz="1100">
              <a:latin typeface="+mn-lt"/>
              <a:ea typeface="+mn-ea"/>
              <a:cs typeface="+mn-cs"/>
            </a:defRPr>
          </a:lvl2pPr>
          <a:lvl3pPr marL="914400" algn="l" defTabSz="914400" rtl="0" eaLnBrk="1" latinLnBrk="0" hangingPunct="1">
            <a:defRPr sz="1100">
              <a:latin typeface="+mn-lt"/>
              <a:ea typeface="+mn-ea"/>
              <a:cs typeface="+mn-cs"/>
            </a:defRPr>
          </a:lvl3pPr>
          <a:lvl4pPr marL="1371600" algn="l" defTabSz="914400" rtl="0" eaLnBrk="1" latinLnBrk="0" hangingPunct="1">
            <a:defRPr sz="1100">
              <a:latin typeface="+mn-lt"/>
              <a:ea typeface="+mn-ea"/>
              <a:cs typeface="+mn-cs"/>
            </a:defRPr>
          </a:lvl4pPr>
          <a:lvl5pPr marL="1828800" algn="l" defTabSz="914400" rtl="0" eaLnBrk="1" latinLnBrk="0" hangingPunct="1">
            <a:defRPr sz="1100">
              <a:latin typeface="+mn-lt"/>
              <a:ea typeface="+mn-ea"/>
              <a:cs typeface="+mn-cs"/>
            </a:defRPr>
          </a:lvl5pPr>
          <a:lvl6pPr marL="2286000" algn="l" defTabSz="914400" rtl="0" eaLnBrk="1" latinLnBrk="0" hangingPunct="1">
            <a:defRPr sz="1100">
              <a:latin typeface="+mn-lt"/>
              <a:ea typeface="+mn-ea"/>
              <a:cs typeface="+mn-cs"/>
            </a:defRPr>
          </a:lvl6pPr>
          <a:lvl7pPr marL="2743200" algn="l" defTabSz="914400" rtl="0" eaLnBrk="1" latinLnBrk="0" hangingPunct="1">
            <a:defRPr sz="1100">
              <a:latin typeface="+mn-lt"/>
              <a:ea typeface="+mn-ea"/>
              <a:cs typeface="+mn-cs"/>
            </a:defRPr>
          </a:lvl7pPr>
          <a:lvl8pPr marL="3200400" algn="l" defTabSz="914400" rtl="0" eaLnBrk="1" latinLnBrk="0" hangingPunct="1">
            <a:defRPr sz="1100">
              <a:latin typeface="+mn-lt"/>
              <a:ea typeface="+mn-ea"/>
              <a:cs typeface="+mn-cs"/>
            </a:defRPr>
          </a:lvl8pPr>
          <a:lvl9pPr marL="3657600" algn="l" defTabSz="914400" rtl="0" eaLnBrk="1" latinLnBrk="0" hangingPunct="1">
            <a:defRPr sz="1100">
              <a:latin typeface="+mn-lt"/>
              <a:ea typeface="+mn-ea"/>
              <a:cs typeface="+mn-cs"/>
            </a:defRPr>
          </a:lvl9pPr>
        </a:lstStyle>
        <a:p xmlns:a="http://schemas.openxmlformats.org/drawingml/2006/main">
          <a:r>
            <a:rPr lang="en-US" altLang="zh-CN"/>
            <a:t>Vusers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8BB11-A3C4-4CA3-BFE5-A898A55DD235}" type="datetimeFigureOut">
              <a:rPr lang="zh-CN" altLang="en-US" smtClean="0"/>
              <a:t>2016/12/29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965D-D929-4741-B00B-61997D0DF8DF}" type="slidenum">
              <a:rPr lang="zh-CN" altLang="en-US" smtClean="0"/>
              <a:t>‹#›</a:t>
            </a:fld>
            <a:endParaRPr lang="zh-CN" altLang="en-US"/>
          </a:p>
        </p:txBody>
      </p:sp>
    </p:spTree>
    <p:extLst>
      <p:ext uri="{BB962C8B-B14F-4D97-AF65-F5344CB8AC3E}">
        <p14:creationId xmlns:p14="http://schemas.microsoft.com/office/powerpoint/2010/main" val="31956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075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大家好，下面我代表我们测试小组，对我们对</a:t>
            </a:r>
            <a:r>
              <a:rPr lang="en-US" altLang="zh-CN" sz="1200" b="0" i="0" kern="1200" dirty="0" smtClean="0">
                <a:solidFill>
                  <a:schemeClr val="tx1"/>
                </a:solidFill>
                <a:effectLst/>
                <a:latin typeface="+mn-lt"/>
                <a:ea typeface="+mn-ea"/>
                <a:cs typeface="+mn-cs"/>
              </a:rPr>
              <a:t>TMS</a:t>
            </a:r>
            <a:r>
              <a:rPr lang="zh-CN" altLang="en-US" sz="1200" b="0" i="0" kern="1200" dirty="0" smtClean="0">
                <a:solidFill>
                  <a:schemeClr val="tx1"/>
                </a:solidFill>
                <a:effectLst/>
                <a:latin typeface="+mn-lt"/>
                <a:ea typeface="+mn-ea"/>
                <a:cs typeface="+mn-cs"/>
              </a:rPr>
              <a:t>的测试结果做一个报告。</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如果有出现测出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的地方，可以做如下表达</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Zarro</a:t>
            </a:r>
            <a:r>
              <a:rPr lang="en-US" altLang="zh-CN" sz="1200" b="0" i="0" kern="1200" dirty="0" smtClean="0">
                <a:solidFill>
                  <a:schemeClr val="tx1"/>
                </a:solidFill>
                <a:effectLst/>
                <a:latin typeface="+mn-lt"/>
                <a:ea typeface="+mn-ea"/>
                <a:cs typeface="+mn-cs"/>
              </a:rPr>
              <a:t> boogs = zero bugs = 0 bugs</a:t>
            </a:r>
          </a:p>
          <a:p>
            <a:r>
              <a:rPr lang="zh-CN" altLang="en-US" sz="1200" b="0" i="0" kern="1200" dirty="0" smtClean="0">
                <a:solidFill>
                  <a:schemeClr val="tx1"/>
                </a:solidFill>
                <a:effectLst/>
                <a:latin typeface="+mn-lt"/>
                <a:ea typeface="+mn-ea"/>
                <a:cs typeface="+mn-cs"/>
              </a:rPr>
              <a:t>意为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a:rPr>
              <a:t>软件缺陷</a:t>
            </a:r>
            <a:r>
              <a:rPr lang="zh-CN" altLang="en-US" sz="1200" b="0" i="0" kern="1200" dirty="0" smtClean="0">
                <a:solidFill>
                  <a:schemeClr val="tx1"/>
                </a:solidFill>
                <a:effectLst/>
                <a:latin typeface="+mn-lt"/>
                <a:ea typeface="+mn-ea"/>
                <a:cs typeface="+mn-cs"/>
              </a:rPr>
              <a:t>），是个元语句，只是一种幽默的说法，因为软件会存在潜在的缺陷，只是没有被发现而已。</a:t>
            </a:r>
          </a:p>
          <a:p>
            <a:r>
              <a:rPr lang="en-US" altLang="zh-CN" sz="1200" b="0" i="0" kern="1200" dirty="0" smtClean="0">
                <a:solidFill>
                  <a:schemeClr val="tx1"/>
                </a:solidFill>
                <a:effectLst/>
                <a:latin typeface="+mn-lt"/>
                <a:ea typeface="+mn-ea"/>
                <a:cs typeface="+mn-cs"/>
              </a:rPr>
              <a:t>Bugzilla</a:t>
            </a:r>
            <a:r>
              <a:rPr lang="zh-CN" altLang="en-US" sz="1200" b="0" i="0" kern="1200" dirty="0" smtClean="0">
                <a:solidFill>
                  <a:schemeClr val="tx1"/>
                </a:solidFill>
                <a:effectLst/>
                <a:latin typeface="+mn-lt"/>
                <a:ea typeface="+mn-ea"/>
                <a:cs typeface="+mn-cs"/>
              </a:rPr>
              <a:t>软件会在搜索</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列表时返回</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时提示该语句。</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a:t>
            </a:fld>
            <a:endParaRPr lang="zh-CN" altLang="en-US"/>
          </a:p>
        </p:txBody>
      </p:sp>
    </p:spTree>
    <p:extLst>
      <p:ext uri="{BB962C8B-B14F-4D97-AF65-F5344CB8AC3E}">
        <p14:creationId xmlns:p14="http://schemas.microsoft.com/office/powerpoint/2010/main" val="3706952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先对我们的测试范围做一个说明</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基本上就是一些规范的完整的测试。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我们主要想</a:t>
            </a:r>
            <a:r>
              <a:rPr lang="en-US" altLang="zh-CN" dirty="0" smtClean="0"/>
              <a:t>declare</a:t>
            </a:r>
            <a:r>
              <a:rPr lang="zh-CN" altLang="en-US" dirty="0" smtClean="0"/>
              <a:t>的一个地方是</a:t>
            </a:r>
            <a:r>
              <a:rPr lang="en-US" altLang="zh-CN" dirty="0" smtClean="0"/>
              <a:t>message</a:t>
            </a:r>
            <a:r>
              <a:rPr lang="zh-CN" altLang="en-US" dirty="0" smtClean="0"/>
              <a:t>模块不纳入测试范围，也就是不对它进行测试用例的设计，因为这是一个需求文档对它删除的描述没有及时同步的问题</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10</a:t>
            </a:fld>
            <a:endParaRPr lang="zh-CN" altLang="en-US"/>
          </a:p>
        </p:txBody>
      </p:sp>
    </p:spTree>
    <p:extLst>
      <p:ext uri="{BB962C8B-B14F-4D97-AF65-F5344CB8AC3E}">
        <p14:creationId xmlns:p14="http://schemas.microsoft.com/office/powerpoint/2010/main" val="136895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总的来说，在</a:t>
            </a:r>
            <a:r>
              <a:rPr lang="zh-CN" altLang="en-US" dirty="0" smtClean="0"/>
              <a:t>我们设计的</a:t>
            </a:r>
            <a:r>
              <a:rPr lang="en-US" altLang="zh-CN" dirty="0" smtClean="0"/>
              <a:t>293</a:t>
            </a:r>
            <a:r>
              <a:rPr lang="zh-CN" altLang="en-US" dirty="0" smtClean="0"/>
              <a:t>个用例中，</a:t>
            </a:r>
            <a:r>
              <a:rPr lang="en-US" altLang="zh-CN" dirty="0" smtClean="0"/>
              <a:t>FAIL</a:t>
            </a:r>
            <a:r>
              <a:rPr lang="zh-CN" altLang="en-US" dirty="0" smtClean="0"/>
              <a:t>和</a:t>
            </a:r>
            <a:r>
              <a:rPr lang="en-US" altLang="zh-CN" dirty="0" smtClean="0"/>
              <a:t>NA</a:t>
            </a:r>
            <a:r>
              <a:rPr lang="zh-CN" altLang="en-US" dirty="0" smtClean="0"/>
              <a:t>占的比例超过了</a:t>
            </a:r>
            <a:r>
              <a:rPr lang="en-US" altLang="zh-CN" dirty="0" smtClean="0"/>
              <a:t>40%</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11</a:t>
            </a:fld>
            <a:endParaRPr lang="zh-CN" altLang="en-US"/>
          </a:p>
        </p:txBody>
      </p:sp>
    </p:spTree>
    <p:extLst>
      <p:ext uri="{BB962C8B-B14F-4D97-AF65-F5344CB8AC3E}">
        <p14:creationId xmlns:p14="http://schemas.microsoft.com/office/powerpoint/2010/main" val="442839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最终报的</a:t>
            </a:r>
            <a:r>
              <a:rPr lang="en-US" altLang="zh-CN" dirty="0" smtClean="0"/>
              <a:t>BUG</a:t>
            </a:r>
            <a:r>
              <a:rPr lang="zh-CN" altLang="en-US" dirty="0" smtClean="0"/>
              <a:t>数是</a:t>
            </a:r>
            <a:r>
              <a:rPr lang="en-US" altLang="zh-CN" dirty="0" smtClean="0"/>
              <a:t>134</a:t>
            </a:r>
            <a:r>
              <a:rPr lang="zh-CN" altLang="en-US" dirty="0" smtClean="0"/>
              <a:t>个，它的严重性主要集中在</a:t>
            </a:r>
            <a:r>
              <a:rPr lang="en-US" altLang="zh-CN" dirty="0" smtClean="0"/>
              <a:t>normal</a:t>
            </a:r>
            <a:r>
              <a:rPr lang="zh-CN" altLang="en-US" dirty="0" smtClean="0"/>
              <a:t>到</a:t>
            </a:r>
            <a:r>
              <a:rPr lang="en-US" altLang="zh-CN" dirty="0" smtClean="0"/>
              <a:t>critical</a:t>
            </a:r>
            <a:r>
              <a:rPr lang="zh-CN" altLang="en-US" dirty="0" smtClean="0"/>
              <a:t>之间，</a:t>
            </a:r>
            <a:r>
              <a:rPr lang="en-US" altLang="zh-CN" dirty="0" smtClean="0"/>
              <a:t>critical</a:t>
            </a:r>
            <a:r>
              <a:rPr lang="zh-CN" altLang="en-US" dirty="0" smtClean="0"/>
              <a:t>这么高是因为安全性</a:t>
            </a:r>
            <a:r>
              <a:rPr lang="en-US" altLang="zh-CN" dirty="0" smtClean="0"/>
              <a:t>BUG</a:t>
            </a:r>
            <a:r>
              <a:rPr lang="zh-CN" altLang="en-US" dirty="0" smtClean="0"/>
              <a:t>比较多</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12</a:t>
            </a:fld>
            <a:endParaRPr lang="zh-CN" altLang="en-US"/>
          </a:p>
        </p:txBody>
      </p:sp>
    </p:spTree>
    <p:extLst>
      <p:ext uri="{BB962C8B-B14F-4D97-AF65-F5344CB8AC3E}">
        <p14:creationId xmlns:p14="http://schemas.microsoft.com/office/powerpoint/2010/main" val="68021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具体来看数据库测试</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13</a:t>
            </a:fld>
            <a:endParaRPr lang="zh-CN" altLang="en-US"/>
          </a:p>
        </p:txBody>
      </p:sp>
    </p:spTree>
    <p:extLst>
      <p:ext uri="{BB962C8B-B14F-4D97-AF65-F5344CB8AC3E}">
        <p14:creationId xmlns:p14="http://schemas.microsoft.com/office/powerpoint/2010/main" val="31934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三分之二的用例是</a:t>
            </a:r>
            <a:r>
              <a:rPr lang="en-US" altLang="zh-CN" dirty="0" smtClean="0"/>
              <a:t>FAIL</a:t>
            </a:r>
            <a:r>
              <a:rPr lang="zh-CN" altLang="en-US" dirty="0" smtClean="0"/>
              <a:t>或者</a:t>
            </a:r>
            <a:r>
              <a:rPr lang="en-US" altLang="zh-CN" dirty="0" smtClean="0"/>
              <a:t>NA</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14</a:t>
            </a:fld>
            <a:endParaRPr lang="zh-CN" altLang="en-US"/>
          </a:p>
        </p:txBody>
      </p:sp>
    </p:spTree>
    <p:extLst>
      <p:ext uri="{BB962C8B-B14F-4D97-AF65-F5344CB8AC3E}">
        <p14:creationId xmlns:p14="http://schemas.microsoft.com/office/powerpoint/2010/main" val="255098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并且出现的</a:t>
            </a:r>
            <a:r>
              <a:rPr lang="en-US" altLang="zh-CN" dirty="0" smtClean="0"/>
              <a:t>BUG</a:t>
            </a:r>
            <a:r>
              <a:rPr lang="zh-CN" altLang="en-US" dirty="0" smtClean="0"/>
              <a:t>都会较大程度地影响功能</a:t>
            </a:r>
          </a:p>
        </p:txBody>
      </p:sp>
      <p:sp>
        <p:nvSpPr>
          <p:cNvPr id="4" name="灯片编号占位符 3"/>
          <p:cNvSpPr>
            <a:spLocks noGrp="1"/>
          </p:cNvSpPr>
          <p:nvPr>
            <p:ph type="sldNum" sz="quarter" idx="10"/>
          </p:nvPr>
        </p:nvSpPr>
        <p:spPr/>
        <p:txBody>
          <a:bodyPr/>
          <a:lstStyle/>
          <a:p>
            <a:fld id="{35CE965D-D929-4741-B00B-61997D0DF8DF}" type="slidenum">
              <a:rPr lang="zh-CN" altLang="en-US" smtClean="0"/>
              <a:t>15</a:t>
            </a:fld>
            <a:endParaRPr lang="zh-CN" altLang="en-US"/>
          </a:p>
        </p:txBody>
      </p:sp>
    </p:spTree>
    <p:extLst>
      <p:ext uri="{BB962C8B-B14F-4D97-AF65-F5344CB8AC3E}">
        <p14:creationId xmlns:p14="http://schemas.microsoft.com/office/powerpoint/2010/main" val="213284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总的来说这一部分的实现质量比较低，实例设计、关系设计都有</a:t>
            </a:r>
            <a:r>
              <a:rPr lang="zh-CN" altLang="en-US" smtClean="0"/>
              <a:t>很大缺陷，某些</a:t>
            </a:r>
            <a:r>
              <a:rPr lang="zh-CN" altLang="en-US" dirty="0" smtClean="0"/>
              <a:t>数据库表单和系统没有集成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16</a:t>
            </a:fld>
            <a:endParaRPr lang="zh-CN" altLang="en-US"/>
          </a:p>
        </p:txBody>
      </p:sp>
    </p:spTree>
    <p:extLst>
      <p:ext uri="{BB962C8B-B14F-4D97-AF65-F5344CB8AC3E}">
        <p14:creationId xmlns:p14="http://schemas.microsoft.com/office/powerpoint/2010/main" val="34596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功能测试部分</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17</a:t>
            </a:fld>
            <a:endParaRPr lang="zh-CN" altLang="en-US"/>
          </a:p>
        </p:txBody>
      </p:sp>
    </p:spTree>
    <p:extLst>
      <p:ext uri="{BB962C8B-B14F-4D97-AF65-F5344CB8AC3E}">
        <p14:creationId xmlns:p14="http://schemas.microsoft.com/office/powerpoint/2010/main" val="872971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1E2223"/>
                </a:solidFill>
                <a:latin typeface="SciFly" panose="02000606030000020004" pitchFamily="2" charset="0"/>
                <a:ea typeface="方正兰亭粗黑简体" panose="02000000000000000000"/>
              </a:rPr>
              <a:t>Team Structure</a:t>
            </a:r>
            <a:r>
              <a:rPr lang="zh-CN" altLang="en-US" sz="1200" dirty="0" smtClean="0">
                <a:solidFill>
                  <a:srgbClr val="1E2223"/>
                </a:solidFill>
                <a:latin typeface="SciFly" panose="02000606030000020004" pitchFamily="2" charset="0"/>
                <a:ea typeface="方正兰亭粗黑简体" panose="02000000000000000000"/>
              </a:rPr>
              <a:t>模块的情况还算</a:t>
            </a:r>
            <a:r>
              <a:rPr lang="en-US" altLang="zh-CN" sz="1200" dirty="0" smtClean="0">
                <a:solidFill>
                  <a:srgbClr val="1E2223"/>
                </a:solidFill>
                <a:latin typeface="SciFly" panose="02000606030000020004" pitchFamily="2" charset="0"/>
                <a:ea typeface="方正兰亭粗黑简体" panose="02000000000000000000"/>
              </a:rPr>
              <a:t>OK</a:t>
            </a:r>
            <a:r>
              <a:rPr lang="zh-CN" altLang="en-US" sz="1200" dirty="0" smtClean="0">
                <a:solidFill>
                  <a:srgbClr val="1E2223"/>
                </a:solidFill>
                <a:latin typeface="SciFly" panose="02000606030000020004" pitchFamily="2" charset="0"/>
                <a:ea typeface="方正兰亭粗黑简体" panose="02000000000000000000"/>
              </a:rPr>
              <a:t>，（个别</a:t>
            </a:r>
            <a:r>
              <a:rPr lang="en-US" altLang="zh-CN" sz="1200" dirty="0" smtClean="0">
                <a:solidFill>
                  <a:srgbClr val="1E2223"/>
                </a:solidFill>
                <a:latin typeface="SciFly" panose="02000606030000020004" pitchFamily="2" charset="0"/>
                <a:ea typeface="方正兰亭粗黑简体" panose="02000000000000000000"/>
              </a:rPr>
              <a:t>fail</a:t>
            </a:r>
            <a:r>
              <a:rPr lang="zh-CN" altLang="en-US" sz="1200" dirty="0" smtClean="0">
                <a:solidFill>
                  <a:srgbClr val="1E2223"/>
                </a:solidFill>
                <a:latin typeface="SciFly" panose="02000606030000020004" pitchFamily="2" charset="0"/>
                <a:ea typeface="方正兰亭粗黑简体" panose="02000000000000000000"/>
              </a:rPr>
              <a:t>或</a:t>
            </a:r>
            <a:r>
              <a:rPr lang="en-US" altLang="zh-CN" sz="1200" dirty="0" smtClean="0">
                <a:solidFill>
                  <a:srgbClr val="1E2223"/>
                </a:solidFill>
                <a:latin typeface="SciFly" panose="02000606030000020004" pitchFamily="2" charset="0"/>
                <a:ea typeface="方正兰亭粗黑简体" panose="02000000000000000000"/>
              </a:rPr>
              <a:t>NA</a:t>
            </a:r>
            <a:r>
              <a:rPr lang="zh-CN" altLang="en-US" sz="1200" dirty="0" smtClean="0">
                <a:solidFill>
                  <a:srgbClr val="1E2223"/>
                </a:solidFill>
                <a:latin typeface="SciFly" panose="02000606030000020004" pitchFamily="2" charset="0"/>
                <a:ea typeface="方正兰亭粗黑简体" panose="02000000000000000000"/>
              </a:rPr>
              <a:t>）</a:t>
            </a:r>
            <a:endParaRPr lang="zh-CN" altLang="en-US" sz="1200" dirty="0">
              <a:solidFill>
                <a:srgbClr val="1E2223"/>
              </a:solidFill>
              <a:latin typeface="SciFly" panose="02000606030000020004" pitchFamily="2" charset="0"/>
              <a:ea typeface="方正兰亭粗黑简体" panose="02000000000000000000"/>
            </a:endParaRPr>
          </a:p>
        </p:txBody>
      </p:sp>
      <p:sp>
        <p:nvSpPr>
          <p:cNvPr id="4" name="灯片编号占位符 3"/>
          <p:cNvSpPr>
            <a:spLocks noGrp="1"/>
          </p:cNvSpPr>
          <p:nvPr>
            <p:ph type="sldNum" sz="quarter" idx="10"/>
          </p:nvPr>
        </p:nvSpPr>
        <p:spPr/>
        <p:txBody>
          <a:bodyPr/>
          <a:lstStyle/>
          <a:p>
            <a:fld id="{35CE965D-D929-4741-B00B-61997D0DF8DF}" type="slidenum">
              <a:rPr lang="zh-CN" altLang="en-US" smtClean="0"/>
              <a:t>18</a:t>
            </a:fld>
            <a:endParaRPr lang="zh-CN" altLang="en-US"/>
          </a:p>
        </p:txBody>
      </p:sp>
    </p:spTree>
    <p:extLst>
      <p:ext uri="{BB962C8B-B14F-4D97-AF65-F5344CB8AC3E}">
        <p14:creationId xmlns:p14="http://schemas.microsoft.com/office/powerpoint/2010/main" val="1412282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1E2223"/>
                </a:solidFill>
                <a:latin typeface="SciFly" panose="02000606030000020004" pitchFamily="2" charset="0"/>
                <a:ea typeface="方正兰亭粗黑简体" panose="02000000000000000000"/>
              </a:rPr>
              <a:t>Task Management</a:t>
            </a:r>
            <a:r>
              <a:rPr lang="zh-CN" altLang="en-US" sz="1200" dirty="0" smtClean="0">
                <a:solidFill>
                  <a:srgbClr val="1E2223"/>
                </a:solidFill>
                <a:latin typeface="SciFly" panose="02000606030000020004" pitchFamily="2" charset="0"/>
                <a:ea typeface="方正兰亭粗黑简体" panose="02000000000000000000"/>
              </a:rPr>
              <a:t>模块这个比例就达到将近一半了</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19</a:t>
            </a:fld>
            <a:endParaRPr lang="zh-CN" altLang="en-US"/>
          </a:p>
        </p:txBody>
      </p:sp>
    </p:spTree>
    <p:extLst>
      <p:ext uri="{BB962C8B-B14F-4D97-AF65-F5344CB8AC3E}">
        <p14:creationId xmlns:p14="http://schemas.microsoft.com/office/powerpoint/2010/main" val="108774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我们的报告分成四个部分，结论，还有测试数据的分析，以及我们是怎么得到这些数据的，也就是我们的测试工作，最后给出一些建议。</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a:t>
            </a:fld>
            <a:endParaRPr lang="zh-CN" altLang="en-US"/>
          </a:p>
        </p:txBody>
      </p:sp>
    </p:spTree>
    <p:extLst>
      <p:ext uri="{BB962C8B-B14F-4D97-AF65-F5344CB8AC3E}">
        <p14:creationId xmlns:p14="http://schemas.microsoft.com/office/powerpoint/2010/main" val="235893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1E2223"/>
                </a:solidFill>
                <a:latin typeface="SciFly" panose="02000606030000020004" pitchFamily="2" charset="0"/>
                <a:ea typeface="方正兰亭粗黑简体" panose="02000000000000000000"/>
              </a:rPr>
              <a:t>Task Daily Report</a:t>
            </a:r>
            <a:r>
              <a:rPr lang="zh-CN" altLang="en-US" sz="1200" dirty="0" smtClean="0">
                <a:solidFill>
                  <a:srgbClr val="1E2223"/>
                </a:solidFill>
                <a:latin typeface="SciFly" panose="02000606030000020004" pitchFamily="2" charset="0"/>
                <a:ea typeface="方正兰亭粗黑简体" panose="02000000000000000000"/>
              </a:rPr>
              <a:t>模块也比较糟糕</a:t>
            </a:r>
            <a:endParaRPr lang="zh-CN" altLang="en-US" sz="1200" dirty="0">
              <a:solidFill>
                <a:srgbClr val="1E2223"/>
              </a:solidFill>
              <a:latin typeface="SciFly" panose="02000606030000020004" pitchFamily="2" charset="0"/>
              <a:ea typeface="方正兰亭粗黑简体" panose="02000000000000000000"/>
            </a:endParaRPr>
          </a:p>
        </p:txBody>
      </p:sp>
      <p:sp>
        <p:nvSpPr>
          <p:cNvPr id="4" name="灯片编号占位符 3"/>
          <p:cNvSpPr>
            <a:spLocks noGrp="1"/>
          </p:cNvSpPr>
          <p:nvPr>
            <p:ph type="sldNum" sz="quarter" idx="10"/>
          </p:nvPr>
        </p:nvSpPr>
        <p:spPr/>
        <p:txBody>
          <a:bodyPr/>
          <a:lstStyle/>
          <a:p>
            <a:fld id="{35CE965D-D929-4741-B00B-61997D0DF8DF}" type="slidenum">
              <a:rPr lang="zh-CN" altLang="en-US" smtClean="0"/>
              <a:t>20</a:t>
            </a:fld>
            <a:endParaRPr lang="zh-CN" altLang="en-US"/>
          </a:p>
        </p:txBody>
      </p:sp>
    </p:spTree>
    <p:extLst>
      <p:ext uri="{BB962C8B-B14F-4D97-AF65-F5344CB8AC3E}">
        <p14:creationId xmlns:p14="http://schemas.microsoft.com/office/powerpoint/2010/main" val="2301576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BUG</a:t>
            </a:r>
            <a:r>
              <a:rPr lang="zh-CN" altLang="en-US" dirty="0" smtClean="0"/>
              <a:t>集中分布在</a:t>
            </a:r>
            <a:r>
              <a:rPr lang="en-US" altLang="zh-CN" sz="1200" dirty="0" smtClean="0">
                <a:solidFill>
                  <a:srgbClr val="1E2223"/>
                </a:solidFill>
                <a:latin typeface="SciFly" panose="02000606030000020004" pitchFamily="2" charset="0"/>
                <a:ea typeface="方正兰亭粗黑简体" panose="02000000000000000000"/>
              </a:rPr>
              <a:t>Task Management</a:t>
            </a:r>
            <a:r>
              <a:rPr lang="zh-CN" altLang="en-US" sz="1200" dirty="0" smtClean="0">
                <a:solidFill>
                  <a:srgbClr val="1E2223"/>
                </a:solidFill>
                <a:latin typeface="SciFly" panose="02000606030000020004" pitchFamily="2" charset="0"/>
                <a:ea typeface="方正兰亭粗黑简体" panose="02000000000000000000"/>
              </a:rPr>
              <a:t>模块最多，</a:t>
            </a:r>
            <a:r>
              <a:rPr lang="en-US" altLang="zh-CN" sz="1200" dirty="0" smtClean="0">
                <a:solidFill>
                  <a:srgbClr val="1E2223"/>
                </a:solidFill>
                <a:latin typeface="SciFly" panose="02000606030000020004" pitchFamily="2" charset="0"/>
                <a:ea typeface="方正兰亭粗黑简体" panose="02000000000000000000"/>
              </a:rPr>
              <a:t>Task Daily Report</a:t>
            </a:r>
            <a:r>
              <a:rPr lang="zh-CN" altLang="en-US" sz="1200" dirty="0" smtClean="0">
                <a:solidFill>
                  <a:srgbClr val="1E2223"/>
                </a:solidFill>
                <a:latin typeface="SciFly" panose="02000606030000020004" pitchFamily="2" charset="0"/>
                <a:ea typeface="方正兰亭粗黑简体" panose="02000000000000000000"/>
              </a:rPr>
              <a:t>模块也有相对比较多</a:t>
            </a:r>
            <a:endParaRPr lang="zh-CN" altLang="en-US"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21</a:t>
            </a:fld>
            <a:endParaRPr lang="zh-CN" altLang="en-US"/>
          </a:p>
        </p:txBody>
      </p:sp>
    </p:spTree>
    <p:extLst>
      <p:ext uri="{BB962C8B-B14F-4D97-AF65-F5344CB8AC3E}">
        <p14:creationId xmlns:p14="http://schemas.microsoft.com/office/powerpoint/2010/main" val="3735256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主要是这样四种类型的问题，要么是功能没有实现，要么缺失按钮，而且整个系统权限逻辑混乱，对于错误的输入没法判别。</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22</a:t>
            </a:fld>
            <a:endParaRPr lang="zh-CN" altLang="en-US"/>
          </a:p>
        </p:txBody>
      </p:sp>
    </p:spTree>
    <p:extLst>
      <p:ext uri="{BB962C8B-B14F-4D97-AF65-F5344CB8AC3E}">
        <p14:creationId xmlns:p14="http://schemas.microsoft.com/office/powerpoint/2010/main" val="164928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再来看一下非功能测试部分的数据分析。</a:t>
            </a:r>
            <a:endParaRPr lang="en-US" altLang="zh-CN"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23</a:t>
            </a:fld>
            <a:endParaRPr lang="zh-CN" altLang="en-US"/>
          </a:p>
        </p:txBody>
      </p:sp>
    </p:spTree>
    <p:extLst>
      <p:ext uri="{BB962C8B-B14F-4D97-AF65-F5344CB8AC3E}">
        <p14:creationId xmlns:p14="http://schemas.microsoft.com/office/powerpoint/2010/main" val="3910301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安全性测试大多是</a:t>
            </a:r>
            <a:r>
              <a:rPr lang="en-US" altLang="zh-CN" dirty="0" smtClean="0"/>
              <a:t>critical</a:t>
            </a:r>
            <a:r>
              <a:rPr lang="zh-CN" altLang="en-US" dirty="0" smtClean="0"/>
              <a:t>的</a:t>
            </a:r>
            <a:r>
              <a:rPr lang="en-US" altLang="zh-CN" dirty="0" smtClean="0"/>
              <a:t>BUG</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24</a:t>
            </a:fld>
            <a:endParaRPr lang="zh-CN" altLang="en-US"/>
          </a:p>
        </p:txBody>
      </p:sp>
    </p:spTree>
    <p:extLst>
      <p:ext uri="{BB962C8B-B14F-4D97-AF65-F5344CB8AC3E}">
        <p14:creationId xmlns:p14="http://schemas.microsoft.com/office/powerpoint/2010/main" val="164341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这是我们用</a:t>
            </a:r>
            <a:r>
              <a:rPr lang="en-US" altLang="zh-CN" dirty="0" err="1" smtClean="0"/>
              <a:t>APPScan</a:t>
            </a:r>
            <a:r>
              <a:rPr lang="zh-CN" altLang="en-US" dirty="0" smtClean="0"/>
              <a:t>扫描的原始结果。其中最多而且危险度最高的就是</a:t>
            </a:r>
            <a:r>
              <a:rPr lang="en-US" altLang="zh-CN" dirty="0" smtClean="0"/>
              <a:t>SQL</a:t>
            </a:r>
            <a:r>
              <a:rPr lang="zh-CN" altLang="en-US" dirty="0" smtClean="0"/>
              <a:t>注入、</a:t>
            </a:r>
            <a:r>
              <a:rPr lang="zh-CN" altLang="en-US" sz="1200" dirty="0" smtClean="0">
                <a:latin typeface="微软雅黑" panose="020B0503020204020204" pitchFamily="34" charset="-122"/>
                <a:ea typeface="微软雅黑" panose="020B0503020204020204" pitchFamily="34" charset="-122"/>
              </a:rPr>
              <a:t>跨站脚本编制、跨站请求伪造。</a:t>
            </a:r>
            <a:endParaRPr lang="en-US" altLang="zh-CN" sz="1200" dirty="0" smtClean="0">
              <a:latin typeface="微软雅黑" panose="020B0503020204020204" pitchFamily="34" charset="-122"/>
              <a:ea typeface="微软雅黑" panose="020B0503020204020204" pitchFamily="34" charset="-122"/>
            </a:endParaRPr>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25</a:t>
            </a:fld>
            <a:endParaRPr lang="zh-CN" altLang="en-US"/>
          </a:p>
        </p:txBody>
      </p:sp>
    </p:spTree>
    <p:extLst>
      <p:ext uri="{BB962C8B-B14F-4D97-AF65-F5344CB8AC3E}">
        <p14:creationId xmlns:p14="http://schemas.microsoft.com/office/powerpoint/2010/main" val="85312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声明一下性能测试这里，有一点问题就是，我们的服务器原来的带宽是</a:t>
            </a:r>
            <a:r>
              <a:rPr lang="en-US" altLang="zh-CN" dirty="0" smtClean="0"/>
              <a:t>1M</a:t>
            </a:r>
            <a:r>
              <a:rPr lang="zh-CN" altLang="en-US" dirty="0" smtClean="0"/>
              <a:t>而且它不支持带宽临时升级，但是</a:t>
            </a:r>
            <a:r>
              <a:rPr lang="en-US" altLang="zh-CN" dirty="0" smtClean="0"/>
              <a:t>SRS</a:t>
            </a:r>
            <a:r>
              <a:rPr lang="zh-CN" altLang="en-US" dirty="0" smtClean="0"/>
              <a:t>文档里面提出的生产环境下的建议配置是</a:t>
            </a:r>
            <a:r>
              <a:rPr lang="en-US" altLang="zh-CN" dirty="0" smtClean="0"/>
              <a:t>10M</a:t>
            </a:r>
            <a:r>
              <a:rPr lang="zh-CN" altLang="en-US" dirty="0" smtClean="0"/>
              <a:t>，所以我们在</a:t>
            </a:r>
            <a:r>
              <a:rPr lang="en-US" altLang="zh-CN" dirty="0" smtClean="0"/>
              <a:t>localhost</a:t>
            </a:r>
            <a:r>
              <a:rPr lang="zh-CN" altLang="en-US" dirty="0" smtClean="0"/>
              <a:t>和远程服务器都进行了测试，真实生产环境下的性能表现可能介于两者之间。从在测试环境下的表现来看，它的性能表现其实不是很好，在大概五十并发量的时候就不能达到平均响应时间在</a:t>
            </a:r>
            <a:r>
              <a:rPr lang="en-US" altLang="zh-CN" dirty="0" smtClean="0"/>
              <a:t>2s</a:t>
            </a:r>
            <a:r>
              <a:rPr lang="zh-CN" altLang="en-US" dirty="0" smtClean="0"/>
              <a:t>以内了。而且可以看到这个响应时间的上升不是非常缓慢的而是有点接近于直线的，就不是一个好的表现。但是在</a:t>
            </a:r>
            <a:r>
              <a:rPr lang="en-US" altLang="zh-CN" dirty="0" smtClean="0"/>
              <a:t>localhost</a:t>
            </a:r>
            <a:r>
              <a:rPr lang="zh-CN" altLang="en-US" dirty="0" smtClean="0"/>
              <a:t>上</a:t>
            </a:r>
            <a:r>
              <a:rPr lang="zh-CN" altLang="en-US" dirty="0" smtClean="0"/>
              <a:t>的表现还不错。</a:t>
            </a:r>
            <a:endParaRPr lang="zh-CN" altLang="en-US"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26</a:t>
            </a:fld>
            <a:endParaRPr lang="zh-CN" altLang="en-US"/>
          </a:p>
        </p:txBody>
      </p:sp>
    </p:spTree>
    <p:extLst>
      <p:ext uri="{BB962C8B-B14F-4D97-AF65-F5344CB8AC3E}">
        <p14:creationId xmlns:p14="http://schemas.microsoft.com/office/powerpoint/2010/main" val="1988490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TMS 30</a:t>
            </a:r>
            <a:r>
              <a:rPr lang="zh-CN" altLang="en-US" dirty="0" smtClean="0"/>
              <a:t>天无错运行的要求，我们没有</a:t>
            </a:r>
            <a:r>
              <a:rPr lang="en-US" altLang="zh-CN" dirty="0" smtClean="0"/>
              <a:t>30</a:t>
            </a:r>
            <a:r>
              <a:rPr lang="zh-CN" altLang="en-US" dirty="0" smtClean="0"/>
              <a:t>天的时间。从我们部署好测试环境开始，到昨天十点提交测试报告。一共是</a:t>
            </a:r>
            <a:r>
              <a:rPr lang="en-US" altLang="zh-CN" dirty="0" smtClean="0"/>
              <a:t>14</a:t>
            </a:r>
            <a:r>
              <a:rPr lang="zh-CN" altLang="en-US" dirty="0" smtClean="0"/>
              <a:t>天</a:t>
            </a:r>
            <a:r>
              <a:rPr lang="en-US" altLang="zh-CN" dirty="0" smtClean="0"/>
              <a:t>23</a:t>
            </a:r>
            <a:r>
              <a:rPr lang="zh-CN" altLang="en-US" dirty="0" smtClean="0"/>
              <a:t>小时</a:t>
            </a:r>
            <a:r>
              <a:rPr lang="en-US" altLang="zh-CN" dirty="0" smtClean="0"/>
              <a:t>27</a:t>
            </a:r>
            <a:r>
              <a:rPr lang="zh-CN" altLang="en-US" dirty="0" smtClean="0"/>
              <a:t>分钟无错运行。</a:t>
            </a:r>
            <a:endParaRPr lang="zh-CN" altLang="en-US" sz="1200" spc="3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27</a:t>
            </a:fld>
            <a:endParaRPr lang="zh-CN" altLang="en-US"/>
          </a:p>
        </p:txBody>
      </p:sp>
    </p:spTree>
    <p:extLst>
      <p:ext uri="{BB962C8B-B14F-4D97-AF65-F5344CB8AC3E}">
        <p14:creationId xmlns:p14="http://schemas.microsoft.com/office/powerpoint/2010/main" val="300571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界面测试</a:t>
            </a:r>
            <a:r>
              <a:rPr lang="en-US" altLang="zh-CN" dirty="0" smtClean="0"/>
              <a:t>FAIL</a:t>
            </a:r>
            <a:r>
              <a:rPr lang="zh-CN" altLang="en-US" dirty="0" smtClean="0"/>
              <a:t>的比例也很高，主要来说就是界面不友好、交互性上有一些问题，还有缺乏美感。不过这一部分的</a:t>
            </a:r>
            <a:r>
              <a:rPr lang="en-US" altLang="zh-CN" dirty="0" smtClean="0"/>
              <a:t>BUG</a:t>
            </a:r>
            <a:r>
              <a:rPr lang="zh-CN" altLang="en-US" dirty="0" smtClean="0"/>
              <a:t>都是</a:t>
            </a:r>
            <a:r>
              <a:rPr lang="en-US" altLang="zh-CN" dirty="0" smtClean="0"/>
              <a:t>minor</a:t>
            </a:r>
            <a:r>
              <a:rPr lang="zh-CN" altLang="en-US" dirty="0" smtClean="0"/>
              <a:t>及</a:t>
            </a:r>
            <a:r>
              <a:rPr lang="en-US" altLang="zh-CN" dirty="0" smtClean="0"/>
              <a:t>minor</a:t>
            </a:r>
            <a:r>
              <a:rPr lang="zh-CN" altLang="en-US" dirty="0" smtClean="0"/>
              <a:t>以下。</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28</a:t>
            </a:fld>
            <a:endParaRPr lang="zh-CN" altLang="en-US"/>
          </a:p>
        </p:txBody>
      </p:sp>
    </p:spTree>
    <p:extLst>
      <p:ext uri="{BB962C8B-B14F-4D97-AF65-F5344CB8AC3E}">
        <p14:creationId xmlns:p14="http://schemas.microsoft.com/office/powerpoint/2010/main" val="3884738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我们在兼容性测试选择的指标就是</a:t>
            </a:r>
            <a:r>
              <a:rPr lang="en-US" altLang="zh-CN" dirty="0" smtClean="0"/>
              <a:t>common</a:t>
            </a:r>
            <a:r>
              <a:rPr lang="en-US" altLang="zh-CN" baseline="0" dirty="0" smtClean="0"/>
              <a:t> sense</a:t>
            </a:r>
            <a:r>
              <a:rPr lang="zh-CN" altLang="en-US" baseline="0" dirty="0" smtClean="0"/>
              <a:t>的一些主流操作系统、浏览器、分辨率上进行测试</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29</a:t>
            </a:fld>
            <a:endParaRPr lang="zh-CN" altLang="en-US"/>
          </a:p>
        </p:txBody>
      </p:sp>
    </p:spTree>
    <p:extLst>
      <p:ext uri="{BB962C8B-B14F-4D97-AF65-F5344CB8AC3E}">
        <p14:creationId xmlns:p14="http://schemas.microsoft.com/office/powerpoint/2010/main" val="303808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a:t>
            </a:fld>
            <a:endParaRPr lang="zh-CN" altLang="en-US"/>
          </a:p>
        </p:txBody>
      </p:sp>
    </p:spTree>
    <p:extLst>
      <p:ext uri="{BB962C8B-B14F-4D97-AF65-F5344CB8AC3E}">
        <p14:creationId xmlns:p14="http://schemas.microsoft.com/office/powerpoint/2010/main" val="2925048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兼容性测试的情况还算不错，个别</a:t>
            </a:r>
            <a:r>
              <a:rPr lang="en-US" altLang="zh-CN" dirty="0" smtClean="0"/>
              <a:t>fail</a:t>
            </a:r>
            <a:r>
              <a:rPr lang="zh-CN" altLang="en-US" dirty="0" smtClean="0"/>
              <a:t>的严重性也很低。</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30</a:t>
            </a:fld>
            <a:endParaRPr lang="zh-CN" altLang="en-US"/>
          </a:p>
        </p:txBody>
      </p:sp>
    </p:spTree>
    <p:extLst>
      <p:ext uri="{BB962C8B-B14F-4D97-AF65-F5344CB8AC3E}">
        <p14:creationId xmlns:p14="http://schemas.microsoft.com/office/powerpoint/2010/main" val="556643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再介绍一下我们是怎么样去做的这些事情，怎么得到测试数据。</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31</a:t>
            </a:fld>
            <a:endParaRPr lang="zh-CN" altLang="en-US"/>
          </a:p>
        </p:txBody>
      </p:sp>
    </p:spTree>
    <p:extLst>
      <p:ext uri="{BB962C8B-B14F-4D97-AF65-F5344CB8AC3E}">
        <p14:creationId xmlns:p14="http://schemas.microsoft.com/office/powerpoint/2010/main" val="1033705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首先是团队分工。这是我们测试团队的人物形象，和分工情况，在之前的</a:t>
            </a:r>
            <a:r>
              <a:rPr lang="en-US" altLang="zh-CN" dirty="0" smtClean="0"/>
              <a:t>PPT</a:t>
            </a:r>
            <a:r>
              <a:rPr lang="zh-CN" altLang="en-US" dirty="0" smtClean="0"/>
              <a:t>也都有提到。总的来说是一个</a:t>
            </a:r>
            <a:r>
              <a:rPr lang="en-US" altLang="zh-CN" dirty="0" err="1" smtClean="0"/>
              <a:t>wordload</a:t>
            </a:r>
            <a:r>
              <a:rPr lang="zh-CN" altLang="en-US" dirty="0" smtClean="0"/>
              <a:t>比较平均，然后各自负责的部分耦合度比较小的一个分配情况。</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32</a:t>
            </a:fld>
            <a:endParaRPr lang="zh-CN" altLang="en-US"/>
          </a:p>
        </p:txBody>
      </p:sp>
    </p:spTree>
    <p:extLst>
      <p:ext uri="{BB962C8B-B14F-4D97-AF65-F5344CB8AC3E}">
        <p14:creationId xmlns:p14="http://schemas.microsoft.com/office/powerpoint/2010/main" val="1953483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我们的工作量粗略估计是</a:t>
            </a:r>
            <a:r>
              <a:rPr lang="en-US" altLang="zh-CN" dirty="0" smtClean="0"/>
              <a:t>90</a:t>
            </a:r>
            <a:r>
              <a:rPr lang="zh-CN" altLang="en-US" dirty="0" smtClean="0"/>
              <a:t>人时，但是因为我们第一次部署和接触一些测试工具，所以有耗费一些上手时间，所以实际测试估计是</a:t>
            </a:r>
            <a:r>
              <a:rPr lang="en-US" altLang="zh-CN" dirty="0" smtClean="0"/>
              <a:t>70</a:t>
            </a:r>
            <a:r>
              <a:rPr lang="zh-CN" altLang="en-US" dirty="0" smtClean="0"/>
              <a:t>人时。但其实我们大概在</a:t>
            </a:r>
            <a:r>
              <a:rPr lang="en-US" altLang="zh-CN" dirty="0" smtClean="0"/>
              <a:t>40</a:t>
            </a:r>
            <a:r>
              <a:rPr lang="zh-CN" altLang="en-US" dirty="0" smtClean="0"/>
              <a:t>人时的时候可以得出结论这个系统不能上线。但是作为一个课程的练习，我们继续把下面的测试过程完成。</a:t>
            </a:r>
            <a:endParaRPr lang="en-US" altLang="zh-CN"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33</a:t>
            </a:fld>
            <a:endParaRPr lang="zh-CN" altLang="en-US"/>
          </a:p>
        </p:txBody>
      </p:sp>
    </p:spTree>
    <p:extLst>
      <p:ext uri="{BB962C8B-B14F-4D97-AF65-F5344CB8AC3E}">
        <p14:creationId xmlns:p14="http://schemas.microsoft.com/office/powerpoint/2010/main" val="318934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SRS</a:t>
            </a:r>
            <a:r>
              <a:rPr lang="zh-CN" altLang="en-US" dirty="0" smtClean="0"/>
              <a:t>需求文档中对真实环境要求的建议，我们部署了一个比较接近真实用户环境的测试环境。</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下面的地址可以</a:t>
            </a:r>
            <a:r>
              <a:rPr lang="zh-CN" altLang="en-US" dirty="0" smtClean="0"/>
              <a:t>访问到我们的测试环境</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34</a:t>
            </a:fld>
            <a:endParaRPr lang="zh-CN" altLang="en-US"/>
          </a:p>
        </p:txBody>
      </p:sp>
    </p:spTree>
    <p:extLst>
      <p:ext uri="{BB962C8B-B14F-4D97-AF65-F5344CB8AC3E}">
        <p14:creationId xmlns:p14="http://schemas.microsoft.com/office/powerpoint/2010/main" val="998679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这是我们测试过程的一些</a:t>
            </a:r>
            <a:r>
              <a:rPr lang="en-US" altLang="zh-CN" dirty="0" smtClean="0"/>
              <a:t>milestone</a:t>
            </a:r>
            <a:r>
              <a:rPr lang="zh-CN" altLang="en-US" dirty="0" smtClean="0"/>
              <a:t>，重心还是测试用例的设计和执行。</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35</a:t>
            </a:fld>
            <a:endParaRPr lang="zh-CN" altLang="en-US"/>
          </a:p>
        </p:txBody>
      </p:sp>
    </p:spTree>
    <p:extLst>
      <p:ext uri="{BB962C8B-B14F-4D97-AF65-F5344CB8AC3E}">
        <p14:creationId xmlns:p14="http://schemas.microsoft.com/office/powerpoint/2010/main" val="112082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快版：这是我们用到是一些测试方法。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慢版：我们</a:t>
            </a:r>
            <a:r>
              <a:rPr lang="zh-CN" altLang="en-US" dirty="0" smtClean="0"/>
              <a:t>的测试是黑盒测试。在设计测试用例的设计用到的方法是边界值和等价类。人工测试和自动化测试都有用到。</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36</a:t>
            </a:fld>
            <a:endParaRPr lang="zh-CN" altLang="en-US"/>
          </a:p>
        </p:txBody>
      </p:sp>
    </p:spTree>
    <p:extLst>
      <p:ext uri="{BB962C8B-B14F-4D97-AF65-F5344CB8AC3E}">
        <p14:creationId xmlns:p14="http://schemas.microsoft.com/office/powerpoint/2010/main" val="15229594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这是一些管理</a:t>
            </a:r>
            <a:r>
              <a:rPr lang="en-US" altLang="zh-CN" dirty="0" smtClean="0"/>
              <a:t>BUG</a:t>
            </a:r>
            <a:r>
              <a:rPr lang="zh-CN" altLang="en-US" dirty="0" smtClean="0"/>
              <a:t>和提高</a:t>
            </a:r>
            <a:r>
              <a:rPr lang="zh-CN" altLang="en-US" dirty="0" smtClean="0"/>
              <a:t>非功能测试效率</a:t>
            </a:r>
            <a:r>
              <a:rPr lang="zh-CN" altLang="en-US" dirty="0" smtClean="0"/>
              <a:t>的工具。</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37</a:t>
            </a:fld>
            <a:endParaRPr lang="zh-CN" altLang="en-US"/>
          </a:p>
        </p:txBody>
      </p:sp>
    </p:spTree>
    <p:extLst>
      <p:ext uri="{BB962C8B-B14F-4D97-AF65-F5344CB8AC3E}">
        <p14:creationId xmlns:p14="http://schemas.microsoft.com/office/powerpoint/2010/main" val="3644148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最后是我们在测试的角度对这个系统的整个团队的一些建议</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38</a:t>
            </a:fld>
            <a:endParaRPr lang="zh-CN" altLang="en-US"/>
          </a:p>
        </p:txBody>
      </p:sp>
    </p:spTree>
    <p:extLst>
      <p:ext uri="{BB962C8B-B14F-4D97-AF65-F5344CB8AC3E}">
        <p14:creationId xmlns:p14="http://schemas.microsoft.com/office/powerpoint/2010/main" val="311761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开发人员最重要的还是要增加系统的鲁棒性、功能的完整性，还有安全性。需求分析和项目管理这些方面也要注意表达和沟通。</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39</a:t>
            </a:fld>
            <a:endParaRPr lang="zh-CN" altLang="en-US"/>
          </a:p>
        </p:txBody>
      </p:sp>
    </p:spTree>
    <p:extLst>
      <p:ext uri="{BB962C8B-B14F-4D97-AF65-F5344CB8AC3E}">
        <p14:creationId xmlns:p14="http://schemas.microsoft.com/office/powerpoint/2010/main" val="310979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首先，这个系统不。能。上。线。</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4</a:t>
            </a:fld>
            <a:endParaRPr lang="zh-CN" altLang="en-US"/>
          </a:p>
        </p:txBody>
      </p:sp>
    </p:spTree>
    <p:extLst>
      <p:ext uri="{BB962C8B-B14F-4D97-AF65-F5344CB8AC3E}">
        <p14:creationId xmlns:p14="http://schemas.microsoft.com/office/powerpoint/2010/main" val="1718822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还有一点点小彩蛋，就是我们在测试过程中对</a:t>
            </a:r>
            <a:r>
              <a:rPr lang="en-US" altLang="zh-CN" dirty="0" smtClean="0"/>
              <a:t>Bugzilla</a:t>
            </a:r>
            <a:r>
              <a:rPr lang="zh-CN" altLang="en-US" dirty="0" smtClean="0"/>
              <a:t>这个工具有一点微小的建议。</a:t>
            </a:r>
            <a:endParaRPr lang="en-US" altLang="zh-CN" dirty="0" smtClean="0"/>
          </a:p>
          <a:p>
            <a:r>
              <a:rPr lang="zh-CN" altLang="en-US" dirty="0" smtClean="0"/>
              <a:t>我们在</a:t>
            </a:r>
            <a:r>
              <a:rPr lang="en-US" altLang="zh-CN" dirty="0" smtClean="0"/>
              <a:t>Bugzilla</a:t>
            </a:r>
            <a:r>
              <a:rPr lang="zh-CN" altLang="en-US" dirty="0" smtClean="0"/>
              <a:t>的</a:t>
            </a:r>
            <a:r>
              <a:rPr lang="en-US" altLang="zh-CN" dirty="0" smtClean="0"/>
              <a:t>BUG</a:t>
            </a:r>
            <a:r>
              <a:rPr lang="zh-CN" altLang="en-US" dirty="0" smtClean="0"/>
              <a:t>报告库上也进行了提交：</a:t>
            </a:r>
            <a:endParaRPr lang="en-US" altLang="zh-CN" dirty="0" smtClean="0"/>
          </a:p>
          <a:p>
            <a:r>
              <a:rPr lang="en-US" altLang="zh-CN" dirty="0" smtClean="0"/>
              <a:t>https://bugzilla.mozilla.org/enter_bug.cgi?product=Bugzilla</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40</a:t>
            </a:fld>
            <a:endParaRPr lang="zh-CN" altLang="en-US"/>
          </a:p>
        </p:txBody>
      </p:sp>
    </p:spTree>
    <p:extLst>
      <p:ext uri="{BB962C8B-B14F-4D97-AF65-F5344CB8AC3E}">
        <p14:creationId xmlns:p14="http://schemas.microsoft.com/office/powerpoint/2010/main" val="1626558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还有一点点小彩蛋，就是我们在测试过程中对</a:t>
            </a:r>
            <a:r>
              <a:rPr lang="en-US" altLang="zh-CN" dirty="0" smtClean="0"/>
              <a:t>Bugzilla</a:t>
            </a:r>
            <a:r>
              <a:rPr lang="zh-CN" altLang="en-US" dirty="0" smtClean="0"/>
              <a:t>这个工具有一点微小的建议，就是一点</a:t>
            </a:r>
            <a:r>
              <a:rPr lang="en-US" altLang="zh-CN" dirty="0" smtClean="0"/>
              <a:t>enhancement</a:t>
            </a:r>
            <a:r>
              <a:rPr lang="zh-CN" altLang="en-US" dirty="0" smtClean="0"/>
              <a:t>的小问题。</a:t>
            </a:r>
            <a:endParaRPr lang="en-US" altLang="zh-CN" dirty="0" smtClean="0"/>
          </a:p>
          <a:p>
            <a:r>
              <a:rPr lang="zh-CN" altLang="en-US" dirty="0" smtClean="0"/>
              <a:t>我们在</a:t>
            </a:r>
            <a:r>
              <a:rPr lang="en-US" altLang="zh-CN" dirty="0" smtClean="0"/>
              <a:t>Bugzilla</a:t>
            </a:r>
            <a:r>
              <a:rPr lang="zh-CN" altLang="en-US" dirty="0" smtClean="0"/>
              <a:t>的</a:t>
            </a:r>
            <a:r>
              <a:rPr lang="en-US" altLang="zh-CN" dirty="0" smtClean="0"/>
              <a:t>BUG</a:t>
            </a:r>
            <a:r>
              <a:rPr lang="zh-CN" altLang="en-US" dirty="0" smtClean="0"/>
              <a:t>报告库上也进行了提交：</a:t>
            </a:r>
            <a:endParaRPr lang="en-US" altLang="zh-CN" dirty="0" smtClean="0"/>
          </a:p>
          <a:p>
            <a:r>
              <a:rPr lang="en-US" altLang="zh-CN" dirty="0" smtClean="0"/>
              <a:t>https://bugzilla.mozilla.org/enter_bug.cgi?product=Bugzilla</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41</a:t>
            </a:fld>
            <a:endParaRPr lang="zh-CN" altLang="en-US"/>
          </a:p>
        </p:txBody>
      </p:sp>
    </p:spTree>
    <p:extLst>
      <p:ext uri="{BB962C8B-B14F-4D97-AF65-F5344CB8AC3E}">
        <p14:creationId xmlns:p14="http://schemas.microsoft.com/office/powerpoint/2010/main" val="3524142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最后谢谢两位老师和所有小伙伴。以上就是我们组报告的全部内容。</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42</a:t>
            </a:fld>
            <a:endParaRPr lang="zh-CN" altLang="en-US"/>
          </a:p>
        </p:txBody>
      </p:sp>
    </p:spTree>
    <p:extLst>
      <p:ext uri="{BB962C8B-B14F-4D97-AF65-F5344CB8AC3E}">
        <p14:creationId xmlns:p14="http://schemas.microsoft.com/office/powerpoint/2010/main" val="2476688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最后如果老师要看的话再放一下这页</a:t>
            </a:r>
            <a:r>
              <a:rPr lang="en-US" altLang="zh-CN" dirty="0" smtClean="0"/>
              <a:t>PPT</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43</a:t>
            </a:fld>
            <a:endParaRPr lang="zh-CN" altLang="en-US"/>
          </a:p>
        </p:txBody>
      </p:sp>
    </p:spTree>
    <p:extLst>
      <p:ext uri="{BB962C8B-B14F-4D97-AF65-F5344CB8AC3E}">
        <p14:creationId xmlns:p14="http://schemas.microsoft.com/office/powerpoint/2010/main" val="410308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我们来看为什么不能上线。</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5</a:t>
            </a:fld>
            <a:endParaRPr lang="zh-CN" altLang="en-US"/>
          </a:p>
        </p:txBody>
      </p:sp>
    </p:spTree>
    <p:extLst>
      <p:ext uri="{BB962C8B-B14F-4D97-AF65-F5344CB8AC3E}">
        <p14:creationId xmlns:p14="http://schemas.microsoft.com/office/powerpoint/2010/main" val="358313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这个系统在需求的理解和转化成设计的过程中就已经出现了很多的问题。</a:t>
            </a:r>
            <a:endParaRPr lang="en-US" altLang="zh-CN" dirty="0" smtClean="0"/>
          </a:p>
        </p:txBody>
      </p:sp>
      <p:sp>
        <p:nvSpPr>
          <p:cNvPr id="4" name="灯片编号占位符 3"/>
          <p:cNvSpPr>
            <a:spLocks noGrp="1"/>
          </p:cNvSpPr>
          <p:nvPr>
            <p:ph type="sldNum" sz="quarter" idx="10"/>
          </p:nvPr>
        </p:nvSpPr>
        <p:spPr/>
        <p:txBody>
          <a:bodyPr/>
          <a:lstStyle/>
          <a:p>
            <a:fld id="{35CE965D-D929-4741-B00B-61997D0DF8DF}" type="slidenum">
              <a:rPr lang="zh-CN" altLang="en-US" smtClean="0"/>
              <a:t>6</a:t>
            </a:fld>
            <a:endParaRPr lang="zh-CN" altLang="en-US"/>
          </a:p>
        </p:txBody>
      </p:sp>
    </p:spTree>
    <p:extLst>
      <p:ext uri="{BB962C8B-B14F-4D97-AF65-F5344CB8AC3E}">
        <p14:creationId xmlns:p14="http://schemas.microsoft.com/office/powerpoint/2010/main" val="347561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通过我们对需求文档的</a:t>
            </a:r>
            <a:r>
              <a:rPr lang="en-US" altLang="zh-CN" dirty="0" smtClean="0"/>
              <a:t>Review</a:t>
            </a:r>
            <a:r>
              <a:rPr lang="zh-CN" altLang="en-US" dirty="0" smtClean="0"/>
              <a:t>，在这一个阶段上发现了</a:t>
            </a:r>
            <a:r>
              <a:rPr lang="en-US" altLang="zh-CN" dirty="0" smtClean="0"/>
              <a:t>41</a:t>
            </a:r>
            <a:r>
              <a:rPr lang="zh-CN" altLang="en-US" dirty="0" smtClean="0"/>
              <a:t>个</a:t>
            </a:r>
            <a:r>
              <a:rPr lang="en-US" altLang="zh-CN" dirty="0" smtClean="0"/>
              <a:t>BUG</a:t>
            </a:r>
            <a:r>
              <a:rPr lang="zh-CN" altLang="en-US" dirty="0" smtClean="0"/>
              <a:t>，占到</a:t>
            </a:r>
            <a:r>
              <a:rPr lang="en-US" altLang="zh-CN" dirty="0" smtClean="0"/>
              <a:t>BUG</a:t>
            </a:r>
            <a:r>
              <a:rPr lang="zh-CN" altLang="en-US" dirty="0" smtClean="0"/>
              <a:t>总数的接近四分之一，还是非常大的一个比重。</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7</a:t>
            </a:fld>
            <a:endParaRPr lang="zh-CN" altLang="en-US"/>
          </a:p>
        </p:txBody>
      </p:sp>
    </p:spTree>
    <p:extLst>
      <p:ext uri="{BB962C8B-B14F-4D97-AF65-F5344CB8AC3E}">
        <p14:creationId xmlns:p14="http://schemas.microsoft.com/office/powerpoint/2010/main" val="64266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这一部分主要的问题是这样四点。</a:t>
            </a:r>
            <a:endParaRPr lang="en-US" altLang="zh-CN" dirty="0" smtClean="0"/>
          </a:p>
          <a:p>
            <a:r>
              <a:rPr lang="en-US" altLang="zh-CN" dirty="0" smtClean="0"/>
              <a:t>ER</a:t>
            </a:r>
            <a:r>
              <a:rPr lang="zh-CN" altLang="en-US" dirty="0" smtClean="0"/>
              <a:t>图的设计根本就不足以支撑这个系统的实现。</a:t>
            </a:r>
            <a:endParaRPr lang="en-US" altLang="zh-CN" dirty="0" smtClean="0"/>
          </a:p>
          <a:p>
            <a:r>
              <a:rPr lang="zh-CN" altLang="en-US" dirty="0" smtClean="0"/>
              <a:t>还有，其实多方面来看我们觉得</a:t>
            </a:r>
            <a:r>
              <a:rPr lang="en-US" altLang="zh-CN" dirty="0" smtClean="0"/>
              <a:t>SRS</a:t>
            </a:r>
            <a:r>
              <a:rPr lang="zh-CN" altLang="en-US" dirty="0" smtClean="0"/>
              <a:t>文档可能都不是和</a:t>
            </a:r>
            <a:r>
              <a:rPr lang="en-US" altLang="zh-CN" dirty="0" smtClean="0"/>
              <a:t>FS</a:t>
            </a:r>
            <a:r>
              <a:rPr lang="zh-CN" altLang="en-US" dirty="0" smtClean="0"/>
              <a:t>文档同一个开发时期的文档，</a:t>
            </a:r>
            <a:r>
              <a:rPr lang="en-US" altLang="zh-CN" dirty="0" smtClean="0"/>
              <a:t>anyway</a:t>
            </a:r>
            <a:r>
              <a:rPr lang="zh-CN" altLang="en-US" dirty="0" smtClean="0"/>
              <a:t>在这门课程里假设它们是两个应该二维对应的文档，它们之间存在很多描述的矛盾和不同步。</a:t>
            </a:r>
            <a:endParaRPr lang="en-US" altLang="zh-CN" dirty="0" smtClean="0"/>
          </a:p>
          <a:p>
            <a:r>
              <a:rPr lang="zh-CN" altLang="en-US" dirty="0" smtClean="0"/>
              <a:t>还有文字描述的部分和界面设计的部分也有很多细节的矛盾。</a:t>
            </a:r>
            <a:endParaRPr lang="en-US" altLang="zh-CN" dirty="0" smtClean="0"/>
          </a:p>
          <a:p>
            <a:r>
              <a:rPr lang="zh-CN" altLang="en-US" dirty="0" smtClean="0"/>
              <a:t>甚至有的应该有的描述就缺失了。</a:t>
            </a:r>
            <a:r>
              <a:rPr lang="en-US" altLang="zh-CN" dirty="0" smtClean="0"/>
              <a:t>//</a:t>
            </a:r>
            <a:r>
              <a:rPr lang="zh-CN" altLang="en-US" dirty="0" smtClean="0"/>
              <a:t>还有的常见问题是</a:t>
            </a:r>
            <a:r>
              <a:rPr lang="en-US" altLang="zh-CN" dirty="0" smtClean="0"/>
              <a:t>SRS</a:t>
            </a:r>
            <a:r>
              <a:rPr lang="zh-CN" altLang="en-US" dirty="0" smtClean="0"/>
              <a:t>的要求</a:t>
            </a:r>
            <a:r>
              <a:rPr lang="en-US" altLang="zh-CN" dirty="0" smtClean="0"/>
              <a:t>FS</a:t>
            </a:r>
            <a:r>
              <a:rPr lang="zh-CN" altLang="en-US" dirty="0" smtClean="0"/>
              <a:t>没有。</a:t>
            </a:r>
          </a:p>
        </p:txBody>
      </p:sp>
      <p:sp>
        <p:nvSpPr>
          <p:cNvPr id="4" name="灯片编号占位符 3"/>
          <p:cNvSpPr>
            <a:spLocks noGrp="1"/>
          </p:cNvSpPr>
          <p:nvPr>
            <p:ph type="sldNum" sz="quarter" idx="10"/>
          </p:nvPr>
        </p:nvSpPr>
        <p:spPr/>
        <p:txBody>
          <a:bodyPr/>
          <a:lstStyle/>
          <a:p>
            <a:fld id="{35CE965D-D929-4741-B00B-61997D0DF8DF}" type="slidenum">
              <a:rPr lang="zh-CN" altLang="en-US" smtClean="0"/>
              <a:t>8</a:t>
            </a:fld>
            <a:endParaRPr lang="zh-CN" altLang="en-US"/>
          </a:p>
        </p:txBody>
      </p:sp>
    </p:spTree>
    <p:extLst>
      <p:ext uri="{BB962C8B-B14F-4D97-AF65-F5344CB8AC3E}">
        <p14:creationId xmlns:p14="http://schemas.microsoft.com/office/powerpoint/2010/main" val="20986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接着看在系统实现这一个阶段产生的</a:t>
            </a:r>
            <a:r>
              <a:rPr lang="en-US" altLang="zh-CN" dirty="0" smtClean="0"/>
              <a:t>BUG</a:t>
            </a:r>
            <a:r>
              <a:rPr lang="zh-CN" altLang="en-US" dirty="0" smtClean="0"/>
              <a:t>的总体情况，也是我们测试的重点。</a:t>
            </a:r>
            <a:endParaRPr lang="zh-CN" altLang="en-US" dirty="0"/>
          </a:p>
        </p:txBody>
      </p:sp>
      <p:sp>
        <p:nvSpPr>
          <p:cNvPr id="4" name="灯片编号占位符 3"/>
          <p:cNvSpPr>
            <a:spLocks noGrp="1"/>
          </p:cNvSpPr>
          <p:nvPr>
            <p:ph type="sldNum" sz="quarter" idx="10"/>
          </p:nvPr>
        </p:nvSpPr>
        <p:spPr/>
        <p:txBody>
          <a:bodyPr/>
          <a:lstStyle/>
          <a:p>
            <a:fld id="{35CE965D-D929-4741-B00B-61997D0DF8DF}" type="slidenum">
              <a:rPr lang="zh-CN" altLang="en-US" smtClean="0"/>
              <a:t>9</a:t>
            </a:fld>
            <a:endParaRPr lang="zh-CN" altLang="en-US"/>
          </a:p>
        </p:txBody>
      </p:sp>
    </p:spTree>
    <p:extLst>
      <p:ext uri="{BB962C8B-B14F-4D97-AF65-F5344CB8AC3E}">
        <p14:creationId xmlns:p14="http://schemas.microsoft.com/office/powerpoint/2010/main" val="58004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371886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5016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162322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350245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369869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22517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16799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18711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41447953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145914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7606428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CF1E22-FCE2-4E0F-A5F4-186FC421674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20359518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rgbClr val="FFFFFF"/>
            </a:gs>
            <a:gs pos="83000">
              <a:srgbClr val="F1F1F3"/>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F1E22-FCE2-4E0F-A5F4-186FC4216745}" type="datetimeFigureOut">
              <a:rPr lang="zh-CN" altLang="en-US" smtClean="0"/>
              <a:t>2016/12/29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D8396-CA2F-42C6-A666-23643B6FCB34}" type="slidenum">
              <a:rPr lang="zh-CN" altLang="en-US" smtClean="0"/>
              <a:t>‹#›</a:t>
            </a:fld>
            <a:endParaRPr lang="zh-CN" altLang="en-US"/>
          </a:p>
        </p:txBody>
      </p:sp>
    </p:spTree>
    <p:extLst>
      <p:ext uri="{BB962C8B-B14F-4D97-AF65-F5344CB8AC3E}">
        <p14:creationId xmlns:p14="http://schemas.microsoft.com/office/powerpoint/2010/main" val="113832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chart" Target="../charts/chart2.xml"/><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120.77.34.68:8080/task/"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hyperlink" Target="http://120.77.34.68/bugzilla/"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hyperlink" Target="https://bugzilla.mozilla.org/enter_bug.cgi?product=Bugzilla" TargetMode="External"/></Relationships>
</file>

<file path=ppt/slides/_rels/slide4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4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1.jpe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55920" y="1824406"/>
            <a:ext cx="6789487" cy="923330"/>
          </a:xfrm>
          <a:prstGeom prst="rect">
            <a:avLst/>
          </a:prstGeom>
        </p:spPr>
        <p:txBody>
          <a:bodyPr wrap="none">
            <a:spAutoFit/>
          </a:bodyPr>
          <a:lstStyle/>
          <a:p>
            <a:r>
              <a:rPr lang="en-US" altLang="zh-CN" sz="5400" dirty="0" smtClean="0">
                <a:solidFill>
                  <a:srgbClr val="1E2223"/>
                </a:solidFill>
                <a:latin typeface="SciFly" panose="02000606030000020004" pitchFamily="2" charset="0"/>
                <a:ea typeface="华康少女文字W5(P)" panose="040F0500000000000000" pitchFamily="82" charset="-122"/>
              </a:rPr>
              <a:t>Task </a:t>
            </a:r>
            <a:r>
              <a:rPr lang="en-US" altLang="zh-CN" sz="5400" dirty="0">
                <a:solidFill>
                  <a:srgbClr val="1E2223"/>
                </a:solidFill>
                <a:latin typeface="SciFly" panose="02000606030000020004" pitchFamily="2" charset="0"/>
                <a:ea typeface="华康少女文字W5(P)" panose="040F0500000000000000" pitchFamily="82" charset="-122"/>
              </a:rPr>
              <a:t>Management System</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3350281" y="2945027"/>
            <a:ext cx="2800767" cy="830997"/>
          </a:xfrm>
          <a:prstGeom prst="rect">
            <a:avLst/>
          </a:prstGeom>
          <a:noFill/>
        </p:spPr>
        <p:txBody>
          <a:bodyPr wrap="none" rtlCol="0">
            <a:spAutoFit/>
          </a:bodyPr>
          <a:lstStyle/>
          <a:p>
            <a:r>
              <a:rPr lang="zh-CN" altLang="en-US" sz="4800" spc="300" dirty="0" smtClean="0">
                <a:solidFill>
                  <a:srgbClr val="1E2223"/>
                </a:solidFill>
                <a:latin typeface="方正兰亭粗黑简体" panose="02000000000000000000" pitchFamily="2" charset="-122"/>
                <a:ea typeface="方正兰亭粗黑简体" panose="02000000000000000000" pitchFamily="2" charset="-122"/>
              </a:rPr>
              <a:t>测试报告</a:t>
            </a:r>
            <a:endParaRPr lang="zh-CN" altLang="en-US" sz="4800" spc="300" dirty="0">
              <a:solidFill>
                <a:srgbClr val="1E2223"/>
              </a:solidFill>
              <a:latin typeface="方正兰亭粗黑简体" panose="02000000000000000000" pitchFamily="2" charset="-122"/>
              <a:ea typeface="方正兰亭粗黑简体" panose="02000000000000000000" pitchFamily="2" charset="-122"/>
            </a:endParaRPr>
          </a:p>
        </p:txBody>
      </p:sp>
      <p:sp>
        <p:nvSpPr>
          <p:cNvPr id="5" name="文本框 4"/>
          <p:cNvSpPr txBox="1"/>
          <p:nvPr/>
        </p:nvSpPr>
        <p:spPr>
          <a:xfrm>
            <a:off x="568697" y="6166163"/>
            <a:ext cx="8109912" cy="461665"/>
          </a:xfrm>
          <a:prstGeom prst="rect">
            <a:avLst/>
          </a:prstGeom>
          <a:noFill/>
        </p:spPr>
        <p:txBody>
          <a:bodyPr wrap="none" rtlCol="0">
            <a:spAutoFit/>
          </a:bodyPr>
          <a:lstStyle/>
          <a:p>
            <a:r>
              <a:rPr lang="zh-CN" altLang="en-US" sz="2400" spc="300" dirty="0">
                <a:solidFill>
                  <a:srgbClr val="1E2223"/>
                </a:solidFill>
                <a:latin typeface="方正兰亭粗黑简体" panose="02000000000000000000" pitchFamily="2" charset="-122"/>
                <a:ea typeface="方正兰亭粗黑简体" panose="02000000000000000000" pitchFamily="2" charset="-122"/>
              </a:rPr>
              <a:t>谢思宇 </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应雯 杨</a:t>
            </a:r>
            <a:r>
              <a:rPr lang="zh-CN" altLang="en-US" sz="2400" spc="300" dirty="0">
                <a:solidFill>
                  <a:srgbClr val="1E2223"/>
                </a:solidFill>
                <a:latin typeface="方正兰亭粗黑简体" panose="02000000000000000000" pitchFamily="2" charset="-122"/>
                <a:ea typeface="方正兰亭粗黑简体" panose="02000000000000000000" pitchFamily="2" charset="-122"/>
              </a:rPr>
              <a:t>璞 </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王俊皓 李</a:t>
            </a:r>
            <a:r>
              <a:rPr lang="zh-CN" altLang="en-US" sz="2400" spc="300" dirty="0">
                <a:solidFill>
                  <a:srgbClr val="1E2223"/>
                </a:solidFill>
                <a:latin typeface="方正兰亭粗黑简体" panose="02000000000000000000" pitchFamily="2" charset="-122"/>
                <a:ea typeface="方正兰亭粗黑简体" panose="02000000000000000000" pitchFamily="2" charset="-122"/>
              </a:rPr>
              <a:t>永</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杰 陈毅强 张昌琳</a:t>
            </a:r>
            <a:endParaRPr lang="en-US" altLang="zh-CN" sz="2400" spc="300" dirty="0" smtClean="0">
              <a:solidFill>
                <a:srgbClr val="1E2223"/>
              </a:solidFill>
              <a:latin typeface="方正兰亭粗黑简体" panose="02000000000000000000" pitchFamily="2" charset="-122"/>
              <a:ea typeface="方正兰亭粗黑简体" panose="02000000000000000000" pitchFamily="2" charset="-122"/>
            </a:endParaRPr>
          </a:p>
        </p:txBody>
      </p:sp>
      <p:pic>
        <p:nvPicPr>
          <p:cNvPr id="7" name="图片 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198046" y="4431144"/>
            <a:ext cx="1012976" cy="34485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5932" y="4644033"/>
            <a:ext cx="1410017" cy="1306192"/>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0596" y="4647082"/>
            <a:ext cx="1324751" cy="130844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11097" y="4647084"/>
            <a:ext cx="1425113" cy="1335318"/>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873" y="4647084"/>
            <a:ext cx="1406723" cy="1303141"/>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50885" y="4647084"/>
            <a:ext cx="1410017" cy="1306192"/>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27897" y="4687713"/>
            <a:ext cx="1377723" cy="1279548"/>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01080" y="4647084"/>
            <a:ext cx="1425114" cy="1320177"/>
          </a:xfrm>
          <a:prstGeom prst="rect">
            <a:avLst/>
          </a:prstGeom>
        </p:spPr>
      </p:pic>
    </p:spTree>
    <p:extLst>
      <p:ext uri="{BB962C8B-B14F-4D97-AF65-F5344CB8AC3E}">
        <p14:creationId xmlns:p14="http://schemas.microsoft.com/office/powerpoint/2010/main" val="803967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测试范围</a:t>
            </a:r>
            <a:endParaRPr lang="zh-CN" altLang="en-US" sz="4400" dirty="0">
              <a:solidFill>
                <a:srgbClr val="1E2223"/>
              </a:solidFill>
              <a:latin typeface="SciFly" panose="02000606030000020004" pitchFamily="2" charset="0"/>
              <a:ea typeface="方正兰亭粗黑简体" panose="02000000000000000000"/>
            </a:endParaRPr>
          </a:p>
        </p:txBody>
      </p:sp>
      <p:sp>
        <p:nvSpPr>
          <p:cNvPr id="8" name="文本框 7"/>
          <p:cNvSpPr txBox="1"/>
          <p:nvPr/>
        </p:nvSpPr>
        <p:spPr>
          <a:xfrm>
            <a:off x="912730" y="2024805"/>
            <a:ext cx="4801314" cy="4401205"/>
          </a:xfrm>
          <a:prstGeom prst="rect">
            <a:avLst/>
          </a:prstGeom>
          <a:noFill/>
        </p:spPr>
        <p:txBody>
          <a:bodyPr wrap="none" rtlCol="0">
            <a:spAutoFit/>
          </a:bodyPr>
          <a:lstStyle/>
          <a:p>
            <a:pPr>
              <a:lnSpc>
                <a:spcPct val="200000"/>
              </a:lnSpc>
            </a:pPr>
            <a:r>
              <a:rPr lang="en-US" altLang="zh-CN" sz="2800" spc="300" dirty="0" smtClean="0">
                <a:latin typeface="微软雅黑" panose="020B0503020204020204" pitchFamily="34" charset="-122"/>
                <a:ea typeface="微软雅黑" panose="020B0503020204020204" pitchFamily="34" charset="-122"/>
              </a:rPr>
              <a:t>2. </a:t>
            </a:r>
            <a:r>
              <a:rPr lang="zh-CN" altLang="en-US" sz="2800" spc="300" dirty="0" smtClean="0">
                <a:latin typeface="微软雅黑" panose="020B0503020204020204" pitchFamily="34" charset="-122"/>
                <a:ea typeface="微软雅黑" panose="020B0503020204020204" pitchFamily="34" charset="-122"/>
              </a:rPr>
              <a:t>功能测试</a:t>
            </a:r>
            <a:r>
              <a:rPr lang="en-US" altLang="zh-CN" sz="2800" spc="300" dirty="0" smtClean="0">
                <a:latin typeface="微软雅黑" panose="020B0503020204020204" pitchFamily="34" charset="-122"/>
                <a:ea typeface="微软雅黑" panose="020B0503020204020204" pitchFamily="34" charset="-122"/>
              </a:rPr>
              <a:t>   </a:t>
            </a:r>
          </a:p>
          <a:p>
            <a:pPr>
              <a:lnSpc>
                <a:spcPct val="200000"/>
              </a:lnSpc>
            </a:pPr>
            <a:r>
              <a:rPr lang="en-US" altLang="zh-CN" sz="2800" spc="300" dirty="0" smtClean="0">
                <a:latin typeface="微软雅黑" panose="020B0503020204020204" pitchFamily="34" charset="-122"/>
                <a:ea typeface="微软雅黑" panose="020B0503020204020204" pitchFamily="34" charset="-122"/>
              </a:rPr>
              <a:t>   -Team Structure</a:t>
            </a:r>
            <a:r>
              <a:rPr lang="en-US" altLang="zh-CN" sz="2800" spc="300" dirty="0">
                <a:latin typeface="微软雅黑" panose="020B0503020204020204" pitchFamily="34" charset="-122"/>
                <a:ea typeface="微软雅黑" panose="020B0503020204020204" pitchFamily="34" charset="-122"/>
              </a:rPr>
              <a:t>	</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en-US" altLang="zh-CN" sz="2800" spc="300" dirty="0" smtClean="0">
                <a:latin typeface="微软雅黑" panose="020B0503020204020204" pitchFamily="34" charset="-122"/>
                <a:ea typeface="微软雅黑" panose="020B0503020204020204" pitchFamily="34" charset="-122"/>
              </a:rPr>
              <a:t>   -Task </a:t>
            </a:r>
            <a:r>
              <a:rPr lang="en-US" altLang="zh-CN" sz="2800" spc="300" dirty="0">
                <a:latin typeface="微软雅黑" panose="020B0503020204020204" pitchFamily="34" charset="-122"/>
                <a:ea typeface="微软雅黑" panose="020B0503020204020204" pitchFamily="34" charset="-122"/>
              </a:rPr>
              <a:t>Management</a:t>
            </a:r>
          </a:p>
          <a:p>
            <a:pPr>
              <a:lnSpc>
                <a:spcPct val="200000"/>
              </a:lnSpc>
            </a:pPr>
            <a:r>
              <a:rPr lang="en-US" altLang="zh-CN" sz="2800" spc="300" dirty="0" smtClean="0">
                <a:latin typeface="微软雅黑" panose="020B0503020204020204" pitchFamily="34" charset="-122"/>
                <a:ea typeface="微软雅黑" panose="020B0503020204020204" pitchFamily="34" charset="-122"/>
              </a:rPr>
              <a:t>   -Task </a:t>
            </a:r>
            <a:r>
              <a:rPr lang="en-US" altLang="zh-CN" sz="2800" spc="300" dirty="0">
                <a:latin typeface="微软雅黑" panose="020B0503020204020204" pitchFamily="34" charset="-122"/>
                <a:ea typeface="微软雅黑" panose="020B0503020204020204" pitchFamily="34" charset="-122"/>
              </a:rPr>
              <a:t>Daily </a:t>
            </a:r>
            <a:r>
              <a:rPr lang="en-US" altLang="zh-CN" sz="2800" spc="300" dirty="0" smtClean="0">
                <a:latin typeface="微软雅黑" panose="020B0503020204020204" pitchFamily="34" charset="-122"/>
                <a:ea typeface="微软雅黑" panose="020B0503020204020204" pitchFamily="34" charset="-122"/>
              </a:rPr>
              <a:t>Report</a:t>
            </a:r>
          </a:p>
          <a:p>
            <a:pPr>
              <a:lnSpc>
                <a:spcPct val="200000"/>
              </a:lnSpc>
            </a:pPr>
            <a:r>
              <a:rPr lang="en-US" altLang="zh-CN" sz="2800" spc="300" dirty="0" smtClean="0">
                <a:latin typeface="微软雅黑" panose="020B0503020204020204" pitchFamily="34" charset="-122"/>
                <a:ea typeface="微软雅黑" panose="020B0503020204020204" pitchFamily="34" charset="-122"/>
              </a:rPr>
              <a:t>   </a:t>
            </a:r>
            <a:r>
              <a:rPr lang="en-US" altLang="zh-CN" sz="2800" spc="300" dirty="0" smtClean="0">
                <a:solidFill>
                  <a:srgbClr val="FF0000"/>
                </a:solidFill>
                <a:latin typeface="微软雅黑" panose="020B0503020204020204" pitchFamily="34" charset="-122"/>
                <a:ea typeface="微软雅黑" panose="020B0503020204020204" pitchFamily="34" charset="-122"/>
              </a:rPr>
              <a:t>X</a:t>
            </a:r>
            <a:r>
              <a:rPr lang="en-US" altLang="zh-CN" sz="2800" spc="300" dirty="0" smtClean="0">
                <a:latin typeface="微软雅黑" panose="020B0503020204020204" pitchFamily="34" charset="-122"/>
                <a:ea typeface="微软雅黑" panose="020B0503020204020204" pitchFamily="34" charset="-122"/>
              </a:rPr>
              <a:t> Message  </a:t>
            </a:r>
          </a:p>
        </p:txBody>
      </p:sp>
      <p:sp>
        <p:nvSpPr>
          <p:cNvPr id="7" name="文本框 6"/>
          <p:cNvSpPr txBox="1"/>
          <p:nvPr/>
        </p:nvSpPr>
        <p:spPr>
          <a:xfrm>
            <a:off x="5222541" y="1262353"/>
            <a:ext cx="2799164" cy="4401205"/>
          </a:xfrm>
          <a:prstGeom prst="rect">
            <a:avLst/>
          </a:prstGeom>
          <a:noFill/>
        </p:spPr>
        <p:txBody>
          <a:bodyPr wrap="none" rtlCol="0">
            <a:spAutoFit/>
          </a:bodyPr>
          <a:lstStyle/>
          <a:p>
            <a:pPr>
              <a:lnSpc>
                <a:spcPct val="200000"/>
              </a:lnSpc>
            </a:pPr>
            <a:r>
              <a:rPr lang="en-US" altLang="zh-CN" sz="2800" spc="300" dirty="0" smtClean="0">
                <a:latin typeface="微软雅黑" panose="020B0503020204020204" pitchFamily="34" charset="-122"/>
                <a:ea typeface="微软雅黑" panose="020B0503020204020204" pitchFamily="34" charset="-122"/>
              </a:rPr>
              <a:t>3. </a:t>
            </a:r>
            <a:r>
              <a:rPr lang="zh-CN" altLang="en-US" sz="2800" spc="300" dirty="0" smtClean="0">
                <a:latin typeface="微软雅黑" panose="020B0503020204020204" pitchFamily="34" charset="-122"/>
                <a:ea typeface="微软雅黑" panose="020B0503020204020204" pitchFamily="34" charset="-122"/>
              </a:rPr>
              <a:t>非功能测试</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en-US" altLang="zh-CN" sz="2800" spc="300" dirty="0" smtClean="0">
                <a:latin typeface="微软雅黑" panose="020B0503020204020204" pitchFamily="34" charset="-122"/>
                <a:ea typeface="微软雅黑" panose="020B0503020204020204" pitchFamily="34" charset="-122"/>
              </a:rPr>
              <a:t>   -</a:t>
            </a:r>
            <a:r>
              <a:rPr lang="zh-CN" altLang="en-US" sz="2800" spc="300" dirty="0" smtClean="0">
                <a:latin typeface="微软雅黑" panose="020B0503020204020204" pitchFamily="34" charset="-122"/>
                <a:ea typeface="微软雅黑" panose="020B0503020204020204" pitchFamily="34" charset="-122"/>
              </a:rPr>
              <a:t>界面测试</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en-US" altLang="zh-CN" sz="2800" spc="300" dirty="0" smtClean="0">
                <a:latin typeface="微软雅黑" panose="020B0503020204020204" pitchFamily="34" charset="-122"/>
                <a:ea typeface="微软雅黑" panose="020B0503020204020204" pitchFamily="34" charset="-122"/>
              </a:rPr>
              <a:t>   -</a:t>
            </a:r>
            <a:r>
              <a:rPr lang="zh-CN" altLang="en-US" sz="2800" spc="300" dirty="0">
                <a:latin typeface="微软雅黑" panose="020B0503020204020204" pitchFamily="34" charset="-122"/>
                <a:ea typeface="微软雅黑" panose="020B0503020204020204" pitchFamily="34" charset="-122"/>
              </a:rPr>
              <a:t>性能</a:t>
            </a:r>
            <a:r>
              <a:rPr lang="zh-CN" altLang="en-US" sz="2800" spc="300" dirty="0" smtClean="0">
                <a:latin typeface="微软雅黑" panose="020B0503020204020204" pitchFamily="34" charset="-122"/>
                <a:ea typeface="微软雅黑" panose="020B0503020204020204" pitchFamily="34" charset="-122"/>
              </a:rPr>
              <a:t>测试</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en-US" altLang="zh-CN" sz="2800" spc="300" dirty="0" smtClean="0">
                <a:latin typeface="微软雅黑" panose="020B0503020204020204" pitchFamily="34" charset="-122"/>
                <a:ea typeface="微软雅黑" panose="020B0503020204020204" pitchFamily="34" charset="-122"/>
              </a:rPr>
              <a:t>   -</a:t>
            </a:r>
            <a:r>
              <a:rPr lang="zh-CN" altLang="en-US" sz="2800" spc="300" dirty="0" smtClean="0">
                <a:latin typeface="微软雅黑" panose="020B0503020204020204" pitchFamily="34" charset="-122"/>
                <a:ea typeface="微软雅黑" panose="020B0503020204020204" pitchFamily="34" charset="-122"/>
              </a:rPr>
              <a:t>安全测试</a:t>
            </a:r>
            <a:endParaRPr lang="en-US" altLang="zh-CN" sz="2800" spc="300" dirty="0">
              <a:latin typeface="微软雅黑" panose="020B0503020204020204" pitchFamily="34" charset="-122"/>
              <a:ea typeface="微软雅黑" panose="020B0503020204020204" pitchFamily="34" charset="-122"/>
            </a:endParaRPr>
          </a:p>
          <a:p>
            <a:pPr>
              <a:lnSpc>
                <a:spcPct val="200000"/>
              </a:lnSpc>
            </a:pPr>
            <a:r>
              <a:rPr lang="en-US" altLang="zh-CN" sz="2800" spc="300" dirty="0" smtClean="0">
                <a:latin typeface="微软雅黑" panose="020B0503020204020204" pitchFamily="34" charset="-122"/>
                <a:ea typeface="微软雅黑" panose="020B0503020204020204" pitchFamily="34" charset="-122"/>
              </a:rPr>
              <a:t>   -</a:t>
            </a:r>
            <a:r>
              <a:rPr lang="zh-CN" altLang="en-US" sz="2800" spc="300" dirty="0" smtClean="0">
                <a:latin typeface="微软雅黑" panose="020B0503020204020204" pitchFamily="34" charset="-122"/>
                <a:ea typeface="微软雅黑" panose="020B0503020204020204" pitchFamily="34" charset="-122"/>
              </a:rPr>
              <a:t>兼容性测试</a:t>
            </a:r>
            <a:endParaRPr lang="en-US" altLang="zh-CN" sz="2800" spc="3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912730" y="1262353"/>
            <a:ext cx="2690160" cy="954107"/>
          </a:xfrm>
          <a:prstGeom prst="rect">
            <a:avLst/>
          </a:prstGeom>
          <a:noFill/>
        </p:spPr>
        <p:txBody>
          <a:bodyPr wrap="none" rtlCol="0">
            <a:spAutoFit/>
          </a:bodyPr>
          <a:lstStyle/>
          <a:p>
            <a:pPr>
              <a:lnSpc>
                <a:spcPct val="200000"/>
              </a:lnSpc>
            </a:pPr>
            <a:r>
              <a:rPr lang="en-US" altLang="zh-CN" sz="2800" spc="300" dirty="0" smtClean="0">
                <a:latin typeface="微软雅黑" panose="020B0503020204020204" pitchFamily="34" charset="-122"/>
                <a:ea typeface="微软雅黑" panose="020B0503020204020204" pitchFamily="34" charset="-122"/>
              </a:rPr>
              <a:t>1. </a:t>
            </a:r>
            <a:r>
              <a:rPr lang="zh-CN" altLang="en-US" sz="2800" spc="300" dirty="0" smtClean="0">
                <a:latin typeface="微软雅黑" panose="020B0503020204020204" pitchFamily="34" charset="-122"/>
                <a:ea typeface="微软雅黑" panose="020B0503020204020204" pitchFamily="34" charset="-122"/>
              </a:rPr>
              <a:t>数据库测试</a:t>
            </a:r>
            <a:endParaRPr lang="en-US" altLang="zh-CN" sz="28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091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表格 49"/>
          <p:cNvGraphicFramePr>
            <a:graphicFrameLocks noGrp="1"/>
          </p:cNvGraphicFramePr>
          <p:nvPr>
            <p:extLst>
              <p:ext uri="{D42A27DB-BD31-4B8C-83A1-F6EECF244321}">
                <p14:modId xmlns:p14="http://schemas.microsoft.com/office/powerpoint/2010/main" val="1849933973"/>
              </p:ext>
            </p:extLst>
          </p:nvPr>
        </p:nvGraphicFramePr>
        <p:xfrm>
          <a:off x="449580" y="5450840"/>
          <a:ext cx="8164830" cy="1225000"/>
        </p:xfrm>
        <a:graphic>
          <a:graphicData uri="http://schemas.openxmlformats.org/drawingml/2006/table">
            <a:tbl>
              <a:tblPr firstRow="1" bandRow="1">
                <a:tableStyleId>{073A0DAA-6AF3-43AB-8588-CEC1D06C72B9}</a:tableStyleId>
              </a:tblPr>
              <a:tblGrid>
                <a:gridCol w="2117157">
                  <a:extLst>
                    <a:ext uri="{9D8B030D-6E8A-4147-A177-3AD203B41FA5}">
                      <a16:colId xmlns:a16="http://schemas.microsoft.com/office/drawing/2014/main" val="20000"/>
                    </a:ext>
                  </a:extLst>
                </a:gridCol>
                <a:gridCol w="1925052">
                  <a:extLst>
                    <a:ext uri="{9D8B030D-6E8A-4147-A177-3AD203B41FA5}">
                      <a16:colId xmlns:a16="http://schemas.microsoft.com/office/drawing/2014/main" val="20001"/>
                    </a:ext>
                  </a:extLst>
                </a:gridCol>
                <a:gridCol w="2101516">
                  <a:extLst>
                    <a:ext uri="{9D8B030D-6E8A-4147-A177-3AD203B41FA5}">
                      <a16:colId xmlns:a16="http://schemas.microsoft.com/office/drawing/2014/main" val="20002"/>
                    </a:ext>
                  </a:extLst>
                </a:gridCol>
                <a:gridCol w="2021105">
                  <a:extLst>
                    <a:ext uri="{9D8B030D-6E8A-4147-A177-3AD203B41FA5}">
                      <a16:colId xmlns:a16="http://schemas.microsoft.com/office/drawing/2014/main" val="20003"/>
                    </a:ext>
                  </a:extLst>
                </a:gridCol>
              </a:tblGrid>
              <a:tr h="739775">
                <a:tc>
                  <a:txBody>
                    <a:bodyPr/>
                    <a:lstStyle/>
                    <a:p>
                      <a:pPr algn="ctr"/>
                      <a:r>
                        <a:rPr lang="zh-CN" altLang="en-US" sz="2400" dirty="0" smtClean="0">
                          <a:latin typeface="微软雅黑" panose="020B0503020204020204" charset="-122"/>
                          <a:ea typeface="微软雅黑" panose="020B0503020204020204" charset="-122"/>
                        </a:rPr>
                        <a:t>测试用例总量</a:t>
                      </a:r>
                      <a:endParaRPr sz="2400" dirty="0" smtClean="0">
                        <a:latin typeface="微软雅黑" panose="020B0503020204020204" charset="-122"/>
                        <a:ea typeface="微软雅黑" panose="020B0503020204020204" charset="-122"/>
                      </a:endParaRPr>
                    </a:p>
                  </a:txBody>
                  <a:tcPr anchor="ctr">
                    <a:solidFill>
                      <a:schemeClr val="bg2">
                        <a:lumMod val="10000"/>
                      </a:schemeClr>
                    </a:solidFill>
                  </a:tcPr>
                </a:tc>
                <a:tc>
                  <a:txBody>
                    <a:bodyPr/>
                    <a:lstStyle/>
                    <a:p>
                      <a:pPr algn="ctr"/>
                      <a:r>
                        <a:rPr lang="zh-CN" altLang="en-US" sz="2400" dirty="0">
                          <a:latin typeface="微软雅黑" panose="020B0503020204020204" pitchFamily="34" charset="-122"/>
                          <a:ea typeface="微软雅黑" panose="020B0503020204020204" pitchFamily="34" charset="-122"/>
                        </a:rPr>
                        <a:t>PASS </a:t>
                      </a:r>
                    </a:p>
                  </a:txBody>
                  <a:tcPr anchor="ctr">
                    <a:solidFill>
                      <a:schemeClr val="bg2">
                        <a:lumMod val="10000"/>
                      </a:schemeClr>
                    </a:solidFill>
                  </a:tcPr>
                </a:tc>
                <a:tc>
                  <a:txBody>
                    <a:bodyPr/>
                    <a:lstStyle/>
                    <a:p>
                      <a:pPr algn="ctr"/>
                      <a:r>
                        <a:rPr lang="zh-CN" altLang="en-US" sz="2400" dirty="0" smtClean="0">
                          <a:latin typeface="微软雅黑" panose="020B0503020204020204" pitchFamily="34" charset="-122"/>
                          <a:ea typeface="微软雅黑" panose="020B0503020204020204" pitchFamily="34" charset="-122"/>
                        </a:rPr>
                        <a:t>FAIL </a:t>
                      </a:r>
                    </a:p>
                  </a:txBody>
                  <a:tcPr anchor="ctr">
                    <a:solidFill>
                      <a:schemeClr val="bg2">
                        <a:lumMod val="10000"/>
                      </a:schemeClr>
                    </a:solidFill>
                  </a:tcPr>
                </a:tc>
                <a:tc>
                  <a:txBody>
                    <a:bodyPr/>
                    <a:lstStyle/>
                    <a:p>
                      <a:pPr algn="ctr">
                        <a:buNone/>
                      </a:pPr>
                      <a:r>
                        <a:rPr lang="zh-CN" altLang="en-US" sz="2400" dirty="0" smtClean="0">
                          <a:latin typeface="微软雅黑" panose="020B0503020204020204" pitchFamily="34" charset="-122"/>
                          <a:ea typeface="微软雅黑" panose="020B0503020204020204" pitchFamily="34" charset="-122"/>
                        </a:rPr>
                        <a:t>NA </a:t>
                      </a:r>
                    </a:p>
                  </a:txBody>
                  <a:tcPr anchor="ctr">
                    <a:solidFill>
                      <a:schemeClr val="bg2">
                        <a:lumMod val="10000"/>
                      </a:schemeClr>
                    </a:solidFill>
                  </a:tcPr>
                </a:tc>
                <a:extLst>
                  <a:ext uri="{0D108BD9-81ED-4DB2-BD59-A6C34878D82A}">
                    <a16:rowId xmlns:a16="http://schemas.microsoft.com/office/drawing/2014/main" val="10000"/>
                  </a:ext>
                </a:extLst>
              </a:tr>
              <a:tr h="485225">
                <a:tc>
                  <a:txBody>
                    <a:bodyPr/>
                    <a:lstStyle/>
                    <a:p>
                      <a:pPr algn="ctr"/>
                      <a:r>
                        <a:rPr lang="en-US" sz="2400" dirty="0" smtClean="0"/>
                        <a:t>293</a:t>
                      </a:r>
                    </a:p>
                  </a:txBody>
                  <a:tcPr anchor="ctr"/>
                </a:tc>
                <a:tc>
                  <a:txBody>
                    <a:bodyPr/>
                    <a:lstStyle/>
                    <a:p>
                      <a:pPr algn="ctr"/>
                      <a:r>
                        <a:rPr lang="en-US" sz="2400" dirty="0" smtClean="0"/>
                        <a:t>171 </a:t>
                      </a:r>
                    </a:p>
                  </a:txBody>
                  <a:tcPr anchor="ctr"/>
                </a:tc>
                <a:tc>
                  <a:txBody>
                    <a:bodyPr/>
                    <a:lstStyle/>
                    <a:p>
                      <a:pPr algn="ctr"/>
                      <a:r>
                        <a:rPr lang="en-US" altLang="zh-CN" sz="2400" dirty="0" smtClean="0"/>
                        <a:t>103 </a:t>
                      </a:r>
                    </a:p>
                  </a:txBody>
                  <a:tcPr anchor="ctr"/>
                </a:tc>
                <a:tc>
                  <a:txBody>
                    <a:bodyPr/>
                    <a:lstStyle/>
                    <a:p>
                      <a:pPr algn="ctr">
                        <a:buNone/>
                      </a:pPr>
                      <a:r>
                        <a:rPr lang="en-US" altLang="zh-CN" sz="2400" dirty="0" smtClean="0"/>
                        <a:t>19</a:t>
                      </a:r>
                      <a:endParaRPr lang="zh-CN" altLang="en-US" sz="2400" dirty="0"/>
                    </a:p>
                  </a:txBody>
                  <a:tcPr anchor="ctr"/>
                </a:tc>
                <a:extLst>
                  <a:ext uri="{0D108BD9-81ED-4DB2-BD59-A6C34878D82A}">
                    <a16:rowId xmlns:a16="http://schemas.microsoft.com/office/drawing/2014/main" val="10001"/>
                  </a:ext>
                </a:extLst>
              </a:tr>
            </a:tbl>
          </a:graphicData>
        </a:graphic>
      </p:graphicFrame>
      <p:grpSp>
        <p:nvGrpSpPr>
          <p:cNvPr id="6" name="组合 5"/>
          <p:cNvGrpSpPr/>
          <p:nvPr/>
        </p:nvGrpSpPr>
        <p:grpSpPr>
          <a:xfrm rot="20105578">
            <a:off x="588999" y="2001167"/>
            <a:ext cx="2462898" cy="1206007"/>
            <a:chOff x="5861953" y="84789"/>
            <a:chExt cx="2462898" cy="1206007"/>
          </a:xfrm>
        </p:grpSpPr>
        <p:sp>
          <p:nvSpPr>
            <p:cNvPr id="16" name="圆角矩形 15"/>
            <p:cNvSpPr/>
            <p:nvPr/>
          </p:nvSpPr>
          <p:spPr>
            <a:xfrm rot="19864205">
              <a:off x="5861953" y="84789"/>
              <a:ext cx="2462898" cy="924591"/>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HelveticaRounded LT Bold" panose="02000503060000020004" pitchFamily="2" charset="0"/>
                </a:rPr>
                <a:t>PASS</a:t>
              </a:r>
            </a:p>
          </p:txBody>
        </p:sp>
        <p:cxnSp>
          <p:nvCxnSpPr>
            <p:cNvPr id="17" name="直接连接符 16"/>
            <p:cNvCxnSpPr>
              <a:stCxn id="16" idx="2"/>
            </p:cNvCxnSpPr>
            <p:nvPr/>
          </p:nvCxnSpPr>
          <p:spPr>
            <a:xfrm rot="1494422">
              <a:off x="7242143" y="1076413"/>
              <a:ext cx="639644" cy="21438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1544341">
            <a:off x="6036902" y="2061228"/>
            <a:ext cx="2301334" cy="1110612"/>
            <a:chOff x="7362931" y="375766"/>
            <a:chExt cx="1358439" cy="903589"/>
          </a:xfrm>
        </p:grpSpPr>
        <p:sp>
          <p:nvSpPr>
            <p:cNvPr id="39" name="圆角矩形 38"/>
            <p:cNvSpPr/>
            <p:nvPr/>
          </p:nvSpPr>
          <p:spPr>
            <a:xfrm>
              <a:off x="7362931" y="375766"/>
              <a:ext cx="1358439" cy="633616"/>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HelveticaRounded LT Bold" panose="02000503060000020004" pitchFamily="2" charset="0"/>
                </a:rPr>
                <a:t>FAIL</a:t>
              </a:r>
            </a:p>
          </p:txBody>
        </p:sp>
        <p:cxnSp>
          <p:nvCxnSpPr>
            <p:cNvPr id="40" name="直接连接符 39"/>
            <p:cNvCxnSpPr>
              <a:stCxn id="39" idx="2"/>
            </p:cNvCxnSpPr>
            <p:nvPr/>
          </p:nvCxnSpPr>
          <p:spPr>
            <a:xfrm rot="20055659" flipH="1">
              <a:off x="7722180" y="1110143"/>
              <a:ext cx="364724" cy="169212"/>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41" name="饼形 40"/>
          <p:cNvSpPr/>
          <p:nvPr/>
        </p:nvSpPr>
        <p:spPr>
          <a:xfrm>
            <a:off x="3034447" y="1812665"/>
            <a:ext cx="2986088" cy="2986088"/>
          </a:xfrm>
          <a:prstGeom prst="pie">
            <a:avLst>
              <a:gd name="adj1" fmla="val 3767255"/>
              <a:gd name="adj2" fmla="val 16200000"/>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饼形 41"/>
          <p:cNvSpPr/>
          <p:nvPr/>
        </p:nvSpPr>
        <p:spPr>
          <a:xfrm>
            <a:off x="3250347" y="1253865"/>
            <a:ext cx="2986088" cy="2986088"/>
          </a:xfrm>
          <a:prstGeom prst="pie">
            <a:avLst>
              <a:gd name="adj1" fmla="val 16206371"/>
              <a:gd name="adj2" fmla="val 17704074"/>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饼形 42"/>
          <p:cNvSpPr/>
          <p:nvPr/>
        </p:nvSpPr>
        <p:spPr>
          <a:xfrm>
            <a:off x="3268604" y="1869022"/>
            <a:ext cx="2986088" cy="3005931"/>
          </a:xfrm>
          <a:prstGeom prst="pie">
            <a:avLst>
              <a:gd name="adj1" fmla="val 17903735"/>
              <a:gd name="adj2" fmla="val 3537563"/>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4" name="组合 43"/>
          <p:cNvGrpSpPr/>
          <p:nvPr/>
        </p:nvGrpSpPr>
        <p:grpSpPr>
          <a:xfrm rot="19891324">
            <a:off x="2810369" y="2836489"/>
            <a:ext cx="353644" cy="327323"/>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3268604" y="3729889"/>
            <a:ext cx="249655" cy="226817"/>
            <a:chOff x="3351213" y="3751580"/>
            <a:chExt cx="366237" cy="332735"/>
          </a:xfrm>
        </p:grpSpPr>
        <p:sp>
          <p:nvSpPr>
            <p:cNvPr id="52" name="椭圆 51"/>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rot="14143728">
            <a:off x="3376940" y="4436118"/>
            <a:ext cx="353644" cy="327323"/>
            <a:chOff x="1438330" y="2458687"/>
            <a:chExt cx="517009" cy="478529"/>
          </a:xfrm>
        </p:grpSpPr>
        <p:sp>
          <p:nvSpPr>
            <p:cNvPr id="63" name="弧形 6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椭圆 6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rot="3902318" flipV="1">
            <a:off x="4448239" y="1545250"/>
            <a:ext cx="353644" cy="327323"/>
            <a:chOff x="1438330" y="2458687"/>
            <a:chExt cx="517009" cy="478529"/>
          </a:xfrm>
        </p:grpSpPr>
        <p:sp>
          <p:nvSpPr>
            <p:cNvPr id="69" name="弧形 6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椭圆 6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rot="21254068" flipH="1" flipV="1">
            <a:off x="4979752" y="1763786"/>
            <a:ext cx="353644" cy="327323"/>
            <a:chOff x="1438330" y="2458687"/>
            <a:chExt cx="517009" cy="478529"/>
          </a:xfrm>
        </p:grpSpPr>
        <p:sp>
          <p:nvSpPr>
            <p:cNvPr id="77" name="弧形 7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椭圆 78"/>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10410575" flipH="1" flipV="1">
            <a:off x="4991729" y="2512504"/>
            <a:ext cx="353644" cy="327323"/>
            <a:chOff x="1438330" y="2458687"/>
            <a:chExt cx="517009" cy="478529"/>
          </a:xfrm>
        </p:grpSpPr>
        <p:sp>
          <p:nvSpPr>
            <p:cNvPr id="88" name="弧形 87"/>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椭圆 88"/>
            <p:cNvSpPr/>
            <p:nvPr/>
          </p:nvSpPr>
          <p:spPr>
            <a:xfrm rot="21419999">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rot="12202517" flipV="1">
            <a:off x="6076296" y="2905874"/>
            <a:ext cx="353644" cy="327323"/>
            <a:chOff x="1438330" y="2458687"/>
            <a:chExt cx="517009" cy="478529"/>
          </a:xfrm>
        </p:grpSpPr>
        <p:sp>
          <p:nvSpPr>
            <p:cNvPr id="94" name="弧形 93"/>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椭圆 94"/>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椭圆 98"/>
          <p:cNvSpPr/>
          <p:nvPr/>
        </p:nvSpPr>
        <p:spPr>
          <a:xfrm>
            <a:off x="4882292" y="1455232"/>
            <a:ext cx="114276" cy="11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933377" y="1478644"/>
            <a:ext cx="38092" cy="419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5017671" y="1455232"/>
            <a:ext cx="114276" cy="11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41691" y="1482929"/>
            <a:ext cx="38092" cy="380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4936266" y="1633781"/>
            <a:ext cx="148608" cy="4826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p:cNvGrpSpPr/>
          <p:nvPr/>
        </p:nvGrpSpPr>
        <p:grpSpPr>
          <a:xfrm>
            <a:off x="5649797" y="2737072"/>
            <a:ext cx="249655" cy="286348"/>
            <a:chOff x="3351213" y="3751580"/>
            <a:chExt cx="366237" cy="420066"/>
          </a:xfrm>
        </p:grpSpPr>
        <p:sp>
          <p:nvSpPr>
            <p:cNvPr id="105" name="椭圆 104"/>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108"/>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5" name="组合 384"/>
          <p:cNvGrpSpPr/>
          <p:nvPr/>
        </p:nvGrpSpPr>
        <p:grpSpPr>
          <a:xfrm rot="19446554">
            <a:off x="3056634" y="696394"/>
            <a:ext cx="1716389" cy="1025182"/>
            <a:chOff x="5172489" y="885338"/>
            <a:chExt cx="1716389" cy="1025182"/>
          </a:xfrm>
        </p:grpSpPr>
        <p:sp>
          <p:nvSpPr>
            <p:cNvPr id="386" name="圆角矩形 385"/>
            <p:cNvSpPr/>
            <p:nvPr/>
          </p:nvSpPr>
          <p:spPr>
            <a:xfrm rot="1555846">
              <a:off x="5172489" y="885338"/>
              <a:ext cx="1716389" cy="756442"/>
            </a:xfrm>
            <a:prstGeom prst="roundRect">
              <a:avLst>
                <a:gd name="adj" fmla="val 24014"/>
              </a:avLst>
            </a:prstGeom>
            <a:solidFill>
              <a:srgbClr val="A2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HelveticaRounded LT Bold" panose="02000503060000020004" pitchFamily="2" charset="0"/>
                </a:rPr>
                <a:t>NA</a:t>
              </a:r>
            </a:p>
          </p:txBody>
        </p:sp>
        <p:cxnSp>
          <p:nvCxnSpPr>
            <p:cNvPr id="387" name="直接连接符 386"/>
            <p:cNvCxnSpPr>
              <a:stCxn id="386" idx="2"/>
            </p:cNvCxnSpPr>
            <p:nvPr/>
          </p:nvCxnSpPr>
          <p:spPr>
            <a:xfrm rot="2153446">
              <a:off x="5765926" y="1745850"/>
              <a:ext cx="538275" cy="164670"/>
            </a:xfrm>
            <a:prstGeom prst="line">
              <a:avLst/>
            </a:prstGeom>
            <a:ln w="25400">
              <a:solidFill>
                <a:srgbClr val="A2BB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16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表格 49"/>
          <p:cNvGraphicFramePr>
            <a:graphicFrameLocks noGrp="1"/>
          </p:cNvGraphicFramePr>
          <p:nvPr>
            <p:extLst>
              <p:ext uri="{D42A27DB-BD31-4B8C-83A1-F6EECF244321}">
                <p14:modId xmlns:p14="http://schemas.microsoft.com/office/powerpoint/2010/main" val="2163625495"/>
              </p:ext>
            </p:extLst>
          </p:nvPr>
        </p:nvGraphicFramePr>
        <p:xfrm>
          <a:off x="65405" y="4940300"/>
          <a:ext cx="9013190" cy="1786890"/>
        </p:xfrm>
        <a:graphic>
          <a:graphicData uri="http://schemas.openxmlformats.org/drawingml/2006/table">
            <a:tbl>
              <a:tblPr firstRow="1" bandRow="1">
                <a:tableStyleId>{073A0DAA-6AF3-43AB-8588-CEC1D06C72B9}</a:tableStyleId>
              </a:tblPr>
              <a:tblGrid>
                <a:gridCol w="1126490">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1126490">
                  <a:extLst>
                    <a:ext uri="{9D8B030D-6E8A-4147-A177-3AD203B41FA5}">
                      <a16:colId xmlns:a16="http://schemas.microsoft.com/office/drawing/2014/main" val="20002"/>
                    </a:ext>
                  </a:extLst>
                </a:gridCol>
                <a:gridCol w="1126490">
                  <a:extLst>
                    <a:ext uri="{9D8B030D-6E8A-4147-A177-3AD203B41FA5}">
                      <a16:colId xmlns:a16="http://schemas.microsoft.com/office/drawing/2014/main" val="20003"/>
                    </a:ext>
                  </a:extLst>
                </a:gridCol>
                <a:gridCol w="1126490">
                  <a:extLst>
                    <a:ext uri="{9D8B030D-6E8A-4147-A177-3AD203B41FA5}">
                      <a16:colId xmlns:a16="http://schemas.microsoft.com/office/drawing/2014/main" val="20004"/>
                    </a:ext>
                  </a:extLst>
                </a:gridCol>
                <a:gridCol w="1127125">
                  <a:extLst>
                    <a:ext uri="{9D8B030D-6E8A-4147-A177-3AD203B41FA5}">
                      <a16:colId xmlns:a16="http://schemas.microsoft.com/office/drawing/2014/main" val="20005"/>
                    </a:ext>
                  </a:extLst>
                </a:gridCol>
                <a:gridCol w="1126490">
                  <a:extLst>
                    <a:ext uri="{9D8B030D-6E8A-4147-A177-3AD203B41FA5}">
                      <a16:colId xmlns:a16="http://schemas.microsoft.com/office/drawing/2014/main" val="20006"/>
                    </a:ext>
                  </a:extLst>
                </a:gridCol>
                <a:gridCol w="1126490">
                  <a:extLst>
                    <a:ext uri="{9D8B030D-6E8A-4147-A177-3AD203B41FA5}">
                      <a16:colId xmlns:a16="http://schemas.microsoft.com/office/drawing/2014/main" val="20007"/>
                    </a:ext>
                  </a:extLst>
                </a:gridCol>
              </a:tblGrid>
              <a:tr h="893445">
                <a:tc>
                  <a:txBody>
                    <a:bodyPr/>
                    <a:lstStyle/>
                    <a:p>
                      <a:pPr algn="ctr"/>
                      <a:r>
                        <a:rPr lang="en-US" altLang="zh-CN" sz="2400" dirty="0" smtClean="0">
                          <a:latin typeface="微软雅黑" panose="020B0503020204020204" charset="-122"/>
                          <a:ea typeface="微软雅黑" panose="020B0503020204020204" charset="-122"/>
                        </a:rPr>
                        <a:t>Bug</a:t>
                      </a:r>
                      <a:r>
                        <a:rPr lang="zh-CN" altLang="en-US" sz="2400" dirty="0" smtClean="0">
                          <a:latin typeface="微软雅黑" panose="020B0503020204020204" charset="-122"/>
                          <a:ea typeface="微软雅黑" panose="020B0503020204020204" charset="-122"/>
                        </a:rPr>
                        <a:t>数</a:t>
                      </a:r>
                      <a:endParaRPr lang="zh-CN" altLang="en-US" sz="2400" dirty="0">
                        <a:latin typeface="微软雅黑" panose="020B0503020204020204" charset="-122"/>
                        <a:ea typeface="微软雅黑" panose="020B0503020204020204" charset="-122"/>
                      </a:endParaRPr>
                    </a:p>
                  </a:txBody>
                  <a:tcPr anchor="ctr">
                    <a:solidFill>
                      <a:schemeClr val="bg2">
                        <a:lumMod val="10000"/>
                      </a:schemeClr>
                    </a:solidFill>
                  </a:tcPr>
                </a:tc>
                <a:tc>
                  <a:txBody>
                    <a:bodyPr/>
                    <a:lstStyle/>
                    <a:p>
                      <a:pPr algn="ctr"/>
                      <a:r>
                        <a:rPr lang="en-US" altLang="zh-CN" sz="2400" dirty="0"/>
                        <a:t>blocker</a:t>
                      </a:r>
                    </a:p>
                  </a:txBody>
                  <a:tcPr anchor="ctr">
                    <a:solidFill>
                      <a:schemeClr val="bg2">
                        <a:lumMod val="10000"/>
                      </a:schemeClr>
                    </a:solidFill>
                  </a:tcPr>
                </a:tc>
                <a:tc>
                  <a:txBody>
                    <a:bodyPr/>
                    <a:lstStyle/>
                    <a:p>
                      <a:pPr algn="ctr"/>
                      <a:r>
                        <a:rPr lang="en-US" altLang="zh-CN" sz="2400" dirty="0" smtClean="0"/>
                        <a:t>critical</a:t>
                      </a:r>
                    </a:p>
                  </a:txBody>
                  <a:tcPr anchor="ctr">
                    <a:solidFill>
                      <a:schemeClr val="bg2">
                        <a:lumMod val="10000"/>
                      </a:schemeClr>
                    </a:solidFill>
                  </a:tcPr>
                </a:tc>
                <a:tc>
                  <a:txBody>
                    <a:bodyPr/>
                    <a:lstStyle/>
                    <a:p>
                      <a:pPr algn="ctr">
                        <a:buNone/>
                      </a:pPr>
                      <a:r>
                        <a:rPr lang="en-US" altLang="zh-CN" sz="2400" dirty="0" smtClean="0"/>
                        <a:t>major</a:t>
                      </a:r>
                    </a:p>
                  </a:txBody>
                  <a:tcPr anchor="ctr">
                    <a:solidFill>
                      <a:schemeClr val="bg2">
                        <a:lumMod val="10000"/>
                      </a:schemeClr>
                    </a:solidFill>
                  </a:tcPr>
                </a:tc>
                <a:tc>
                  <a:txBody>
                    <a:bodyPr/>
                    <a:lstStyle/>
                    <a:p>
                      <a:pPr algn="ctr">
                        <a:buNone/>
                      </a:pPr>
                      <a:r>
                        <a:rPr lang="en-US" altLang="zh-CN" sz="2400" dirty="0" smtClean="0"/>
                        <a:t>normal</a:t>
                      </a:r>
                    </a:p>
                  </a:txBody>
                  <a:tcPr anchor="ctr">
                    <a:solidFill>
                      <a:schemeClr val="bg2">
                        <a:lumMod val="10000"/>
                      </a:schemeClr>
                    </a:solidFill>
                  </a:tcPr>
                </a:tc>
                <a:tc>
                  <a:txBody>
                    <a:bodyPr/>
                    <a:lstStyle/>
                    <a:p>
                      <a:pPr algn="ctr">
                        <a:buNone/>
                      </a:pPr>
                      <a:r>
                        <a:rPr lang="en-US" altLang="zh-CN" sz="2400" dirty="0" smtClean="0"/>
                        <a:t>minor</a:t>
                      </a:r>
                    </a:p>
                  </a:txBody>
                  <a:tcPr anchor="ctr">
                    <a:solidFill>
                      <a:schemeClr val="bg2">
                        <a:lumMod val="10000"/>
                      </a:schemeClr>
                    </a:solidFill>
                  </a:tcPr>
                </a:tc>
                <a:tc>
                  <a:txBody>
                    <a:bodyPr/>
                    <a:lstStyle/>
                    <a:p>
                      <a:pPr algn="ctr">
                        <a:buNone/>
                      </a:pPr>
                      <a:r>
                        <a:rPr lang="en-US" altLang="zh-CN" sz="2400" dirty="0" smtClean="0"/>
                        <a:t>trival</a:t>
                      </a:r>
                    </a:p>
                  </a:txBody>
                  <a:tcPr anchor="ctr">
                    <a:solidFill>
                      <a:schemeClr val="bg2">
                        <a:lumMod val="10000"/>
                      </a:schemeClr>
                    </a:solidFill>
                  </a:tcPr>
                </a:tc>
                <a:tc>
                  <a:txBody>
                    <a:bodyPr/>
                    <a:lstStyle/>
                    <a:p>
                      <a:pPr algn="ctr">
                        <a:buNone/>
                      </a:pPr>
                      <a:r>
                        <a:rPr lang="en-US" altLang="zh-CN" sz="2400" dirty="0" smtClean="0"/>
                        <a:t>enhancement</a:t>
                      </a:r>
                    </a:p>
                  </a:txBody>
                  <a:tcPr anchor="ctr">
                    <a:solidFill>
                      <a:schemeClr val="bg2">
                        <a:lumMod val="10000"/>
                      </a:schemeClr>
                    </a:solidFill>
                  </a:tcPr>
                </a:tc>
                <a:extLst>
                  <a:ext uri="{0D108BD9-81ED-4DB2-BD59-A6C34878D82A}">
                    <a16:rowId xmlns:a16="http://schemas.microsoft.com/office/drawing/2014/main" val="10000"/>
                  </a:ext>
                </a:extLst>
              </a:tr>
              <a:tr h="893445">
                <a:tc>
                  <a:txBody>
                    <a:bodyPr/>
                    <a:lstStyle/>
                    <a:p>
                      <a:pPr algn="ctr"/>
                      <a:r>
                        <a:rPr lang="en-US" sz="2400" dirty="0" smtClean="0"/>
                        <a:t>134</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52</a:t>
                      </a:r>
                      <a:endParaRPr lang="en-US" sz="2400" dirty="0"/>
                    </a:p>
                  </a:txBody>
                  <a:tcPr anchor="ctr"/>
                </a:tc>
                <a:tc>
                  <a:txBody>
                    <a:bodyPr/>
                    <a:lstStyle/>
                    <a:p>
                      <a:pPr algn="ctr">
                        <a:buNone/>
                      </a:pPr>
                      <a:r>
                        <a:rPr lang="en-US" altLang="zh-CN" sz="2400" dirty="0" smtClean="0"/>
                        <a:t>19</a:t>
                      </a:r>
                      <a:endParaRPr lang="en-US" altLang="zh-CN" sz="2400" dirty="0"/>
                    </a:p>
                  </a:txBody>
                  <a:tcPr anchor="ctr"/>
                </a:tc>
                <a:tc>
                  <a:txBody>
                    <a:bodyPr/>
                    <a:lstStyle/>
                    <a:p>
                      <a:pPr algn="ctr">
                        <a:buNone/>
                      </a:pPr>
                      <a:r>
                        <a:rPr lang="en-US" altLang="zh-CN" sz="2400" dirty="0" smtClean="0"/>
                        <a:t>38</a:t>
                      </a:r>
                      <a:endParaRPr lang="en-US" altLang="zh-CN" sz="2400" dirty="0"/>
                    </a:p>
                  </a:txBody>
                  <a:tcPr anchor="ctr"/>
                </a:tc>
                <a:tc>
                  <a:txBody>
                    <a:bodyPr/>
                    <a:lstStyle/>
                    <a:p>
                      <a:pPr algn="ctr">
                        <a:buNone/>
                      </a:pPr>
                      <a:r>
                        <a:rPr lang="en-US" altLang="zh-CN" sz="2400" dirty="0"/>
                        <a:t>22</a:t>
                      </a:r>
                    </a:p>
                  </a:txBody>
                  <a:tcPr anchor="ctr"/>
                </a:tc>
                <a:tc>
                  <a:txBody>
                    <a:bodyPr/>
                    <a:lstStyle/>
                    <a:p>
                      <a:pPr algn="ctr">
                        <a:buNone/>
                      </a:pPr>
                      <a:r>
                        <a:rPr lang="en-US" altLang="zh-CN" sz="2400" dirty="0" smtClean="0"/>
                        <a:t>3</a:t>
                      </a:r>
                      <a:endParaRPr lang="en-US" altLang="zh-CN" sz="2400" dirty="0"/>
                    </a:p>
                  </a:txBody>
                  <a:tcPr anchor="ctr"/>
                </a:tc>
                <a:tc>
                  <a:txBody>
                    <a:bodyPr/>
                    <a:lstStyle/>
                    <a:p>
                      <a:pPr algn="ctr">
                        <a:buNone/>
                      </a:pPr>
                      <a:r>
                        <a:rPr lang="en-US" altLang="zh-CN" sz="2400" dirty="0" smtClean="0"/>
                        <a:t>7</a:t>
                      </a:r>
                      <a:endParaRPr lang="en-US" altLang="zh-CN" sz="2400" dirty="0"/>
                    </a:p>
                  </a:txBody>
                  <a:tcPr anchor="ctr"/>
                </a:tc>
                <a:extLst>
                  <a:ext uri="{0D108BD9-81ED-4DB2-BD59-A6C34878D82A}">
                    <a16:rowId xmlns:a16="http://schemas.microsoft.com/office/drawing/2014/main" val="10001"/>
                  </a:ext>
                </a:extLst>
              </a:tr>
            </a:tbl>
          </a:graphicData>
        </a:graphic>
      </p:graphicFrame>
      <p:sp>
        <p:nvSpPr>
          <p:cNvPr id="342" name="圆角矩形 341"/>
          <p:cNvSpPr/>
          <p:nvPr/>
        </p:nvSpPr>
        <p:spPr>
          <a:xfrm>
            <a:off x="1495499" y="4346182"/>
            <a:ext cx="502285" cy="338642"/>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3" name="组合 342"/>
          <p:cNvGrpSpPr/>
          <p:nvPr/>
        </p:nvGrpSpPr>
        <p:grpSpPr>
          <a:xfrm>
            <a:off x="1601934" y="4378754"/>
            <a:ext cx="249655" cy="233167"/>
            <a:chOff x="3351213" y="3751580"/>
            <a:chExt cx="366237" cy="342050"/>
          </a:xfrm>
        </p:grpSpPr>
        <p:sp>
          <p:nvSpPr>
            <p:cNvPr id="344" name="椭圆 34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任意多边形 347"/>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9" name="组合 348"/>
          <p:cNvGrpSpPr/>
          <p:nvPr/>
        </p:nvGrpSpPr>
        <p:grpSpPr>
          <a:xfrm rot="9000000">
            <a:off x="1874822" y="4383601"/>
            <a:ext cx="353644" cy="327323"/>
            <a:chOff x="1438330" y="2458687"/>
            <a:chExt cx="517009" cy="478529"/>
          </a:xfrm>
        </p:grpSpPr>
        <p:sp>
          <p:nvSpPr>
            <p:cNvPr id="350" name="弧形 349"/>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1" name="椭圆 35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5" name="组合 354"/>
          <p:cNvGrpSpPr/>
          <p:nvPr/>
        </p:nvGrpSpPr>
        <p:grpSpPr>
          <a:xfrm rot="12600000" flipH="1">
            <a:off x="1316838" y="4371178"/>
            <a:ext cx="353644" cy="327323"/>
            <a:chOff x="1438330" y="2458687"/>
            <a:chExt cx="517009" cy="478529"/>
          </a:xfrm>
        </p:grpSpPr>
        <p:sp>
          <p:nvSpPr>
            <p:cNvPr id="356" name="弧形 355"/>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7" name="椭圆 356"/>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圆角矩形 71"/>
          <p:cNvSpPr/>
          <p:nvPr/>
        </p:nvSpPr>
        <p:spPr>
          <a:xfrm>
            <a:off x="2572711" y="208547"/>
            <a:ext cx="502285" cy="4495845"/>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698856" y="482650"/>
            <a:ext cx="249655" cy="233167"/>
            <a:chOff x="3351213" y="3751580"/>
            <a:chExt cx="366237" cy="342050"/>
          </a:xfrm>
        </p:grpSpPr>
        <p:sp>
          <p:nvSpPr>
            <p:cNvPr id="74" name="椭圆 7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rot="9000000">
            <a:off x="2936407" y="1035952"/>
            <a:ext cx="353644" cy="327323"/>
            <a:chOff x="1438330" y="2458687"/>
            <a:chExt cx="517009" cy="478529"/>
          </a:xfrm>
        </p:grpSpPr>
        <p:sp>
          <p:nvSpPr>
            <p:cNvPr id="80" name="弧形 79"/>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椭圆 8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rot="12600000" flipH="1">
            <a:off x="2362692" y="1004795"/>
            <a:ext cx="353644" cy="327323"/>
            <a:chOff x="1438330" y="2458687"/>
            <a:chExt cx="517009" cy="478529"/>
          </a:xfrm>
        </p:grpSpPr>
        <p:sp>
          <p:nvSpPr>
            <p:cNvPr id="86" name="弧形 85"/>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椭圆 86"/>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圆角矩形 40"/>
          <p:cNvSpPr/>
          <p:nvPr/>
        </p:nvSpPr>
        <p:spPr>
          <a:xfrm>
            <a:off x="3683824" y="3211824"/>
            <a:ext cx="482811" cy="1473000"/>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3821133" y="3278229"/>
            <a:ext cx="249655" cy="233167"/>
            <a:chOff x="3351213" y="3751580"/>
            <a:chExt cx="366237" cy="342050"/>
          </a:xfrm>
        </p:grpSpPr>
        <p:sp>
          <p:nvSpPr>
            <p:cNvPr id="43" name="椭圆 4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rot="9000000">
            <a:off x="4047325" y="3397011"/>
            <a:ext cx="353644" cy="327323"/>
            <a:chOff x="1438330" y="2458687"/>
            <a:chExt cx="517009" cy="478529"/>
          </a:xfrm>
        </p:grpSpPr>
        <p:sp>
          <p:nvSpPr>
            <p:cNvPr id="49" name="弧形 4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rot="12600000" flipH="1">
            <a:off x="3489341" y="3384588"/>
            <a:ext cx="353644" cy="327323"/>
            <a:chOff x="1438330" y="2458687"/>
            <a:chExt cx="517009" cy="478529"/>
          </a:xfrm>
        </p:grpSpPr>
        <p:sp>
          <p:nvSpPr>
            <p:cNvPr id="56" name="弧形 55"/>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椭圆 56"/>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圆角矩形 60"/>
          <p:cNvSpPr/>
          <p:nvPr/>
        </p:nvSpPr>
        <p:spPr>
          <a:xfrm>
            <a:off x="4941701" y="1447539"/>
            <a:ext cx="482811" cy="3223900"/>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5058278" y="1728330"/>
            <a:ext cx="249655" cy="233167"/>
            <a:chOff x="3351213" y="3751580"/>
            <a:chExt cx="366237" cy="342050"/>
          </a:xfrm>
        </p:grpSpPr>
        <p:sp>
          <p:nvSpPr>
            <p:cNvPr id="63" name="椭圆 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rot="9000000">
            <a:off x="5261928" y="2114493"/>
            <a:ext cx="353644" cy="327323"/>
            <a:chOff x="1438330" y="2458687"/>
            <a:chExt cx="517009" cy="478529"/>
          </a:xfrm>
        </p:grpSpPr>
        <p:sp>
          <p:nvSpPr>
            <p:cNvPr id="69" name="弧形 6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椭圆 6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rot="12600000" flipH="1">
            <a:off x="4714836" y="2065738"/>
            <a:ext cx="353644" cy="327323"/>
            <a:chOff x="1438330" y="2458687"/>
            <a:chExt cx="517009" cy="478529"/>
          </a:xfrm>
        </p:grpSpPr>
        <p:sp>
          <p:nvSpPr>
            <p:cNvPr id="94" name="弧形 93"/>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椭圆 94"/>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圆角矩形 98"/>
          <p:cNvSpPr/>
          <p:nvPr/>
        </p:nvSpPr>
        <p:spPr>
          <a:xfrm>
            <a:off x="6051668" y="3044766"/>
            <a:ext cx="482811" cy="1626673"/>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p:cNvGrpSpPr/>
          <p:nvPr/>
        </p:nvGrpSpPr>
        <p:grpSpPr>
          <a:xfrm>
            <a:off x="6170360" y="3278444"/>
            <a:ext cx="249655" cy="233167"/>
            <a:chOff x="3351213" y="3751580"/>
            <a:chExt cx="366237" cy="342050"/>
          </a:xfrm>
        </p:grpSpPr>
        <p:sp>
          <p:nvSpPr>
            <p:cNvPr id="101" name="椭圆 100"/>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9000000">
            <a:off x="6398735" y="3383520"/>
            <a:ext cx="353644" cy="327323"/>
            <a:chOff x="1438330" y="2458687"/>
            <a:chExt cx="517009" cy="478529"/>
          </a:xfrm>
        </p:grpSpPr>
        <p:sp>
          <p:nvSpPr>
            <p:cNvPr id="107" name="弧形 10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rot="12600000" flipH="1">
            <a:off x="5919709" y="3385926"/>
            <a:ext cx="353644" cy="327323"/>
            <a:chOff x="1438330" y="2458687"/>
            <a:chExt cx="517009" cy="478529"/>
          </a:xfrm>
        </p:grpSpPr>
        <p:sp>
          <p:nvSpPr>
            <p:cNvPr id="113" name="弧形 11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椭圆 11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4" name="组合 123"/>
          <p:cNvGrpSpPr/>
          <p:nvPr/>
        </p:nvGrpSpPr>
        <p:grpSpPr>
          <a:xfrm rot="9000000">
            <a:off x="7564105" y="4438171"/>
            <a:ext cx="353644" cy="327323"/>
            <a:chOff x="1438330" y="2458687"/>
            <a:chExt cx="517009" cy="478529"/>
          </a:xfrm>
        </p:grpSpPr>
        <p:sp>
          <p:nvSpPr>
            <p:cNvPr id="125" name="弧形 12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椭圆 12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rot="12600000" flipH="1">
            <a:off x="7006121" y="4425748"/>
            <a:ext cx="353644" cy="327323"/>
            <a:chOff x="1438330" y="2458687"/>
            <a:chExt cx="517009" cy="478529"/>
          </a:xfrm>
        </p:grpSpPr>
        <p:sp>
          <p:nvSpPr>
            <p:cNvPr id="131" name="弧形 13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椭圆 13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圆角矩形 135"/>
          <p:cNvSpPr/>
          <p:nvPr/>
        </p:nvSpPr>
        <p:spPr>
          <a:xfrm>
            <a:off x="7197421" y="4305881"/>
            <a:ext cx="502285" cy="338642"/>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7346466" y="4354620"/>
            <a:ext cx="249655" cy="233167"/>
            <a:chOff x="3351213" y="3751580"/>
            <a:chExt cx="366237" cy="342050"/>
          </a:xfrm>
        </p:grpSpPr>
        <p:sp>
          <p:nvSpPr>
            <p:cNvPr id="119" name="椭圆 118"/>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6" name="组合 155"/>
          <p:cNvGrpSpPr/>
          <p:nvPr/>
        </p:nvGrpSpPr>
        <p:grpSpPr>
          <a:xfrm rot="9000000">
            <a:off x="8681256" y="4166214"/>
            <a:ext cx="353644" cy="327323"/>
            <a:chOff x="1438330" y="2458687"/>
            <a:chExt cx="517009" cy="478529"/>
          </a:xfrm>
        </p:grpSpPr>
        <p:sp>
          <p:nvSpPr>
            <p:cNvPr id="157" name="弧形 15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椭圆 15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2" name="组合 161"/>
          <p:cNvGrpSpPr/>
          <p:nvPr/>
        </p:nvGrpSpPr>
        <p:grpSpPr>
          <a:xfrm rot="12600000" flipH="1">
            <a:off x="8123272" y="4153791"/>
            <a:ext cx="353644" cy="327323"/>
            <a:chOff x="1438330" y="2458687"/>
            <a:chExt cx="517009" cy="478529"/>
          </a:xfrm>
        </p:grpSpPr>
        <p:sp>
          <p:nvSpPr>
            <p:cNvPr id="163" name="弧形 16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椭圆 16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8" name="圆角矩形 167"/>
          <p:cNvSpPr/>
          <p:nvPr/>
        </p:nvSpPr>
        <p:spPr>
          <a:xfrm>
            <a:off x="8373845" y="4016623"/>
            <a:ext cx="426721" cy="621226"/>
          </a:xfrm>
          <a:prstGeom prst="roundRect">
            <a:avLst>
              <a:gd name="adj" fmla="val 2521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0" name="组合 149"/>
          <p:cNvGrpSpPr/>
          <p:nvPr/>
        </p:nvGrpSpPr>
        <p:grpSpPr>
          <a:xfrm>
            <a:off x="8408368" y="4161367"/>
            <a:ext cx="249655" cy="233167"/>
            <a:chOff x="3351213" y="3751580"/>
            <a:chExt cx="366237" cy="342050"/>
          </a:xfrm>
        </p:grpSpPr>
        <p:sp>
          <p:nvSpPr>
            <p:cNvPr id="151" name="椭圆 150"/>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任意多边形 154"/>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05629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8930" y="3645492"/>
            <a:ext cx="1895789" cy="1760697"/>
          </a:xfrm>
          <a:prstGeom prst="rect">
            <a:avLst/>
          </a:prstGeom>
        </p:spPr>
      </p:pic>
      <p:sp>
        <p:nvSpPr>
          <p:cNvPr id="4" name="矩形 3"/>
          <p:cNvSpPr/>
          <p:nvPr/>
        </p:nvSpPr>
        <p:spPr>
          <a:xfrm>
            <a:off x="1431079" y="1952743"/>
            <a:ext cx="6391493"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华康少女文字W5(P)" panose="040F0500000000000000" pitchFamily="82" charset="-122"/>
              </a:rPr>
              <a:t>数据库</a:t>
            </a:r>
            <a:r>
              <a:rPr lang="zh-CN" altLang="en-US" sz="4400" dirty="0">
                <a:solidFill>
                  <a:srgbClr val="1E2223"/>
                </a:solidFill>
                <a:latin typeface="SciFly" panose="02000606030000020004" pitchFamily="2" charset="0"/>
                <a:ea typeface="华康少女文字W5(P)" panose="040F0500000000000000" pitchFamily="82" charset="-122"/>
              </a:rPr>
              <a:t>及数据库</a:t>
            </a:r>
            <a:r>
              <a:rPr lang="zh-CN" altLang="en-US" sz="4400" dirty="0" smtClean="0">
                <a:solidFill>
                  <a:srgbClr val="1E2223"/>
                </a:solidFill>
                <a:latin typeface="SciFly" panose="02000606030000020004" pitchFamily="2" charset="0"/>
                <a:ea typeface="华康少女文字W5(P)" panose="040F0500000000000000" pitchFamily="82" charset="-122"/>
              </a:rPr>
              <a:t>集成测试</a:t>
            </a:r>
            <a:endParaRPr lang="zh-CN" altLang="en-US" sz="4400" dirty="0">
              <a:solidFill>
                <a:srgbClr val="1E2223"/>
              </a:solidFill>
              <a:latin typeface="SciFly" panose="02000606030000020004" pitchFamily="2" charset="0"/>
              <a:ea typeface="华康少女文字W5(P)" panose="040F0500000000000000" pitchFamily="82" charset="-122"/>
            </a:endParaRPr>
          </a:p>
        </p:txBody>
      </p:sp>
    </p:spTree>
    <p:extLst>
      <p:ext uri="{BB962C8B-B14F-4D97-AF65-F5344CB8AC3E}">
        <p14:creationId xmlns:p14="http://schemas.microsoft.com/office/powerpoint/2010/main" val="4044479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rot="20105578">
            <a:off x="397623" y="3588895"/>
            <a:ext cx="1891252" cy="1413429"/>
            <a:chOff x="7700596" y="1720737"/>
            <a:chExt cx="961919" cy="495998"/>
          </a:xfrm>
        </p:grpSpPr>
        <p:sp>
          <p:nvSpPr>
            <p:cNvPr id="85" name="圆角矩形 84"/>
            <p:cNvSpPr/>
            <p:nvPr/>
          </p:nvSpPr>
          <p:spPr>
            <a:xfrm>
              <a:off x="7700596" y="1720737"/>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HelveticaRounded LT Bold" panose="02000503060000020004" pitchFamily="2" charset="0"/>
                </a:rPr>
                <a:t>pass</a:t>
              </a:r>
              <a:endParaRPr lang="zh-CN" altLang="en-US" sz="6600" baseline="30000" dirty="0">
                <a:latin typeface="HelveticaRounded LT Bold" panose="02000503060000020004" pitchFamily="2" charset="0"/>
              </a:endParaRPr>
            </a:p>
          </p:txBody>
        </p:sp>
        <p:cxnSp>
          <p:nvCxnSpPr>
            <p:cNvPr id="86" name="直接连接符 85"/>
            <p:cNvCxnSpPr>
              <a:stCxn id="85" idx="2"/>
            </p:cNvCxnSpPr>
            <p:nvPr/>
          </p:nvCxnSpPr>
          <p:spPr>
            <a:xfrm rot="1494422">
              <a:off x="8148484" y="1987952"/>
              <a:ext cx="55723" cy="22878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rot="1544341">
            <a:off x="4178690" y="4342035"/>
            <a:ext cx="2031476" cy="1300036"/>
            <a:chOff x="7605120" y="1742529"/>
            <a:chExt cx="961919" cy="545397"/>
          </a:xfrm>
        </p:grpSpPr>
        <p:sp>
          <p:nvSpPr>
            <p:cNvPr id="73" name="圆角矩形 72"/>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HelveticaRounded LT Bold" panose="02000503060000020004" pitchFamily="2" charset="0"/>
                </a:rPr>
                <a:t>NA</a:t>
              </a:r>
              <a:endParaRPr lang="zh-CN" altLang="en-US" sz="6600" baseline="30000" dirty="0">
                <a:latin typeface="HelveticaRounded LT Bold" panose="02000503060000020004" pitchFamily="2" charset="0"/>
              </a:endParaRPr>
            </a:p>
          </p:txBody>
        </p:sp>
        <p:cxnSp>
          <p:nvCxnSpPr>
            <p:cNvPr id="78" name="直接连接符 77"/>
            <p:cNvCxnSpPr>
              <a:stCxn id="73"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3" name="饼形 2"/>
          <p:cNvSpPr/>
          <p:nvPr/>
        </p:nvSpPr>
        <p:spPr>
          <a:xfrm>
            <a:off x="1693093" y="3213917"/>
            <a:ext cx="2986088" cy="2986088"/>
          </a:xfrm>
          <a:prstGeom prst="pie">
            <a:avLst>
              <a:gd name="adj1" fmla="val 6445809"/>
              <a:gd name="adj2" fmla="val 14054200"/>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a:off x="1868153" y="3080531"/>
            <a:ext cx="2986088" cy="2986088"/>
          </a:xfrm>
          <a:prstGeom prst="pie">
            <a:avLst>
              <a:gd name="adj1" fmla="val 13998448"/>
              <a:gd name="adj2" fmla="val 25257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a:off x="1850511" y="3270316"/>
            <a:ext cx="2986088" cy="3005931"/>
          </a:xfrm>
          <a:prstGeom prst="pie">
            <a:avLst>
              <a:gd name="adj1" fmla="val 209873"/>
              <a:gd name="adj2" fmla="val 641092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组合 11"/>
          <p:cNvGrpSpPr/>
          <p:nvPr/>
        </p:nvGrpSpPr>
        <p:grpSpPr>
          <a:xfrm rot="19891324">
            <a:off x="1522294" y="4755927"/>
            <a:ext cx="353644" cy="327323"/>
            <a:chOff x="1438330" y="2458687"/>
            <a:chExt cx="517009" cy="478529"/>
          </a:xfrm>
        </p:grpSpPr>
        <p:sp>
          <p:nvSpPr>
            <p:cNvPr id="7" name="弧形 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179157" y="4336486"/>
            <a:ext cx="249655" cy="226817"/>
            <a:chOff x="3351213" y="3751580"/>
            <a:chExt cx="366237" cy="332735"/>
          </a:xfrm>
        </p:grpSpPr>
        <p:sp>
          <p:nvSpPr>
            <p:cNvPr id="4" name="椭圆 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rot="14143728">
            <a:off x="2217583" y="4648196"/>
            <a:ext cx="353644" cy="327323"/>
            <a:chOff x="1438330" y="2458687"/>
            <a:chExt cx="517009" cy="478529"/>
          </a:xfrm>
        </p:grpSpPr>
        <p:sp>
          <p:nvSpPr>
            <p:cNvPr id="21" name="弧形 2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3902318" flipV="1">
            <a:off x="2340551" y="3606066"/>
            <a:ext cx="353644" cy="327323"/>
            <a:chOff x="1438330" y="2458687"/>
            <a:chExt cx="517009" cy="478529"/>
          </a:xfrm>
        </p:grpSpPr>
        <p:sp>
          <p:nvSpPr>
            <p:cNvPr id="27" name="弧形 2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rot="21254068" flipH="1" flipV="1">
            <a:off x="4628550" y="4677892"/>
            <a:ext cx="353644" cy="327323"/>
            <a:chOff x="1438330" y="2458687"/>
            <a:chExt cx="517009" cy="478529"/>
          </a:xfrm>
        </p:grpSpPr>
        <p:sp>
          <p:nvSpPr>
            <p:cNvPr id="33" name="弧形 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rot="10410575" flipH="1" flipV="1">
            <a:off x="4138701" y="5093479"/>
            <a:ext cx="353644" cy="327323"/>
            <a:chOff x="1438330" y="2458687"/>
            <a:chExt cx="517009" cy="478529"/>
          </a:xfrm>
        </p:grpSpPr>
        <p:sp>
          <p:nvSpPr>
            <p:cNvPr id="39" name="弧形 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椭圆 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rot="12202517" flipV="1">
            <a:off x="4371884" y="5305937"/>
            <a:ext cx="353644" cy="327323"/>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椭圆 56"/>
          <p:cNvSpPr/>
          <p:nvPr/>
        </p:nvSpPr>
        <p:spPr>
          <a:xfrm>
            <a:off x="3588864" y="3457488"/>
            <a:ext cx="114276" cy="11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639949" y="3480900"/>
            <a:ext cx="38092" cy="419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724243" y="3457488"/>
            <a:ext cx="114276" cy="11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748263" y="3485185"/>
            <a:ext cx="38092" cy="380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3642838" y="3636037"/>
            <a:ext cx="148608" cy="4826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4029627" y="5095710"/>
            <a:ext cx="249655" cy="286348"/>
            <a:chOff x="3351213" y="3751580"/>
            <a:chExt cx="366237" cy="420066"/>
          </a:xfrm>
        </p:grpSpPr>
        <p:sp>
          <p:nvSpPr>
            <p:cNvPr id="63" name="椭圆 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4" name="图片 7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22226" y="4825984"/>
            <a:ext cx="1821648" cy="620155"/>
          </a:xfrm>
          <a:prstGeom prst="rect">
            <a:avLst/>
          </a:prstGeom>
        </p:spPr>
      </p:pic>
      <p:grpSp>
        <p:nvGrpSpPr>
          <p:cNvPr id="75" name="组合 74"/>
          <p:cNvGrpSpPr/>
          <p:nvPr/>
        </p:nvGrpSpPr>
        <p:grpSpPr>
          <a:xfrm rot="1544341">
            <a:off x="1844401" y="2284929"/>
            <a:ext cx="2031476" cy="1300036"/>
            <a:chOff x="7605120" y="1742529"/>
            <a:chExt cx="961919" cy="545397"/>
          </a:xfrm>
        </p:grpSpPr>
        <p:sp>
          <p:nvSpPr>
            <p:cNvPr id="76" name="圆角矩形 75"/>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HelveticaRounded LT Bold" panose="02000503060000020004" pitchFamily="2" charset="0"/>
                </a:rPr>
                <a:t>fail</a:t>
              </a:r>
              <a:endParaRPr lang="zh-CN" altLang="en-US" sz="6600" baseline="30000" dirty="0">
                <a:latin typeface="HelveticaRounded LT Bold" panose="02000503060000020004" pitchFamily="2" charset="0"/>
              </a:endParaRPr>
            </a:p>
          </p:txBody>
        </p:sp>
        <p:cxnSp>
          <p:nvCxnSpPr>
            <p:cNvPr id="77" name="直接连接符 76"/>
            <p:cNvCxnSpPr>
              <a:stCxn id="76"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graphicFrame>
        <p:nvGraphicFramePr>
          <p:cNvPr id="50" name="表格 49"/>
          <p:cNvGraphicFramePr>
            <a:graphicFrameLocks noGrp="1"/>
          </p:cNvGraphicFramePr>
          <p:nvPr>
            <p:extLst>
              <p:ext uri="{D42A27DB-BD31-4B8C-83A1-F6EECF244321}">
                <p14:modId xmlns:p14="http://schemas.microsoft.com/office/powerpoint/2010/main" val="2021634129"/>
              </p:ext>
            </p:extLst>
          </p:nvPr>
        </p:nvGraphicFramePr>
        <p:xfrm>
          <a:off x="5253161" y="2421372"/>
          <a:ext cx="3698334" cy="1225225"/>
        </p:xfrm>
        <a:graphic>
          <a:graphicData uri="http://schemas.openxmlformats.org/drawingml/2006/table">
            <a:tbl>
              <a:tblPr firstRow="1" bandRow="1">
                <a:tableStyleId>{073A0DAA-6AF3-43AB-8588-CEC1D06C72B9}</a:tableStyleId>
              </a:tblPr>
              <a:tblGrid>
                <a:gridCol w="1285447">
                  <a:extLst>
                    <a:ext uri="{9D8B030D-6E8A-4147-A177-3AD203B41FA5}">
                      <a16:colId xmlns:a16="http://schemas.microsoft.com/office/drawing/2014/main" val="2618635802"/>
                    </a:ext>
                  </a:extLst>
                </a:gridCol>
                <a:gridCol w="927876">
                  <a:extLst>
                    <a:ext uri="{9D8B030D-6E8A-4147-A177-3AD203B41FA5}">
                      <a16:colId xmlns:a16="http://schemas.microsoft.com/office/drawing/2014/main" val="1051978170"/>
                    </a:ext>
                  </a:extLst>
                </a:gridCol>
                <a:gridCol w="752806">
                  <a:extLst>
                    <a:ext uri="{9D8B030D-6E8A-4147-A177-3AD203B41FA5}">
                      <a16:colId xmlns:a16="http://schemas.microsoft.com/office/drawing/2014/main" val="1988486857"/>
                    </a:ext>
                  </a:extLst>
                </a:gridCol>
                <a:gridCol w="732205">
                  <a:extLst>
                    <a:ext uri="{9D8B030D-6E8A-4147-A177-3AD203B41FA5}">
                      <a16:colId xmlns:a16="http://schemas.microsoft.com/office/drawing/2014/main" val="3399779892"/>
                    </a:ext>
                  </a:extLst>
                </a:gridCol>
              </a:tblGrid>
              <a:tr h="740000">
                <a:tc>
                  <a:txBody>
                    <a:bodyPr/>
                    <a:lstStyle/>
                    <a:p>
                      <a:r>
                        <a:rPr lang="zh-CN" altLang="en-US" sz="2400" dirty="0" smtClean="0">
                          <a:latin typeface="微软雅黑" panose="020B0503020204020204" pitchFamily="34" charset="-122"/>
                          <a:ea typeface="微软雅黑" panose="020B0503020204020204" pitchFamily="34" charset="-122"/>
                        </a:rPr>
                        <a:t>用例数</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pass</a:t>
                      </a:r>
                      <a:endParaRPr lang="zh-CN" altLang="en-US" sz="2400" dirty="0"/>
                    </a:p>
                  </a:txBody>
                  <a:tcPr/>
                </a:tc>
                <a:tc>
                  <a:txBody>
                    <a:bodyPr/>
                    <a:lstStyle/>
                    <a:p>
                      <a:r>
                        <a:rPr lang="en-US" altLang="zh-CN" sz="2400" dirty="0" smtClean="0"/>
                        <a:t>fail</a:t>
                      </a:r>
                      <a:endParaRPr lang="zh-CN" altLang="en-US" sz="2400" dirty="0"/>
                    </a:p>
                  </a:txBody>
                  <a:tcPr/>
                </a:tc>
                <a:tc>
                  <a:txBody>
                    <a:bodyPr/>
                    <a:lstStyle/>
                    <a:p>
                      <a:r>
                        <a:rPr lang="en-US" altLang="zh-CN" sz="2400" dirty="0" smtClean="0"/>
                        <a:t>NA</a:t>
                      </a:r>
                      <a:endParaRPr lang="zh-CN" altLang="en-US" sz="2400" dirty="0"/>
                    </a:p>
                  </a:txBody>
                  <a:tcPr/>
                </a:tc>
                <a:extLst>
                  <a:ext uri="{0D108BD9-81ED-4DB2-BD59-A6C34878D82A}">
                    <a16:rowId xmlns:a16="http://schemas.microsoft.com/office/drawing/2014/main" val="3669053147"/>
                  </a:ext>
                </a:extLst>
              </a:tr>
              <a:tr h="485225">
                <a:tc>
                  <a:txBody>
                    <a:bodyPr/>
                    <a:lstStyle/>
                    <a:p>
                      <a:r>
                        <a:rPr lang="en-US" altLang="zh-CN" sz="2400" dirty="0" smtClean="0"/>
                        <a:t>21</a:t>
                      </a:r>
                      <a:endParaRPr lang="zh-CN" altLang="en-US" sz="2400" dirty="0"/>
                    </a:p>
                  </a:txBody>
                  <a:tcPr/>
                </a:tc>
                <a:tc>
                  <a:txBody>
                    <a:bodyPr/>
                    <a:lstStyle/>
                    <a:p>
                      <a:r>
                        <a:rPr lang="en-US" altLang="zh-CN" sz="2400" dirty="0" smtClean="0"/>
                        <a:t>6</a:t>
                      </a:r>
                      <a:endParaRPr lang="zh-CN" altLang="en-US" sz="2400" dirty="0"/>
                    </a:p>
                  </a:txBody>
                  <a:tcPr/>
                </a:tc>
                <a:tc>
                  <a:txBody>
                    <a:bodyPr/>
                    <a:lstStyle/>
                    <a:p>
                      <a:r>
                        <a:rPr lang="en-US" altLang="zh-CN" sz="2400" dirty="0" smtClean="0"/>
                        <a:t>7</a:t>
                      </a:r>
                      <a:endParaRPr lang="zh-CN" altLang="en-US" sz="2400" dirty="0"/>
                    </a:p>
                  </a:txBody>
                  <a:tcPr/>
                </a:tc>
                <a:tc>
                  <a:txBody>
                    <a:bodyPr/>
                    <a:lstStyle/>
                    <a:p>
                      <a:r>
                        <a:rPr lang="en-US" altLang="zh-CN" sz="2400" dirty="0" smtClean="0"/>
                        <a:t>8</a:t>
                      </a:r>
                      <a:endParaRPr lang="zh-CN" altLang="en-US" sz="2400" dirty="0"/>
                    </a:p>
                  </a:txBody>
                  <a:tcPr/>
                </a:tc>
                <a:extLst>
                  <a:ext uri="{0D108BD9-81ED-4DB2-BD59-A6C34878D82A}">
                    <a16:rowId xmlns:a16="http://schemas.microsoft.com/office/drawing/2014/main" val="2762980734"/>
                  </a:ext>
                </a:extLst>
              </a:tr>
            </a:tbl>
          </a:graphicData>
        </a:graphic>
      </p:graphicFrame>
      <p:sp>
        <p:nvSpPr>
          <p:cNvPr id="79" name="矩形 78"/>
          <p:cNvSpPr/>
          <p:nvPr/>
        </p:nvSpPr>
        <p:spPr>
          <a:xfrm>
            <a:off x="681825" y="492912"/>
            <a:ext cx="4698722"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数据库及数据库集成测试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1" name="图片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242" y="264530"/>
            <a:ext cx="1121451" cy="1041538"/>
          </a:xfrm>
          <a:prstGeom prst="rect">
            <a:avLst/>
          </a:prstGeom>
        </p:spPr>
      </p:pic>
    </p:spTree>
    <p:extLst>
      <p:ext uri="{BB962C8B-B14F-4D97-AF65-F5344CB8AC3E}">
        <p14:creationId xmlns:p14="http://schemas.microsoft.com/office/powerpoint/2010/main" val="335475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rot="19446554">
            <a:off x="4031259" y="4252952"/>
            <a:ext cx="1047095" cy="705314"/>
            <a:chOff x="5489449" y="2326536"/>
            <a:chExt cx="360827" cy="243186"/>
          </a:xfrm>
        </p:grpSpPr>
        <p:sp>
          <p:nvSpPr>
            <p:cNvPr id="73" name="圆角矩形 72"/>
            <p:cNvSpPr/>
            <p:nvPr/>
          </p:nvSpPr>
          <p:spPr>
            <a:xfrm rot="1555846">
              <a:off x="5489449" y="2326536"/>
              <a:ext cx="360827" cy="168019"/>
            </a:xfrm>
            <a:prstGeom prst="roundRect">
              <a:avLst>
                <a:gd name="adj" fmla="val 24014"/>
              </a:avLst>
            </a:prstGeom>
            <a:solidFill>
              <a:srgbClr val="A2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HelveticaRounded LT Bold" panose="02000503060000020004" pitchFamily="2" charset="0"/>
                </a:rPr>
                <a:t>1</a:t>
              </a:r>
              <a:endParaRPr lang="zh-CN" altLang="en-US" sz="6600" baseline="30000" dirty="0">
                <a:latin typeface="HelveticaRounded LT Bold" panose="02000503060000020004" pitchFamily="2" charset="0"/>
              </a:endParaRPr>
            </a:p>
          </p:txBody>
        </p:sp>
        <p:cxnSp>
          <p:nvCxnSpPr>
            <p:cNvPr id="74" name="直接连接符 73"/>
            <p:cNvCxnSpPr>
              <a:stCxn id="73" idx="2"/>
            </p:cNvCxnSpPr>
            <p:nvPr/>
          </p:nvCxnSpPr>
          <p:spPr>
            <a:xfrm rot="2153446" flipH="1">
              <a:off x="5600431" y="2475493"/>
              <a:ext cx="5649" cy="94229"/>
            </a:xfrm>
            <a:prstGeom prst="line">
              <a:avLst/>
            </a:prstGeom>
            <a:ln w="25400">
              <a:solidFill>
                <a:srgbClr val="A2BB39"/>
              </a:solidFill>
            </a:ln>
          </p:spPr>
          <p:style>
            <a:lnRef idx="1">
              <a:schemeClr val="accent1"/>
            </a:lnRef>
            <a:fillRef idx="0">
              <a:schemeClr val="accent1"/>
            </a:fillRef>
            <a:effectRef idx="0">
              <a:schemeClr val="accent1"/>
            </a:effectRef>
            <a:fontRef idx="minor">
              <a:schemeClr val="tx1"/>
            </a:fontRef>
          </p:style>
        </p:cxnSp>
      </p:grpSp>
      <p:grpSp>
        <p:nvGrpSpPr>
          <p:cNvPr id="2049" name="组合 2048"/>
          <p:cNvGrpSpPr/>
          <p:nvPr/>
        </p:nvGrpSpPr>
        <p:grpSpPr>
          <a:xfrm>
            <a:off x="1528791" y="1852430"/>
            <a:ext cx="1544511" cy="868468"/>
            <a:chOff x="4466650" y="1117056"/>
            <a:chExt cx="1544511" cy="868468"/>
          </a:xfrm>
        </p:grpSpPr>
        <p:sp>
          <p:nvSpPr>
            <p:cNvPr id="68" name="圆角矩形 67"/>
            <p:cNvSpPr/>
            <p:nvPr/>
          </p:nvSpPr>
          <p:spPr>
            <a:xfrm rot="1555846">
              <a:off x="4466650" y="1117056"/>
              <a:ext cx="1544511" cy="741542"/>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HelveticaRounded LT Bold" panose="02000503060000020004" pitchFamily="2" charset="0"/>
                </a:rPr>
                <a:t>3</a:t>
              </a:r>
              <a:endParaRPr lang="zh-CN" altLang="en-US" sz="6600" baseline="30000" dirty="0">
                <a:latin typeface="HelveticaRounded LT Bold" panose="02000503060000020004" pitchFamily="2" charset="0"/>
              </a:endParaRPr>
            </a:p>
          </p:txBody>
        </p:sp>
        <p:cxnSp>
          <p:nvCxnSpPr>
            <p:cNvPr id="69" name="直接连接符 68"/>
            <p:cNvCxnSpPr>
              <a:stCxn id="68" idx="2"/>
            </p:cNvCxnSpPr>
            <p:nvPr/>
          </p:nvCxnSpPr>
          <p:spPr>
            <a:xfrm flipH="1">
              <a:off x="4550243" y="1821270"/>
              <a:ext cx="526530" cy="164254"/>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rot="12689237">
            <a:off x="2080764" y="4496489"/>
            <a:ext cx="967821" cy="1067837"/>
            <a:chOff x="7362930" y="750075"/>
            <a:chExt cx="961919" cy="447546"/>
          </a:xfrm>
        </p:grpSpPr>
        <p:sp>
          <p:nvSpPr>
            <p:cNvPr id="63" name="圆角矩形 62"/>
            <p:cNvSpPr/>
            <p:nvPr/>
          </p:nvSpPr>
          <p:spPr>
            <a:xfrm>
              <a:off x="7362930" y="750075"/>
              <a:ext cx="961919" cy="24508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HelveticaRounded LT Bold" panose="02000503060000020004" pitchFamily="2" charset="0"/>
                </a:rPr>
                <a:t>2</a:t>
              </a:r>
              <a:endParaRPr lang="zh-CN" altLang="en-US" sz="6600" baseline="30000" dirty="0">
                <a:latin typeface="HelveticaRounded LT Bold" panose="02000503060000020004" pitchFamily="2" charset="0"/>
              </a:endParaRPr>
            </a:p>
          </p:txBody>
        </p:sp>
        <p:cxnSp>
          <p:nvCxnSpPr>
            <p:cNvPr id="64" name="直接连接符 63"/>
            <p:cNvCxnSpPr>
              <a:stCxn id="63" idx="2"/>
              <a:endCxn id="25" idx="0"/>
            </p:cNvCxnSpPr>
            <p:nvPr/>
          </p:nvCxnSpPr>
          <p:spPr>
            <a:xfrm rot="8910763" flipV="1">
              <a:off x="7669021" y="1015951"/>
              <a:ext cx="310219" cy="181670"/>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4" name="圆角矩形 3"/>
          <p:cNvSpPr/>
          <p:nvPr/>
        </p:nvSpPr>
        <p:spPr>
          <a:xfrm>
            <a:off x="3174981" y="3482386"/>
            <a:ext cx="502276" cy="2036550"/>
          </a:xfrm>
          <a:prstGeom prst="roundRect">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30807" y="4526152"/>
            <a:ext cx="502276" cy="1038880"/>
          </a:xfrm>
          <a:prstGeom prst="roundRect">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509870" y="2731702"/>
            <a:ext cx="502276" cy="2784676"/>
          </a:xfrm>
          <a:prstGeom prst="roundRect">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3298327" y="3770631"/>
            <a:ext cx="249655" cy="233167"/>
            <a:chOff x="3351213" y="3751580"/>
            <a:chExt cx="366237" cy="342050"/>
          </a:xfrm>
        </p:grpSpPr>
        <p:sp>
          <p:nvSpPr>
            <p:cNvPr id="9" name="椭圆 8"/>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21494"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86215"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43039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9000000">
            <a:off x="3543214" y="4396879"/>
            <a:ext cx="353644" cy="327323"/>
            <a:chOff x="1438330" y="2458687"/>
            <a:chExt cx="517009" cy="478529"/>
          </a:xfrm>
        </p:grpSpPr>
        <p:sp>
          <p:nvSpPr>
            <p:cNvPr id="15" name="弧形 1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rot="12600000" flipH="1">
            <a:off x="2951575" y="4390806"/>
            <a:ext cx="353644" cy="327323"/>
            <a:chOff x="1438330" y="2458687"/>
            <a:chExt cx="517009" cy="478529"/>
          </a:xfrm>
        </p:grpSpPr>
        <p:sp>
          <p:nvSpPr>
            <p:cNvPr id="21" name="弧形 2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9000000">
            <a:off x="5072670" y="5242619"/>
            <a:ext cx="353644" cy="327323"/>
            <a:chOff x="1438330" y="2458687"/>
            <a:chExt cx="517009" cy="478529"/>
          </a:xfrm>
        </p:grpSpPr>
        <p:sp>
          <p:nvSpPr>
            <p:cNvPr id="27" name="弧形 2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rot="9000000" flipH="1" flipV="1">
            <a:off x="4489317" y="4929096"/>
            <a:ext cx="353644" cy="327323"/>
            <a:chOff x="1438330" y="2458687"/>
            <a:chExt cx="517009" cy="478529"/>
          </a:xfrm>
        </p:grpSpPr>
        <p:sp>
          <p:nvSpPr>
            <p:cNvPr id="33" name="弧形 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rot="9000000" flipH="1" flipV="1">
            <a:off x="1288780" y="3280771"/>
            <a:ext cx="353644" cy="327323"/>
            <a:chOff x="1438330" y="2458687"/>
            <a:chExt cx="517009" cy="478529"/>
          </a:xfrm>
        </p:grpSpPr>
        <p:sp>
          <p:nvSpPr>
            <p:cNvPr id="39" name="弧形 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椭圆 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rot="12600000" flipV="1">
            <a:off x="1873643" y="3290065"/>
            <a:ext cx="353644" cy="327323"/>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4844481" y="4698530"/>
            <a:ext cx="249655" cy="277617"/>
            <a:chOff x="3351213" y="3751580"/>
            <a:chExt cx="366237" cy="407258"/>
          </a:xfrm>
        </p:grpSpPr>
        <p:sp>
          <p:nvSpPr>
            <p:cNvPr id="51" name="椭圆 50"/>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430809"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95530" y="3836461"/>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V="1">
              <a:off x="3430391" y="4088030"/>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1635570" y="2975559"/>
            <a:ext cx="249655" cy="353817"/>
            <a:chOff x="3351213" y="3751580"/>
            <a:chExt cx="366237" cy="519041"/>
          </a:xfrm>
        </p:grpSpPr>
        <p:sp>
          <p:nvSpPr>
            <p:cNvPr id="57" name="椭圆 56"/>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30809" y="3799200"/>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632791" y="378988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flipV="1">
              <a:off x="3430391" y="4199813"/>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34629" y="5427421"/>
            <a:ext cx="1071226" cy="364684"/>
          </a:xfrm>
          <a:prstGeom prst="rect">
            <a:avLst/>
          </a:prstGeom>
        </p:spPr>
      </p:pic>
      <p:pic>
        <p:nvPicPr>
          <p:cNvPr id="77" name="图片 7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94604" y="5420693"/>
            <a:ext cx="1071226" cy="364684"/>
          </a:xfrm>
          <a:prstGeom prst="rect">
            <a:avLst/>
          </a:prstGeom>
        </p:spPr>
      </p:pic>
      <p:sp>
        <p:nvSpPr>
          <p:cNvPr id="5" name="文本框 4"/>
          <p:cNvSpPr txBox="1"/>
          <p:nvPr/>
        </p:nvSpPr>
        <p:spPr>
          <a:xfrm>
            <a:off x="1093293" y="5679852"/>
            <a:ext cx="1335430" cy="584775"/>
          </a:xfrm>
          <a:prstGeom prst="rect">
            <a:avLst/>
          </a:prstGeom>
          <a:noFill/>
        </p:spPr>
        <p:txBody>
          <a:bodyPr wrap="none" rtlCol="0">
            <a:spAutoFit/>
          </a:bodyPr>
          <a:lstStyle/>
          <a:p>
            <a:r>
              <a:rPr lang="en-US" altLang="zh-CN" sz="3200" dirty="0" smtClean="0"/>
              <a:t>Critical</a:t>
            </a:r>
            <a:endParaRPr lang="zh-CN" altLang="en-US" sz="3200" dirty="0"/>
          </a:p>
        </p:txBody>
      </p:sp>
      <p:sp>
        <p:nvSpPr>
          <p:cNvPr id="78" name="文本框 77"/>
          <p:cNvSpPr txBox="1"/>
          <p:nvPr/>
        </p:nvSpPr>
        <p:spPr>
          <a:xfrm>
            <a:off x="2838831" y="5685747"/>
            <a:ext cx="1189749" cy="584775"/>
          </a:xfrm>
          <a:prstGeom prst="rect">
            <a:avLst/>
          </a:prstGeom>
          <a:noFill/>
        </p:spPr>
        <p:txBody>
          <a:bodyPr wrap="none" rtlCol="0">
            <a:spAutoFit/>
          </a:bodyPr>
          <a:lstStyle/>
          <a:p>
            <a:r>
              <a:rPr lang="en-US" altLang="zh-CN" sz="3200" dirty="0" smtClean="0"/>
              <a:t>Major</a:t>
            </a:r>
            <a:endParaRPr lang="zh-CN" altLang="en-US" sz="3200" dirty="0"/>
          </a:p>
        </p:txBody>
      </p:sp>
      <p:sp>
        <p:nvSpPr>
          <p:cNvPr id="79" name="文本框 78"/>
          <p:cNvSpPr txBox="1"/>
          <p:nvPr/>
        </p:nvSpPr>
        <p:spPr>
          <a:xfrm>
            <a:off x="4306723" y="5692199"/>
            <a:ext cx="1428596" cy="584775"/>
          </a:xfrm>
          <a:prstGeom prst="rect">
            <a:avLst/>
          </a:prstGeom>
          <a:noFill/>
        </p:spPr>
        <p:txBody>
          <a:bodyPr wrap="none" rtlCol="0">
            <a:spAutoFit/>
          </a:bodyPr>
          <a:lstStyle/>
          <a:p>
            <a:r>
              <a:rPr lang="en-US" altLang="zh-CN" sz="3200" dirty="0" smtClean="0"/>
              <a:t>Normal</a:t>
            </a:r>
            <a:endParaRPr lang="zh-CN" altLang="en-US" sz="3200" dirty="0"/>
          </a:p>
        </p:txBody>
      </p:sp>
      <p:sp>
        <p:nvSpPr>
          <p:cNvPr id="80" name="文本框 79"/>
          <p:cNvSpPr txBox="1"/>
          <p:nvPr/>
        </p:nvSpPr>
        <p:spPr>
          <a:xfrm>
            <a:off x="5901653" y="5679851"/>
            <a:ext cx="1205779" cy="584775"/>
          </a:xfrm>
          <a:prstGeom prst="rect">
            <a:avLst/>
          </a:prstGeom>
          <a:noFill/>
        </p:spPr>
        <p:txBody>
          <a:bodyPr wrap="none" rtlCol="0">
            <a:spAutoFit/>
          </a:bodyPr>
          <a:lstStyle/>
          <a:p>
            <a:r>
              <a:rPr lang="en-US" altLang="zh-CN" sz="3200" dirty="0" smtClean="0"/>
              <a:t>Minor</a:t>
            </a:r>
            <a:endParaRPr lang="zh-CN" altLang="en-US" sz="3200" dirty="0"/>
          </a:p>
        </p:txBody>
      </p:sp>
      <p:sp>
        <p:nvSpPr>
          <p:cNvPr id="81" name="文本框 80"/>
          <p:cNvSpPr txBox="1"/>
          <p:nvPr/>
        </p:nvSpPr>
        <p:spPr>
          <a:xfrm>
            <a:off x="7240286" y="5679850"/>
            <a:ext cx="1068498" cy="584775"/>
          </a:xfrm>
          <a:prstGeom prst="rect">
            <a:avLst/>
          </a:prstGeom>
          <a:noFill/>
        </p:spPr>
        <p:txBody>
          <a:bodyPr wrap="none" rtlCol="0">
            <a:spAutoFit/>
          </a:bodyPr>
          <a:lstStyle/>
          <a:p>
            <a:r>
              <a:rPr lang="en-US" altLang="zh-CN" sz="3200" dirty="0" err="1" smtClean="0"/>
              <a:t>Trival</a:t>
            </a:r>
            <a:endParaRPr lang="zh-CN" altLang="en-US" sz="3200" dirty="0"/>
          </a:p>
        </p:txBody>
      </p:sp>
      <p:grpSp>
        <p:nvGrpSpPr>
          <p:cNvPr id="86" name="组合 85"/>
          <p:cNvGrpSpPr/>
          <p:nvPr/>
        </p:nvGrpSpPr>
        <p:grpSpPr>
          <a:xfrm rot="19446554">
            <a:off x="6848510" y="4263843"/>
            <a:ext cx="1047095" cy="705314"/>
            <a:chOff x="5489449" y="2326536"/>
            <a:chExt cx="360827" cy="243186"/>
          </a:xfrm>
        </p:grpSpPr>
        <p:sp>
          <p:nvSpPr>
            <p:cNvPr id="87" name="圆角矩形 86"/>
            <p:cNvSpPr/>
            <p:nvPr/>
          </p:nvSpPr>
          <p:spPr>
            <a:xfrm rot="1555846">
              <a:off x="5489449" y="2326536"/>
              <a:ext cx="360827" cy="168019"/>
            </a:xfrm>
            <a:prstGeom prst="roundRect">
              <a:avLst>
                <a:gd name="adj" fmla="val 24014"/>
              </a:avLst>
            </a:prstGeom>
            <a:solidFill>
              <a:srgbClr val="A2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HelveticaRounded LT Bold" panose="02000503060000020004" pitchFamily="2" charset="0"/>
                </a:rPr>
                <a:t>1</a:t>
              </a:r>
              <a:endParaRPr lang="zh-CN" altLang="en-US" sz="6600" baseline="30000" dirty="0">
                <a:latin typeface="HelveticaRounded LT Bold" panose="02000503060000020004" pitchFamily="2" charset="0"/>
              </a:endParaRPr>
            </a:p>
          </p:txBody>
        </p:sp>
        <p:cxnSp>
          <p:nvCxnSpPr>
            <p:cNvPr id="88" name="直接连接符 87"/>
            <p:cNvCxnSpPr>
              <a:stCxn id="87" idx="2"/>
            </p:cNvCxnSpPr>
            <p:nvPr/>
          </p:nvCxnSpPr>
          <p:spPr>
            <a:xfrm rot="2153446" flipH="1">
              <a:off x="5600431" y="2475493"/>
              <a:ext cx="5649" cy="94229"/>
            </a:xfrm>
            <a:prstGeom prst="line">
              <a:avLst/>
            </a:prstGeom>
            <a:ln w="25400">
              <a:solidFill>
                <a:srgbClr val="A2BB39"/>
              </a:solidFill>
            </a:ln>
          </p:spPr>
          <p:style>
            <a:lnRef idx="1">
              <a:schemeClr val="accent1"/>
            </a:lnRef>
            <a:fillRef idx="0">
              <a:schemeClr val="accent1"/>
            </a:fillRef>
            <a:effectRef idx="0">
              <a:schemeClr val="accent1"/>
            </a:effectRef>
            <a:fontRef idx="minor">
              <a:schemeClr val="tx1"/>
            </a:fontRef>
          </p:style>
        </p:cxnSp>
      </p:grpSp>
      <p:sp>
        <p:nvSpPr>
          <p:cNvPr id="89" name="圆角矩形 88"/>
          <p:cNvSpPr/>
          <p:nvPr/>
        </p:nvSpPr>
        <p:spPr>
          <a:xfrm>
            <a:off x="7548058" y="4537043"/>
            <a:ext cx="502276" cy="1038880"/>
          </a:xfrm>
          <a:prstGeom prst="roundRect">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rot="9000000">
            <a:off x="7889921" y="5253510"/>
            <a:ext cx="353644" cy="327323"/>
            <a:chOff x="1438330" y="2458687"/>
            <a:chExt cx="517009" cy="478529"/>
          </a:xfrm>
        </p:grpSpPr>
        <p:sp>
          <p:nvSpPr>
            <p:cNvPr id="91" name="弧形 9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椭圆 9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rot="9000000" flipH="1" flipV="1">
            <a:off x="7306568" y="4939987"/>
            <a:ext cx="353644" cy="327323"/>
            <a:chOff x="1438330" y="2458687"/>
            <a:chExt cx="517009" cy="478529"/>
          </a:xfrm>
        </p:grpSpPr>
        <p:sp>
          <p:nvSpPr>
            <p:cNvPr id="97" name="弧形 9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椭圆 9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7661732" y="4709421"/>
            <a:ext cx="249655" cy="277617"/>
            <a:chOff x="3351213" y="3751580"/>
            <a:chExt cx="366237" cy="407258"/>
          </a:xfrm>
        </p:grpSpPr>
        <p:sp>
          <p:nvSpPr>
            <p:cNvPr id="103" name="椭圆 10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430809" y="378056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95530" y="3836461"/>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flipV="1">
              <a:off x="3430391" y="4088030"/>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矩形 107"/>
          <p:cNvSpPr/>
          <p:nvPr/>
        </p:nvSpPr>
        <p:spPr>
          <a:xfrm>
            <a:off x="681825" y="492912"/>
            <a:ext cx="4698722"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数据库及数据库集成测试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242" y="264530"/>
            <a:ext cx="1121451" cy="1041538"/>
          </a:xfrm>
          <a:prstGeom prst="rect">
            <a:avLst/>
          </a:prstGeom>
        </p:spPr>
      </p:pic>
    </p:spTree>
    <p:extLst>
      <p:ext uri="{BB962C8B-B14F-4D97-AF65-F5344CB8AC3E}">
        <p14:creationId xmlns:p14="http://schemas.microsoft.com/office/powerpoint/2010/main" val="3403983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4698722"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数据库及数据库集成测试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2" y="264530"/>
            <a:ext cx="1121451" cy="1041538"/>
          </a:xfrm>
          <a:prstGeom prst="rect">
            <a:avLst/>
          </a:prstGeom>
        </p:spPr>
      </p:pic>
      <p:grpSp>
        <p:nvGrpSpPr>
          <p:cNvPr id="4" name="组合 3"/>
          <p:cNvGrpSpPr/>
          <p:nvPr/>
        </p:nvGrpSpPr>
        <p:grpSpPr>
          <a:xfrm>
            <a:off x="4428236" y="5858941"/>
            <a:ext cx="450056" cy="434501"/>
            <a:chOff x="4033044" y="4435872"/>
            <a:chExt cx="688975" cy="665163"/>
          </a:xfrm>
        </p:grpSpPr>
        <p:sp>
          <p:nvSpPr>
            <p:cNvPr id="5" name="Freeform 5"/>
            <p:cNvSpPr>
              <a:spLocks/>
            </p:cNvSpPr>
            <p:nvPr/>
          </p:nvSpPr>
          <p:spPr bwMode="auto">
            <a:xfrm>
              <a:off x="4033044" y="4435872"/>
              <a:ext cx="688975" cy="665163"/>
            </a:xfrm>
            <a:custGeom>
              <a:avLst/>
              <a:gdLst>
                <a:gd name="T0" fmla="*/ 47 w 181"/>
                <a:gd name="T1" fmla="*/ 48 h 174"/>
                <a:gd name="T2" fmla="*/ 52 w 181"/>
                <a:gd name="T3" fmla="*/ 40 h 174"/>
                <a:gd name="T4" fmla="*/ 113 w 181"/>
                <a:gd name="T5" fmla="*/ 1 h 174"/>
                <a:gd name="T6" fmla="*/ 121 w 181"/>
                <a:gd name="T7" fmla="*/ 6 h 174"/>
                <a:gd name="T8" fmla="*/ 113 w 181"/>
                <a:gd name="T9" fmla="*/ 27 h 174"/>
                <a:gd name="T10" fmla="*/ 125 w 181"/>
                <a:gd name="T11" fmla="*/ 44 h 174"/>
                <a:gd name="T12" fmla="*/ 157 w 181"/>
                <a:gd name="T13" fmla="*/ 80 h 174"/>
                <a:gd name="T14" fmla="*/ 162 w 181"/>
                <a:gd name="T15" fmla="*/ 88 h 174"/>
                <a:gd name="T16" fmla="*/ 178 w 181"/>
                <a:gd name="T17" fmla="*/ 128 h 174"/>
                <a:gd name="T18" fmla="*/ 83 w 181"/>
                <a:gd name="T19" fmla="*/ 171 h 174"/>
                <a:gd name="T20" fmla="*/ 21 w 181"/>
                <a:gd name="T21" fmla="*/ 103 h 174"/>
                <a:gd name="T22" fmla="*/ 27 w 181"/>
                <a:gd name="T23" fmla="*/ 88 h 174"/>
                <a:gd name="T24" fmla="*/ 47 w 181"/>
                <a:gd name="T25" fmla="*/ 4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74">
                  <a:moveTo>
                    <a:pt x="47" y="48"/>
                  </a:moveTo>
                  <a:cubicBezTo>
                    <a:pt x="47" y="48"/>
                    <a:pt x="51" y="46"/>
                    <a:pt x="52" y="40"/>
                  </a:cubicBezTo>
                  <a:cubicBezTo>
                    <a:pt x="53" y="33"/>
                    <a:pt x="57" y="4"/>
                    <a:pt x="113" y="1"/>
                  </a:cubicBezTo>
                  <a:cubicBezTo>
                    <a:pt x="113" y="1"/>
                    <a:pt x="126" y="0"/>
                    <a:pt x="121" y="6"/>
                  </a:cubicBezTo>
                  <a:cubicBezTo>
                    <a:pt x="115" y="11"/>
                    <a:pt x="104" y="17"/>
                    <a:pt x="113" y="27"/>
                  </a:cubicBezTo>
                  <a:cubicBezTo>
                    <a:pt x="121" y="38"/>
                    <a:pt x="117" y="42"/>
                    <a:pt x="125" y="44"/>
                  </a:cubicBezTo>
                  <a:cubicBezTo>
                    <a:pt x="133" y="46"/>
                    <a:pt x="152" y="54"/>
                    <a:pt x="157" y="80"/>
                  </a:cubicBezTo>
                  <a:cubicBezTo>
                    <a:pt x="157" y="80"/>
                    <a:pt x="156" y="85"/>
                    <a:pt x="162" y="88"/>
                  </a:cubicBezTo>
                  <a:cubicBezTo>
                    <a:pt x="167" y="92"/>
                    <a:pt x="181" y="109"/>
                    <a:pt x="178" y="128"/>
                  </a:cubicBezTo>
                  <a:cubicBezTo>
                    <a:pt x="174" y="147"/>
                    <a:pt x="140" y="174"/>
                    <a:pt x="83" y="171"/>
                  </a:cubicBezTo>
                  <a:cubicBezTo>
                    <a:pt x="26" y="166"/>
                    <a:pt x="0" y="126"/>
                    <a:pt x="21" y="103"/>
                  </a:cubicBezTo>
                  <a:cubicBezTo>
                    <a:pt x="21" y="103"/>
                    <a:pt x="29" y="98"/>
                    <a:pt x="27" y="88"/>
                  </a:cubicBezTo>
                  <a:cubicBezTo>
                    <a:pt x="24" y="76"/>
                    <a:pt x="28" y="61"/>
                    <a:pt x="47" y="48"/>
                  </a:cubicBezTo>
                  <a:close/>
                </a:path>
              </a:pathLst>
            </a:custGeom>
            <a:solidFill>
              <a:srgbClr val="1E222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4068762" y="4455716"/>
              <a:ext cx="617538" cy="625475"/>
            </a:xfrm>
            <a:custGeom>
              <a:avLst/>
              <a:gdLst>
                <a:gd name="T0" fmla="*/ 57 w 162"/>
                <a:gd name="T1" fmla="*/ 69 h 164"/>
                <a:gd name="T2" fmla="*/ 50 w 162"/>
                <a:gd name="T3" fmla="*/ 24 h 164"/>
                <a:gd name="T4" fmla="*/ 89 w 162"/>
                <a:gd name="T5" fmla="*/ 3 h 164"/>
                <a:gd name="T6" fmla="*/ 93 w 162"/>
                <a:gd name="T7" fmla="*/ 9 h 164"/>
                <a:gd name="T8" fmla="*/ 98 w 162"/>
                <a:gd name="T9" fmla="*/ 33 h 164"/>
                <a:gd name="T10" fmla="*/ 95 w 162"/>
                <a:gd name="T11" fmla="*/ 69 h 164"/>
                <a:gd name="T12" fmla="*/ 78 w 162"/>
                <a:gd name="T13" fmla="*/ 75 h 164"/>
                <a:gd name="T14" fmla="*/ 92 w 162"/>
                <a:gd name="T15" fmla="*/ 77 h 164"/>
                <a:gd name="T16" fmla="*/ 110 w 162"/>
                <a:gd name="T17" fmla="*/ 50 h 164"/>
                <a:gd name="T18" fmla="*/ 123 w 162"/>
                <a:gd name="T19" fmla="*/ 55 h 164"/>
                <a:gd name="T20" fmla="*/ 115 w 162"/>
                <a:gd name="T21" fmla="*/ 117 h 164"/>
                <a:gd name="T22" fmla="*/ 99 w 162"/>
                <a:gd name="T23" fmla="*/ 121 h 164"/>
                <a:gd name="T24" fmla="*/ 118 w 162"/>
                <a:gd name="T25" fmla="*/ 121 h 164"/>
                <a:gd name="T26" fmla="*/ 143 w 162"/>
                <a:gd name="T27" fmla="*/ 98 h 164"/>
                <a:gd name="T28" fmla="*/ 153 w 162"/>
                <a:gd name="T29" fmla="*/ 103 h 164"/>
                <a:gd name="T30" fmla="*/ 121 w 162"/>
                <a:gd name="T31" fmla="*/ 153 h 164"/>
                <a:gd name="T32" fmla="*/ 16 w 162"/>
                <a:gd name="T33" fmla="*/ 135 h 164"/>
                <a:gd name="T34" fmla="*/ 16 w 162"/>
                <a:gd name="T35" fmla="*/ 102 h 164"/>
                <a:gd name="T36" fmla="*/ 25 w 162"/>
                <a:gd name="T37" fmla="*/ 102 h 164"/>
                <a:gd name="T38" fmla="*/ 47 w 162"/>
                <a:gd name="T39" fmla="*/ 115 h 164"/>
                <a:gd name="T40" fmla="*/ 44 w 162"/>
                <a:gd name="T41" fmla="*/ 109 h 164"/>
                <a:gd name="T42" fmla="*/ 22 w 162"/>
                <a:gd name="T43" fmla="*/ 87 h 164"/>
                <a:gd name="T44" fmla="*/ 33 w 162"/>
                <a:gd name="T45" fmla="*/ 54 h 164"/>
                <a:gd name="T46" fmla="*/ 42 w 162"/>
                <a:gd name="T47" fmla="*/ 57 h 164"/>
                <a:gd name="T48" fmla="*/ 54 w 162"/>
                <a:gd name="T49" fmla="*/ 71 h 164"/>
                <a:gd name="T50" fmla="*/ 57 w 162"/>
                <a:gd name="T51" fmla="*/ 6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164">
                  <a:moveTo>
                    <a:pt x="57" y="69"/>
                  </a:moveTo>
                  <a:cubicBezTo>
                    <a:pt x="57" y="69"/>
                    <a:pt x="35" y="50"/>
                    <a:pt x="50" y="24"/>
                  </a:cubicBezTo>
                  <a:cubicBezTo>
                    <a:pt x="67" y="0"/>
                    <a:pt x="89" y="3"/>
                    <a:pt x="89" y="3"/>
                  </a:cubicBezTo>
                  <a:cubicBezTo>
                    <a:pt x="89" y="3"/>
                    <a:pt x="99" y="2"/>
                    <a:pt x="93" y="9"/>
                  </a:cubicBezTo>
                  <a:cubicBezTo>
                    <a:pt x="88" y="16"/>
                    <a:pt x="92" y="25"/>
                    <a:pt x="98" y="33"/>
                  </a:cubicBezTo>
                  <a:cubicBezTo>
                    <a:pt x="104" y="40"/>
                    <a:pt x="111" y="59"/>
                    <a:pt x="95" y="69"/>
                  </a:cubicBezTo>
                  <a:cubicBezTo>
                    <a:pt x="95" y="69"/>
                    <a:pt x="85" y="74"/>
                    <a:pt x="78" y="75"/>
                  </a:cubicBezTo>
                  <a:cubicBezTo>
                    <a:pt x="71" y="76"/>
                    <a:pt x="80" y="78"/>
                    <a:pt x="92" y="77"/>
                  </a:cubicBezTo>
                  <a:cubicBezTo>
                    <a:pt x="104" y="75"/>
                    <a:pt x="112" y="61"/>
                    <a:pt x="110" y="50"/>
                  </a:cubicBezTo>
                  <a:cubicBezTo>
                    <a:pt x="110" y="50"/>
                    <a:pt x="106" y="41"/>
                    <a:pt x="123" y="55"/>
                  </a:cubicBezTo>
                  <a:cubicBezTo>
                    <a:pt x="141" y="68"/>
                    <a:pt x="141" y="106"/>
                    <a:pt x="115" y="117"/>
                  </a:cubicBezTo>
                  <a:cubicBezTo>
                    <a:pt x="115" y="117"/>
                    <a:pt x="108" y="120"/>
                    <a:pt x="99" y="121"/>
                  </a:cubicBezTo>
                  <a:cubicBezTo>
                    <a:pt x="90" y="122"/>
                    <a:pt x="103" y="125"/>
                    <a:pt x="118" y="121"/>
                  </a:cubicBezTo>
                  <a:cubicBezTo>
                    <a:pt x="133" y="118"/>
                    <a:pt x="141" y="105"/>
                    <a:pt x="143" y="98"/>
                  </a:cubicBezTo>
                  <a:cubicBezTo>
                    <a:pt x="145" y="92"/>
                    <a:pt x="144" y="88"/>
                    <a:pt x="153" y="103"/>
                  </a:cubicBezTo>
                  <a:cubicBezTo>
                    <a:pt x="162" y="119"/>
                    <a:pt x="154" y="142"/>
                    <a:pt x="121" y="153"/>
                  </a:cubicBezTo>
                  <a:cubicBezTo>
                    <a:pt x="88" y="164"/>
                    <a:pt x="42" y="164"/>
                    <a:pt x="16" y="135"/>
                  </a:cubicBezTo>
                  <a:cubicBezTo>
                    <a:pt x="0" y="117"/>
                    <a:pt x="16" y="102"/>
                    <a:pt x="16" y="102"/>
                  </a:cubicBezTo>
                  <a:cubicBezTo>
                    <a:pt x="16" y="102"/>
                    <a:pt x="19" y="96"/>
                    <a:pt x="25" y="102"/>
                  </a:cubicBezTo>
                  <a:cubicBezTo>
                    <a:pt x="33" y="111"/>
                    <a:pt x="38" y="114"/>
                    <a:pt x="47" y="115"/>
                  </a:cubicBezTo>
                  <a:cubicBezTo>
                    <a:pt x="56" y="117"/>
                    <a:pt x="52" y="114"/>
                    <a:pt x="44" y="109"/>
                  </a:cubicBezTo>
                  <a:cubicBezTo>
                    <a:pt x="35" y="105"/>
                    <a:pt x="23" y="97"/>
                    <a:pt x="22" y="87"/>
                  </a:cubicBezTo>
                  <a:cubicBezTo>
                    <a:pt x="20" y="77"/>
                    <a:pt x="22" y="65"/>
                    <a:pt x="33" y="54"/>
                  </a:cubicBezTo>
                  <a:cubicBezTo>
                    <a:pt x="33" y="54"/>
                    <a:pt x="39" y="49"/>
                    <a:pt x="42" y="57"/>
                  </a:cubicBezTo>
                  <a:cubicBezTo>
                    <a:pt x="46" y="66"/>
                    <a:pt x="50" y="69"/>
                    <a:pt x="54" y="71"/>
                  </a:cubicBezTo>
                  <a:cubicBezTo>
                    <a:pt x="58" y="73"/>
                    <a:pt x="62" y="73"/>
                    <a:pt x="57" y="69"/>
                  </a:cubicBezTo>
                  <a:close/>
                </a:path>
              </a:pathLst>
            </a:custGeom>
            <a:solidFill>
              <a:srgbClr val="F2C1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rot="7602155">
            <a:off x="5547460" y="4061234"/>
            <a:ext cx="1791568" cy="1964431"/>
            <a:chOff x="7362931" y="750073"/>
            <a:chExt cx="961919" cy="782090"/>
          </a:xfrm>
        </p:grpSpPr>
        <p:sp>
          <p:nvSpPr>
            <p:cNvPr id="9" name="圆角矩形 8"/>
            <p:cNvSpPr/>
            <p:nvPr/>
          </p:nvSpPr>
          <p:spPr>
            <a:xfrm>
              <a:off x="7362931" y="750073"/>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sz="6600" dirty="0" smtClean="0">
                  <a:latin typeface="HelveticaRounded LT Bold" panose="02000503060000020004" pitchFamily="2" charset="0"/>
                </a:rPr>
                <a:t>bye</a:t>
              </a:r>
              <a:endParaRPr lang="zh-CN" altLang="en-US" sz="6600" baseline="30000" dirty="0">
                <a:latin typeface="HelveticaRounded LT Bold" panose="02000503060000020004" pitchFamily="2" charset="0"/>
              </a:endParaRPr>
            </a:p>
          </p:txBody>
        </p:sp>
        <p:cxnSp>
          <p:nvCxnSpPr>
            <p:cNvPr id="10" name="直接连接符 9"/>
            <p:cNvCxnSpPr>
              <a:stCxn id="9" idx="2"/>
            </p:cNvCxnSpPr>
            <p:nvPr/>
          </p:nvCxnSpPr>
          <p:spPr>
            <a:xfrm rot="20689150" flipH="1">
              <a:off x="7774227" y="1018665"/>
              <a:ext cx="139329" cy="513498"/>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11" name="Freeform 5"/>
          <p:cNvSpPr>
            <a:spLocks/>
          </p:cNvSpPr>
          <p:nvPr/>
        </p:nvSpPr>
        <p:spPr bwMode="auto">
          <a:xfrm>
            <a:off x="3408385" y="3480727"/>
            <a:ext cx="2489758" cy="2239417"/>
          </a:xfrm>
          <a:custGeom>
            <a:avLst/>
            <a:gdLst>
              <a:gd name="T0" fmla="*/ 177 w 460"/>
              <a:gd name="T1" fmla="*/ 30 h 413"/>
              <a:gd name="T2" fmla="*/ 8 w 460"/>
              <a:gd name="T3" fmla="*/ 322 h 413"/>
              <a:gd name="T4" fmla="*/ 0 w 460"/>
              <a:gd name="T5" fmla="*/ 352 h 413"/>
              <a:gd name="T6" fmla="*/ 8 w 460"/>
              <a:gd name="T7" fmla="*/ 382 h 413"/>
              <a:gd name="T8" fmla="*/ 60 w 460"/>
              <a:gd name="T9" fmla="*/ 413 h 413"/>
              <a:gd name="T10" fmla="*/ 397 w 460"/>
              <a:gd name="T11" fmla="*/ 413 h 413"/>
              <a:gd name="T12" fmla="*/ 449 w 460"/>
              <a:gd name="T13" fmla="*/ 383 h 413"/>
              <a:gd name="T14" fmla="*/ 449 w 460"/>
              <a:gd name="T15" fmla="*/ 322 h 413"/>
              <a:gd name="T16" fmla="*/ 281 w 460"/>
              <a:gd name="T17" fmla="*/ 30 h 413"/>
              <a:gd name="T18" fmla="*/ 229 w 460"/>
              <a:gd name="T19" fmla="*/ 0 h 413"/>
              <a:gd name="T20" fmla="*/ 177 w 460"/>
              <a:gd name="T21" fmla="*/ 3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413">
                <a:moveTo>
                  <a:pt x="177" y="30"/>
                </a:moveTo>
                <a:cubicBezTo>
                  <a:pt x="177" y="30"/>
                  <a:pt x="8" y="322"/>
                  <a:pt x="8" y="322"/>
                </a:cubicBezTo>
                <a:cubicBezTo>
                  <a:pt x="2" y="332"/>
                  <a:pt x="0" y="342"/>
                  <a:pt x="0" y="352"/>
                </a:cubicBezTo>
                <a:cubicBezTo>
                  <a:pt x="0" y="363"/>
                  <a:pt x="2" y="373"/>
                  <a:pt x="8" y="382"/>
                </a:cubicBezTo>
                <a:cubicBezTo>
                  <a:pt x="18" y="401"/>
                  <a:pt x="38" y="413"/>
                  <a:pt x="60" y="413"/>
                </a:cubicBezTo>
                <a:cubicBezTo>
                  <a:pt x="397" y="413"/>
                  <a:pt x="397" y="413"/>
                  <a:pt x="397" y="413"/>
                </a:cubicBezTo>
                <a:cubicBezTo>
                  <a:pt x="419" y="413"/>
                  <a:pt x="439" y="401"/>
                  <a:pt x="449" y="383"/>
                </a:cubicBezTo>
                <a:cubicBezTo>
                  <a:pt x="460" y="364"/>
                  <a:pt x="460" y="341"/>
                  <a:pt x="449" y="322"/>
                </a:cubicBezTo>
                <a:cubicBezTo>
                  <a:pt x="281" y="30"/>
                  <a:pt x="281" y="30"/>
                  <a:pt x="281" y="30"/>
                </a:cubicBezTo>
                <a:cubicBezTo>
                  <a:pt x="270" y="12"/>
                  <a:pt x="250" y="0"/>
                  <a:pt x="229" y="0"/>
                </a:cubicBezTo>
                <a:cubicBezTo>
                  <a:pt x="207" y="0"/>
                  <a:pt x="187" y="12"/>
                  <a:pt x="177" y="30"/>
                </a:cubicBezTo>
                <a:close/>
              </a:path>
            </a:pathLst>
          </a:custGeom>
          <a:solidFill>
            <a:srgbClr val="1E222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1"/>
          <p:cNvSpPr/>
          <p:nvPr/>
        </p:nvSpPr>
        <p:spPr>
          <a:xfrm rot="-2520000" flipV="1">
            <a:off x="4761936" y="4130615"/>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泪滴形 12"/>
          <p:cNvSpPr/>
          <p:nvPr/>
        </p:nvSpPr>
        <p:spPr>
          <a:xfrm rot="18900000">
            <a:off x="5018951" y="401860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639542" y="4413359"/>
            <a:ext cx="362611" cy="258961"/>
            <a:chOff x="3310628" y="2110235"/>
            <a:chExt cx="362611" cy="258961"/>
          </a:xfrm>
        </p:grpSpPr>
        <p:sp>
          <p:nvSpPr>
            <p:cNvPr id="15" name="椭圆 14"/>
            <p:cNvSpPr/>
            <p:nvPr/>
          </p:nvSpPr>
          <p:spPr>
            <a:xfrm>
              <a:off x="3310628" y="2117725"/>
              <a:ext cx="121547" cy="12154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弧形 15"/>
            <p:cNvSpPr/>
            <p:nvPr/>
          </p:nvSpPr>
          <p:spPr>
            <a:xfrm rot="14124530">
              <a:off x="3417249" y="2075387"/>
              <a:ext cx="136525" cy="206222"/>
            </a:xfrm>
            <a:prstGeom prst="arc">
              <a:avLst/>
            </a:prstGeom>
            <a:ln>
              <a:solidFill>
                <a:srgbClr val="F1F1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17002470">
              <a:off x="3381545" y="2077501"/>
              <a:ext cx="245028" cy="338361"/>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18" name="图片 17"/>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4790" y="5628240"/>
            <a:ext cx="1012976" cy="344854"/>
          </a:xfrm>
          <a:prstGeom prst="rect">
            <a:avLst/>
          </a:prstGeom>
        </p:spPr>
      </p:pic>
      <p:grpSp>
        <p:nvGrpSpPr>
          <p:cNvPr id="19" name="组合 18"/>
          <p:cNvGrpSpPr/>
          <p:nvPr/>
        </p:nvGrpSpPr>
        <p:grpSpPr>
          <a:xfrm flipH="1">
            <a:off x="5279452" y="4430968"/>
            <a:ext cx="362611" cy="258961"/>
            <a:chOff x="3310628" y="2110235"/>
            <a:chExt cx="362611" cy="258961"/>
          </a:xfrm>
        </p:grpSpPr>
        <p:sp>
          <p:nvSpPr>
            <p:cNvPr id="20" name="椭圆 19"/>
            <p:cNvSpPr/>
            <p:nvPr/>
          </p:nvSpPr>
          <p:spPr>
            <a:xfrm>
              <a:off x="3310628" y="2117725"/>
              <a:ext cx="121547" cy="12154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弧形 20"/>
            <p:cNvSpPr/>
            <p:nvPr/>
          </p:nvSpPr>
          <p:spPr>
            <a:xfrm rot="14124530">
              <a:off x="3417249" y="2075387"/>
              <a:ext cx="136525" cy="206222"/>
            </a:xfrm>
            <a:prstGeom prst="arc">
              <a:avLst/>
            </a:prstGeom>
            <a:ln>
              <a:solidFill>
                <a:srgbClr val="F1F1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rot="17002470">
              <a:off x="3381545" y="2077501"/>
              <a:ext cx="245028" cy="338361"/>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任意多边形 22"/>
          <p:cNvSpPr/>
          <p:nvPr/>
        </p:nvSpPr>
        <p:spPr>
          <a:xfrm rot="2520000" flipH="1" flipV="1">
            <a:off x="4390631" y="4129588"/>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泪滴形 23"/>
          <p:cNvSpPr/>
          <p:nvPr/>
        </p:nvSpPr>
        <p:spPr>
          <a:xfrm rot="18900000">
            <a:off x="5111704" y="409725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泪滴形 24"/>
          <p:cNvSpPr/>
          <p:nvPr/>
        </p:nvSpPr>
        <p:spPr>
          <a:xfrm rot="18900000">
            <a:off x="4747451" y="374769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泪滴形 25"/>
          <p:cNvSpPr/>
          <p:nvPr/>
        </p:nvSpPr>
        <p:spPr>
          <a:xfrm rot="18900000">
            <a:off x="4598076" y="3781176"/>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泪滴形 26"/>
          <p:cNvSpPr/>
          <p:nvPr/>
        </p:nvSpPr>
        <p:spPr>
          <a:xfrm rot="18900000">
            <a:off x="4747451" y="394549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rot="18900000">
            <a:off x="4309919" y="401225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泪滴形 28"/>
          <p:cNvSpPr/>
          <p:nvPr/>
        </p:nvSpPr>
        <p:spPr>
          <a:xfrm rot="18900000">
            <a:off x="4129482" y="4097261"/>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29"/>
          <p:cNvSpPr/>
          <p:nvPr/>
        </p:nvSpPr>
        <p:spPr>
          <a:xfrm rot="18900000">
            <a:off x="4598077" y="401963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泪滴形 30"/>
          <p:cNvSpPr/>
          <p:nvPr/>
        </p:nvSpPr>
        <p:spPr>
          <a:xfrm rot="18900000">
            <a:off x="4408475" y="364815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泪滴形 31"/>
          <p:cNvSpPr/>
          <p:nvPr/>
        </p:nvSpPr>
        <p:spPr>
          <a:xfrm rot="18900000">
            <a:off x="4682794" y="354423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泪滴形 32"/>
          <p:cNvSpPr/>
          <p:nvPr/>
        </p:nvSpPr>
        <p:spPr>
          <a:xfrm rot="18900000">
            <a:off x="4448701" y="384673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p:cNvSpPr/>
          <p:nvPr/>
        </p:nvSpPr>
        <p:spPr>
          <a:xfrm rot="18900000">
            <a:off x="4923224" y="383883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12730" y="1262353"/>
            <a:ext cx="5150513" cy="1685911"/>
          </a:xfrm>
          <a:prstGeom prst="rect">
            <a:avLst/>
          </a:prstGeom>
          <a:noFill/>
        </p:spPr>
        <p:txBody>
          <a:bodyPr wrap="none" rtlCol="0">
            <a:spAutoFit/>
          </a:bodyPr>
          <a:lstStyle/>
          <a:p>
            <a:pPr marL="514350" indent="-514350">
              <a:lnSpc>
                <a:spcPct val="200000"/>
              </a:lnSpc>
              <a:buAutoNum type="arabicPeriod"/>
            </a:pPr>
            <a:r>
              <a:rPr lang="zh-CN" altLang="en-US" sz="2800" spc="300" dirty="0">
                <a:latin typeface="微软雅黑" panose="020B0503020204020204" pitchFamily="34" charset="-122"/>
                <a:ea typeface="微软雅黑" panose="020B0503020204020204" pitchFamily="34" charset="-122"/>
              </a:rPr>
              <a:t>实例设计、关系</a:t>
            </a:r>
            <a:r>
              <a:rPr lang="zh-CN" altLang="en-US" sz="2800" spc="300" dirty="0" smtClean="0">
                <a:latin typeface="微软雅黑" panose="020B0503020204020204" pitchFamily="34" charset="-122"/>
                <a:ea typeface="微软雅黑" panose="020B0503020204020204" pitchFamily="34" charset="-122"/>
              </a:rPr>
              <a:t>设计缺陷</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部分未集成</a:t>
            </a:r>
            <a:endParaRPr lang="en-US" altLang="zh-CN" sz="28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3460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246" y="3629451"/>
            <a:ext cx="1895789" cy="1760697"/>
          </a:xfrm>
          <a:prstGeom prst="rect">
            <a:avLst/>
          </a:prstGeom>
        </p:spPr>
      </p:pic>
      <p:sp>
        <p:nvSpPr>
          <p:cNvPr id="4" name="矩形 3"/>
          <p:cNvSpPr/>
          <p:nvPr/>
        </p:nvSpPr>
        <p:spPr>
          <a:xfrm>
            <a:off x="3405977" y="2065038"/>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华康少女文字W5(P)" panose="040F0500000000000000" pitchFamily="82" charset="-122"/>
              </a:rPr>
              <a:t>功能测试</a:t>
            </a:r>
            <a:endParaRPr lang="zh-CN" altLang="en-US" sz="4400" dirty="0">
              <a:solidFill>
                <a:srgbClr val="1E2223"/>
              </a:solidFill>
              <a:latin typeface="SciFly" panose="02000606030000020004" pitchFamily="2" charset="0"/>
              <a:ea typeface="华康少女文字W5(P)" panose="040F0500000000000000" pitchFamily="82" charset="-122"/>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4422" y="3629451"/>
            <a:ext cx="1900648" cy="1760696"/>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360" y="3629447"/>
            <a:ext cx="1782648" cy="1760699"/>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567" y="3629450"/>
            <a:ext cx="1900648" cy="1760697"/>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4602" y="3629449"/>
            <a:ext cx="1900650" cy="1760698"/>
          </a:xfrm>
          <a:prstGeom prst="rect">
            <a:avLst/>
          </a:prstGeom>
        </p:spPr>
      </p:pic>
    </p:spTree>
    <p:extLst>
      <p:ext uri="{BB962C8B-B14F-4D97-AF65-F5344CB8AC3E}">
        <p14:creationId xmlns:p14="http://schemas.microsoft.com/office/powerpoint/2010/main" val="183737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rot="20105578">
            <a:off x="839086" y="3609361"/>
            <a:ext cx="1418439" cy="1060072"/>
            <a:chOff x="7700596" y="1720737"/>
            <a:chExt cx="961919" cy="495998"/>
          </a:xfrm>
        </p:grpSpPr>
        <p:sp>
          <p:nvSpPr>
            <p:cNvPr id="85" name="圆角矩形 84"/>
            <p:cNvSpPr/>
            <p:nvPr/>
          </p:nvSpPr>
          <p:spPr>
            <a:xfrm>
              <a:off x="7700596" y="1720737"/>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pass</a:t>
              </a:r>
              <a:endParaRPr lang="zh-CN" altLang="en-US" sz="4950" baseline="30000" dirty="0">
                <a:latin typeface="HelveticaRounded LT Bold" panose="02000503060000020004" pitchFamily="2" charset="0"/>
              </a:endParaRPr>
            </a:p>
          </p:txBody>
        </p:sp>
        <p:cxnSp>
          <p:nvCxnSpPr>
            <p:cNvPr id="86" name="直接连接符 85"/>
            <p:cNvCxnSpPr>
              <a:stCxn id="85" idx="2"/>
            </p:cNvCxnSpPr>
            <p:nvPr/>
          </p:nvCxnSpPr>
          <p:spPr>
            <a:xfrm rot="1494422">
              <a:off x="8148484" y="1987952"/>
              <a:ext cx="55723" cy="22878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sp>
        <p:nvSpPr>
          <p:cNvPr id="73" name="圆角矩形 72"/>
          <p:cNvSpPr/>
          <p:nvPr/>
        </p:nvSpPr>
        <p:spPr>
          <a:xfrm rot="3032154">
            <a:off x="3677566" y="3177983"/>
            <a:ext cx="1523607" cy="463575"/>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NA</a:t>
            </a:r>
            <a:endParaRPr lang="zh-CN" altLang="en-US" sz="4950" baseline="30000" dirty="0">
              <a:latin typeface="HelveticaRounded LT Bold" panose="02000503060000020004" pitchFamily="2" charset="0"/>
            </a:endParaRPr>
          </a:p>
        </p:txBody>
      </p:sp>
      <p:cxnSp>
        <p:nvCxnSpPr>
          <p:cNvPr id="78" name="直接连接符 77"/>
          <p:cNvCxnSpPr>
            <a:stCxn id="73" idx="2"/>
          </p:cNvCxnSpPr>
          <p:nvPr/>
        </p:nvCxnSpPr>
        <p:spPr>
          <a:xfrm flipH="1">
            <a:off x="3826933" y="3557094"/>
            <a:ext cx="433491" cy="46830"/>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sp>
        <p:nvSpPr>
          <p:cNvPr id="3" name="饼形 2"/>
          <p:cNvSpPr/>
          <p:nvPr/>
        </p:nvSpPr>
        <p:spPr>
          <a:xfrm>
            <a:off x="1882288" y="3359972"/>
            <a:ext cx="2239566" cy="2239566"/>
          </a:xfrm>
          <a:prstGeom prst="pie">
            <a:avLst>
              <a:gd name="adj1" fmla="val 18809230"/>
              <a:gd name="adj2" fmla="val 17074960"/>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饼形 4"/>
          <p:cNvSpPr/>
          <p:nvPr/>
        </p:nvSpPr>
        <p:spPr>
          <a:xfrm>
            <a:off x="1927254" y="3287782"/>
            <a:ext cx="2239566" cy="2239566"/>
          </a:xfrm>
          <a:prstGeom prst="pie">
            <a:avLst>
              <a:gd name="adj1" fmla="val 17089022"/>
              <a:gd name="adj2" fmla="val 17704781"/>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饼形 5"/>
          <p:cNvSpPr/>
          <p:nvPr/>
        </p:nvSpPr>
        <p:spPr>
          <a:xfrm>
            <a:off x="1924238" y="3274402"/>
            <a:ext cx="2239566" cy="2254448"/>
          </a:xfrm>
          <a:prstGeom prst="pie">
            <a:avLst>
              <a:gd name="adj1" fmla="val 18099670"/>
              <a:gd name="adj2" fmla="val 1866782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12" name="组合 11"/>
          <p:cNvGrpSpPr/>
          <p:nvPr/>
        </p:nvGrpSpPr>
        <p:grpSpPr>
          <a:xfrm rot="19891324">
            <a:off x="1710138" y="4499211"/>
            <a:ext cx="265233" cy="245492"/>
            <a:chOff x="1438330" y="2458687"/>
            <a:chExt cx="517009" cy="478529"/>
          </a:xfrm>
        </p:grpSpPr>
        <p:sp>
          <p:nvSpPr>
            <p:cNvPr id="7" name="弧形 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 name="椭圆 1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8" name="组合 17"/>
          <p:cNvGrpSpPr/>
          <p:nvPr/>
        </p:nvGrpSpPr>
        <p:grpSpPr>
          <a:xfrm>
            <a:off x="2175238" y="4170055"/>
            <a:ext cx="187241" cy="170113"/>
            <a:chOff x="3351213" y="3751580"/>
            <a:chExt cx="366237" cy="332735"/>
          </a:xfrm>
        </p:grpSpPr>
        <p:sp>
          <p:nvSpPr>
            <p:cNvPr id="4" name="椭圆 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任意多边形 18"/>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rot="14143728">
            <a:off x="2204056" y="4403837"/>
            <a:ext cx="265233" cy="245492"/>
            <a:chOff x="1438330" y="2458687"/>
            <a:chExt cx="517009" cy="478529"/>
          </a:xfrm>
        </p:grpSpPr>
        <p:sp>
          <p:nvSpPr>
            <p:cNvPr id="21" name="弧形 2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椭圆 2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rot="3902318" flipV="1">
            <a:off x="2296282" y="3622240"/>
            <a:ext cx="265233" cy="245492"/>
            <a:chOff x="1438330" y="2458687"/>
            <a:chExt cx="517009" cy="478529"/>
          </a:xfrm>
        </p:grpSpPr>
        <p:sp>
          <p:nvSpPr>
            <p:cNvPr id="27" name="弧形 2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椭圆 2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椭圆 3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2" name="组合 31"/>
          <p:cNvGrpSpPr/>
          <p:nvPr/>
        </p:nvGrpSpPr>
        <p:grpSpPr>
          <a:xfrm rot="21254068" flipH="1" flipV="1">
            <a:off x="3951892" y="4408445"/>
            <a:ext cx="265233" cy="245492"/>
            <a:chOff x="1438330" y="2458687"/>
            <a:chExt cx="517009" cy="478529"/>
          </a:xfrm>
        </p:grpSpPr>
        <p:sp>
          <p:nvSpPr>
            <p:cNvPr id="33" name="弧形 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4" name="椭圆 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8" name="组合 37"/>
          <p:cNvGrpSpPr/>
          <p:nvPr/>
        </p:nvGrpSpPr>
        <p:grpSpPr>
          <a:xfrm rot="10410575" flipH="1" flipV="1">
            <a:off x="3644895" y="4737800"/>
            <a:ext cx="265233" cy="245492"/>
            <a:chOff x="1438330" y="2458687"/>
            <a:chExt cx="517009" cy="478529"/>
          </a:xfrm>
        </p:grpSpPr>
        <p:sp>
          <p:nvSpPr>
            <p:cNvPr id="39" name="弧形 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0" name="椭圆 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4" name="组合 43"/>
          <p:cNvGrpSpPr/>
          <p:nvPr/>
        </p:nvGrpSpPr>
        <p:grpSpPr>
          <a:xfrm rot="12202517" flipV="1">
            <a:off x="3819782" y="4897143"/>
            <a:ext cx="265233" cy="245492"/>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7" name="椭圆 56"/>
          <p:cNvSpPr/>
          <p:nvPr/>
        </p:nvSpPr>
        <p:spPr>
          <a:xfrm>
            <a:off x="3232517" y="3510805"/>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椭圆 57"/>
          <p:cNvSpPr/>
          <p:nvPr/>
        </p:nvSpPr>
        <p:spPr>
          <a:xfrm>
            <a:off x="3270831" y="3528365"/>
            <a:ext cx="28569" cy="314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3334051" y="3510805"/>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3352066" y="3531578"/>
            <a:ext cx="28569" cy="285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任意多边形 60"/>
          <p:cNvSpPr/>
          <p:nvPr/>
        </p:nvSpPr>
        <p:spPr>
          <a:xfrm>
            <a:off x="3272998" y="3644717"/>
            <a:ext cx="111456" cy="36201"/>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490285" y="3629777"/>
            <a:ext cx="124118" cy="150728"/>
            <a:chOff x="3351213" y="3751580"/>
            <a:chExt cx="366237" cy="420066"/>
          </a:xfrm>
        </p:grpSpPr>
        <p:sp>
          <p:nvSpPr>
            <p:cNvPr id="63" name="椭圆 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椭圆 63"/>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椭圆 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66"/>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4" name="图片 7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69746" y="5162539"/>
            <a:ext cx="1366236" cy="465116"/>
          </a:xfrm>
          <a:prstGeom prst="rect">
            <a:avLst/>
          </a:prstGeom>
        </p:spPr>
      </p:pic>
      <p:grpSp>
        <p:nvGrpSpPr>
          <p:cNvPr id="75" name="组合 74"/>
          <p:cNvGrpSpPr/>
          <p:nvPr/>
        </p:nvGrpSpPr>
        <p:grpSpPr>
          <a:xfrm rot="20872658">
            <a:off x="2588297" y="2393760"/>
            <a:ext cx="1523607" cy="975027"/>
            <a:chOff x="7605120" y="1742529"/>
            <a:chExt cx="961919" cy="545397"/>
          </a:xfrm>
        </p:grpSpPr>
        <p:sp>
          <p:nvSpPr>
            <p:cNvPr id="76" name="圆角矩形 75"/>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fail</a:t>
              </a:r>
              <a:endParaRPr lang="zh-CN" altLang="en-US" sz="4950" baseline="30000" dirty="0">
                <a:latin typeface="HelveticaRounded LT Bold" panose="02000503060000020004" pitchFamily="2" charset="0"/>
              </a:endParaRPr>
            </a:p>
          </p:txBody>
        </p:sp>
        <p:cxnSp>
          <p:nvCxnSpPr>
            <p:cNvPr id="77" name="直接连接符 76"/>
            <p:cNvCxnSpPr>
              <a:stCxn id="76"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graphicFrame>
        <p:nvGraphicFramePr>
          <p:cNvPr id="50" name="表格 49"/>
          <p:cNvGraphicFramePr>
            <a:graphicFrameLocks noGrp="1"/>
          </p:cNvGraphicFramePr>
          <p:nvPr>
            <p:extLst>
              <p:ext uri="{D42A27DB-BD31-4B8C-83A1-F6EECF244321}">
                <p14:modId xmlns:p14="http://schemas.microsoft.com/office/powerpoint/2010/main" val="824566938"/>
              </p:ext>
            </p:extLst>
          </p:nvPr>
        </p:nvGraphicFramePr>
        <p:xfrm>
          <a:off x="5275389" y="2470483"/>
          <a:ext cx="3708189" cy="1279165"/>
        </p:xfrm>
        <a:graphic>
          <a:graphicData uri="http://schemas.openxmlformats.org/drawingml/2006/table">
            <a:tbl>
              <a:tblPr firstRow="1" bandRow="1">
                <a:tableStyleId>{073A0DAA-6AF3-43AB-8588-CEC1D06C72B9}</a:tableStyleId>
              </a:tblPr>
              <a:tblGrid>
                <a:gridCol w="1288872">
                  <a:extLst>
                    <a:ext uri="{9D8B030D-6E8A-4147-A177-3AD203B41FA5}">
                      <a16:colId xmlns:a16="http://schemas.microsoft.com/office/drawing/2014/main" val="2618635802"/>
                    </a:ext>
                  </a:extLst>
                </a:gridCol>
                <a:gridCol w="930349">
                  <a:extLst>
                    <a:ext uri="{9D8B030D-6E8A-4147-A177-3AD203B41FA5}">
                      <a16:colId xmlns:a16="http://schemas.microsoft.com/office/drawing/2014/main" val="1051978170"/>
                    </a:ext>
                  </a:extLst>
                </a:gridCol>
                <a:gridCol w="754812">
                  <a:extLst>
                    <a:ext uri="{9D8B030D-6E8A-4147-A177-3AD203B41FA5}">
                      <a16:colId xmlns:a16="http://schemas.microsoft.com/office/drawing/2014/main" val="1988486857"/>
                    </a:ext>
                  </a:extLst>
                </a:gridCol>
                <a:gridCol w="734156">
                  <a:extLst>
                    <a:ext uri="{9D8B030D-6E8A-4147-A177-3AD203B41FA5}">
                      <a16:colId xmlns:a16="http://schemas.microsoft.com/office/drawing/2014/main" val="3399779892"/>
                    </a:ext>
                  </a:extLst>
                </a:gridCol>
              </a:tblGrid>
              <a:tr h="762407">
                <a:tc>
                  <a:txBody>
                    <a:bodyPr/>
                    <a:lstStyle/>
                    <a:p>
                      <a:r>
                        <a:rPr lang="zh-CN" altLang="en-US" sz="2400" dirty="0" smtClean="0">
                          <a:latin typeface="微软雅黑" panose="020B0503020204020204" pitchFamily="34" charset="-122"/>
                          <a:ea typeface="微软雅黑" panose="020B0503020204020204" pitchFamily="34" charset="-122"/>
                        </a:rPr>
                        <a:t>用例数</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en-US" altLang="zh-CN" sz="2400" dirty="0" smtClean="0"/>
                        <a:t>pass</a:t>
                      </a:r>
                      <a:endParaRPr lang="zh-CN" altLang="en-US" sz="2400" dirty="0"/>
                    </a:p>
                  </a:txBody>
                  <a:tcPr marL="68580" marR="68580" marT="34290" marB="34290"/>
                </a:tc>
                <a:tc>
                  <a:txBody>
                    <a:bodyPr/>
                    <a:lstStyle/>
                    <a:p>
                      <a:r>
                        <a:rPr lang="en-US" altLang="zh-CN" sz="2400" dirty="0" smtClean="0"/>
                        <a:t>fail</a:t>
                      </a:r>
                      <a:endParaRPr lang="zh-CN" altLang="en-US" sz="2400" dirty="0"/>
                    </a:p>
                  </a:txBody>
                  <a:tcPr marL="68580" marR="68580" marT="34290" marB="34290"/>
                </a:tc>
                <a:tc>
                  <a:txBody>
                    <a:bodyPr/>
                    <a:lstStyle/>
                    <a:p>
                      <a:r>
                        <a:rPr lang="en-US" altLang="zh-CN" sz="2400" dirty="0" smtClean="0"/>
                        <a:t>NA</a:t>
                      </a:r>
                      <a:endParaRPr lang="zh-CN" altLang="en-US" sz="2400" dirty="0"/>
                    </a:p>
                  </a:txBody>
                  <a:tcPr marL="68580" marR="68580" marT="34290" marB="34290"/>
                </a:tc>
                <a:extLst>
                  <a:ext uri="{0D108BD9-81ED-4DB2-BD59-A6C34878D82A}">
                    <a16:rowId xmlns:a16="http://schemas.microsoft.com/office/drawing/2014/main" val="3669053147"/>
                  </a:ext>
                </a:extLst>
              </a:tr>
              <a:tr h="516758">
                <a:tc>
                  <a:txBody>
                    <a:bodyPr/>
                    <a:lstStyle/>
                    <a:p>
                      <a:r>
                        <a:rPr lang="en-US" altLang="zh-CN" sz="2400" dirty="0" smtClean="0"/>
                        <a:t>29</a:t>
                      </a:r>
                      <a:endParaRPr lang="zh-CN" altLang="en-US" sz="2400" dirty="0"/>
                    </a:p>
                  </a:txBody>
                  <a:tcPr marL="68580" marR="68580" marT="34290" marB="34290"/>
                </a:tc>
                <a:tc>
                  <a:txBody>
                    <a:bodyPr/>
                    <a:lstStyle/>
                    <a:p>
                      <a:r>
                        <a:rPr lang="en-US" altLang="zh-CN" sz="2400" dirty="0" smtClean="0"/>
                        <a:t>24</a:t>
                      </a:r>
                      <a:endParaRPr lang="zh-CN" altLang="en-US" sz="2400" dirty="0"/>
                    </a:p>
                  </a:txBody>
                  <a:tcPr marL="68580" marR="68580" marT="34290" marB="34290"/>
                </a:tc>
                <a:tc>
                  <a:txBody>
                    <a:bodyPr/>
                    <a:lstStyle/>
                    <a:p>
                      <a:r>
                        <a:rPr lang="en-US" altLang="zh-CN" sz="2400" dirty="0" smtClean="0"/>
                        <a:t>2</a:t>
                      </a:r>
                      <a:endParaRPr lang="zh-CN" altLang="en-US" sz="2400" dirty="0"/>
                    </a:p>
                  </a:txBody>
                  <a:tcPr marL="68580" marR="68580" marT="34290" marB="34290"/>
                </a:tc>
                <a:tc>
                  <a:txBody>
                    <a:bodyPr/>
                    <a:lstStyle/>
                    <a:p>
                      <a:r>
                        <a:rPr lang="en-US" altLang="zh-CN" sz="2400" dirty="0" smtClean="0"/>
                        <a:t>3</a:t>
                      </a:r>
                      <a:endParaRPr lang="zh-CN" altLang="en-US" sz="2400" dirty="0"/>
                    </a:p>
                  </a:txBody>
                  <a:tcPr marL="68580" marR="68580" marT="34290" marB="34290"/>
                </a:tc>
                <a:extLst>
                  <a:ext uri="{0D108BD9-81ED-4DB2-BD59-A6C34878D82A}">
                    <a16:rowId xmlns:a16="http://schemas.microsoft.com/office/drawing/2014/main" val="2762980734"/>
                  </a:ext>
                </a:extLst>
              </a:tr>
            </a:tbl>
          </a:graphicData>
        </a:graphic>
      </p:graphicFrame>
      <p:sp>
        <p:nvSpPr>
          <p:cNvPr id="71" name="矩形 70"/>
          <p:cNvSpPr/>
          <p:nvPr/>
        </p:nvSpPr>
        <p:spPr>
          <a:xfrm>
            <a:off x="681825" y="492912"/>
            <a:ext cx="4904676"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功能测试</a:t>
            </a:r>
            <a:r>
              <a:rPr lang="en-US" altLang="zh-CN" sz="3200" dirty="0">
                <a:solidFill>
                  <a:srgbClr val="1E2223"/>
                </a:solidFill>
                <a:latin typeface="SciFly" panose="02000606030000020004" pitchFamily="2" charset="0"/>
                <a:ea typeface="方正兰亭粗黑简体" panose="02000000000000000000"/>
              </a:rPr>
              <a:t>Team Structure</a:t>
            </a:r>
            <a:r>
              <a:rPr lang="zh-CN" altLang="en-US" sz="3200" dirty="0">
                <a:solidFill>
                  <a:srgbClr val="1E2223"/>
                </a:solidFill>
                <a:latin typeface="SciFly" panose="02000606030000020004" pitchFamily="2" charset="0"/>
                <a:ea typeface="方正兰亭粗黑简体" panose="02000000000000000000"/>
              </a:rPr>
              <a:t>模块</a:t>
            </a:r>
          </a:p>
        </p:txBody>
      </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242" y="264530"/>
            <a:ext cx="1121451" cy="1041538"/>
          </a:xfrm>
          <a:prstGeom prst="rect">
            <a:avLst/>
          </a:prstGeom>
        </p:spPr>
      </p:pic>
    </p:spTree>
    <p:extLst>
      <p:ext uri="{BB962C8B-B14F-4D97-AF65-F5344CB8AC3E}">
        <p14:creationId xmlns:p14="http://schemas.microsoft.com/office/powerpoint/2010/main" val="3138688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rot="20105578">
            <a:off x="974721" y="3785714"/>
            <a:ext cx="1418439" cy="1060072"/>
            <a:chOff x="7700596" y="1720737"/>
            <a:chExt cx="961919" cy="495998"/>
          </a:xfrm>
        </p:grpSpPr>
        <p:sp>
          <p:nvSpPr>
            <p:cNvPr id="85" name="圆角矩形 84"/>
            <p:cNvSpPr/>
            <p:nvPr/>
          </p:nvSpPr>
          <p:spPr>
            <a:xfrm>
              <a:off x="7700596" y="1720737"/>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pass</a:t>
              </a:r>
              <a:endParaRPr lang="zh-CN" altLang="en-US" sz="4950" baseline="30000" dirty="0">
                <a:latin typeface="HelveticaRounded LT Bold" panose="02000503060000020004" pitchFamily="2" charset="0"/>
              </a:endParaRPr>
            </a:p>
          </p:txBody>
        </p:sp>
        <p:cxnSp>
          <p:nvCxnSpPr>
            <p:cNvPr id="86" name="直接连接符 85"/>
            <p:cNvCxnSpPr>
              <a:stCxn id="85" idx="2"/>
            </p:cNvCxnSpPr>
            <p:nvPr/>
          </p:nvCxnSpPr>
          <p:spPr>
            <a:xfrm rot="1494422">
              <a:off x="8148484" y="1987952"/>
              <a:ext cx="55723" cy="22878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rot="1544341">
            <a:off x="3810522" y="4350568"/>
            <a:ext cx="1523607" cy="975027"/>
            <a:chOff x="7605120" y="1742529"/>
            <a:chExt cx="961919" cy="545397"/>
          </a:xfrm>
        </p:grpSpPr>
        <p:sp>
          <p:nvSpPr>
            <p:cNvPr id="73" name="圆角矩形 72"/>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NA</a:t>
              </a:r>
              <a:endParaRPr lang="zh-CN" altLang="en-US" sz="4950" baseline="30000" dirty="0">
                <a:latin typeface="HelveticaRounded LT Bold" panose="02000503060000020004" pitchFamily="2" charset="0"/>
              </a:endParaRPr>
            </a:p>
          </p:txBody>
        </p:sp>
        <p:cxnSp>
          <p:nvCxnSpPr>
            <p:cNvPr id="78" name="直接连接符 77"/>
            <p:cNvCxnSpPr>
              <a:stCxn id="73"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3" name="饼形 2"/>
          <p:cNvSpPr/>
          <p:nvPr/>
        </p:nvSpPr>
        <p:spPr>
          <a:xfrm>
            <a:off x="1978536" y="3532786"/>
            <a:ext cx="2239566" cy="2239566"/>
          </a:xfrm>
          <a:prstGeom prst="pie">
            <a:avLst>
              <a:gd name="adj1" fmla="val 3190707"/>
              <a:gd name="adj2" fmla="val 14991703"/>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饼形 4"/>
          <p:cNvSpPr/>
          <p:nvPr/>
        </p:nvSpPr>
        <p:spPr>
          <a:xfrm>
            <a:off x="2061173" y="3450892"/>
            <a:ext cx="2239566" cy="2239566"/>
          </a:xfrm>
          <a:prstGeom prst="pie">
            <a:avLst>
              <a:gd name="adj1" fmla="val 14974733"/>
              <a:gd name="adj2" fmla="val 80564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饼形 5"/>
          <p:cNvSpPr/>
          <p:nvPr/>
        </p:nvSpPr>
        <p:spPr>
          <a:xfrm>
            <a:off x="2064387" y="3546780"/>
            <a:ext cx="2239566" cy="2254448"/>
          </a:xfrm>
          <a:prstGeom prst="pie">
            <a:avLst>
              <a:gd name="adj1" fmla="val 765036"/>
              <a:gd name="adj2" fmla="val 309309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12" name="组合 11"/>
          <p:cNvGrpSpPr/>
          <p:nvPr/>
        </p:nvGrpSpPr>
        <p:grpSpPr>
          <a:xfrm rot="19891324">
            <a:off x="1818225" y="4660989"/>
            <a:ext cx="265233" cy="245492"/>
            <a:chOff x="1438330" y="2458687"/>
            <a:chExt cx="517009" cy="478529"/>
          </a:xfrm>
        </p:grpSpPr>
        <p:sp>
          <p:nvSpPr>
            <p:cNvPr id="7" name="弧形 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 name="椭圆 1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8" name="组合 17"/>
          <p:cNvGrpSpPr/>
          <p:nvPr/>
        </p:nvGrpSpPr>
        <p:grpSpPr>
          <a:xfrm>
            <a:off x="2310873" y="4346408"/>
            <a:ext cx="187241" cy="170113"/>
            <a:chOff x="3351213" y="3751580"/>
            <a:chExt cx="366237" cy="332735"/>
          </a:xfrm>
        </p:grpSpPr>
        <p:sp>
          <p:nvSpPr>
            <p:cNvPr id="4" name="椭圆 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任意多边形 18"/>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rot="14143728">
            <a:off x="2339691" y="4580190"/>
            <a:ext cx="265233" cy="245492"/>
            <a:chOff x="1438330" y="2458687"/>
            <a:chExt cx="517009" cy="478529"/>
          </a:xfrm>
        </p:grpSpPr>
        <p:sp>
          <p:nvSpPr>
            <p:cNvPr id="21" name="弧形 2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椭圆 2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rot="3902318" flipV="1">
            <a:off x="2431917" y="3798593"/>
            <a:ext cx="265233" cy="245492"/>
            <a:chOff x="1438330" y="2458687"/>
            <a:chExt cx="517009" cy="478529"/>
          </a:xfrm>
        </p:grpSpPr>
        <p:sp>
          <p:nvSpPr>
            <p:cNvPr id="27" name="弧形 2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椭圆 2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椭圆 3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2" name="组合 31"/>
          <p:cNvGrpSpPr/>
          <p:nvPr/>
        </p:nvGrpSpPr>
        <p:grpSpPr>
          <a:xfrm rot="21254068" flipH="1" flipV="1">
            <a:off x="4147917" y="4602462"/>
            <a:ext cx="265233" cy="245492"/>
            <a:chOff x="1438330" y="2458687"/>
            <a:chExt cx="517009" cy="478529"/>
          </a:xfrm>
        </p:grpSpPr>
        <p:sp>
          <p:nvSpPr>
            <p:cNvPr id="33" name="弧形 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4" name="椭圆 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8" name="组合 37"/>
          <p:cNvGrpSpPr/>
          <p:nvPr/>
        </p:nvGrpSpPr>
        <p:grpSpPr>
          <a:xfrm rot="10410575" flipH="1" flipV="1">
            <a:off x="3780530" y="4914153"/>
            <a:ext cx="265233" cy="245492"/>
            <a:chOff x="1438330" y="2458687"/>
            <a:chExt cx="517009" cy="478529"/>
          </a:xfrm>
        </p:grpSpPr>
        <p:sp>
          <p:nvSpPr>
            <p:cNvPr id="39" name="弧形 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0" name="椭圆 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4" name="组合 43"/>
          <p:cNvGrpSpPr/>
          <p:nvPr/>
        </p:nvGrpSpPr>
        <p:grpSpPr>
          <a:xfrm rot="12202517" flipV="1">
            <a:off x="3955417" y="5073496"/>
            <a:ext cx="265233" cy="245492"/>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7" name="椭圆 56"/>
          <p:cNvSpPr/>
          <p:nvPr/>
        </p:nvSpPr>
        <p:spPr>
          <a:xfrm>
            <a:off x="3368152" y="3687158"/>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椭圆 57"/>
          <p:cNvSpPr/>
          <p:nvPr/>
        </p:nvSpPr>
        <p:spPr>
          <a:xfrm>
            <a:off x="3406466" y="3704718"/>
            <a:ext cx="28569" cy="314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3469686" y="3687158"/>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3487701" y="3707931"/>
            <a:ext cx="28569" cy="285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任意多边形 60"/>
          <p:cNvSpPr/>
          <p:nvPr/>
        </p:nvSpPr>
        <p:spPr>
          <a:xfrm>
            <a:off x="3408633" y="3821070"/>
            <a:ext cx="111456" cy="36201"/>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698726" y="4915825"/>
            <a:ext cx="187241" cy="214761"/>
            <a:chOff x="3351213" y="3751580"/>
            <a:chExt cx="366237" cy="420066"/>
          </a:xfrm>
        </p:grpSpPr>
        <p:sp>
          <p:nvSpPr>
            <p:cNvPr id="63" name="椭圆 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椭圆 63"/>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椭圆 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66"/>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4" name="图片 7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93174" y="4713531"/>
            <a:ext cx="1366236" cy="465116"/>
          </a:xfrm>
          <a:prstGeom prst="rect">
            <a:avLst/>
          </a:prstGeom>
        </p:spPr>
      </p:pic>
      <p:grpSp>
        <p:nvGrpSpPr>
          <p:cNvPr id="75" name="组合 74"/>
          <p:cNvGrpSpPr/>
          <p:nvPr/>
        </p:nvGrpSpPr>
        <p:grpSpPr>
          <a:xfrm rot="1544341">
            <a:off x="2451039" y="2764684"/>
            <a:ext cx="1523607" cy="975027"/>
            <a:chOff x="7605120" y="1742529"/>
            <a:chExt cx="961919" cy="545397"/>
          </a:xfrm>
        </p:grpSpPr>
        <p:sp>
          <p:nvSpPr>
            <p:cNvPr id="76" name="圆角矩形 75"/>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fail</a:t>
              </a:r>
              <a:endParaRPr lang="zh-CN" altLang="en-US" sz="4950" baseline="30000" dirty="0">
                <a:latin typeface="HelveticaRounded LT Bold" panose="02000503060000020004" pitchFamily="2" charset="0"/>
              </a:endParaRPr>
            </a:p>
          </p:txBody>
        </p:sp>
        <p:cxnSp>
          <p:nvCxnSpPr>
            <p:cNvPr id="77" name="直接连接符 76"/>
            <p:cNvCxnSpPr>
              <a:stCxn id="76"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72" name="矩形 71"/>
          <p:cNvSpPr/>
          <p:nvPr/>
        </p:nvSpPr>
        <p:spPr>
          <a:xfrm>
            <a:off x="681825" y="492912"/>
            <a:ext cx="5377178"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功能测试</a:t>
            </a:r>
            <a:r>
              <a:rPr lang="en-US" altLang="zh-CN" sz="3200" dirty="0" smtClean="0">
                <a:solidFill>
                  <a:srgbClr val="1E2223"/>
                </a:solidFill>
                <a:latin typeface="SciFly" panose="02000606030000020004" pitchFamily="2" charset="0"/>
                <a:ea typeface="方正兰亭粗黑简体" panose="02000000000000000000"/>
              </a:rPr>
              <a:t>Task Management</a:t>
            </a:r>
            <a:r>
              <a:rPr lang="zh-CN" altLang="en-US" sz="3200" dirty="0" smtClean="0">
                <a:solidFill>
                  <a:srgbClr val="1E2223"/>
                </a:solidFill>
                <a:latin typeface="SciFly" panose="02000606030000020004" pitchFamily="2" charset="0"/>
                <a:ea typeface="方正兰亭粗黑简体" panose="02000000000000000000"/>
              </a:rPr>
              <a:t>模块</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7" name="图片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5566" y="264531"/>
            <a:ext cx="1124326" cy="1041538"/>
          </a:xfrm>
          <a:prstGeom prst="rect">
            <a:avLst/>
          </a:prstGeom>
        </p:spPr>
      </p:pic>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6916" y="264531"/>
            <a:ext cx="1124326" cy="1041538"/>
          </a:xfrm>
          <a:prstGeom prst="rect">
            <a:avLst/>
          </a:prstGeom>
        </p:spPr>
      </p:pic>
      <p:graphicFrame>
        <p:nvGraphicFramePr>
          <p:cNvPr id="90" name="表格 89"/>
          <p:cNvGraphicFramePr>
            <a:graphicFrameLocks noGrp="1"/>
          </p:cNvGraphicFramePr>
          <p:nvPr>
            <p:extLst>
              <p:ext uri="{D42A27DB-BD31-4B8C-83A1-F6EECF244321}">
                <p14:modId xmlns:p14="http://schemas.microsoft.com/office/powerpoint/2010/main" val="3128497639"/>
              </p:ext>
            </p:extLst>
          </p:nvPr>
        </p:nvGraphicFramePr>
        <p:xfrm>
          <a:off x="5275389" y="2470483"/>
          <a:ext cx="3708189" cy="1279165"/>
        </p:xfrm>
        <a:graphic>
          <a:graphicData uri="http://schemas.openxmlformats.org/drawingml/2006/table">
            <a:tbl>
              <a:tblPr firstRow="1" bandRow="1">
                <a:tableStyleId>{073A0DAA-6AF3-43AB-8588-CEC1D06C72B9}</a:tableStyleId>
              </a:tblPr>
              <a:tblGrid>
                <a:gridCol w="1288872">
                  <a:extLst>
                    <a:ext uri="{9D8B030D-6E8A-4147-A177-3AD203B41FA5}">
                      <a16:colId xmlns:a16="http://schemas.microsoft.com/office/drawing/2014/main" val="2618635802"/>
                    </a:ext>
                  </a:extLst>
                </a:gridCol>
                <a:gridCol w="930349">
                  <a:extLst>
                    <a:ext uri="{9D8B030D-6E8A-4147-A177-3AD203B41FA5}">
                      <a16:colId xmlns:a16="http://schemas.microsoft.com/office/drawing/2014/main" val="1051978170"/>
                    </a:ext>
                  </a:extLst>
                </a:gridCol>
                <a:gridCol w="754812">
                  <a:extLst>
                    <a:ext uri="{9D8B030D-6E8A-4147-A177-3AD203B41FA5}">
                      <a16:colId xmlns:a16="http://schemas.microsoft.com/office/drawing/2014/main" val="1988486857"/>
                    </a:ext>
                  </a:extLst>
                </a:gridCol>
                <a:gridCol w="734156">
                  <a:extLst>
                    <a:ext uri="{9D8B030D-6E8A-4147-A177-3AD203B41FA5}">
                      <a16:colId xmlns:a16="http://schemas.microsoft.com/office/drawing/2014/main" val="3399779892"/>
                    </a:ext>
                  </a:extLst>
                </a:gridCol>
              </a:tblGrid>
              <a:tr h="762407">
                <a:tc>
                  <a:txBody>
                    <a:bodyPr/>
                    <a:lstStyle/>
                    <a:p>
                      <a:r>
                        <a:rPr lang="zh-CN" altLang="en-US" sz="2400" dirty="0" smtClean="0">
                          <a:latin typeface="微软雅黑" panose="020B0503020204020204" pitchFamily="34" charset="-122"/>
                          <a:ea typeface="微软雅黑" panose="020B0503020204020204" pitchFamily="34" charset="-122"/>
                        </a:rPr>
                        <a:t>用例数</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en-US" altLang="zh-CN" sz="2400" dirty="0" smtClean="0"/>
                        <a:t>pass</a:t>
                      </a:r>
                      <a:endParaRPr lang="zh-CN" altLang="en-US" sz="2400" dirty="0"/>
                    </a:p>
                  </a:txBody>
                  <a:tcPr marL="68580" marR="68580" marT="34290" marB="34290"/>
                </a:tc>
                <a:tc>
                  <a:txBody>
                    <a:bodyPr/>
                    <a:lstStyle/>
                    <a:p>
                      <a:r>
                        <a:rPr lang="en-US" altLang="zh-CN" sz="2400" dirty="0" smtClean="0"/>
                        <a:t>fail</a:t>
                      </a:r>
                      <a:endParaRPr lang="zh-CN" altLang="en-US" sz="2400" dirty="0"/>
                    </a:p>
                  </a:txBody>
                  <a:tcPr marL="68580" marR="68580" marT="34290" marB="34290"/>
                </a:tc>
                <a:tc>
                  <a:txBody>
                    <a:bodyPr/>
                    <a:lstStyle/>
                    <a:p>
                      <a:r>
                        <a:rPr lang="en-US" altLang="zh-CN" sz="2400" dirty="0" smtClean="0"/>
                        <a:t>NA</a:t>
                      </a:r>
                      <a:endParaRPr lang="zh-CN" altLang="en-US" sz="2400" dirty="0"/>
                    </a:p>
                  </a:txBody>
                  <a:tcPr marL="68580" marR="68580" marT="34290" marB="34290"/>
                </a:tc>
                <a:extLst>
                  <a:ext uri="{0D108BD9-81ED-4DB2-BD59-A6C34878D82A}">
                    <a16:rowId xmlns:a16="http://schemas.microsoft.com/office/drawing/2014/main" val="3669053147"/>
                  </a:ext>
                </a:extLst>
              </a:tr>
              <a:tr h="516758">
                <a:tc>
                  <a:txBody>
                    <a:bodyPr/>
                    <a:lstStyle/>
                    <a:p>
                      <a:r>
                        <a:rPr lang="en-US" altLang="zh-CN" sz="2400" dirty="0" smtClean="0"/>
                        <a:t>116</a:t>
                      </a:r>
                      <a:endParaRPr lang="zh-CN" altLang="en-US" sz="2400" dirty="0"/>
                    </a:p>
                  </a:txBody>
                  <a:tcPr marL="68580" marR="68580" marT="34290" marB="34290"/>
                </a:tc>
                <a:tc>
                  <a:txBody>
                    <a:bodyPr/>
                    <a:lstStyle/>
                    <a:p>
                      <a:r>
                        <a:rPr lang="en-US" altLang="zh-CN" sz="2400" dirty="0" smtClean="0"/>
                        <a:t>66</a:t>
                      </a:r>
                      <a:endParaRPr lang="zh-CN" altLang="en-US" sz="2400" dirty="0"/>
                    </a:p>
                  </a:txBody>
                  <a:tcPr marL="68580" marR="68580" marT="34290" marB="34290"/>
                </a:tc>
                <a:tc>
                  <a:txBody>
                    <a:bodyPr/>
                    <a:lstStyle/>
                    <a:p>
                      <a:r>
                        <a:rPr lang="en-US" altLang="zh-CN" sz="2400" dirty="0" smtClean="0"/>
                        <a:t>38</a:t>
                      </a:r>
                      <a:endParaRPr lang="zh-CN" altLang="en-US" sz="2400" dirty="0"/>
                    </a:p>
                  </a:txBody>
                  <a:tcPr marL="68580" marR="68580" marT="34290" marB="34290"/>
                </a:tc>
                <a:tc>
                  <a:txBody>
                    <a:bodyPr/>
                    <a:lstStyle/>
                    <a:p>
                      <a:r>
                        <a:rPr lang="en-US" altLang="zh-CN" sz="2400" dirty="0" smtClean="0"/>
                        <a:t>12</a:t>
                      </a:r>
                      <a:endParaRPr lang="zh-CN" altLang="en-US" sz="2400" dirty="0"/>
                    </a:p>
                  </a:txBody>
                  <a:tcPr marL="68580" marR="68580" marT="34290" marB="34290"/>
                </a:tc>
                <a:extLst>
                  <a:ext uri="{0D108BD9-81ED-4DB2-BD59-A6C34878D82A}">
                    <a16:rowId xmlns:a16="http://schemas.microsoft.com/office/drawing/2014/main" val="2762980734"/>
                  </a:ext>
                </a:extLst>
              </a:tr>
            </a:tbl>
          </a:graphicData>
        </a:graphic>
      </p:graphicFrame>
    </p:spTree>
    <p:extLst>
      <p:ext uri="{BB962C8B-B14F-4D97-AF65-F5344CB8AC3E}">
        <p14:creationId xmlns:p14="http://schemas.microsoft.com/office/powerpoint/2010/main" val="214796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954655" cy="923330"/>
          </a:xfrm>
          <a:prstGeom prst="rect">
            <a:avLst/>
          </a:prstGeom>
        </p:spPr>
        <p:txBody>
          <a:bodyPr wrap="none">
            <a:spAutoFit/>
          </a:bodyPr>
          <a:lstStyle/>
          <a:p>
            <a:r>
              <a:rPr lang="zh-CN" altLang="en-US" sz="5400" dirty="0" smtClean="0">
                <a:solidFill>
                  <a:srgbClr val="1E2223"/>
                </a:solidFill>
                <a:latin typeface="SciFly" panose="02000606030000020004" pitchFamily="2" charset="0"/>
                <a:ea typeface="华康少女文字W5(P)" panose="040F0500000000000000" pitchFamily="82" charset="-122"/>
              </a:rPr>
              <a:t>报告内容</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2663989" y="2140176"/>
            <a:ext cx="2000869" cy="646331"/>
          </a:xfrm>
          <a:prstGeom prst="rect">
            <a:avLst/>
          </a:prstGeom>
          <a:noFill/>
        </p:spPr>
        <p:txBody>
          <a:bodyPr wrap="none" rtlCol="0">
            <a:spAutoFit/>
          </a:bodyPr>
          <a:lstStyle/>
          <a:p>
            <a:r>
              <a:rPr lang="en-US" altLang="zh-CN" sz="3600" spc="300" dirty="0" smtClean="0">
                <a:solidFill>
                  <a:srgbClr val="1E2223"/>
                </a:solidFill>
                <a:latin typeface="方正兰亭粗黑简体" panose="02000000000000000000" pitchFamily="2" charset="-122"/>
                <a:ea typeface="方正兰亭粗黑简体" panose="02000000000000000000" pitchFamily="2" charset="-122"/>
              </a:rPr>
              <a:t>1</a:t>
            </a:r>
            <a:r>
              <a:rPr lang="zh-CN" altLang="en-US" sz="3600" spc="300" dirty="0" smtClean="0">
                <a:solidFill>
                  <a:srgbClr val="1E2223"/>
                </a:solidFill>
                <a:latin typeface="方正兰亭粗黑简体" panose="02000000000000000000" pitchFamily="2" charset="-122"/>
                <a:ea typeface="方正兰亭粗黑简体" panose="02000000000000000000" pitchFamily="2" charset="-122"/>
              </a:rPr>
              <a:t>、结论</a:t>
            </a:r>
            <a:endParaRPr lang="zh-CN" altLang="en-US" sz="3600" spc="300" dirty="0">
              <a:solidFill>
                <a:srgbClr val="1E2223"/>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2663989" y="3111063"/>
            <a:ext cx="4001416" cy="646331"/>
          </a:xfrm>
          <a:prstGeom prst="rect">
            <a:avLst/>
          </a:prstGeom>
          <a:noFill/>
        </p:spPr>
        <p:txBody>
          <a:bodyPr wrap="none" rtlCol="0">
            <a:spAutoFit/>
          </a:bodyPr>
          <a:lstStyle/>
          <a:p>
            <a:r>
              <a:rPr lang="en-US" altLang="zh-CN" sz="3600" spc="300" dirty="0" smtClean="0">
                <a:solidFill>
                  <a:srgbClr val="1E2223"/>
                </a:solidFill>
                <a:latin typeface="方正兰亭粗黑简体" panose="02000000000000000000" pitchFamily="2" charset="-122"/>
                <a:ea typeface="方正兰亭粗黑简体" panose="02000000000000000000" pitchFamily="2" charset="-122"/>
              </a:rPr>
              <a:t>2</a:t>
            </a:r>
            <a:r>
              <a:rPr lang="zh-CN" altLang="en-US" sz="3600" spc="300" dirty="0" smtClean="0">
                <a:solidFill>
                  <a:srgbClr val="1E2223"/>
                </a:solidFill>
                <a:latin typeface="方正兰亭粗黑简体" panose="02000000000000000000" pitchFamily="2" charset="-122"/>
                <a:ea typeface="方正兰亭粗黑简体" panose="02000000000000000000" pitchFamily="2" charset="-122"/>
              </a:rPr>
              <a:t>、测试数据分析</a:t>
            </a:r>
            <a:endParaRPr lang="zh-CN" altLang="en-US" sz="3600" spc="300" dirty="0">
              <a:solidFill>
                <a:srgbClr val="1E2223"/>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2663989" y="4081950"/>
            <a:ext cx="4001416" cy="646331"/>
          </a:xfrm>
          <a:prstGeom prst="rect">
            <a:avLst/>
          </a:prstGeom>
          <a:noFill/>
        </p:spPr>
        <p:txBody>
          <a:bodyPr wrap="none" rtlCol="0">
            <a:spAutoFit/>
          </a:bodyPr>
          <a:lstStyle/>
          <a:p>
            <a:r>
              <a:rPr lang="en-US" altLang="zh-CN" sz="3600" spc="300" dirty="0" smtClean="0">
                <a:solidFill>
                  <a:srgbClr val="1E2223"/>
                </a:solidFill>
                <a:latin typeface="方正兰亭粗黑简体" panose="02000000000000000000" pitchFamily="2" charset="-122"/>
                <a:ea typeface="方正兰亭粗黑简体" panose="02000000000000000000" pitchFamily="2" charset="-122"/>
              </a:rPr>
              <a:t>3</a:t>
            </a:r>
            <a:r>
              <a:rPr lang="zh-CN" altLang="en-US" sz="3600" spc="300" dirty="0" smtClean="0">
                <a:solidFill>
                  <a:srgbClr val="1E2223"/>
                </a:solidFill>
                <a:latin typeface="方正兰亭粗黑简体" panose="02000000000000000000" pitchFamily="2" charset="-122"/>
                <a:ea typeface="方正兰亭粗黑简体" panose="02000000000000000000" pitchFamily="2" charset="-122"/>
              </a:rPr>
              <a:t>、测试工作介绍</a:t>
            </a:r>
            <a:endParaRPr lang="zh-CN" altLang="en-US" sz="3600" spc="300" dirty="0">
              <a:solidFill>
                <a:srgbClr val="1E2223"/>
              </a:solidFill>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2663828" y="5052837"/>
            <a:ext cx="2000869" cy="646331"/>
          </a:xfrm>
          <a:prstGeom prst="rect">
            <a:avLst/>
          </a:prstGeom>
          <a:noFill/>
        </p:spPr>
        <p:txBody>
          <a:bodyPr wrap="none" rtlCol="0">
            <a:spAutoFit/>
          </a:bodyPr>
          <a:lstStyle/>
          <a:p>
            <a:r>
              <a:rPr lang="en-US" altLang="zh-CN" sz="3600" spc="300" dirty="0" smtClean="0">
                <a:solidFill>
                  <a:srgbClr val="1E2223"/>
                </a:solidFill>
                <a:latin typeface="方正兰亭粗黑简体" panose="02000000000000000000" pitchFamily="2" charset="-122"/>
                <a:ea typeface="方正兰亭粗黑简体" panose="02000000000000000000" pitchFamily="2" charset="-122"/>
              </a:rPr>
              <a:t>4</a:t>
            </a:r>
            <a:r>
              <a:rPr lang="zh-CN" altLang="en-US" sz="3600" spc="300" dirty="0" smtClean="0">
                <a:solidFill>
                  <a:srgbClr val="1E2223"/>
                </a:solidFill>
                <a:latin typeface="方正兰亭粗黑简体" panose="02000000000000000000" pitchFamily="2" charset="-122"/>
                <a:ea typeface="方正兰亭粗黑简体" panose="02000000000000000000" pitchFamily="2" charset="-122"/>
              </a:rPr>
              <a:t>、建议</a:t>
            </a:r>
            <a:endParaRPr lang="zh-CN" altLang="en-US" sz="3600" spc="300" dirty="0">
              <a:solidFill>
                <a:srgbClr val="1E2223"/>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295005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rot="20105578">
            <a:off x="839085" y="3726216"/>
            <a:ext cx="1418439" cy="1060072"/>
            <a:chOff x="7700596" y="1720737"/>
            <a:chExt cx="961919" cy="495998"/>
          </a:xfrm>
        </p:grpSpPr>
        <p:sp>
          <p:nvSpPr>
            <p:cNvPr id="85" name="圆角矩形 84"/>
            <p:cNvSpPr/>
            <p:nvPr/>
          </p:nvSpPr>
          <p:spPr>
            <a:xfrm>
              <a:off x="7700596" y="1720737"/>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pass</a:t>
              </a:r>
              <a:endParaRPr lang="zh-CN" altLang="en-US" sz="4950" baseline="30000" dirty="0">
                <a:latin typeface="HelveticaRounded LT Bold" panose="02000503060000020004" pitchFamily="2" charset="0"/>
              </a:endParaRPr>
            </a:p>
          </p:txBody>
        </p:sp>
        <p:cxnSp>
          <p:nvCxnSpPr>
            <p:cNvPr id="86" name="直接连接符 85"/>
            <p:cNvCxnSpPr>
              <a:stCxn id="85" idx="2"/>
            </p:cNvCxnSpPr>
            <p:nvPr/>
          </p:nvCxnSpPr>
          <p:spPr>
            <a:xfrm rot="1494422">
              <a:off x="8148484" y="1987952"/>
              <a:ext cx="55723" cy="22878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rot="1544341">
            <a:off x="3674886" y="4291070"/>
            <a:ext cx="1523607" cy="975027"/>
            <a:chOff x="7605120" y="1742529"/>
            <a:chExt cx="961919" cy="545397"/>
          </a:xfrm>
        </p:grpSpPr>
        <p:sp>
          <p:nvSpPr>
            <p:cNvPr id="73" name="圆角矩形 72"/>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NA</a:t>
              </a:r>
              <a:endParaRPr lang="zh-CN" altLang="en-US" sz="4950" baseline="30000" dirty="0">
                <a:latin typeface="HelveticaRounded LT Bold" panose="02000503060000020004" pitchFamily="2" charset="0"/>
              </a:endParaRPr>
            </a:p>
          </p:txBody>
        </p:sp>
        <p:cxnSp>
          <p:nvCxnSpPr>
            <p:cNvPr id="78" name="直接连接符 77"/>
            <p:cNvCxnSpPr>
              <a:stCxn id="73"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3" name="饼形 2"/>
          <p:cNvSpPr/>
          <p:nvPr/>
        </p:nvSpPr>
        <p:spPr>
          <a:xfrm>
            <a:off x="1844040" y="3522077"/>
            <a:ext cx="2239566" cy="2239566"/>
          </a:xfrm>
          <a:prstGeom prst="pie">
            <a:avLst>
              <a:gd name="adj1" fmla="val 2657319"/>
              <a:gd name="adj2" fmla="val 15989038"/>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饼形 4"/>
          <p:cNvSpPr/>
          <p:nvPr/>
        </p:nvSpPr>
        <p:spPr>
          <a:xfrm>
            <a:off x="1914200" y="3457077"/>
            <a:ext cx="2239566" cy="2239566"/>
          </a:xfrm>
          <a:prstGeom prst="pie">
            <a:avLst>
              <a:gd name="adj1" fmla="val 15975631"/>
              <a:gd name="adj2" fmla="val 91436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饼形 5"/>
          <p:cNvSpPr/>
          <p:nvPr/>
        </p:nvSpPr>
        <p:spPr>
          <a:xfrm>
            <a:off x="1960884" y="3518978"/>
            <a:ext cx="2239566" cy="2254448"/>
          </a:xfrm>
          <a:prstGeom prst="pie">
            <a:avLst>
              <a:gd name="adj1" fmla="val 979919"/>
              <a:gd name="adj2" fmla="val 2568481"/>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12" name="组合 11"/>
          <p:cNvGrpSpPr/>
          <p:nvPr/>
        </p:nvGrpSpPr>
        <p:grpSpPr>
          <a:xfrm rot="19891324">
            <a:off x="1682589" y="4601491"/>
            <a:ext cx="265233" cy="245492"/>
            <a:chOff x="1438330" y="2458687"/>
            <a:chExt cx="517009" cy="478529"/>
          </a:xfrm>
        </p:grpSpPr>
        <p:sp>
          <p:nvSpPr>
            <p:cNvPr id="7" name="弧形 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 name="椭圆 1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8" name="组合 17"/>
          <p:cNvGrpSpPr/>
          <p:nvPr/>
        </p:nvGrpSpPr>
        <p:grpSpPr>
          <a:xfrm>
            <a:off x="2175237" y="4286910"/>
            <a:ext cx="187241" cy="170113"/>
            <a:chOff x="3351213" y="3751580"/>
            <a:chExt cx="366237" cy="332735"/>
          </a:xfrm>
        </p:grpSpPr>
        <p:sp>
          <p:nvSpPr>
            <p:cNvPr id="4" name="椭圆 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任意多边形 18"/>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rot="14143728">
            <a:off x="2204055" y="4520692"/>
            <a:ext cx="265233" cy="245492"/>
            <a:chOff x="1438330" y="2458687"/>
            <a:chExt cx="517009" cy="478529"/>
          </a:xfrm>
        </p:grpSpPr>
        <p:sp>
          <p:nvSpPr>
            <p:cNvPr id="21" name="弧形 2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椭圆 2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rot="3902318" flipV="1">
            <a:off x="2296281" y="3739095"/>
            <a:ext cx="265233" cy="245492"/>
            <a:chOff x="1438330" y="2458687"/>
            <a:chExt cx="517009" cy="478529"/>
          </a:xfrm>
        </p:grpSpPr>
        <p:sp>
          <p:nvSpPr>
            <p:cNvPr id="27" name="弧形 2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椭圆 2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椭圆 3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2" name="组合 31"/>
          <p:cNvGrpSpPr/>
          <p:nvPr/>
        </p:nvGrpSpPr>
        <p:grpSpPr>
          <a:xfrm rot="21254068" flipH="1" flipV="1">
            <a:off x="4012281" y="4542964"/>
            <a:ext cx="265233" cy="245492"/>
            <a:chOff x="1438330" y="2458687"/>
            <a:chExt cx="517009" cy="478529"/>
          </a:xfrm>
        </p:grpSpPr>
        <p:sp>
          <p:nvSpPr>
            <p:cNvPr id="33" name="弧形 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4" name="椭圆 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8" name="组合 37"/>
          <p:cNvGrpSpPr/>
          <p:nvPr/>
        </p:nvGrpSpPr>
        <p:grpSpPr>
          <a:xfrm rot="10410575" flipH="1" flipV="1">
            <a:off x="3644894" y="4854655"/>
            <a:ext cx="265233" cy="245492"/>
            <a:chOff x="1438330" y="2458687"/>
            <a:chExt cx="517009" cy="478529"/>
          </a:xfrm>
        </p:grpSpPr>
        <p:sp>
          <p:nvSpPr>
            <p:cNvPr id="39" name="弧形 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0" name="椭圆 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4" name="组合 43"/>
          <p:cNvGrpSpPr/>
          <p:nvPr/>
        </p:nvGrpSpPr>
        <p:grpSpPr>
          <a:xfrm rot="12202517" flipV="1">
            <a:off x="3819781" y="5013998"/>
            <a:ext cx="265233" cy="245492"/>
            <a:chOff x="1438330" y="2458687"/>
            <a:chExt cx="517009" cy="478529"/>
          </a:xfrm>
        </p:grpSpPr>
        <p:sp>
          <p:nvSpPr>
            <p:cNvPr id="45" name="弧形 4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6" name="椭圆 4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7" name="椭圆 56"/>
          <p:cNvSpPr/>
          <p:nvPr/>
        </p:nvSpPr>
        <p:spPr>
          <a:xfrm>
            <a:off x="3232516" y="3627660"/>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椭圆 57"/>
          <p:cNvSpPr/>
          <p:nvPr/>
        </p:nvSpPr>
        <p:spPr>
          <a:xfrm>
            <a:off x="3270830" y="3645220"/>
            <a:ext cx="28569" cy="314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3334050" y="3627660"/>
            <a:ext cx="85707" cy="857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3352065" y="3648433"/>
            <a:ext cx="28569" cy="285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任意多边形 60"/>
          <p:cNvSpPr/>
          <p:nvPr/>
        </p:nvSpPr>
        <p:spPr>
          <a:xfrm>
            <a:off x="3272997" y="3761572"/>
            <a:ext cx="111456" cy="36201"/>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563090" y="4856327"/>
            <a:ext cx="187241" cy="214761"/>
            <a:chOff x="3351213" y="3751580"/>
            <a:chExt cx="366237" cy="420066"/>
          </a:xfrm>
        </p:grpSpPr>
        <p:sp>
          <p:nvSpPr>
            <p:cNvPr id="63" name="椭圆 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椭圆 63"/>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椭圆 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66"/>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4" name="图片 7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53657" y="4576860"/>
            <a:ext cx="1366236" cy="465116"/>
          </a:xfrm>
          <a:prstGeom prst="rect">
            <a:avLst/>
          </a:prstGeom>
        </p:spPr>
      </p:pic>
      <p:grpSp>
        <p:nvGrpSpPr>
          <p:cNvPr id="75" name="组合 74"/>
          <p:cNvGrpSpPr/>
          <p:nvPr/>
        </p:nvGrpSpPr>
        <p:grpSpPr>
          <a:xfrm rot="1544341">
            <a:off x="1924169" y="2748241"/>
            <a:ext cx="1523607" cy="975027"/>
            <a:chOff x="7605120" y="1742529"/>
            <a:chExt cx="961919" cy="545397"/>
          </a:xfrm>
        </p:grpSpPr>
        <p:sp>
          <p:nvSpPr>
            <p:cNvPr id="76" name="圆角矩形 75"/>
            <p:cNvSpPr/>
            <p:nvPr/>
          </p:nvSpPr>
          <p:spPr>
            <a:xfrm>
              <a:off x="7605120" y="1742529"/>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latin typeface="HelveticaRounded LT Bold" panose="02000503060000020004" pitchFamily="2" charset="0"/>
                </a:rPr>
                <a:t>fail</a:t>
              </a:r>
              <a:endParaRPr lang="zh-CN" altLang="en-US" sz="4950" baseline="30000" dirty="0">
                <a:latin typeface="HelveticaRounded LT Bold" panose="02000503060000020004" pitchFamily="2" charset="0"/>
              </a:endParaRPr>
            </a:p>
          </p:txBody>
        </p:sp>
        <p:cxnSp>
          <p:nvCxnSpPr>
            <p:cNvPr id="77" name="直接连接符 76"/>
            <p:cNvCxnSpPr>
              <a:stCxn id="76" idx="2"/>
            </p:cNvCxnSpPr>
            <p:nvPr/>
          </p:nvCxnSpPr>
          <p:spPr>
            <a:xfrm rot="20055659" flipH="1">
              <a:off x="7967901" y="2025759"/>
              <a:ext cx="191952" cy="26216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72" name="矩形 71"/>
          <p:cNvSpPr/>
          <p:nvPr/>
        </p:nvSpPr>
        <p:spPr>
          <a:xfrm>
            <a:off x="681825" y="492912"/>
            <a:ext cx="5230343"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功能测试</a:t>
            </a:r>
            <a:r>
              <a:rPr lang="en-US" altLang="zh-CN" sz="3200" dirty="0">
                <a:solidFill>
                  <a:srgbClr val="1E2223"/>
                </a:solidFill>
                <a:latin typeface="SciFly" panose="02000606030000020004" pitchFamily="2" charset="0"/>
                <a:ea typeface="方正兰亭粗黑简体" panose="02000000000000000000"/>
              </a:rPr>
              <a:t>Task Daily Report</a:t>
            </a:r>
            <a:r>
              <a:rPr lang="zh-CN" altLang="en-US" sz="3200" dirty="0" smtClean="0">
                <a:solidFill>
                  <a:srgbClr val="1E2223"/>
                </a:solidFill>
                <a:latin typeface="SciFly" panose="02000606030000020004" pitchFamily="2" charset="0"/>
                <a:ea typeface="方正兰亭粗黑简体" panose="02000000000000000000"/>
              </a:rPr>
              <a:t>模块</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3" name="图片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242" y="260191"/>
            <a:ext cx="1058915" cy="1045877"/>
          </a:xfrm>
          <a:prstGeom prst="rect">
            <a:avLst/>
          </a:prstGeom>
        </p:spPr>
      </p:pic>
      <p:pic>
        <p:nvPicPr>
          <p:cNvPr id="87" name="图片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2232" y="260191"/>
            <a:ext cx="1129010" cy="1045877"/>
          </a:xfrm>
          <a:prstGeom prst="rect">
            <a:avLst/>
          </a:prstGeom>
        </p:spPr>
      </p:pic>
      <p:graphicFrame>
        <p:nvGraphicFramePr>
          <p:cNvPr id="88" name="表格 87"/>
          <p:cNvGraphicFramePr>
            <a:graphicFrameLocks noGrp="1"/>
          </p:cNvGraphicFramePr>
          <p:nvPr>
            <p:extLst>
              <p:ext uri="{D42A27DB-BD31-4B8C-83A1-F6EECF244321}">
                <p14:modId xmlns:p14="http://schemas.microsoft.com/office/powerpoint/2010/main" val="1046244885"/>
              </p:ext>
            </p:extLst>
          </p:nvPr>
        </p:nvGraphicFramePr>
        <p:xfrm>
          <a:off x="5275389" y="2470483"/>
          <a:ext cx="3708189" cy="1279165"/>
        </p:xfrm>
        <a:graphic>
          <a:graphicData uri="http://schemas.openxmlformats.org/drawingml/2006/table">
            <a:tbl>
              <a:tblPr firstRow="1" bandRow="1">
                <a:tableStyleId>{073A0DAA-6AF3-43AB-8588-CEC1D06C72B9}</a:tableStyleId>
              </a:tblPr>
              <a:tblGrid>
                <a:gridCol w="1288872">
                  <a:extLst>
                    <a:ext uri="{9D8B030D-6E8A-4147-A177-3AD203B41FA5}">
                      <a16:colId xmlns:a16="http://schemas.microsoft.com/office/drawing/2014/main" val="2618635802"/>
                    </a:ext>
                  </a:extLst>
                </a:gridCol>
                <a:gridCol w="930349">
                  <a:extLst>
                    <a:ext uri="{9D8B030D-6E8A-4147-A177-3AD203B41FA5}">
                      <a16:colId xmlns:a16="http://schemas.microsoft.com/office/drawing/2014/main" val="1051978170"/>
                    </a:ext>
                  </a:extLst>
                </a:gridCol>
                <a:gridCol w="754812">
                  <a:extLst>
                    <a:ext uri="{9D8B030D-6E8A-4147-A177-3AD203B41FA5}">
                      <a16:colId xmlns:a16="http://schemas.microsoft.com/office/drawing/2014/main" val="1988486857"/>
                    </a:ext>
                  </a:extLst>
                </a:gridCol>
                <a:gridCol w="734156">
                  <a:extLst>
                    <a:ext uri="{9D8B030D-6E8A-4147-A177-3AD203B41FA5}">
                      <a16:colId xmlns:a16="http://schemas.microsoft.com/office/drawing/2014/main" val="3399779892"/>
                    </a:ext>
                  </a:extLst>
                </a:gridCol>
              </a:tblGrid>
              <a:tr h="762407">
                <a:tc>
                  <a:txBody>
                    <a:bodyPr/>
                    <a:lstStyle/>
                    <a:p>
                      <a:r>
                        <a:rPr lang="zh-CN" altLang="en-US" sz="2400" dirty="0" smtClean="0">
                          <a:latin typeface="微软雅黑" panose="020B0503020204020204" pitchFamily="34" charset="-122"/>
                          <a:ea typeface="微软雅黑" panose="020B0503020204020204" pitchFamily="34" charset="-122"/>
                        </a:rPr>
                        <a:t>用例数</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en-US" altLang="zh-CN" sz="2400" dirty="0" smtClean="0"/>
                        <a:t>pass</a:t>
                      </a:r>
                      <a:endParaRPr lang="zh-CN" altLang="en-US" sz="2400" dirty="0"/>
                    </a:p>
                  </a:txBody>
                  <a:tcPr marL="68580" marR="68580" marT="34290" marB="34290"/>
                </a:tc>
                <a:tc>
                  <a:txBody>
                    <a:bodyPr/>
                    <a:lstStyle/>
                    <a:p>
                      <a:r>
                        <a:rPr lang="en-US" altLang="zh-CN" sz="2400" dirty="0" smtClean="0"/>
                        <a:t>fail</a:t>
                      </a:r>
                      <a:endParaRPr lang="zh-CN" altLang="en-US" sz="2400" dirty="0"/>
                    </a:p>
                  </a:txBody>
                  <a:tcPr marL="68580" marR="68580" marT="34290" marB="34290"/>
                </a:tc>
                <a:tc>
                  <a:txBody>
                    <a:bodyPr/>
                    <a:lstStyle/>
                    <a:p>
                      <a:r>
                        <a:rPr lang="en-US" altLang="zh-CN" sz="2400" dirty="0" smtClean="0"/>
                        <a:t>NA</a:t>
                      </a:r>
                      <a:endParaRPr lang="zh-CN" altLang="en-US" sz="2400" dirty="0"/>
                    </a:p>
                  </a:txBody>
                  <a:tcPr marL="68580" marR="68580" marT="34290" marB="34290"/>
                </a:tc>
                <a:extLst>
                  <a:ext uri="{0D108BD9-81ED-4DB2-BD59-A6C34878D82A}">
                    <a16:rowId xmlns:a16="http://schemas.microsoft.com/office/drawing/2014/main" val="3669053147"/>
                  </a:ext>
                </a:extLst>
              </a:tr>
              <a:tr h="516758">
                <a:tc>
                  <a:txBody>
                    <a:bodyPr/>
                    <a:lstStyle/>
                    <a:p>
                      <a:r>
                        <a:rPr lang="en-US" altLang="zh-CN" sz="2400" dirty="0" smtClean="0"/>
                        <a:t>46</a:t>
                      </a:r>
                      <a:endParaRPr lang="zh-CN" altLang="en-US" sz="2400" dirty="0"/>
                    </a:p>
                  </a:txBody>
                  <a:tcPr marL="68580" marR="68580" marT="34290" marB="34290"/>
                </a:tc>
                <a:tc>
                  <a:txBody>
                    <a:bodyPr/>
                    <a:lstStyle/>
                    <a:p>
                      <a:r>
                        <a:rPr lang="en-US" altLang="zh-CN" sz="2400" dirty="0" smtClean="0"/>
                        <a:t>29</a:t>
                      </a:r>
                      <a:endParaRPr lang="zh-CN" altLang="en-US" sz="2400" dirty="0"/>
                    </a:p>
                  </a:txBody>
                  <a:tcPr marL="68580" marR="68580" marT="34290" marB="34290"/>
                </a:tc>
                <a:tc>
                  <a:txBody>
                    <a:bodyPr/>
                    <a:lstStyle/>
                    <a:p>
                      <a:r>
                        <a:rPr lang="en-US" altLang="zh-CN" sz="2400" dirty="0" smtClean="0"/>
                        <a:t>14</a:t>
                      </a:r>
                      <a:endParaRPr lang="zh-CN" altLang="en-US" sz="2400" dirty="0"/>
                    </a:p>
                  </a:txBody>
                  <a:tcPr marL="68580" marR="68580" marT="34290" marB="34290"/>
                </a:tc>
                <a:tc>
                  <a:txBody>
                    <a:bodyPr/>
                    <a:lstStyle/>
                    <a:p>
                      <a:r>
                        <a:rPr lang="en-US" altLang="zh-CN" sz="2400" dirty="0" smtClean="0"/>
                        <a:t>3</a:t>
                      </a:r>
                      <a:endParaRPr lang="zh-CN" altLang="en-US" sz="2400" dirty="0"/>
                    </a:p>
                  </a:txBody>
                  <a:tcPr marL="68580" marR="68580" marT="34290" marB="34290"/>
                </a:tc>
                <a:extLst>
                  <a:ext uri="{0D108BD9-81ED-4DB2-BD59-A6C34878D82A}">
                    <a16:rowId xmlns:a16="http://schemas.microsoft.com/office/drawing/2014/main" val="2762980734"/>
                  </a:ext>
                </a:extLst>
              </a:tr>
            </a:tbl>
          </a:graphicData>
        </a:graphic>
      </p:graphicFrame>
    </p:spTree>
    <p:extLst>
      <p:ext uri="{BB962C8B-B14F-4D97-AF65-F5344CB8AC3E}">
        <p14:creationId xmlns:p14="http://schemas.microsoft.com/office/powerpoint/2010/main" val="82938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圆角矩形 99"/>
          <p:cNvSpPr/>
          <p:nvPr/>
        </p:nvSpPr>
        <p:spPr>
          <a:xfrm rot="1175910">
            <a:off x="4283396" y="3067918"/>
            <a:ext cx="975941" cy="515630"/>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HelveticaRounded LT Bold" panose="02000503060000020004" pitchFamily="2" charset="0"/>
              </a:rPr>
              <a:t>17</a:t>
            </a:r>
            <a:r>
              <a:rPr lang="en-US" altLang="zh-CN" sz="1500" dirty="0">
                <a:latin typeface="HelveticaRounded LT Bold" panose="02000503060000020004" pitchFamily="2" charset="0"/>
              </a:rPr>
              <a:t> bugs</a:t>
            </a:r>
            <a:endParaRPr lang="zh-CN" altLang="en-US" sz="1500" baseline="30000" dirty="0">
              <a:latin typeface="HelveticaRounded LT Bold" panose="02000503060000020004" pitchFamily="2" charset="0"/>
            </a:endParaRPr>
          </a:p>
        </p:txBody>
      </p:sp>
      <p:cxnSp>
        <p:nvCxnSpPr>
          <p:cNvPr id="101" name="直接连接符 100"/>
          <p:cNvCxnSpPr>
            <a:stCxn id="100" idx="2"/>
          </p:cNvCxnSpPr>
          <p:nvPr/>
        </p:nvCxnSpPr>
        <p:spPr>
          <a:xfrm flipH="1">
            <a:off x="4374170" y="3568612"/>
            <a:ext cx="310719" cy="66203"/>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2759327" y="2459875"/>
            <a:ext cx="1157717" cy="691078"/>
            <a:chOff x="4929094" y="357341"/>
            <a:chExt cx="1543623" cy="921437"/>
          </a:xfrm>
        </p:grpSpPr>
        <p:sp>
          <p:nvSpPr>
            <p:cNvPr id="97" name="圆角矩形 96"/>
            <p:cNvSpPr/>
            <p:nvPr/>
          </p:nvSpPr>
          <p:spPr>
            <a:xfrm rot="20855453">
              <a:off x="4929094" y="357341"/>
              <a:ext cx="1543623" cy="651917"/>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HelveticaRounded LT Bold" panose="02000503060000020004" pitchFamily="2" charset="0"/>
                </a:rPr>
                <a:t>5</a:t>
              </a:r>
              <a:r>
                <a:rPr lang="zh-CN" altLang="en-US" sz="1500" dirty="0">
                  <a:latin typeface="HelveticaRounded LT Bold" panose="02000503060000020004" pitchFamily="2" charset="0"/>
                </a:rPr>
                <a:t> </a:t>
              </a:r>
              <a:r>
                <a:rPr lang="en-US" altLang="zh-CN" sz="1500" dirty="0">
                  <a:latin typeface="HelveticaRounded LT Bold" panose="02000503060000020004" pitchFamily="2" charset="0"/>
                </a:rPr>
                <a:t>bugs</a:t>
              </a:r>
              <a:endParaRPr lang="zh-CN" altLang="en-US" sz="1500" baseline="30000" dirty="0">
                <a:latin typeface="HelveticaRounded LT Bold" panose="02000503060000020004" pitchFamily="2" charset="0"/>
              </a:endParaRPr>
            </a:p>
          </p:txBody>
        </p:sp>
        <p:cxnSp>
          <p:nvCxnSpPr>
            <p:cNvPr id="98" name="直接连接符 97"/>
            <p:cNvCxnSpPr>
              <a:stCxn id="97" idx="2"/>
            </p:cNvCxnSpPr>
            <p:nvPr/>
          </p:nvCxnSpPr>
          <p:spPr>
            <a:xfrm flipH="1">
              <a:off x="5402169" y="1001643"/>
              <a:ext cx="368782" cy="277135"/>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rot="16200000">
            <a:off x="3411988" y="1808155"/>
            <a:ext cx="2376756" cy="4378899"/>
          </a:xfrm>
          <a:custGeom>
            <a:avLst/>
            <a:gdLst>
              <a:gd name="connsiteX0" fmla="*/ 2142687 w 2142687"/>
              <a:gd name="connsiteY0" fmla="*/ 0 h 3637280"/>
              <a:gd name="connsiteX1" fmla="*/ 2142687 w 2142687"/>
              <a:gd name="connsiteY1" fmla="*/ 171450 h 3637280"/>
              <a:gd name="connsiteX2" fmla="*/ 171450 w 2142687"/>
              <a:gd name="connsiteY2" fmla="*/ 171450 h 3637280"/>
              <a:gd name="connsiteX3" fmla="*/ 171450 w 2142687"/>
              <a:gd name="connsiteY3" fmla="*/ 3576954 h 3637280"/>
              <a:gd name="connsiteX4" fmla="*/ 111124 w 2142687"/>
              <a:gd name="connsiteY4" fmla="*/ 3637280 h 3637280"/>
              <a:gd name="connsiteX5" fmla="*/ 60326 w 2142687"/>
              <a:gd name="connsiteY5" fmla="*/ 3637280 h 3637280"/>
              <a:gd name="connsiteX6" fmla="*/ 0 w 2142687"/>
              <a:gd name="connsiteY6" fmla="*/ 3576954 h 3637280"/>
              <a:gd name="connsiteX7" fmla="*/ 0 w 2142687"/>
              <a:gd name="connsiteY7" fmla="*/ 111124 h 3637280"/>
              <a:gd name="connsiteX8" fmla="*/ 0 w 2142687"/>
              <a:gd name="connsiteY8" fmla="*/ 60326 h 3637280"/>
              <a:gd name="connsiteX9" fmla="*/ 60326 w 2142687"/>
              <a:gd name="connsiteY9" fmla="*/ 0 h 3637280"/>
              <a:gd name="connsiteX10" fmla="*/ 111124 w 2142687"/>
              <a:gd name="connsiteY10" fmla="*/ 0 h 363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2687" h="3637280">
                <a:moveTo>
                  <a:pt x="2142687" y="0"/>
                </a:moveTo>
                <a:lnTo>
                  <a:pt x="2142687" y="171450"/>
                </a:lnTo>
                <a:lnTo>
                  <a:pt x="171450" y="171450"/>
                </a:lnTo>
                <a:lnTo>
                  <a:pt x="171450" y="3576954"/>
                </a:lnTo>
                <a:cubicBezTo>
                  <a:pt x="171450" y="3610271"/>
                  <a:pt x="144441" y="3637280"/>
                  <a:pt x="111124" y="3637280"/>
                </a:cubicBezTo>
                <a:lnTo>
                  <a:pt x="60326" y="3637280"/>
                </a:lnTo>
                <a:cubicBezTo>
                  <a:pt x="27009" y="3637280"/>
                  <a:pt x="0" y="3610271"/>
                  <a:pt x="0" y="3576954"/>
                </a:cubicBezTo>
                <a:lnTo>
                  <a:pt x="0" y="111124"/>
                </a:lnTo>
                <a:lnTo>
                  <a:pt x="0" y="60326"/>
                </a:lnTo>
                <a:cubicBezTo>
                  <a:pt x="0" y="27009"/>
                  <a:pt x="27009" y="0"/>
                  <a:pt x="60326" y="0"/>
                </a:cubicBezTo>
                <a:lnTo>
                  <a:pt x="111124" y="0"/>
                </a:lnTo>
                <a:close/>
              </a:path>
            </a:pathLst>
          </a:cu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8" name="组合 47"/>
          <p:cNvGrpSpPr/>
          <p:nvPr/>
        </p:nvGrpSpPr>
        <p:grpSpPr>
          <a:xfrm rot="1328204" flipH="1">
            <a:off x="4775635" y="4276430"/>
            <a:ext cx="265233" cy="245492"/>
            <a:chOff x="1438330" y="2458687"/>
            <a:chExt cx="517009" cy="478529"/>
          </a:xfrm>
        </p:grpSpPr>
        <p:sp>
          <p:nvSpPr>
            <p:cNvPr id="49" name="弧形 4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50" name="椭圆 4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椭圆 5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椭圆 5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圆角矩形 15"/>
          <p:cNvSpPr/>
          <p:nvPr/>
        </p:nvSpPr>
        <p:spPr>
          <a:xfrm rot="5400000">
            <a:off x="2760584" y="3004687"/>
            <a:ext cx="265625" cy="560398"/>
          </a:xfrm>
          <a:prstGeom prst="roundRect">
            <a:avLst>
              <a:gd name="adj" fmla="val 23390"/>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5" name="组合 54"/>
          <p:cNvGrpSpPr/>
          <p:nvPr/>
        </p:nvGrpSpPr>
        <p:grpSpPr>
          <a:xfrm>
            <a:off x="143457" y="2977231"/>
            <a:ext cx="8743870" cy="2214512"/>
            <a:chOff x="-629810" y="1821336"/>
            <a:chExt cx="12061930" cy="2952682"/>
          </a:xfrm>
        </p:grpSpPr>
        <p:sp>
          <p:nvSpPr>
            <p:cNvPr id="102" name="文本框 101"/>
            <p:cNvSpPr txBox="1"/>
            <p:nvPr/>
          </p:nvSpPr>
          <p:spPr>
            <a:xfrm>
              <a:off x="-629810" y="1821336"/>
              <a:ext cx="2933156" cy="615553"/>
            </a:xfrm>
            <a:prstGeom prst="rect">
              <a:avLst/>
            </a:prstGeom>
            <a:noFill/>
          </p:spPr>
          <p:txBody>
            <a:bodyPr wrap="none" rtlCol="0">
              <a:spAutoFit/>
            </a:bodyPr>
            <a:lstStyle/>
            <a:p>
              <a:r>
                <a:rPr lang="en-US" altLang="zh-CN" sz="2400" b="1" dirty="0"/>
                <a:t>Team Structure</a:t>
              </a:r>
              <a:endParaRPr lang="zh-CN" altLang="en-US" sz="2400" b="1" dirty="0"/>
            </a:p>
          </p:txBody>
        </p:sp>
        <p:sp>
          <p:nvSpPr>
            <p:cNvPr id="104" name="文本框 103"/>
            <p:cNvSpPr txBox="1"/>
            <p:nvPr/>
          </p:nvSpPr>
          <p:spPr>
            <a:xfrm>
              <a:off x="-405490" y="2469357"/>
              <a:ext cx="2437735" cy="1107996"/>
            </a:xfrm>
            <a:prstGeom prst="rect">
              <a:avLst/>
            </a:prstGeom>
            <a:noFill/>
          </p:spPr>
          <p:txBody>
            <a:bodyPr wrap="none" rtlCol="0">
              <a:spAutoFit/>
            </a:bodyPr>
            <a:lstStyle/>
            <a:p>
              <a:pPr algn="ctr"/>
              <a:r>
                <a:rPr lang="en-US" altLang="zh-CN" sz="2400" b="1" dirty="0" smtClean="0"/>
                <a:t>Task </a:t>
              </a:r>
            </a:p>
            <a:p>
              <a:pPr algn="ctr"/>
              <a:r>
                <a:rPr lang="en-US" altLang="zh-CN" sz="2400" b="1" dirty="0" smtClean="0"/>
                <a:t>Daily </a:t>
              </a:r>
              <a:r>
                <a:rPr lang="en-US" altLang="zh-CN" sz="2400" b="1" dirty="0"/>
                <a:t>Report</a:t>
              </a:r>
              <a:endParaRPr lang="zh-CN" altLang="en-US" sz="2400" b="1" dirty="0"/>
            </a:p>
          </p:txBody>
        </p:sp>
        <p:sp>
          <p:nvSpPr>
            <p:cNvPr id="105" name="文本框 104"/>
            <p:cNvSpPr txBox="1"/>
            <p:nvPr/>
          </p:nvSpPr>
          <p:spPr>
            <a:xfrm>
              <a:off x="-502327" y="3510017"/>
              <a:ext cx="2616673" cy="1107996"/>
            </a:xfrm>
            <a:prstGeom prst="rect">
              <a:avLst/>
            </a:prstGeom>
            <a:noFill/>
          </p:spPr>
          <p:txBody>
            <a:bodyPr wrap="none" rtlCol="0">
              <a:spAutoFit/>
            </a:bodyPr>
            <a:lstStyle/>
            <a:p>
              <a:pPr algn="ctr"/>
              <a:r>
                <a:rPr lang="en-US" altLang="zh-CN" sz="2400" b="1" dirty="0"/>
                <a:t>Task </a:t>
              </a:r>
            </a:p>
            <a:p>
              <a:pPr algn="ctr"/>
              <a:r>
                <a:rPr lang="en-US" altLang="zh-CN" sz="2400" b="1" dirty="0"/>
                <a:t>Management</a:t>
              </a:r>
              <a:endParaRPr lang="zh-CN" altLang="en-US" sz="2400" b="1" dirty="0"/>
            </a:p>
          </p:txBody>
        </p:sp>
        <p:grpSp>
          <p:nvGrpSpPr>
            <p:cNvPr id="35" name="组合 34"/>
            <p:cNvGrpSpPr/>
            <p:nvPr/>
          </p:nvGrpSpPr>
          <p:grpSpPr>
            <a:xfrm>
              <a:off x="2672162" y="3317844"/>
              <a:ext cx="8444181" cy="654738"/>
              <a:chOff x="2672162" y="3317844"/>
              <a:chExt cx="8444181" cy="654738"/>
            </a:xfrm>
          </p:grpSpPr>
          <p:sp>
            <p:nvSpPr>
              <p:cNvPr id="14" name="圆角矩形 13"/>
              <p:cNvSpPr/>
              <p:nvPr/>
            </p:nvSpPr>
            <p:spPr>
              <a:xfrm rot="5400000">
                <a:off x="6717168" y="-426594"/>
                <a:ext cx="354170" cy="8444181"/>
              </a:xfrm>
              <a:prstGeom prst="roundRect">
                <a:avLst>
                  <a:gd name="adj" fmla="val 2473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2" name="组合 41"/>
              <p:cNvGrpSpPr/>
              <p:nvPr/>
            </p:nvGrpSpPr>
            <p:grpSpPr>
              <a:xfrm>
                <a:off x="6568462" y="3678353"/>
                <a:ext cx="283961" cy="234285"/>
                <a:chOff x="3351213" y="3751580"/>
                <a:chExt cx="366237" cy="318763"/>
              </a:xfrm>
            </p:grpSpPr>
            <p:sp>
              <p:nvSpPr>
                <p:cNvPr id="43" name="椭圆 4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椭圆 43"/>
                <p:cNvSpPr/>
                <p:nvPr/>
              </p:nvSpPr>
              <p:spPr>
                <a:xfrm>
                  <a:off x="3384235" y="3787559"/>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3579232" y="379221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任意多边形 46"/>
                <p:cNvSpPr/>
                <p:nvPr/>
              </p:nvSpPr>
              <p:spPr>
                <a:xfrm flipV="1">
                  <a:off x="3407103" y="3999535"/>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0" name="组合 59"/>
              <p:cNvGrpSpPr/>
              <p:nvPr/>
            </p:nvGrpSpPr>
            <p:grpSpPr>
              <a:xfrm rot="20521308">
                <a:off x="6098408" y="3317844"/>
                <a:ext cx="353644" cy="327323"/>
                <a:chOff x="1438330" y="2458687"/>
                <a:chExt cx="517009" cy="478529"/>
              </a:xfrm>
            </p:grpSpPr>
            <p:sp>
              <p:nvSpPr>
                <p:cNvPr id="61" name="弧形 6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62" name="椭圆 6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椭圆 6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椭圆 6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椭圆 6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3" name="组合 32"/>
            <p:cNvGrpSpPr/>
            <p:nvPr/>
          </p:nvGrpSpPr>
          <p:grpSpPr>
            <a:xfrm>
              <a:off x="2677802" y="2530799"/>
              <a:ext cx="3070016" cy="901543"/>
              <a:chOff x="2677802" y="2530799"/>
              <a:chExt cx="3070016" cy="901543"/>
            </a:xfrm>
          </p:grpSpPr>
          <p:sp>
            <p:nvSpPr>
              <p:cNvPr id="15" name="圆角矩形 14"/>
              <p:cNvSpPr/>
              <p:nvPr/>
            </p:nvSpPr>
            <p:spPr>
              <a:xfrm rot="5400000">
                <a:off x="3944889" y="1561845"/>
                <a:ext cx="354167" cy="2888341"/>
              </a:xfrm>
              <a:prstGeom prst="roundRect">
                <a:avLst>
                  <a:gd name="adj" fmla="val 22046"/>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 name="组合 4"/>
              <p:cNvGrpSpPr/>
              <p:nvPr/>
            </p:nvGrpSpPr>
            <p:grpSpPr>
              <a:xfrm>
                <a:off x="3745370" y="2530799"/>
                <a:ext cx="1145280" cy="764888"/>
                <a:chOff x="5551430" y="2858945"/>
                <a:chExt cx="1145280" cy="764888"/>
              </a:xfrm>
            </p:grpSpPr>
            <p:grpSp>
              <p:nvGrpSpPr>
                <p:cNvPr id="36" name="组合 35"/>
                <p:cNvGrpSpPr/>
                <p:nvPr/>
              </p:nvGrpSpPr>
              <p:grpSpPr>
                <a:xfrm>
                  <a:off x="5867453" y="3220006"/>
                  <a:ext cx="249655" cy="223642"/>
                  <a:chOff x="3351213" y="3751580"/>
                  <a:chExt cx="366237" cy="328077"/>
                </a:xfrm>
              </p:grpSpPr>
              <p:sp>
                <p:nvSpPr>
                  <p:cNvPr id="37" name="椭圆 36"/>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椭圆 37"/>
                  <p:cNvSpPr/>
                  <p:nvPr/>
                </p:nvSpPr>
                <p:spPr>
                  <a:xfrm>
                    <a:off x="3435469" y="381550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椭圆 39"/>
                  <p:cNvSpPr/>
                  <p:nvPr/>
                </p:nvSpPr>
                <p:spPr>
                  <a:xfrm>
                    <a:off x="3625808" y="3806188"/>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任意多边形 40"/>
                  <p:cNvSpPr/>
                  <p:nvPr/>
                </p:nvSpPr>
                <p:spPr>
                  <a:xfrm flipV="1">
                    <a:off x="3462995" y="4008849"/>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6" name="组合 65"/>
                <p:cNvGrpSpPr/>
                <p:nvPr/>
              </p:nvGrpSpPr>
              <p:grpSpPr>
                <a:xfrm rot="20158585">
                  <a:off x="5551430" y="2858945"/>
                  <a:ext cx="353644" cy="327323"/>
                  <a:chOff x="1438330" y="2458687"/>
                  <a:chExt cx="517009" cy="478529"/>
                </a:xfrm>
              </p:grpSpPr>
              <p:sp>
                <p:nvSpPr>
                  <p:cNvPr id="67" name="弧形 6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68" name="椭圆 6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椭圆 6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椭圆 7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2" name="组合 71"/>
                <p:cNvGrpSpPr/>
                <p:nvPr/>
              </p:nvGrpSpPr>
              <p:grpSpPr>
                <a:xfrm rot="18734327" flipH="1" flipV="1">
                  <a:off x="6356227" y="3283349"/>
                  <a:ext cx="353644" cy="327323"/>
                  <a:chOff x="1438330" y="2458687"/>
                  <a:chExt cx="517009" cy="478529"/>
                </a:xfrm>
              </p:grpSpPr>
              <p:sp>
                <p:nvSpPr>
                  <p:cNvPr id="73" name="弧形 7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4" name="椭圆 7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椭圆 7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椭圆 7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椭圆 7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84" name="组合 83"/>
              <p:cNvGrpSpPr/>
              <p:nvPr/>
            </p:nvGrpSpPr>
            <p:grpSpPr>
              <a:xfrm rot="18734327" flipH="1" flipV="1">
                <a:off x="5407335" y="3091858"/>
                <a:ext cx="353644" cy="327323"/>
                <a:chOff x="1438330" y="2458687"/>
                <a:chExt cx="517009" cy="478529"/>
              </a:xfrm>
            </p:grpSpPr>
            <p:sp>
              <p:nvSpPr>
                <p:cNvPr id="85" name="弧形 8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6" name="椭圆 8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椭圆 8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椭圆 8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9" name="椭圆 8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54" name="组合 53"/>
            <p:cNvGrpSpPr/>
            <p:nvPr/>
          </p:nvGrpSpPr>
          <p:grpSpPr>
            <a:xfrm>
              <a:off x="2252323" y="2061666"/>
              <a:ext cx="9179797" cy="2712352"/>
              <a:chOff x="2252323" y="2061666"/>
              <a:chExt cx="9179797" cy="2712352"/>
            </a:xfrm>
          </p:grpSpPr>
          <p:sp>
            <p:nvSpPr>
              <p:cNvPr id="106" name="圆角矩形 105"/>
              <p:cNvSpPr/>
              <p:nvPr/>
            </p:nvSpPr>
            <p:spPr>
              <a:xfrm rot="10800000">
                <a:off x="7981388" y="4512285"/>
                <a:ext cx="3450732" cy="261733"/>
              </a:xfrm>
              <a:prstGeom prst="roundRect">
                <a:avLst>
                  <a:gd name="adj" fmla="val 33377"/>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6715726" y="4362896"/>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257639" y="2061666"/>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椭圆 6"/>
              <p:cNvSpPr/>
              <p:nvPr/>
            </p:nvSpPr>
            <p:spPr>
              <a:xfrm>
                <a:off x="2257639" y="3635855"/>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3286219" y="4362559"/>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252323" y="2848760"/>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4151798" y="4357242"/>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5019425" y="4360544"/>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5881636" y="4355228"/>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7" name="椭圆 106"/>
              <p:cNvSpPr/>
              <p:nvPr/>
            </p:nvSpPr>
            <p:spPr>
              <a:xfrm>
                <a:off x="7574553" y="4366919"/>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8" name="椭圆 107"/>
              <p:cNvSpPr/>
              <p:nvPr/>
            </p:nvSpPr>
            <p:spPr>
              <a:xfrm>
                <a:off x="8394612" y="4366919"/>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椭圆 108"/>
              <p:cNvSpPr/>
              <p:nvPr/>
            </p:nvSpPr>
            <p:spPr>
              <a:xfrm>
                <a:off x="9246117" y="4357580"/>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0" name="椭圆 109"/>
              <p:cNvSpPr/>
              <p:nvPr/>
            </p:nvSpPr>
            <p:spPr>
              <a:xfrm>
                <a:off x="10917342" y="4371175"/>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椭圆 110"/>
              <p:cNvSpPr/>
              <p:nvPr/>
            </p:nvSpPr>
            <p:spPr>
              <a:xfrm>
                <a:off x="10101694" y="4362895"/>
                <a:ext cx="345235" cy="30476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p:cNvGrpSpPr/>
          <p:nvPr/>
        </p:nvGrpSpPr>
        <p:grpSpPr>
          <a:xfrm>
            <a:off x="2699379" y="2943506"/>
            <a:ext cx="525025" cy="685463"/>
            <a:chOff x="2786370" y="1776368"/>
            <a:chExt cx="700033" cy="913951"/>
          </a:xfrm>
        </p:grpSpPr>
        <p:grpSp>
          <p:nvGrpSpPr>
            <p:cNvPr id="23" name="组合 22"/>
            <p:cNvGrpSpPr/>
            <p:nvPr/>
          </p:nvGrpSpPr>
          <p:grpSpPr>
            <a:xfrm>
              <a:off x="2906055" y="2131462"/>
              <a:ext cx="249655" cy="217292"/>
              <a:chOff x="3351213" y="3751580"/>
              <a:chExt cx="366237" cy="318762"/>
            </a:xfrm>
          </p:grpSpPr>
          <p:sp>
            <p:nvSpPr>
              <p:cNvPr id="24" name="椭圆 23"/>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3416838" y="3801532"/>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椭圆 26"/>
              <p:cNvSpPr/>
              <p:nvPr/>
            </p:nvSpPr>
            <p:spPr>
              <a:xfrm>
                <a:off x="3588547" y="3806188"/>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任意多边形 27"/>
              <p:cNvSpPr/>
              <p:nvPr/>
            </p:nvSpPr>
            <p:spPr>
              <a:xfrm flipV="1">
                <a:off x="3435049" y="3999534"/>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90" name="组合 89"/>
            <p:cNvGrpSpPr/>
            <p:nvPr/>
          </p:nvGrpSpPr>
          <p:grpSpPr>
            <a:xfrm rot="20521308">
              <a:off x="2786370" y="1776368"/>
              <a:ext cx="353644" cy="327323"/>
              <a:chOff x="1438330" y="2458687"/>
              <a:chExt cx="517009" cy="478529"/>
            </a:xfrm>
          </p:grpSpPr>
          <p:sp>
            <p:nvSpPr>
              <p:cNvPr id="91" name="弧形 9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92" name="椭圆 9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椭圆 9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椭圆 9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椭圆 9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rot="18734327" flipH="1" flipV="1">
              <a:off x="3145920" y="2349835"/>
              <a:ext cx="353644" cy="327323"/>
              <a:chOff x="1438330" y="2458687"/>
              <a:chExt cx="517009" cy="478529"/>
            </a:xfrm>
          </p:grpSpPr>
          <p:sp>
            <p:nvSpPr>
              <p:cNvPr id="113" name="弧形 11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4" name="椭圆 11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5" name="椭圆 11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6" name="椭圆 11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7" name="椭圆 11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20" name="圆角矩形 119"/>
          <p:cNvSpPr/>
          <p:nvPr/>
        </p:nvSpPr>
        <p:spPr>
          <a:xfrm rot="21002400">
            <a:off x="6425574" y="3680979"/>
            <a:ext cx="1179012" cy="456409"/>
          </a:xfrm>
          <a:prstGeom prst="roundRect">
            <a:avLst>
              <a:gd name="adj" fmla="val 24014"/>
            </a:avLst>
          </a:prstGeom>
          <a:solidFill>
            <a:srgbClr val="A2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HelveticaRounded LT Bold" panose="02000503060000020004" pitchFamily="2" charset="0"/>
              </a:rPr>
              <a:t>50</a:t>
            </a:r>
            <a:r>
              <a:rPr lang="en-US" altLang="zh-CN" sz="1500" dirty="0">
                <a:latin typeface="HelveticaRounded LT Bold" panose="02000503060000020004" pitchFamily="2" charset="0"/>
              </a:rPr>
              <a:t> bugs</a:t>
            </a:r>
            <a:endParaRPr lang="zh-CN" altLang="en-US" sz="1500" baseline="30000" dirty="0">
              <a:latin typeface="HelveticaRounded LT Bold" panose="02000503060000020004" pitchFamily="2" charset="0"/>
            </a:endParaRPr>
          </a:p>
        </p:txBody>
      </p:sp>
      <p:cxnSp>
        <p:nvCxnSpPr>
          <p:cNvPr id="121" name="直接连接符 120"/>
          <p:cNvCxnSpPr/>
          <p:nvPr/>
        </p:nvCxnSpPr>
        <p:spPr>
          <a:xfrm flipH="1">
            <a:off x="6917851" y="4074026"/>
            <a:ext cx="178288" cy="241118"/>
          </a:xfrm>
          <a:prstGeom prst="line">
            <a:avLst/>
          </a:prstGeom>
          <a:ln w="25400">
            <a:solidFill>
              <a:srgbClr val="A2BB39"/>
            </a:solidFill>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681825" y="492912"/>
            <a:ext cx="1826141"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功能测试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2" y="260191"/>
            <a:ext cx="1058915" cy="1045877"/>
          </a:xfrm>
          <a:prstGeom prst="rect">
            <a:avLst/>
          </a:prstGeom>
        </p:spPr>
      </p:pic>
      <p:pic>
        <p:nvPicPr>
          <p:cNvPr id="118" name="图片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232" y="260191"/>
            <a:ext cx="1129010" cy="1045877"/>
          </a:xfrm>
          <a:prstGeom prst="rect">
            <a:avLst/>
          </a:prstGeom>
        </p:spPr>
      </p:pic>
      <p:pic>
        <p:nvPicPr>
          <p:cNvPr id="119" name="图片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0007" y="264530"/>
            <a:ext cx="1124326" cy="1041538"/>
          </a:xfrm>
          <a:prstGeom prst="rect">
            <a:avLst/>
          </a:prstGeom>
        </p:spPr>
      </p:pic>
      <p:pic>
        <p:nvPicPr>
          <p:cNvPr id="122" name="图片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1357" y="264530"/>
            <a:ext cx="1124326" cy="1041538"/>
          </a:xfrm>
          <a:prstGeom prst="rect">
            <a:avLst/>
          </a:prstGeom>
        </p:spPr>
      </p:pic>
      <p:pic>
        <p:nvPicPr>
          <p:cNvPr id="123" name="图片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2177" y="264530"/>
            <a:ext cx="1121451" cy="1041538"/>
          </a:xfrm>
          <a:prstGeom prst="rect">
            <a:avLst/>
          </a:prstGeom>
        </p:spPr>
      </p:pic>
    </p:spTree>
    <p:extLst>
      <p:ext uri="{BB962C8B-B14F-4D97-AF65-F5344CB8AC3E}">
        <p14:creationId xmlns:p14="http://schemas.microsoft.com/office/powerpoint/2010/main" val="3883768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1826141"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功能测试</a:t>
            </a:r>
            <a:endParaRPr lang="zh-CN" altLang="en-US" sz="3200" dirty="0">
              <a:solidFill>
                <a:srgbClr val="1E2223"/>
              </a:solidFill>
              <a:latin typeface="SciFly" panose="02000606030000020004" pitchFamily="2" charset="0"/>
              <a:ea typeface="方正兰亭粗黑简体" panose="02000000000000000000"/>
            </a:endParaRPr>
          </a:p>
        </p:txBody>
      </p:sp>
      <p:sp>
        <p:nvSpPr>
          <p:cNvPr id="12" name="任意多边形 11"/>
          <p:cNvSpPr/>
          <p:nvPr/>
        </p:nvSpPr>
        <p:spPr>
          <a:xfrm rot="-2520000" flipV="1">
            <a:off x="4761936" y="4130615"/>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泪滴形 12"/>
          <p:cNvSpPr/>
          <p:nvPr/>
        </p:nvSpPr>
        <p:spPr>
          <a:xfrm rot="18900000">
            <a:off x="5018951" y="401860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4790" y="5628240"/>
            <a:ext cx="1012976" cy="344854"/>
          </a:xfrm>
          <a:prstGeom prst="rect">
            <a:avLst/>
          </a:prstGeom>
        </p:spPr>
      </p:pic>
      <p:sp>
        <p:nvSpPr>
          <p:cNvPr id="23" name="任意多边形 22"/>
          <p:cNvSpPr/>
          <p:nvPr/>
        </p:nvSpPr>
        <p:spPr>
          <a:xfrm rot="2520000" flipH="1" flipV="1">
            <a:off x="4390631" y="4129588"/>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泪滴形 23"/>
          <p:cNvSpPr/>
          <p:nvPr/>
        </p:nvSpPr>
        <p:spPr>
          <a:xfrm rot="18900000">
            <a:off x="5111704" y="409725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泪滴形 24"/>
          <p:cNvSpPr/>
          <p:nvPr/>
        </p:nvSpPr>
        <p:spPr>
          <a:xfrm rot="18900000">
            <a:off x="4747451" y="374769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泪滴形 25"/>
          <p:cNvSpPr/>
          <p:nvPr/>
        </p:nvSpPr>
        <p:spPr>
          <a:xfrm rot="18900000">
            <a:off x="4598076" y="3781176"/>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泪滴形 26"/>
          <p:cNvSpPr/>
          <p:nvPr/>
        </p:nvSpPr>
        <p:spPr>
          <a:xfrm rot="18900000">
            <a:off x="4747451" y="394549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rot="18900000">
            <a:off x="4309919" y="401225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泪滴形 28"/>
          <p:cNvSpPr/>
          <p:nvPr/>
        </p:nvSpPr>
        <p:spPr>
          <a:xfrm rot="18900000">
            <a:off x="4129482" y="4097261"/>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29"/>
          <p:cNvSpPr/>
          <p:nvPr/>
        </p:nvSpPr>
        <p:spPr>
          <a:xfrm rot="18900000">
            <a:off x="4598077" y="401963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泪滴形 30"/>
          <p:cNvSpPr/>
          <p:nvPr/>
        </p:nvSpPr>
        <p:spPr>
          <a:xfrm rot="18900000">
            <a:off x="4408475" y="364815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泪滴形 31"/>
          <p:cNvSpPr/>
          <p:nvPr/>
        </p:nvSpPr>
        <p:spPr>
          <a:xfrm rot="18900000">
            <a:off x="4682794" y="354423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泪滴形 32"/>
          <p:cNvSpPr/>
          <p:nvPr/>
        </p:nvSpPr>
        <p:spPr>
          <a:xfrm rot="18900000">
            <a:off x="4448701" y="384673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p:cNvSpPr/>
          <p:nvPr/>
        </p:nvSpPr>
        <p:spPr>
          <a:xfrm rot="18900000">
            <a:off x="4923224" y="3838839"/>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92684" y="1933632"/>
            <a:ext cx="5474576" cy="3539430"/>
          </a:xfrm>
          <a:prstGeom prst="rect">
            <a:avLst/>
          </a:prstGeom>
          <a:noFill/>
        </p:spPr>
        <p:txBody>
          <a:bodyPr wrap="none" rtlCol="0">
            <a:spAutoFit/>
          </a:bodyPr>
          <a:lstStyle/>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功能缺失</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按钮的缺失或无效</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权限逻辑混乱</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输入错误导致</a:t>
            </a:r>
            <a:r>
              <a:rPr lang="zh-CN" altLang="en-US" sz="2800" spc="300" dirty="0">
                <a:latin typeface="微软雅黑" panose="020B0503020204020204" pitchFamily="34" charset="-122"/>
                <a:ea typeface="微软雅黑" panose="020B0503020204020204" pitchFamily="34" charset="-122"/>
              </a:rPr>
              <a:t>系统出现错误</a:t>
            </a:r>
            <a:endParaRPr lang="en-US" altLang="zh-CN" sz="2800" spc="300" dirty="0" smtClean="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242" y="260191"/>
            <a:ext cx="1058915" cy="1045877"/>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2232" y="260191"/>
            <a:ext cx="1129010" cy="1045877"/>
          </a:xfrm>
          <a:prstGeom prst="rect">
            <a:avLst/>
          </a:prstGeom>
        </p:spPr>
      </p:pic>
      <p:pic>
        <p:nvPicPr>
          <p:cNvPr id="38" name="图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0007" y="264530"/>
            <a:ext cx="1124326" cy="1041538"/>
          </a:xfrm>
          <a:prstGeom prst="rect">
            <a:avLst/>
          </a:prstGeom>
        </p:spPr>
      </p:pic>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357" y="264530"/>
            <a:ext cx="1124326" cy="1041538"/>
          </a:xfrm>
          <a:prstGeom prst="rect">
            <a:avLst/>
          </a:prstGeom>
        </p:spPr>
      </p:pic>
      <p:pic>
        <p:nvPicPr>
          <p:cNvPr id="40" name="图片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72177" y="264530"/>
            <a:ext cx="1121451" cy="1041538"/>
          </a:xfrm>
          <a:prstGeom prst="rect">
            <a:avLst/>
          </a:prstGeom>
        </p:spPr>
      </p:pic>
    </p:spTree>
    <p:extLst>
      <p:ext uri="{BB962C8B-B14F-4D97-AF65-F5344CB8AC3E}">
        <p14:creationId xmlns:p14="http://schemas.microsoft.com/office/powerpoint/2010/main" val="75869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23848" y="2032953"/>
            <a:ext cx="3005951"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华康少女文字W5(P)" panose="040F0500000000000000" pitchFamily="82" charset="-122"/>
              </a:rPr>
              <a:t>非功能测试</a:t>
            </a:r>
            <a:endParaRPr lang="zh-CN" altLang="en-US" sz="4400" dirty="0">
              <a:solidFill>
                <a:srgbClr val="1E2223"/>
              </a:solidFill>
              <a:latin typeface="SciFly" panose="02000606030000020004" pitchFamily="2" charset="0"/>
              <a:ea typeface="华康少女文字W5(P)" panose="040F0500000000000000" pitchFamily="8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401" y="3645491"/>
            <a:ext cx="1900649" cy="1760697"/>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48312" y="3645491"/>
            <a:ext cx="1900650" cy="1760697"/>
          </a:xfrm>
          <a:prstGeom prst="rect">
            <a:avLst/>
          </a:prstGeom>
        </p:spPr>
      </p:pic>
    </p:spTree>
    <p:extLst>
      <p:ext uri="{BB962C8B-B14F-4D97-AF65-F5344CB8AC3E}">
        <p14:creationId xmlns:p14="http://schemas.microsoft.com/office/powerpoint/2010/main" val="2667864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组合 222"/>
          <p:cNvGrpSpPr/>
          <p:nvPr/>
        </p:nvGrpSpPr>
        <p:grpSpPr>
          <a:xfrm rot="3802275">
            <a:off x="7235498" y="3065255"/>
            <a:ext cx="917967" cy="1141440"/>
            <a:chOff x="7362931" y="750073"/>
            <a:chExt cx="961919" cy="1110484"/>
          </a:xfrm>
        </p:grpSpPr>
        <p:sp>
          <p:nvSpPr>
            <p:cNvPr id="224" name="圆角矩形 223"/>
            <p:cNvSpPr/>
            <p:nvPr/>
          </p:nvSpPr>
          <p:spPr>
            <a:xfrm>
              <a:off x="7362931" y="750073"/>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HelveticaRounded LT Bold" panose="02000503060000020004" pitchFamily="2" charset="0"/>
                </a:rPr>
                <a:t>3</a:t>
              </a:r>
              <a:r>
                <a:rPr lang="en-US" altLang="zh-CN" sz="2000" baseline="30000" dirty="0" smtClean="0">
                  <a:latin typeface="HelveticaRounded LT Bold" panose="02000503060000020004" pitchFamily="2" charset="0"/>
                </a:rPr>
                <a:t>%</a:t>
              </a:r>
              <a:endParaRPr lang="zh-CN" altLang="en-US" sz="2000" baseline="30000" dirty="0">
                <a:latin typeface="HelveticaRounded LT Bold" panose="02000503060000020004" pitchFamily="2" charset="0"/>
              </a:endParaRPr>
            </a:p>
          </p:txBody>
        </p:sp>
        <p:cxnSp>
          <p:nvCxnSpPr>
            <p:cNvPr id="225" name="直接连接符 224"/>
            <p:cNvCxnSpPr>
              <a:stCxn id="224" idx="2"/>
            </p:cNvCxnSpPr>
            <p:nvPr/>
          </p:nvCxnSpPr>
          <p:spPr>
            <a:xfrm rot="1494422">
              <a:off x="7655914" y="1050895"/>
              <a:ext cx="375954" cy="809662"/>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sp>
        <p:nvSpPr>
          <p:cNvPr id="226" name="椭圆 225"/>
          <p:cNvSpPr/>
          <p:nvPr/>
        </p:nvSpPr>
        <p:spPr>
          <a:xfrm>
            <a:off x="1984795" y="2910457"/>
            <a:ext cx="859284" cy="85928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空心弧 226"/>
          <p:cNvSpPr/>
          <p:nvPr/>
        </p:nvSpPr>
        <p:spPr>
          <a:xfrm>
            <a:off x="1520256" y="2445918"/>
            <a:ext cx="1788363" cy="1788363"/>
          </a:xfrm>
          <a:prstGeom prst="blockArc">
            <a:avLst>
              <a:gd name="adj1" fmla="val 19544162"/>
              <a:gd name="adj2" fmla="val 16304126"/>
              <a:gd name="adj3" fmla="val 992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8" name="椭圆 227"/>
          <p:cNvSpPr/>
          <p:nvPr/>
        </p:nvSpPr>
        <p:spPr>
          <a:xfrm>
            <a:off x="4237697" y="2910457"/>
            <a:ext cx="859284" cy="85928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空心弧 228"/>
          <p:cNvSpPr/>
          <p:nvPr/>
        </p:nvSpPr>
        <p:spPr>
          <a:xfrm rot="2303596">
            <a:off x="3773158" y="2445918"/>
            <a:ext cx="1788363" cy="1788363"/>
          </a:xfrm>
          <a:prstGeom prst="blockArc">
            <a:avLst>
              <a:gd name="adj1" fmla="val 14081839"/>
              <a:gd name="adj2" fmla="val 16304126"/>
              <a:gd name="adj3" fmla="val 992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0" name="椭圆 229"/>
          <p:cNvSpPr/>
          <p:nvPr/>
        </p:nvSpPr>
        <p:spPr>
          <a:xfrm>
            <a:off x="6490599" y="2910457"/>
            <a:ext cx="859284" cy="85928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空心弧 230"/>
          <p:cNvSpPr/>
          <p:nvPr/>
        </p:nvSpPr>
        <p:spPr>
          <a:xfrm rot="3820593">
            <a:off x="6026060" y="2445918"/>
            <a:ext cx="1788363" cy="1788363"/>
          </a:xfrm>
          <a:prstGeom prst="blockArc">
            <a:avLst>
              <a:gd name="adj1" fmla="val 15069962"/>
              <a:gd name="adj2" fmla="val 16304126"/>
              <a:gd name="adj3" fmla="val 9925"/>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32" name="组合 231"/>
          <p:cNvGrpSpPr/>
          <p:nvPr/>
        </p:nvGrpSpPr>
        <p:grpSpPr>
          <a:xfrm rot="7356832" flipH="1" flipV="1">
            <a:off x="1743578" y="2968685"/>
            <a:ext cx="353644" cy="327323"/>
            <a:chOff x="1438330" y="2458687"/>
            <a:chExt cx="517009" cy="478529"/>
          </a:xfrm>
        </p:grpSpPr>
        <p:sp>
          <p:nvSpPr>
            <p:cNvPr id="233" name="弧形 232"/>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椭圆 233"/>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rot="14243168" flipV="1">
            <a:off x="2748693" y="2983946"/>
            <a:ext cx="353644" cy="327323"/>
            <a:chOff x="1438330" y="2458687"/>
            <a:chExt cx="517009" cy="478529"/>
          </a:xfrm>
        </p:grpSpPr>
        <p:sp>
          <p:nvSpPr>
            <p:cNvPr id="239" name="弧形 238"/>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椭圆 239"/>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a:off x="2300112" y="3132855"/>
            <a:ext cx="249655" cy="233167"/>
            <a:chOff x="3351213" y="3751580"/>
            <a:chExt cx="366237" cy="342050"/>
          </a:xfrm>
        </p:grpSpPr>
        <p:sp>
          <p:nvSpPr>
            <p:cNvPr id="245" name="椭圆 244"/>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3379577" y="3806190"/>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630466" y="38108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任意多边形 248"/>
            <p:cNvSpPr/>
            <p:nvPr/>
          </p:nvSpPr>
          <p:spPr>
            <a:xfrm>
              <a:off x="3435981" y="4022822"/>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0" name="组合 249"/>
          <p:cNvGrpSpPr/>
          <p:nvPr/>
        </p:nvGrpSpPr>
        <p:grpSpPr>
          <a:xfrm rot="14243168" flipV="1">
            <a:off x="4942131" y="2866744"/>
            <a:ext cx="353644" cy="327323"/>
            <a:chOff x="1438330" y="2458687"/>
            <a:chExt cx="517009" cy="478529"/>
          </a:xfrm>
        </p:grpSpPr>
        <p:sp>
          <p:nvSpPr>
            <p:cNvPr id="251" name="弧形 25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椭圆 25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6" name="组合 255"/>
          <p:cNvGrpSpPr/>
          <p:nvPr/>
        </p:nvGrpSpPr>
        <p:grpSpPr>
          <a:xfrm rot="13431529" flipH="1" flipV="1">
            <a:off x="4559592" y="2677637"/>
            <a:ext cx="353644" cy="327323"/>
            <a:chOff x="1438330" y="2458687"/>
            <a:chExt cx="517009" cy="478529"/>
          </a:xfrm>
        </p:grpSpPr>
        <p:sp>
          <p:nvSpPr>
            <p:cNvPr id="257" name="弧形 256"/>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椭圆 257"/>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2" name="组合 261"/>
          <p:cNvGrpSpPr/>
          <p:nvPr/>
        </p:nvGrpSpPr>
        <p:grpSpPr>
          <a:xfrm>
            <a:off x="4631959" y="3005025"/>
            <a:ext cx="249655" cy="240061"/>
            <a:chOff x="3351213" y="3751580"/>
            <a:chExt cx="366237" cy="352164"/>
          </a:xfrm>
        </p:grpSpPr>
        <p:sp>
          <p:nvSpPr>
            <p:cNvPr id="263" name="椭圆 262"/>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424989" y="3781737"/>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637452" y="3782903"/>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任意多边形 266"/>
            <p:cNvSpPr/>
            <p:nvPr/>
          </p:nvSpPr>
          <p:spPr>
            <a:xfrm flipV="1">
              <a:off x="3471979" y="4032936"/>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8" name="组合 267"/>
          <p:cNvGrpSpPr/>
          <p:nvPr/>
        </p:nvGrpSpPr>
        <p:grpSpPr>
          <a:xfrm>
            <a:off x="6978578" y="3182295"/>
            <a:ext cx="249655" cy="239518"/>
            <a:chOff x="3351213" y="3751580"/>
            <a:chExt cx="366237" cy="351366"/>
          </a:xfrm>
        </p:grpSpPr>
        <p:sp>
          <p:nvSpPr>
            <p:cNvPr id="269" name="椭圆 268"/>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3440126" y="3803858"/>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3636284" y="3812010"/>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任意多边形 272"/>
            <p:cNvSpPr/>
            <p:nvPr/>
          </p:nvSpPr>
          <p:spPr>
            <a:xfrm flipV="1">
              <a:off x="3430391" y="40321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4" name="组合 273"/>
          <p:cNvGrpSpPr/>
          <p:nvPr/>
        </p:nvGrpSpPr>
        <p:grpSpPr>
          <a:xfrm rot="17430386" flipV="1">
            <a:off x="7073785" y="3504735"/>
            <a:ext cx="353644" cy="327323"/>
            <a:chOff x="1438330" y="2458687"/>
            <a:chExt cx="517009" cy="478529"/>
          </a:xfrm>
        </p:grpSpPr>
        <p:sp>
          <p:nvSpPr>
            <p:cNvPr id="275" name="弧形 274"/>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椭圆 275"/>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15424726" flipH="1" flipV="1">
            <a:off x="7156516" y="2848134"/>
            <a:ext cx="353644" cy="327323"/>
            <a:chOff x="1438330" y="2458687"/>
            <a:chExt cx="517009" cy="478529"/>
          </a:xfrm>
        </p:grpSpPr>
        <p:sp>
          <p:nvSpPr>
            <p:cNvPr id="281" name="弧形 280"/>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椭圆 281"/>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6" name="组合 285"/>
          <p:cNvGrpSpPr/>
          <p:nvPr/>
        </p:nvGrpSpPr>
        <p:grpSpPr>
          <a:xfrm rot="13447461">
            <a:off x="1825734" y="4264026"/>
            <a:ext cx="1440852" cy="1463211"/>
            <a:chOff x="5659892" y="1575255"/>
            <a:chExt cx="1111403" cy="864076"/>
          </a:xfrm>
        </p:grpSpPr>
        <p:sp>
          <p:nvSpPr>
            <p:cNvPr id="287" name="圆角矩形 286"/>
            <p:cNvSpPr/>
            <p:nvPr/>
          </p:nvSpPr>
          <p:spPr>
            <a:xfrm rot="9180939">
              <a:off x="5659892" y="1575255"/>
              <a:ext cx="1111403" cy="349590"/>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dirty="0" smtClean="0">
                  <a:latin typeface="HelveticaRounded LT Bold" panose="02000503060000020004" pitchFamily="2" charset="0"/>
                </a:rPr>
                <a:t>91</a:t>
              </a:r>
              <a:r>
                <a:rPr lang="en-US" altLang="zh-CN" sz="2400" dirty="0" smtClean="0">
                  <a:latin typeface="HelveticaRounded LT Bold" panose="02000503060000020004" pitchFamily="2" charset="0"/>
                </a:rPr>
                <a:t>%</a:t>
              </a:r>
              <a:endParaRPr lang="zh-CN" altLang="en-US" sz="3600" baseline="30000" dirty="0">
                <a:latin typeface="HelveticaRounded LT Bold" panose="02000503060000020004" pitchFamily="2" charset="0"/>
              </a:endParaRPr>
            </a:p>
          </p:txBody>
        </p:sp>
        <p:cxnSp>
          <p:nvCxnSpPr>
            <p:cNvPr id="288" name="直接连接符 287"/>
            <p:cNvCxnSpPr>
              <a:stCxn id="287" idx="2"/>
            </p:cNvCxnSpPr>
            <p:nvPr/>
          </p:nvCxnSpPr>
          <p:spPr>
            <a:xfrm rot="8152539" flipV="1">
              <a:off x="6145561" y="1583871"/>
              <a:ext cx="413789" cy="85546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57" name="组合 356"/>
          <p:cNvGrpSpPr/>
          <p:nvPr/>
        </p:nvGrpSpPr>
        <p:grpSpPr>
          <a:xfrm rot="1250413">
            <a:off x="4926681" y="1887459"/>
            <a:ext cx="1146318" cy="1364998"/>
            <a:chOff x="7362931" y="612502"/>
            <a:chExt cx="1051741" cy="1252377"/>
          </a:xfrm>
        </p:grpSpPr>
        <p:sp>
          <p:nvSpPr>
            <p:cNvPr id="358" name="圆角矩形 357"/>
            <p:cNvSpPr/>
            <p:nvPr/>
          </p:nvSpPr>
          <p:spPr>
            <a:xfrm>
              <a:off x="7362931" y="612502"/>
              <a:ext cx="1051741" cy="396877"/>
            </a:xfrm>
            <a:prstGeom prst="roundRect">
              <a:avLst>
                <a:gd name="adj" fmla="val 2401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HelveticaRounded LT Bold" panose="02000503060000020004" pitchFamily="2" charset="0"/>
                </a:rPr>
                <a:t>6</a:t>
              </a:r>
              <a:r>
                <a:rPr lang="en-US" altLang="zh-CN" sz="2800" baseline="30000" dirty="0" smtClean="0">
                  <a:latin typeface="HelveticaRounded LT Bold" panose="02000503060000020004" pitchFamily="2" charset="0"/>
                </a:rPr>
                <a:t>%</a:t>
              </a:r>
              <a:endParaRPr lang="zh-CN" altLang="en-US" sz="2800" baseline="30000" dirty="0">
                <a:latin typeface="HelveticaRounded LT Bold" panose="02000503060000020004" pitchFamily="2" charset="0"/>
              </a:endParaRPr>
            </a:p>
          </p:txBody>
        </p:sp>
        <p:cxnSp>
          <p:nvCxnSpPr>
            <p:cNvPr id="359" name="直接连接符 358"/>
            <p:cNvCxnSpPr>
              <a:stCxn id="358" idx="2"/>
            </p:cNvCxnSpPr>
            <p:nvPr/>
          </p:nvCxnSpPr>
          <p:spPr>
            <a:xfrm rot="20349587" flipH="1">
              <a:off x="7686569" y="1046570"/>
              <a:ext cx="359558" cy="818309"/>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5" name="圆角矩形 364"/>
          <p:cNvSpPr/>
          <p:nvPr/>
        </p:nvSpPr>
        <p:spPr>
          <a:xfrm>
            <a:off x="5594808" y="5010190"/>
            <a:ext cx="715888" cy="321182"/>
          </a:xfrm>
          <a:prstGeom prst="roundRect">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29</a:t>
            </a:r>
            <a:endParaRPr lang="zh-CN" altLang="en-US" dirty="0"/>
          </a:p>
        </p:txBody>
      </p:sp>
      <p:sp>
        <p:nvSpPr>
          <p:cNvPr id="368" name="圆角矩形 367"/>
          <p:cNvSpPr/>
          <p:nvPr/>
        </p:nvSpPr>
        <p:spPr>
          <a:xfrm>
            <a:off x="5588758" y="5482307"/>
            <a:ext cx="715888" cy="321182"/>
          </a:xfrm>
          <a:prstGeom prst="round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69" name="圆角矩形 368"/>
          <p:cNvSpPr/>
          <p:nvPr/>
        </p:nvSpPr>
        <p:spPr>
          <a:xfrm>
            <a:off x="5588758" y="5978586"/>
            <a:ext cx="715888" cy="321182"/>
          </a:xfrm>
          <a:prstGeom prst="roundRect">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70" name="文本框 369"/>
          <p:cNvSpPr txBox="1"/>
          <p:nvPr/>
        </p:nvSpPr>
        <p:spPr>
          <a:xfrm>
            <a:off x="6473516" y="5010190"/>
            <a:ext cx="830413" cy="369332"/>
          </a:xfrm>
          <a:prstGeom prst="rect">
            <a:avLst/>
          </a:prstGeom>
          <a:noFill/>
        </p:spPr>
        <p:txBody>
          <a:bodyPr wrap="square" rtlCol="0">
            <a:spAutoFit/>
          </a:bodyPr>
          <a:lstStyle/>
          <a:p>
            <a:r>
              <a:rPr lang="en-US" altLang="zh-CN" dirty="0" smtClean="0"/>
              <a:t>Critical</a:t>
            </a:r>
            <a:endParaRPr lang="zh-CN" altLang="en-US" dirty="0"/>
          </a:p>
        </p:txBody>
      </p:sp>
      <p:sp>
        <p:nvSpPr>
          <p:cNvPr id="371" name="文本框 370"/>
          <p:cNvSpPr txBox="1"/>
          <p:nvPr/>
        </p:nvSpPr>
        <p:spPr>
          <a:xfrm>
            <a:off x="6449416" y="5977078"/>
            <a:ext cx="1013409" cy="369332"/>
          </a:xfrm>
          <a:prstGeom prst="rect">
            <a:avLst/>
          </a:prstGeom>
          <a:noFill/>
        </p:spPr>
        <p:txBody>
          <a:bodyPr wrap="square" rtlCol="0">
            <a:spAutoFit/>
          </a:bodyPr>
          <a:lstStyle/>
          <a:p>
            <a:r>
              <a:rPr lang="en-US" altLang="zh-CN" dirty="0" smtClean="0"/>
              <a:t>Normal</a:t>
            </a:r>
            <a:endParaRPr lang="zh-CN" altLang="en-US" dirty="0"/>
          </a:p>
        </p:txBody>
      </p:sp>
      <p:sp>
        <p:nvSpPr>
          <p:cNvPr id="372" name="文本框 371"/>
          <p:cNvSpPr txBox="1"/>
          <p:nvPr/>
        </p:nvSpPr>
        <p:spPr>
          <a:xfrm>
            <a:off x="6468490" y="5507208"/>
            <a:ext cx="830413" cy="369332"/>
          </a:xfrm>
          <a:prstGeom prst="rect">
            <a:avLst/>
          </a:prstGeom>
          <a:noFill/>
        </p:spPr>
        <p:txBody>
          <a:bodyPr wrap="square" rtlCol="0">
            <a:spAutoFit/>
          </a:bodyPr>
          <a:lstStyle/>
          <a:p>
            <a:r>
              <a:rPr lang="en-US" altLang="zh-CN" dirty="0" smtClean="0"/>
              <a:t>Minor</a:t>
            </a:r>
            <a:endParaRPr lang="zh-CN" altLang="en-US" dirty="0"/>
          </a:p>
        </p:txBody>
      </p:sp>
      <p:sp>
        <p:nvSpPr>
          <p:cNvPr id="79" name="矩形 78"/>
          <p:cNvSpPr/>
          <p:nvPr/>
        </p:nvSpPr>
        <p:spPr>
          <a:xfrm>
            <a:off x="681825" y="492912"/>
            <a:ext cx="2236510"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安全性测试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0" name="图片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3" y="258031"/>
            <a:ext cx="1131342" cy="1048037"/>
          </a:xfrm>
          <a:prstGeom prst="rect">
            <a:avLst/>
          </a:prstGeom>
        </p:spPr>
      </p:pic>
    </p:spTree>
    <p:extLst>
      <p:ext uri="{BB962C8B-B14F-4D97-AF65-F5344CB8AC3E}">
        <p14:creationId xmlns:p14="http://schemas.microsoft.com/office/powerpoint/2010/main" val="906185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1825" y="3447834"/>
            <a:ext cx="7387354" cy="279704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最多的典型问题：</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危险度高：</a:t>
            </a:r>
            <a:r>
              <a:rPr lang="en-US" altLang="zh-CN" sz="2400" dirty="0" smtClean="0">
                <a:latin typeface="微软雅黑" panose="020B0503020204020204" pitchFamily="34" charset="-122"/>
                <a:ea typeface="微软雅黑" panose="020B0503020204020204" pitchFamily="34" charset="-122"/>
              </a:rPr>
              <a:t>SQL</a:t>
            </a:r>
            <a:r>
              <a:rPr lang="zh-CN" altLang="en-US" sz="2400" dirty="0" smtClean="0">
                <a:latin typeface="微软雅黑" panose="020B0503020204020204" pitchFamily="34" charset="-122"/>
                <a:ea typeface="微软雅黑" panose="020B0503020204020204" pitchFamily="34" charset="-122"/>
              </a:rPr>
              <a:t>注入、跨站脚本编制、跨站请求伪造</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危险度中：链接注入、通过框架钓鱼</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危险</a:t>
            </a:r>
            <a:r>
              <a:rPr lang="zh-CN" altLang="en-US" sz="2400" dirty="0" smtClean="0">
                <a:latin typeface="微软雅黑" panose="020B0503020204020204" pitchFamily="34" charset="-122"/>
                <a:ea typeface="微软雅黑" panose="020B0503020204020204" pitchFamily="34" charset="-122"/>
              </a:rPr>
              <a:t>度低：直接访问页面</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参考信息：应用程序错误、整数溢出</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81825" y="1439998"/>
            <a:ext cx="496721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AppScan</a:t>
            </a:r>
            <a:r>
              <a:rPr lang="zh-CN" altLang="en-US" sz="2400" dirty="0">
                <a:latin typeface="微软雅黑" panose="020B0503020204020204" pitchFamily="34" charset="-122"/>
                <a:ea typeface="微软雅黑" panose="020B0503020204020204" pitchFamily="34" charset="-122"/>
              </a:rPr>
              <a:t>扫描的结果总</a:t>
            </a:r>
            <a:r>
              <a:rPr lang="zh-CN" altLang="en-US" sz="2400" dirty="0" smtClean="0">
                <a:latin typeface="微软雅黑" panose="020B0503020204020204" pitchFamily="34" charset="-122"/>
                <a:ea typeface="微软雅黑" panose="020B0503020204020204" pitchFamily="34" charset="-122"/>
              </a:rPr>
              <a:t>览</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681825" y="492912"/>
            <a:ext cx="2236510"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安全性测试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3" y="258031"/>
            <a:ext cx="1131342" cy="1048037"/>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295118315"/>
              </p:ext>
            </p:extLst>
          </p:nvPr>
        </p:nvGraphicFramePr>
        <p:xfrm>
          <a:off x="1779013" y="2041281"/>
          <a:ext cx="5552230" cy="1043233"/>
        </p:xfrm>
        <a:graphic>
          <a:graphicData uri="http://schemas.openxmlformats.org/drawingml/2006/table">
            <a:tbl>
              <a:tblPr firstRow="1" bandRow="1">
                <a:tableStyleId>{073A0DAA-6AF3-43AB-8588-CEC1D06C72B9}</a:tableStyleId>
              </a:tblPr>
              <a:tblGrid>
                <a:gridCol w="1365240">
                  <a:extLst>
                    <a:ext uri="{9D8B030D-6E8A-4147-A177-3AD203B41FA5}">
                      <a16:colId xmlns:a16="http://schemas.microsoft.com/office/drawing/2014/main" val="2618635802"/>
                    </a:ext>
                  </a:extLst>
                </a:gridCol>
                <a:gridCol w="1379621">
                  <a:extLst>
                    <a:ext uri="{9D8B030D-6E8A-4147-A177-3AD203B41FA5}">
                      <a16:colId xmlns:a16="http://schemas.microsoft.com/office/drawing/2014/main" val="1051978170"/>
                    </a:ext>
                  </a:extLst>
                </a:gridCol>
                <a:gridCol w="1443790">
                  <a:extLst>
                    <a:ext uri="{9D8B030D-6E8A-4147-A177-3AD203B41FA5}">
                      <a16:colId xmlns:a16="http://schemas.microsoft.com/office/drawing/2014/main" val="1988486857"/>
                    </a:ext>
                  </a:extLst>
                </a:gridCol>
                <a:gridCol w="1363579">
                  <a:extLst>
                    <a:ext uri="{9D8B030D-6E8A-4147-A177-3AD203B41FA5}">
                      <a16:colId xmlns:a16="http://schemas.microsoft.com/office/drawing/2014/main" val="3399779892"/>
                    </a:ext>
                  </a:extLst>
                </a:gridCol>
              </a:tblGrid>
              <a:tr h="518650">
                <a:tc>
                  <a:txBody>
                    <a:bodyPr/>
                    <a:lstStyle/>
                    <a:p>
                      <a:r>
                        <a:rPr lang="zh-CN" altLang="en-US" sz="2400" dirty="0" smtClean="0">
                          <a:latin typeface="微软雅黑" panose="020B0503020204020204" pitchFamily="34" charset="-122"/>
                          <a:ea typeface="微软雅黑" panose="020B0503020204020204" pitchFamily="34" charset="-122"/>
                        </a:rPr>
                        <a:t>危险度高</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zh-CN" altLang="en-US" sz="2400" dirty="0" smtClean="0">
                          <a:latin typeface="微软雅黑" panose="020B0503020204020204" pitchFamily="34" charset="-122"/>
                          <a:ea typeface="微软雅黑" panose="020B0503020204020204" pitchFamily="34" charset="-122"/>
                        </a:rPr>
                        <a:t>危险度中</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zh-CN" altLang="en-US" sz="2400" dirty="0" smtClean="0">
                          <a:latin typeface="微软雅黑" panose="020B0503020204020204" pitchFamily="34" charset="-122"/>
                          <a:ea typeface="微软雅黑" panose="020B0503020204020204" pitchFamily="34" charset="-122"/>
                        </a:rPr>
                        <a:t>危险度低</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zh-CN" altLang="en-US" sz="2400" dirty="0" smtClean="0">
                          <a:latin typeface="微软雅黑" panose="020B0503020204020204" pitchFamily="34" charset="-122"/>
                          <a:ea typeface="微软雅黑" panose="020B0503020204020204" pitchFamily="34" charset="-122"/>
                        </a:rPr>
                        <a:t>参考信息</a:t>
                      </a:r>
                      <a:endParaRPr lang="zh-CN" altLang="en-US" sz="2400" dirty="0">
                        <a:latin typeface="微软雅黑" panose="020B0503020204020204" pitchFamily="34" charset="-122"/>
                        <a:ea typeface="微软雅黑" panose="020B0503020204020204" pitchFamily="34" charset="-122"/>
                      </a:endParaRPr>
                    </a:p>
                  </a:txBody>
                  <a:tcPr marL="68580" marR="68580" marT="34290" marB="34290"/>
                </a:tc>
                <a:extLst>
                  <a:ext uri="{0D108BD9-81ED-4DB2-BD59-A6C34878D82A}">
                    <a16:rowId xmlns:a16="http://schemas.microsoft.com/office/drawing/2014/main" val="3669053147"/>
                  </a:ext>
                </a:extLst>
              </a:tr>
              <a:tr h="524583">
                <a:tc>
                  <a:txBody>
                    <a:bodyPr/>
                    <a:lstStyle/>
                    <a:p>
                      <a:r>
                        <a:rPr lang="en-US" altLang="zh-CN" sz="2400" dirty="0" smtClean="0"/>
                        <a:t>61</a:t>
                      </a:r>
                      <a:endParaRPr lang="zh-CN" altLang="en-US" sz="2400" dirty="0"/>
                    </a:p>
                  </a:txBody>
                  <a:tcPr marL="68580" marR="68580" marT="34290" marB="34290"/>
                </a:tc>
                <a:tc>
                  <a:txBody>
                    <a:bodyPr/>
                    <a:lstStyle/>
                    <a:p>
                      <a:r>
                        <a:rPr lang="en-US" altLang="zh-CN" sz="2400" dirty="0" smtClean="0"/>
                        <a:t>60</a:t>
                      </a:r>
                      <a:endParaRPr lang="zh-CN" altLang="en-US" sz="2400" dirty="0"/>
                    </a:p>
                  </a:txBody>
                  <a:tcPr marL="68580" marR="68580" marT="34290" marB="34290"/>
                </a:tc>
                <a:tc>
                  <a:txBody>
                    <a:bodyPr/>
                    <a:lstStyle/>
                    <a:p>
                      <a:r>
                        <a:rPr lang="en-US" altLang="zh-CN" sz="2400" dirty="0" smtClean="0"/>
                        <a:t>140</a:t>
                      </a:r>
                      <a:endParaRPr lang="zh-CN" altLang="en-US" sz="2400" dirty="0"/>
                    </a:p>
                  </a:txBody>
                  <a:tcPr marL="68580" marR="68580" marT="34290" marB="34290"/>
                </a:tc>
                <a:tc>
                  <a:txBody>
                    <a:bodyPr/>
                    <a:lstStyle/>
                    <a:p>
                      <a:r>
                        <a:rPr lang="en-US" altLang="zh-CN" sz="2400" dirty="0" smtClean="0"/>
                        <a:t>51</a:t>
                      </a:r>
                      <a:endParaRPr lang="zh-CN" altLang="en-US" sz="2400" dirty="0"/>
                    </a:p>
                  </a:txBody>
                  <a:tcPr marL="68580" marR="68580" marT="34290" marB="34290"/>
                </a:tc>
                <a:extLst>
                  <a:ext uri="{0D108BD9-81ED-4DB2-BD59-A6C34878D82A}">
                    <a16:rowId xmlns:a16="http://schemas.microsoft.com/office/drawing/2014/main" val="2762980734"/>
                  </a:ext>
                </a:extLst>
              </a:tr>
            </a:tbl>
          </a:graphicData>
        </a:graphic>
      </p:graphicFrame>
    </p:spTree>
    <p:extLst>
      <p:ext uri="{BB962C8B-B14F-4D97-AF65-F5344CB8AC3E}">
        <p14:creationId xmlns:p14="http://schemas.microsoft.com/office/powerpoint/2010/main" val="92764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681825" y="492912"/>
            <a:ext cx="1826141" cy="584775"/>
          </a:xfrm>
          <a:prstGeom prst="rect">
            <a:avLst/>
          </a:prstGeom>
        </p:spPr>
        <p:txBody>
          <a:bodyPr wrap="none">
            <a:spAutoFit/>
          </a:bodyPr>
          <a:lstStyle/>
          <a:p>
            <a:r>
              <a:rPr lang="zh-CN" altLang="en-US" sz="3200" dirty="0">
                <a:solidFill>
                  <a:srgbClr val="1E2223"/>
                </a:solidFill>
                <a:latin typeface="SciFly" panose="02000606030000020004" pitchFamily="2" charset="0"/>
                <a:ea typeface="方正兰亭粗黑简体" panose="02000000000000000000"/>
              </a:rPr>
              <a:t>性能</a:t>
            </a:r>
            <a:r>
              <a:rPr lang="zh-CN" altLang="en-US" sz="3200" dirty="0" smtClean="0">
                <a:solidFill>
                  <a:srgbClr val="1E2223"/>
                </a:solidFill>
                <a:latin typeface="SciFly" panose="02000606030000020004" pitchFamily="2" charset="0"/>
                <a:ea typeface="方正兰亭粗黑简体" panose="02000000000000000000"/>
              </a:rPr>
              <a:t>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1975" y="264532"/>
            <a:ext cx="1098046" cy="1017192"/>
          </a:xfrm>
          <a:prstGeom prst="rect">
            <a:avLst/>
          </a:prstGeom>
        </p:spPr>
      </p:pic>
      <p:grpSp>
        <p:nvGrpSpPr>
          <p:cNvPr id="70" name="组合 69"/>
          <p:cNvGrpSpPr>
            <a:grpSpLocks/>
          </p:cNvGrpSpPr>
          <p:nvPr/>
        </p:nvGrpSpPr>
        <p:grpSpPr bwMode="auto">
          <a:xfrm>
            <a:off x="681825" y="1459832"/>
            <a:ext cx="7708196" cy="4957010"/>
            <a:chOff x="0" y="0"/>
            <a:chExt cx="7200" cy="4320"/>
          </a:xfrm>
        </p:grpSpPr>
        <p:graphicFrame>
          <p:nvGraphicFramePr>
            <p:cNvPr id="72" name="图表 71"/>
            <p:cNvGraphicFramePr>
              <a:graphicFrameLocks/>
            </p:cNvGraphicFramePr>
            <p:nvPr>
              <p:extLst>
                <p:ext uri="{D42A27DB-BD31-4B8C-83A1-F6EECF244321}">
                  <p14:modId xmlns:p14="http://schemas.microsoft.com/office/powerpoint/2010/main" val="1730669363"/>
                </p:ext>
              </p:extLst>
            </p:nvPr>
          </p:nvGraphicFramePr>
          <p:xfrm>
            <a:off x="0" y="0"/>
            <a:ext cx="7200" cy="4320"/>
          </p:xfrm>
          <a:graphic>
            <a:graphicData uri="http://schemas.openxmlformats.org/drawingml/2006/chart">
              <c:chart xmlns:c="http://schemas.openxmlformats.org/drawingml/2006/chart" xmlns:r="http://schemas.openxmlformats.org/officeDocument/2006/relationships" r:id="rId4"/>
            </a:graphicData>
          </a:graphic>
        </p:graphicFrame>
        <p:sp>
          <p:nvSpPr>
            <p:cNvPr id="73" name="文本框 8"/>
            <p:cNvSpPr txBox="1"/>
            <p:nvPr/>
          </p:nvSpPr>
          <p:spPr>
            <a:xfrm>
              <a:off x="105" y="120"/>
              <a:ext cx="1155" cy="448"/>
            </a:xfrm>
            <a:prstGeom prst="rect">
              <a:avLst/>
            </a:prstGeom>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a:t>AART(ms)</a:t>
              </a:r>
            </a:p>
          </p:txBody>
        </p:sp>
      </p:grpSp>
      <p:sp>
        <p:nvSpPr>
          <p:cNvPr id="5" name="右箭头 4"/>
          <p:cNvSpPr/>
          <p:nvPr/>
        </p:nvSpPr>
        <p:spPr>
          <a:xfrm rot="18122297">
            <a:off x="1193915" y="4990946"/>
            <a:ext cx="863320" cy="536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a:grpSpLocks/>
          </p:cNvGrpSpPr>
          <p:nvPr/>
        </p:nvGrpSpPr>
        <p:grpSpPr bwMode="auto">
          <a:xfrm>
            <a:off x="2030759" y="1459832"/>
            <a:ext cx="6118630" cy="3416968"/>
            <a:chOff x="0" y="0"/>
            <a:chExt cx="7200" cy="4315"/>
          </a:xfrm>
        </p:grpSpPr>
        <p:graphicFrame>
          <p:nvGraphicFramePr>
            <p:cNvPr id="75" name="图表 74"/>
            <p:cNvGraphicFramePr>
              <a:graphicFrameLocks/>
            </p:cNvGraphicFramePr>
            <p:nvPr>
              <p:extLst>
                <p:ext uri="{D42A27DB-BD31-4B8C-83A1-F6EECF244321}">
                  <p14:modId xmlns:p14="http://schemas.microsoft.com/office/powerpoint/2010/main" val="4234066098"/>
                </p:ext>
              </p:extLst>
            </p:nvPr>
          </p:nvGraphicFramePr>
          <p:xfrm>
            <a:off x="0" y="0"/>
            <a:ext cx="7200" cy="4315"/>
          </p:xfrm>
          <a:graphic>
            <a:graphicData uri="http://schemas.openxmlformats.org/drawingml/2006/chart">
              <c:chart xmlns:c="http://schemas.openxmlformats.org/drawingml/2006/chart" xmlns:r="http://schemas.openxmlformats.org/officeDocument/2006/relationships" r:id="rId5"/>
            </a:graphicData>
          </a:graphic>
        </p:graphicFrame>
        <p:sp>
          <p:nvSpPr>
            <p:cNvPr id="76" name="文本框 10"/>
            <p:cNvSpPr txBox="1"/>
            <p:nvPr/>
          </p:nvSpPr>
          <p:spPr>
            <a:xfrm>
              <a:off x="60" y="195"/>
              <a:ext cx="1155" cy="449"/>
            </a:xfrm>
            <a:prstGeom prst="rect">
              <a:avLst/>
            </a:prstGeom>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a:t>AART(ms)</a:t>
              </a:r>
            </a:p>
          </p:txBody>
        </p:sp>
        <p:sp>
          <p:nvSpPr>
            <p:cNvPr id="77" name="矩形 76"/>
            <p:cNvSpPr/>
            <p:nvPr/>
          </p:nvSpPr>
          <p:spPr>
            <a:xfrm>
              <a:off x="6135" y="3895"/>
              <a:ext cx="960" cy="375"/>
            </a:xfrm>
            <a:prstGeom prst="rect">
              <a:avLst/>
            </a:prstGeom>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a:t>Vusers</a:t>
              </a:r>
            </a:p>
          </p:txBody>
        </p:sp>
      </p:gr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4894" y="2617818"/>
            <a:ext cx="2531983" cy="1483233"/>
          </a:xfrm>
          <a:prstGeom prst="rect">
            <a:avLst/>
          </a:prstGeom>
        </p:spPr>
      </p:pic>
    </p:spTree>
    <p:extLst>
      <p:ext uri="{BB962C8B-B14F-4D97-AF65-F5344CB8AC3E}">
        <p14:creationId xmlns:p14="http://schemas.microsoft.com/office/powerpoint/2010/main" val="175203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681825" y="492912"/>
            <a:ext cx="1826141" cy="584775"/>
          </a:xfrm>
          <a:prstGeom prst="rect">
            <a:avLst/>
          </a:prstGeom>
        </p:spPr>
        <p:txBody>
          <a:bodyPr wrap="none">
            <a:spAutoFit/>
          </a:bodyPr>
          <a:lstStyle/>
          <a:p>
            <a:r>
              <a:rPr lang="zh-CN" altLang="en-US" sz="3200" dirty="0">
                <a:solidFill>
                  <a:srgbClr val="1E2223"/>
                </a:solidFill>
                <a:latin typeface="SciFly" panose="02000606030000020004" pitchFamily="2" charset="0"/>
                <a:ea typeface="方正兰亭粗黑简体" panose="02000000000000000000"/>
              </a:rPr>
              <a:t>性能</a:t>
            </a:r>
            <a:r>
              <a:rPr lang="zh-CN" altLang="en-US" sz="3200" dirty="0" smtClean="0">
                <a:solidFill>
                  <a:srgbClr val="1E2223"/>
                </a:solidFill>
                <a:latin typeface="SciFly" panose="02000606030000020004" pitchFamily="2" charset="0"/>
                <a:ea typeface="方正兰亭粗黑简体" panose="02000000000000000000"/>
              </a:rPr>
              <a:t>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1975" y="264532"/>
            <a:ext cx="1098046" cy="1017192"/>
          </a:xfrm>
          <a:prstGeom prst="rect">
            <a:avLst/>
          </a:prstGeom>
        </p:spPr>
      </p:pic>
      <p:sp>
        <p:nvSpPr>
          <p:cNvPr id="13" name="文本框 12"/>
          <p:cNvSpPr txBox="1"/>
          <p:nvPr/>
        </p:nvSpPr>
        <p:spPr>
          <a:xfrm>
            <a:off x="1418432" y="3111739"/>
            <a:ext cx="6716903" cy="646331"/>
          </a:xfrm>
          <a:prstGeom prst="rect">
            <a:avLst/>
          </a:prstGeom>
          <a:noFill/>
        </p:spPr>
        <p:txBody>
          <a:bodyPr wrap="none" rtlCol="0">
            <a:spAutoFit/>
          </a:bodyPr>
          <a:lstStyle/>
          <a:p>
            <a:r>
              <a:rPr lang="en-US" altLang="zh-CN" sz="3600" spc="300" dirty="0" smtClean="0">
                <a:latin typeface="微软雅黑" panose="020B0503020204020204" pitchFamily="34" charset="-122"/>
                <a:ea typeface="微软雅黑" panose="020B0503020204020204" pitchFamily="34" charset="-122"/>
              </a:rPr>
              <a:t>14</a:t>
            </a:r>
            <a:r>
              <a:rPr lang="zh-CN" altLang="en-US" sz="3600" spc="300" dirty="0" smtClean="0">
                <a:latin typeface="微软雅黑" panose="020B0503020204020204" pitchFamily="34" charset="-122"/>
                <a:ea typeface="微软雅黑" panose="020B0503020204020204" pitchFamily="34" charset="-122"/>
              </a:rPr>
              <a:t>天</a:t>
            </a:r>
            <a:r>
              <a:rPr lang="en-US" altLang="zh-CN" sz="3600" spc="300" dirty="0" smtClean="0">
                <a:latin typeface="微软雅黑" panose="020B0503020204020204" pitchFamily="34" charset="-122"/>
                <a:ea typeface="微软雅黑" panose="020B0503020204020204" pitchFamily="34" charset="-122"/>
              </a:rPr>
              <a:t>23</a:t>
            </a:r>
            <a:r>
              <a:rPr lang="zh-CN" altLang="en-US" sz="3600" spc="300" dirty="0" smtClean="0">
                <a:latin typeface="微软雅黑" panose="020B0503020204020204" pitchFamily="34" charset="-122"/>
                <a:ea typeface="微软雅黑" panose="020B0503020204020204" pitchFamily="34" charset="-122"/>
              </a:rPr>
              <a:t>小时</a:t>
            </a:r>
            <a:r>
              <a:rPr lang="en-US" altLang="zh-CN" sz="3600" spc="300" dirty="0" smtClean="0">
                <a:latin typeface="微软雅黑" panose="020B0503020204020204" pitchFamily="34" charset="-122"/>
                <a:ea typeface="微软雅黑" panose="020B0503020204020204" pitchFamily="34" charset="-122"/>
              </a:rPr>
              <a:t>27</a:t>
            </a:r>
            <a:r>
              <a:rPr lang="zh-CN" altLang="en-US" sz="3600" spc="300" dirty="0">
                <a:latin typeface="微软雅黑" panose="020B0503020204020204" pitchFamily="34" charset="-122"/>
                <a:ea typeface="微软雅黑" panose="020B0503020204020204" pitchFamily="34" charset="-122"/>
              </a:rPr>
              <a:t>分钟</a:t>
            </a:r>
            <a:r>
              <a:rPr lang="zh-CN" altLang="en-US" sz="3600" spc="300" dirty="0" smtClean="0">
                <a:latin typeface="微软雅黑" panose="020B0503020204020204" pitchFamily="34" charset="-122"/>
                <a:ea typeface="微软雅黑" panose="020B0503020204020204" pitchFamily="34" charset="-122"/>
              </a:rPr>
              <a:t>无错运行</a:t>
            </a:r>
            <a:r>
              <a:rPr lang="en-US" altLang="zh-CN" sz="3600" spc="300" dirty="0" smtClean="0">
                <a:latin typeface="微软雅黑" panose="020B0503020204020204" pitchFamily="34" charset="-122"/>
                <a:ea typeface="微软雅黑" panose="020B0503020204020204" pitchFamily="34" charset="-122"/>
              </a:rPr>
              <a:t> </a:t>
            </a:r>
            <a:endParaRPr lang="zh-CN" altLang="en-US" sz="36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58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组合 1"/>
          <p:cNvGrpSpPr>
            <a:grpSpLocks/>
          </p:cNvGrpSpPr>
          <p:nvPr/>
        </p:nvGrpSpPr>
        <p:grpSpPr bwMode="auto">
          <a:xfrm rot="1865577">
            <a:off x="5701335" y="2002905"/>
            <a:ext cx="1710369" cy="1171839"/>
            <a:chOff x="7342916" y="764482"/>
            <a:chExt cx="961919" cy="465180"/>
          </a:xfrm>
        </p:grpSpPr>
        <p:sp>
          <p:nvSpPr>
            <p:cNvPr id="3" name="圆角矩形 2"/>
            <p:cNvSpPr/>
            <p:nvPr/>
          </p:nvSpPr>
          <p:spPr>
            <a:xfrm>
              <a:off x="7342916" y="764482"/>
              <a:ext cx="961919" cy="258886"/>
            </a:xfrm>
            <a:prstGeom prst="roundRect">
              <a:avLst>
                <a:gd name="adj" fmla="val 24014"/>
              </a:avLst>
            </a:prstGeom>
            <a:solidFill>
              <a:srgbClr val="C92138"/>
            </a:solidFill>
            <a:ln>
              <a:solidFill>
                <a:srgbClr val="C9213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400" noProof="1">
                  <a:latin typeface="HelveticaRounded LT Bold" panose="02000503060000020004" pitchFamily="2" charset="0"/>
                </a:rPr>
                <a:t>41.2</a:t>
              </a:r>
              <a:r>
                <a:rPr lang="en-US" altLang="zh-CN" sz="4400" baseline="30000" noProof="1">
                  <a:latin typeface="HelveticaRounded LT Bold" panose="02000503060000020004" pitchFamily="2" charset="0"/>
                </a:rPr>
                <a:t>%</a:t>
              </a:r>
              <a:endParaRPr lang="zh-CN" altLang="en-US" sz="4400" baseline="30000" noProof="1">
                <a:latin typeface="HelveticaRounded LT Bold" panose="02000503060000020004" pitchFamily="2" charset="0"/>
              </a:endParaRPr>
            </a:p>
          </p:txBody>
        </p:sp>
        <p:cxnSp>
          <p:nvCxnSpPr>
            <p:cNvPr id="4" name="直接连接符 3"/>
            <p:cNvCxnSpPr>
              <a:stCxn id="3" idx="2"/>
            </p:cNvCxnSpPr>
            <p:nvPr/>
          </p:nvCxnSpPr>
          <p:spPr>
            <a:xfrm rot="19734423" flipH="1">
              <a:off x="7667980" y="1066736"/>
              <a:ext cx="213288" cy="162926"/>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grpSp>
        <p:nvGrpSpPr>
          <p:cNvPr id="2052" name="组合 4"/>
          <p:cNvGrpSpPr>
            <a:grpSpLocks/>
          </p:cNvGrpSpPr>
          <p:nvPr/>
        </p:nvGrpSpPr>
        <p:grpSpPr bwMode="auto">
          <a:xfrm rot="-2415660">
            <a:off x="1312816" y="1917486"/>
            <a:ext cx="1695468" cy="1509577"/>
            <a:chOff x="7320586" y="713372"/>
            <a:chExt cx="961919" cy="629244"/>
          </a:xfrm>
        </p:grpSpPr>
        <p:sp>
          <p:nvSpPr>
            <p:cNvPr id="6" name="圆角矩形 5"/>
            <p:cNvSpPr/>
            <p:nvPr/>
          </p:nvSpPr>
          <p:spPr>
            <a:xfrm>
              <a:off x="7320586" y="713372"/>
              <a:ext cx="961919" cy="259822"/>
            </a:xfrm>
            <a:prstGeom prst="roundRect">
              <a:avLst>
                <a:gd name="adj" fmla="val 24014"/>
              </a:avLst>
            </a:prstGeom>
            <a:solidFill>
              <a:srgbClr val="2DA19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400" noProof="1">
                  <a:latin typeface="HelveticaRounded LT Bold" panose="02000503060000020004" pitchFamily="2" charset="0"/>
                </a:rPr>
                <a:t>58.8</a:t>
              </a:r>
              <a:r>
                <a:rPr lang="en-US" altLang="zh-CN" sz="4400" baseline="30000" noProof="1">
                  <a:latin typeface="HelveticaRounded LT Bold" panose="02000503060000020004" pitchFamily="2" charset="0"/>
                </a:rPr>
                <a:t>%</a:t>
              </a:r>
              <a:endParaRPr lang="zh-CN" altLang="en-US" sz="4400" baseline="30000" noProof="1">
                <a:latin typeface="HelveticaRounded LT Bold" panose="02000503060000020004" pitchFamily="2" charset="0"/>
              </a:endParaRPr>
            </a:p>
          </p:txBody>
        </p:sp>
        <p:cxnSp>
          <p:nvCxnSpPr>
            <p:cNvPr id="7" name="直接连接符 6"/>
            <p:cNvCxnSpPr>
              <a:stCxn id="6" idx="2"/>
            </p:cNvCxnSpPr>
            <p:nvPr/>
          </p:nvCxnSpPr>
          <p:spPr>
            <a:xfrm rot="2415660">
              <a:off x="7666278" y="1031454"/>
              <a:ext cx="294037" cy="31116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饼形 7"/>
          <p:cNvSpPr/>
          <p:nvPr/>
        </p:nvSpPr>
        <p:spPr>
          <a:xfrm>
            <a:off x="2925372" y="2112998"/>
            <a:ext cx="2986088" cy="2987675"/>
          </a:xfrm>
          <a:prstGeom prst="pie">
            <a:avLst>
              <a:gd name="adj1" fmla="val 667918"/>
              <a:gd name="adj2" fmla="val 12504832"/>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0" name="饼形 9"/>
          <p:cNvSpPr/>
          <p:nvPr/>
        </p:nvSpPr>
        <p:spPr>
          <a:xfrm>
            <a:off x="3180960" y="2114585"/>
            <a:ext cx="2751137" cy="2540000"/>
          </a:xfrm>
          <a:prstGeom prst="pie">
            <a:avLst>
              <a:gd name="adj1" fmla="val 12831490"/>
              <a:gd name="adj2" fmla="val 544539"/>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grpSp>
        <p:nvGrpSpPr>
          <p:cNvPr id="2057" name="组合 10"/>
          <p:cNvGrpSpPr>
            <a:grpSpLocks/>
          </p:cNvGrpSpPr>
          <p:nvPr/>
        </p:nvGrpSpPr>
        <p:grpSpPr bwMode="auto">
          <a:xfrm rot="19891324">
            <a:off x="2701535" y="3136935"/>
            <a:ext cx="352425" cy="328613"/>
            <a:chOff x="1438330" y="2458687"/>
            <a:chExt cx="517009" cy="478529"/>
          </a:xfrm>
        </p:grpSpPr>
        <p:sp>
          <p:nvSpPr>
            <p:cNvPr id="12" name="弧形 11"/>
            <p:cNvSpPr/>
            <p:nvPr/>
          </p:nvSpPr>
          <p:spPr>
            <a:xfrm rot="18765323" flipH="1">
              <a:off x="1528218" y="2509368"/>
              <a:ext cx="358319" cy="493720"/>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13" name="椭圆 12"/>
            <p:cNvSpPr/>
            <p:nvPr/>
          </p:nvSpPr>
          <p:spPr>
            <a:xfrm>
              <a:off x="1471406" y="2456584"/>
              <a:ext cx="46577" cy="23348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椭圆 13"/>
            <p:cNvSpPr/>
            <p:nvPr/>
          </p:nvSpPr>
          <p:spPr>
            <a:xfrm rot="1680000">
              <a:off x="1521406" y="2473389"/>
              <a:ext cx="46577" cy="201121"/>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5" name="椭圆 14"/>
            <p:cNvSpPr/>
            <p:nvPr/>
          </p:nvSpPr>
          <p:spPr>
            <a:xfrm rot="5040000">
              <a:off x="1528582" y="2561469"/>
              <a:ext cx="46235" cy="13507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6" name="椭圆 15"/>
            <p:cNvSpPr/>
            <p:nvPr/>
          </p:nvSpPr>
          <p:spPr>
            <a:xfrm rot="-2400000">
              <a:off x="1435858" y="2514876"/>
              <a:ext cx="46577" cy="154885"/>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grpSp>
        <p:nvGrpSpPr>
          <p:cNvPr id="2063" name="组合 16"/>
          <p:cNvGrpSpPr>
            <a:grpSpLocks/>
          </p:cNvGrpSpPr>
          <p:nvPr/>
        </p:nvGrpSpPr>
        <p:grpSpPr bwMode="auto">
          <a:xfrm>
            <a:off x="3158735" y="4030698"/>
            <a:ext cx="250825" cy="227012"/>
            <a:chOff x="3351213" y="3751580"/>
            <a:chExt cx="366237" cy="332735"/>
          </a:xfrm>
        </p:grpSpPr>
        <p:sp>
          <p:nvSpPr>
            <p:cNvPr id="18" name="椭圆 17"/>
            <p:cNvSpPr/>
            <p:nvPr/>
          </p:nvSpPr>
          <p:spPr>
            <a:xfrm>
              <a:off x="3351213" y="3751580"/>
              <a:ext cx="166893" cy="1675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椭圆 18"/>
            <p:cNvSpPr/>
            <p:nvPr/>
          </p:nvSpPr>
          <p:spPr>
            <a:xfrm>
              <a:off x="3383664" y="3826038"/>
              <a:ext cx="55631" cy="55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椭圆 19"/>
            <p:cNvSpPr/>
            <p:nvPr/>
          </p:nvSpPr>
          <p:spPr>
            <a:xfrm>
              <a:off x="3550557" y="3751580"/>
              <a:ext cx="166893" cy="1675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椭圆 20"/>
            <p:cNvSpPr/>
            <p:nvPr/>
          </p:nvSpPr>
          <p:spPr>
            <a:xfrm>
              <a:off x="3594598" y="3826038"/>
              <a:ext cx="57950" cy="55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任意多边形 21"/>
            <p:cNvSpPr/>
            <p:nvPr/>
          </p:nvSpPr>
          <p:spPr>
            <a:xfrm flipV="1">
              <a:off x="3430023" y="4014510"/>
              <a:ext cx="217888" cy="69805"/>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grpSp>
        <p:nvGrpSpPr>
          <p:cNvPr id="2069" name="组合 22"/>
          <p:cNvGrpSpPr>
            <a:grpSpLocks/>
          </p:cNvGrpSpPr>
          <p:nvPr/>
        </p:nvGrpSpPr>
        <p:grpSpPr bwMode="auto">
          <a:xfrm rot="14143728">
            <a:off x="3267478" y="4737929"/>
            <a:ext cx="354013" cy="327025"/>
            <a:chOff x="1438330" y="2458687"/>
            <a:chExt cx="517009" cy="478529"/>
          </a:xfrm>
        </p:grpSpPr>
        <p:sp>
          <p:nvSpPr>
            <p:cNvPr id="24" name="弧形 23"/>
            <p:cNvSpPr/>
            <p:nvPr/>
          </p:nvSpPr>
          <p:spPr>
            <a:xfrm rot="18765323" flipH="1">
              <a:off x="1530869" y="2510446"/>
              <a:ext cx="357735" cy="49382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25" name="椭圆 24"/>
            <p:cNvSpPr/>
            <p:nvPr/>
          </p:nvSpPr>
          <p:spPr>
            <a:xfrm>
              <a:off x="1470743" y="2457324"/>
              <a:ext cx="46368" cy="2322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椭圆 25"/>
            <p:cNvSpPr/>
            <p:nvPr/>
          </p:nvSpPr>
          <p:spPr>
            <a:xfrm rot="1680000">
              <a:off x="1522158" y="2475201"/>
              <a:ext cx="46368" cy="2020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椭圆 26"/>
            <p:cNvSpPr/>
            <p:nvPr/>
          </p:nvSpPr>
          <p:spPr>
            <a:xfrm rot="5040000">
              <a:off x="1528005" y="2562230"/>
              <a:ext cx="46459" cy="134469"/>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椭圆 27"/>
            <p:cNvSpPr/>
            <p:nvPr/>
          </p:nvSpPr>
          <p:spPr>
            <a:xfrm rot="-2400000">
              <a:off x="1437401" y="2517865"/>
              <a:ext cx="46368" cy="15563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grpSp>
        <p:nvGrpSpPr>
          <p:cNvPr id="2075" name="组合 40"/>
          <p:cNvGrpSpPr>
            <a:grpSpLocks/>
          </p:cNvGrpSpPr>
          <p:nvPr/>
        </p:nvGrpSpPr>
        <p:grpSpPr bwMode="auto">
          <a:xfrm rot="10410575" flipH="1" flipV="1">
            <a:off x="4587485" y="2794035"/>
            <a:ext cx="354012" cy="327025"/>
            <a:chOff x="1438330" y="2458687"/>
            <a:chExt cx="517009" cy="478529"/>
          </a:xfrm>
        </p:grpSpPr>
        <p:sp>
          <p:nvSpPr>
            <p:cNvPr id="42" name="弧形 41"/>
            <p:cNvSpPr/>
            <p:nvPr/>
          </p:nvSpPr>
          <p:spPr>
            <a:xfrm rot="18765323" flipH="1">
              <a:off x="1527540" y="2510580"/>
              <a:ext cx="357735" cy="49382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43" name="椭圆 42"/>
            <p:cNvSpPr/>
            <p:nvPr/>
          </p:nvSpPr>
          <p:spPr>
            <a:xfrm>
              <a:off x="1471839" y="2458268"/>
              <a:ext cx="46369" cy="2322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4" name="椭圆 43"/>
            <p:cNvSpPr/>
            <p:nvPr/>
          </p:nvSpPr>
          <p:spPr>
            <a:xfrm rot="1680000">
              <a:off x="1523434" y="2471067"/>
              <a:ext cx="46369" cy="2020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5" name="椭圆 44"/>
            <p:cNvSpPr/>
            <p:nvPr/>
          </p:nvSpPr>
          <p:spPr>
            <a:xfrm rot="5040000">
              <a:off x="1530791" y="2563003"/>
              <a:ext cx="46459" cy="134469"/>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6" name="椭圆 45"/>
            <p:cNvSpPr/>
            <p:nvPr/>
          </p:nvSpPr>
          <p:spPr>
            <a:xfrm rot="-2400000">
              <a:off x="1438382" y="2513826"/>
              <a:ext cx="46369" cy="15563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grpSp>
        <p:nvGrpSpPr>
          <p:cNvPr id="2081" name="组合 46"/>
          <p:cNvGrpSpPr>
            <a:grpSpLocks/>
          </p:cNvGrpSpPr>
          <p:nvPr/>
        </p:nvGrpSpPr>
        <p:grpSpPr bwMode="auto">
          <a:xfrm rot="12202517" flipV="1">
            <a:off x="5700322" y="2890873"/>
            <a:ext cx="354013" cy="327025"/>
            <a:chOff x="1438330" y="2458687"/>
            <a:chExt cx="517009" cy="478529"/>
          </a:xfrm>
        </p:grpSpPr>
        <p:sp>
          <p:nvSpPr>
            <p:cNvPr id="48" name="弧形 47"/>
            <p:cNvSpPr/>
            <p:nvPr/>
          </p:nvSpPr>
          <p:spPr>
            <a:xfrm rot="18765323" flipH="1">
              <a:off x="1530573" y="2509642"/>
              <a:ext cx="357735" cy="49382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49" name="椭圆 48"/>
            <p:cNvSpPr/>
            <p:nvPr/>
          </p:nvSpPr>
          <p:spPr>
            <a:xfrm>
              <a:off x="1470522" y="2458404"/>
              <a:ext cx="46368" cy="2322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0" name="椭圆 49"/>
            <p:cNvSpPr/>
            <p:nvPr/>
          </p:nvSpPr>
          <p:spPr>
            <a:xfrm rot="1680000">
              <a:off x="1521823" y="2471680"/>
              <a:ext cx="46368" cy="202096"/>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1" name="椭圆 50"/>
            <p:cNvSpPr/>
            <p:nvPr/>
          </p:nvSpPr>
          <p:spPr>
            <a:xfrm rot="5040000">
              <a:off x="1527539" y="2562397"/>
              <a:ext cx="46459" cy="134469"/>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2" name="椭圆 51"/>
            <p:cNvSpPr/>
            <p:nvPr/>
          </p:nvSpPr>
          <p:spPr>
            <a:xfrm rot="-2400000">
              <a:off x="1438347" y="2515699"/>
              <a:ext cx="46368" cy="15563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grpSp>
        <p:nvGrpSpPr>
          <p:cNvPr id="2087" name="组合 57"/>
          <p:cNvGrpSpPr>
            <a:grpSpLocks/>
          </p:cNvGrpSpPr>
          <p:nvPr/>
        </p:nvGrpSpPr>
        <p:grpSpPr bwMode="auto">
          <a:xfrm>
            <a:off x="5403460" y="3043273"/>
            <a:ext cx="250825" cy="287337"/>
            <a:chOff x="3351213" y="3751580"/>
            <a:chExt cx="366237" cy="420066"/>
          </a:xfrm>
        </p:grpSpPr>
        <p:sp>
          <p:nvSpPr>
            <p:cNvPr id="59" name="椭圆 58"/>
            <p:cNvSpPr/>
            <p:nvPr/>
          </p:nvSpPr>
          <p:spPr>
            <a:xfrm>
              <a:off x="3351213" y="3751580"/>
              <a:ext cx="166893" cy="1670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0" name="椭圆 59"/>
            <p:cNvSpPr/>
            <p:nvPr/>
          </p:nvSpPr>
          <p:spPr>
            <a:xfrm>
              <a:off x="3436977" y="3774788"/>
              <a:ext cx="55631" cy="556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1" name="椭圆 60"/>
            <p:cNvSpPr/>
            <p:nvPr/>
          </p:nvSpPr>
          <p:spPr>
            <a:xfrm>
              <a:off x="3550557" y="3751580"/>
              <a:ext cx="166893" cy="1670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2" name="椭圆 61"/>
            <p:cNvSpPr/>
            <p:nvPr/>
          </p:nvSpPr>
          <p:spPr>
            <a:xfrm>
              <a:off x="3629368" y="3770146"/>
              <a:ext cx="57948" cy="5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3" name="任意多边形 62"/>
            <p:cNvSpPr/>
            <p:nvPr/>
          </p:nvSpPr>
          <p:spPr>
            <a:xfrm flipV="1">
              <a:off x="3443931" y="4099702"/>
              <a:ext cx="217888" cy="71944"/>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pic>
        <p:nvPicPr>
          <p:cNvPr id="64" name="图片 6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22226" y="4825984"/>
            <a:ext cx="1821648" cy="620155"/>
          </a:xfrm>
          <a:prstGeom prst="rect">
            <a:avLst/>
          </a:prstGeom>
        </p:spPr>
      </p:pic>
      <p:sp>
        <p:nvSpPr>
          <p:cNvPr id="67" name="圆角矩形 66"/>
          <p:cNvSpPr/>
          <p:nvPr/>
        </p:nvSpPr>
        <p:spPr>
          <a:xfrm>
            <a:off x="7461250" y="5840413"/>
            <a:ext cx="781050" cy="325437"/>
          </a:xfrm>
          <a:prstGeom prst="roundRect">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noProof="1"/>
              <a:t>14</a:t>
            </a:r>
            <a:endParaRPr lang="zh-CN" altLang="en-US" noProof="1"/>
          </a:p>
        </p:txBody>
      </p:sp>
      <p:sp>
        <p:nvSpPr>
          <p:cNvPr id="68" name="圆角矩形 67"/>
          <p:cNvSpPr/>
          <p:nvPr/>
        </p:nvSpPr>
        <p:spPr>
          <a:xfrm>
            <a:off x="7461250" y="5224463"/>
            <a:ext cx="781050" cy="325437"/>
          </a:xfrm>
          <a:prstGeom prst="roundRect">
            <a:avLst/>
          </a:prstGeom>
          <a:solidFill>
            <a:srgbClr val="2DA1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noProof="1"/>
              <a:t>20</a:t>
            </a:r>
          </a:p>
        </p:txBody>
      </p:sp>
      <p:sp>
        <p:nvSpPr>
          <p:cNvPr id="2097" name="文本框 68"/>
          <p:cNvSpPr txBox="1">
            <a:spLocks noChangeArrowheads="1"/>
          </p:cNvSpPr>
          <p:nvPr/>
        </p:nvSpPr>
        <p:spPr bwMode="auto">
          <a:xfrm>
            <a:off x="6648450" y="5154613"/>
            <a:ext cx="94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Pass</a:t>
            </a:r>
            <a:endParaRPr lang="zh-CN" altLang="en-US"/>
          </a:p>
        </p:txBody>
      </p:sp>
      <p:sp>
        <p:nvSpPr>
          <p:cNvPr id="2098" name="文本框 69"/>
          <p:cNvSpPr txBox="1">
            <a:spLocks noChangeArrowheads="1"/>
          </p:cNvSpPr>
          <p:nvPr/>
        </p:nvSpPr>
        <p:spPr bwMode="auto">
          <a:xfrm>
            <a:off x="6673850" y="5791200"/>
            <a:ext cx="94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Fail</a:t>
            </a:r>
            <a:endParaRPr lang="zh-CN" altLang="en-US"/>
          </a:p>
        </p:txBody>
      </p:sp>
      <p:sp>
        <p:nvSpPr>
          <p:cNvPr id="71" name="椭圆形标注 70"/>
          <p:cNvSpPr/>
          <p:nvPr/>
        </p:nvSpPr>
        <p:spPr>
          <a:xfrm>
            <a:off x="5272088" y="5578475"/>
            <a:ext cx="1330325" cy="517525"/>
          </a:xfrm>
          <a:prstGeom prst="wedgeEllipseCallout">
            <a:avLst>
              <a:gd name="adj1" fmla="val 51008"/>
              <a:gd name="adj2" fmla="val 36101"/>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noProof="1"/>
              <a:t>Minor</a:t>
            </a:r>
            <a:endParaRPr lang="zh-CN" altLang="en-US" noProof="1"/>
          </a:p>
        </p:txBody>
      </p:sp>
      <p:sp>
        <p:nvSpPr>
          <p:cNvPr id="53" name="矩形 52"/>
          <p:cNvSpPr/>
          <p:nvPr/>
        </p:nvSpPr>
        <p:spPr>
          <a:xfrm>
            <a:off x="681825" y="492912"/>
            <a:ext cx="1826141" cy="584775"/>
          </a:xfrm>
          <a:prstGeom prst="rect">
            <a:avLst/>
          </a:prstGeom>
        </p:spPr>
        <p:txBody>
          <a:bodyPr wrap="none">
            <a:spAutoFit/>
          </a:bodyPr>
          <a:lstStyle/>
          <a:p>
            <a:r>
              <a:rPr lang="zh-CN" altLang="en-US" sz="3200" dirty="0">
                <a:solidFill>
                  <a:srgbClr val="1E2223"/>
                </a:solidFill>
                <a:latin typeface="SciFly" panose="02000606030000020004" pitchFamily="2" charset="0"/>
                <a:ea typeface="方正兰亭粗黑简体" panose="02000000000000000000"/>
              </a:rPr>
              <a:t>界面</a:t>
            </a:r>
            <a:r>
              <a:rPr lang="zh-CN" altLang="en-US" sz="3200" dirty="0" smtClean="0">
                <a:solidFill>
                  <a:srgbClr val="1E2223"/>
                </a:solidFill>
                <a:latin typeface="SciFly" panose="02000606030000020004" pitchFamily="2" charset="0"/>
                <a:ea typeface="方正兰亭粗黑简体" panose="02000000000000000000"/>
              </a:rPr>
              <a:t>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56" name="图片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1975" y="264532"/>
            <a:ext cx="1098046" cy="1017192"/>
          </a:xfrm>
          <a:prstGeom prst="rect">
            <a:avLst/>
          </a:prstGeom>
        </p:spPr>
      </p:pic>
    </p:spTree>
    <p:extLst>
      <p:ext uri="{BB962C8B-B14F-4D97-AF65-F5344CB8AC3E}">
        <p14:creationId xmlns:p14="http://schemas.microsoft.com/office/powerpoint/2010/main" val="515702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1825" y="1224366"/>
            <a:ext cx="8878833" cy="1569660"/>
          </a:xfrm>
          <a:prstGeom prst="rect">
            <a:avLst/>
          </a:prstGeom>
          <a:noFill/>
        </p:spPr>
        <p:txBody>
          <a:bodyPr wrap="square" rtlCol="0">
            <a:spAutoFit/>
          </a:bodyPr>
          <a:lstStyle/>
          <a:p>
            <a:r>
              <a:rPr lang="zh-CN" altLang="en-US" sz="2400" dirty="0" smtClean="0"/>
              <a:t>操作系统：</a:t>
            </a:r>
            <a:endParaRPr lang="en-US" altLang="zh-CN" sz="2400" dirty="0" smtClean="0"/>
          </a:p>
          <a:p>
            <a:r>
              <a:rPr lang="en-US" altLang="zh-CN" sz="2400" dirty="0" smtClean="0"/>
              <a:t>Windows: Windows XP, Windows 7, Windows 8.1, Windows 10</a:t>
            </a:r>
          </a:p>
          <a:p>
            <a:r>
              <a:rPr lang="en-US" altLang="zh-CN" sz="2400" dirty="0" smtClean="0"/>
              <a:t>Linux: Ubuntu12.04 LTS, </a:t>
            </a:r>
            <a:r>
              <a:rPr lang="en-US" altLang="zh-CN" sz="2400" dirty="0" err="1" smtClean="0"/>
              <a:t>Debian</a:t>
            </a:r>
            <a:r>
              <a:rPr lang="en-US" altLang="zh-CN" sz="2400" dirty="0" smtClean="0"/>
              <a:t> Lenny, </a:t>
            </a:r>
            <a:r>
              <a:rPr lang="en-US" altLang="zh-CN" sz="2400" dirty="0" err="1" smtClean="0"/>
              <a:t>Debian</a:t>
            </a:r>
            <a:r>
              <a:rPr lang="en-US" altLang="zh-CN" sz="2400" dirty="0" smtClean="0"/>
              <a:t> 6.0</a:t>
            </a:r>
          </a:p>
          <a:p>
            <a:r>
              <a:rPr lang="en-US" altLang="zh-CN" sz="2400" dirty="0" smtClean="0"/>
              <a:t>Mac OS: Mac OS X 10.8(Mountain Lion)</a:t>
            </a:r>
            <a:endParaRPr lang="zh-CN" altLang="en-US" sz="2400" dirty="0"/>
          </a:p>
        </p:txBody>
      </p:sp>
      <p:sp>
        <p:nvSpPr>
          <p:cNvPr id="4" name="文本框 3"/>
          <p:cNvSpPr txBox="1"/>
          <p:nvPr/>
        </p:nvSpPr>
        <p:spPr>
          <a:xfrm>
            <a:off x="681825" y="2793076"/>
            <a:ext cx="8744989" cy="2308324"/>
          </a:xfrm>
          <a:prstGeom prst="rect">
            <a:avLst/>
          </a:prstGeom>
          <a:noFill/>
        </p:spPr>
        <p:txBody>
          <a:bodyPr wrap="square" rtlCol="0">
            <a:spAutoFit/>
          </a:bodyPr>
          <a:lstStyle/>
          <a:p>
            <a:r>
              <a:rPr lang="zh-CN" altLang="en-US" sz="2400" dirty="0" smtClean="0"/>
              <a:t>浏览器：</a:t>
            </a:r>
            <a:endParaRPr lang="en-US" altLang="zh-CN" sz="2400" dirty="0" smtClean="0"/>
          </a:p>
          <a:p>
            <a:r>
              <a:rPr lang="en-US" altLang="zh-CN" sz="2400" dirty="0" smtClean="0"/>
              <a:t>IE: 6, 7, 8, 9, 10, 11, Edge</a:t>
            </a:r>
          </a:p>
          <a:p>
            <a:r>
              <a:rPr lang="en-US" altLang="zh-CN" sz="2400" dirty="0" smtClean="0"/>
              <a:t>Firefox: 44, 45, 46, 47, 48, 49, 50</a:t>
            </a:r>
          </a:p>
          <a:p>
            <a:r>
              <a:rPr lang="en-US" altLang="zh-CN" sz="2400" dirty="0" smtClean="0"/>
              <a:t>Chrome: 45, 51, 53, 54, 55</a:t>
            </a:r>
          </a:p>
          <a:p>
            <a:r>
              <a:rPr lang="en-US" altLang="zh-CN" sz="2400" dirty="0" smtClean="0"/>
              <a:t>Opera: 12.00, 12.12,  12.14, 12.16, </a:t>
            </a:r>
          </a:p>
          <a:p>
            <a:r>
              <a:rPr lang="en-US" altLang="zh-CN" sz="2400" dirty="0" smtClean="0"/>
              <a:t>Safari: 9.1.3</a:t>
            </a:r>
            <a:endParaRPr lang="zh-CN" altLang="en-US" sz="2400" dirty="0"/>
          </a:p>
        </p:txBody>
      </p:sp>
      <p:sp>
        <p:nvSpPr>
          <p:cNvPr id="5" name="文本框 4"/>
          <p:cNvSpPr txBox="1"/>
          <p:nvPr/>
        </p:nvSpPr>
        <p:spPr>
          <a:xfrm>
            <a:off x="681825" y="5100450"/>
            <a:ext cx="6171421" cy="1569660"/>
          </a:xfrm>
          <a:prstGeom prst="rect">
            <a:avLst/>
          </a:prstGeom>
          <a:noFill/>
        </p:spPr>
        <p:txBody>
          <a:bodyPr wrap="square" rtlCol="0">
            <a:spAutoFit/>
          </a:bodyPr>
          <a:lstStyle/>
          <a:p>
            <a:r>
              <a:rPr lang="zh-CN" altLang="en-US" sz="2400" dirty="0" smtClean="0"/>
              <a:t>分辨率：</a:t>
            </a:r>
            <a:endParaRPr lang="en-US" altLang="zh-CN" sz="2400" dirty="0" smtClean="0"/>
          </a:p>
          <a:p>
            <a:r>
              <a:rPr lang="en-US" altLang="zh-CN" sz="2400" dirty="0" smtClean="0"/>
              <a:t>977*668, 1024*768, 1024*772, 1280*1024, 1366*768, 1440*900, 1440*990, 1600*907, 1600*900,</a:t>
            </a:r>
          </a:p>
        </p:txBody>
      </p:sp>
      <p:sp>
        <p:nvSpPr>
          <p:cNvPr id="6" name="矩形 5"/>
          <p:cNvSpPr/>
          <p:nvPr/>
        </p:nvSpPr>
        <p:spPr>
          <a:xfrm>
            <a:off x="681825" y="492912"/>
            <a:ext cx="2236510"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兼容性测试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3" y="258031"/>
            <a:ext cx="1131342" cy="1048037"/>
          </a:xfrm>
          <a:prstGeom prst="rect">
            <a:avLst/>
          </a:prstGeom>
        </p:spPr>
      </p:pic>
    </p:spTree>
    <p:extLst>
      <p:ext uri="{BB962C8B-B14F-4D97-AF65-F5344CB8AC3E}">
        <p14:creationId xmlns:p14="http://schemas.microsoft.com/office/powerpoint/2010/main" val="320746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954655" cy="923330"/>
          </a:xfrm>
          <a:prstGeom prst="rect">
            <a:avLst/>
          </a:prstGeom>
        </p:spPr>
        <p:txBody>
          <a:bodyPr wrap="none">
            <a:spAutoFit/>
          </a:bodyPr>
          <a:lstStyle/>
          <a:p>
            <a:r>
              <a:rPr lang="zh-CN" altLang="en-US" sz="5400" dirty="0" smtClean="0">
                <a:solidFill>
                  <a:srgbClr val="1E2223"/>
                </a:solidFill>
                <a:latin typeface="SciFly" panose="02000606030000020004" pitchFamily="2" charset="0"/>
                <a:ea typeface="华康少女文字W5(P)" panose="040F0500000000000000" pitchFamily="82" charset="-122"/>
              </a:rPr>
              <a:t>报告内容</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2663989" y="2140176"/>
            <a:ext cx="2000869" cy="646331"/>
          </a:xfrm>
          <a:prstGeom prst="rect">
            <a:avLst/>
          </a:prstGeom>
          <a:noFill/>
        </p:spPr>
        <p:txBody>
          <a:bodyPr wrap="none" rtlCol="0">
            <a:spAutoFit/>
          </a:bodyPr>
          <a:lstStyle/>
          <a:p>
            <a:r>
              <a:rPr lang="en-US" altLang="zh-CN" sz="3600" spc="300" dirty="0" smtClean="0">
                <a:solidFill>
                  <a:srgbClr val="1E2223"/>
                </a:solidFill>
                <a:latin typeface="方正兰亭粗黑简体" panose="02000000000000000000" pitchFamily="2" charset="-122"/>
                <a:ea typeface="方正兰亭粗黑简体" panose="02000000000000000000" pitchFamily="2" charset="-122"/>
              </a:rPr>
              <a:t>1</a:t>
            </a:r>
            <a:r>
              <a:rPr lang="zh-CN" altLang="en-US" sz="3600" spc="300" dirty="0" smtClean="0">
                <a:solidFill>
                  <a:srgbClr val="1E2223"/>
                </a:solidFill>
                <a:latin typeface="方正兰亭粗黑简体" panose="02000000000000000000" pitchFamily="2" charset="-122"/>
                <a:ea typeface="方正兰亭粗黑简体" panose="02000000000000000000" pitchFamily="2" charset="-122"/>
              </a:rPr>
              <a:t>、结论</a:t>
            </a:r>
            <a:endParaRPr lang="zh-CN" altLang="en-US" sz="3600" spc="300" dirty="0">
              <a:solidFill>
                <a:srgbClr val="1E2223"/>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2663989" y="3111063"/>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2</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、测试数据分析</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2663989" y="4081950"/>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3</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、测试工作介绍</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2663828" y="5052837"/>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4</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、建议</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1186275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20105578">
            <a:off x="1635808" y="1459855"/>
            <a:ext cx="1491857" cy="2253537"/>
            <a:chOff x="7362931" y="750073"/>
            <a:chExt cx="961919" cy="1453035"/>
          </a:xfrm>
        </p:grpSpPr>
        <p:sp>
          <p:nvSpPr>
            <p:cNvPr id="3" name="圆角矩形 2"/>
            <p:cNvSpPr/>
            <p:nvPr/>
          </p:nvSpPr>
          <p:spPr>
            <a:xfrm>
              <a:off x="7362931" y="750073"/>
              <a:ext cx="961919" cy="259308"/>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HelveticaRounded LT Bold" panose="02000503060000020004" pitchFamily="2" charset="0"/>
                </a:rPr>
                <a:t>91.4</a:t>
              </a:r>
              <a:r>
                <a:rPr lang="en-US" altLang="zh-CN" sz="3200" baseline="30000" dirty="0" smtClean="0">
                  <a:latin typeface="HelveticaRounded LT Bold" panose="02000503060000020004" pitchFamily="2" charset="0"/>
                </a:rPr>
                <a:t>%</a:t>
              </a:r>
              <a:endParaRPr lang="zh-CN" altLang="en-US" sz="1400" baseline="30000" dirty="0">
                <a:latin typeface="HelveticaRounded LT Bold" panose="02000503060000020004" pitchFamily="2" charset="0"/>
              </a:endParaRPr>
            </a:p>
          </p:txBody>
        </p:sp>
        <p:cxnSp>
          <p:nvCxnSpPr>
            <p:cNvPr id="4" name="直接连接符 3"/>
            <p:cNvCxnSpPr>
              <a:stCxn id="3" idx="2"/>
            </p:cNvCxnSpPr>
            <p:nvPr/>
          </p:nvCxnSpPr>
          <p:spPr>
            <a:xfrm>
              <a:off x="7843891" y="1009381"/>
              <a:ext cx="0" cy="1193727"/>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rot="1544341">
            <a:off x="6192149" y="1849975"/>
            <a:ext cx="1240870" cy="1874407"/>
            <a:chOff x="7362931" y="750073"/>
            <a:chExt cx="961919" cy="1453035"/>
          </a:xfrm>
        </p:grpSpPr>
        <p:sp>
          <p:nvSpPr>
            <p:cNvPr id="6" name="圆角矩形 5"/>
            <p:cNvSpPr/>
            <p:nvPr/>
          </p:nvSpPr>
          <p:spPr>
            <a:xfrm>
              <a:off x="7362931" y="750073"/>
              <a:ext cx="961919" cy="259308"/>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HelveticaRounded LT Bold" panose="02000503060000020004" pitchFamily="2" charset="0"/>
                </a:rPr>
                <a:t>8.6</a:t>
              </a:r>
              <a:r>
                <a:rPr lang="en-US" altLang="zh-CN" sz="3200" baseline="30000" dirty="0" smtClean="0">
                  <a:latin typeface="HelveticaRounded LT Bold" panose="02000503060000020004" pitchFamily="2" charset="0"/>
                </a:rPr>
                <a:t>%</a:t>
              </a:r>
              <a:endParaRPr lang="zh-CN" altLang="en-US" sz="1400" baseline="30000" dirty="0">
                <a:latin typeface="HelveticaRounded LT Bold" panose="02000503060000020004" pitchFamily="2" charset="0"/>
              </a:endParaRPr>
            </a:p>
          </p:txBody>
        </p:sp>
        <p:cxnSp>
          <p:nvCxnSpPr>
            <p:cNvPr id="7" name="直接连接符 6"/>
            <p:cNvCxnSpPr>
              <a:stCxn id="6" idx="2"/>
            </p:cNvCxnSpPr>
            <p:nvPr/>
          </p:nvCxnSpPr>
          <p:spPr>
            <a:xfrm>
              <a:off x="7843891" y="1009381"/>
              <a:ext cx="0" cy="1193727"/>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8" name="饼形 7"/>
          <p:cNvSpPr/>
          <p:nvPr/>
        </p:nvSpPr>
        <p:spPr>
          <a:xfrm>
            <a:off x="3063319" y="2420743"/>
            <a:ext cx="2986088" cy="2986088"/>
          </a:xfrm>
          <a:prstGeom prst="pie">
            <a:avLst>
              <a:gd name="adj1" fmla="val 667918"/>
              <a:gd name="adj2" fmla="val 18676363"/>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a:off x="3780635" y="2395187"/>
            <a:ext cx="2445609" cy="2911069"/>
          </a:xfrm>
          <a:prstGeom prst="pie">
            <a:avLst>
              <a:gd name="adj1" fmla="val 18834590"/>
              <a:gd name="adj2" fmla="val 507274"/>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rot="19891324">
            <a:off x="2839241" y="3444567"/>
            <a:ext cx="353644" cy="327323"/>
            <a:chOff x="1438330" y="2458687"/>
            <a:chExt cx="517009" cy="478529"/>
          </a:xfrm>
        </p:grpSpPr>
        <p:sp>
          <p:nvSpPr>
            <p:cNvPr id="12" name="弧形 11"/>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3297476" y="4337967"/>
            <a:ext cx="249655" cy="226817"/>
            <a:chOff x="3351213" y="3751580"/>
            <a:chExt cx="366237" cy="332735"/>
          </a:xfrm>
        </p:grpSpPr>
        <p:sp>
          <p:nvSpPr>
            <p:cNvPr id="18" name="椭圆 17"/>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4143728">
            <a:off x="3405812" y="5044196"/>
            <a:ext cx="353644" cy="327323"/>
            <a:chOff x="1438330" y="2458687"/>
            <a:chExt cx="517009" cy="478529"/>
          </a:xfrm>
        </p:grpSpPr>
        <p:sp>
          <p:nvSpPr>
            <p:cNvPr id="24" name="弧形 23"/>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rot="10410575" flipH="1" flipV="1">
            <a:off x="5307802" y="3172380"/>
            <a:ext cx="353644" cy="327323"/>
            <a:chOff x="1438330" y="2458687"/>
            <a:chExt cx="517009" cy="478529"/>
          </a:xfrm>
        </p:grpSpPr>
        <p:sp>
          <p:nvSpPr>
            <p:cNvPr id="42" name="弧形 41"/>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椭圆 42"/>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rot="12202517" flipV="1">
            <a:off x="6077960" y="3478149"/>
            <a:ext cx="353644" cy="327323"/>
            <a:chOff x="1438330" y="2458687"/>
            <a:chExt cx="517009" cy="478529"/>
          </a:xfrm>
        </p:grpSpPr>
        <p:sp>
          <p:nvSpPr>
            <p:cNvPr id="48" name="弧形 47"/>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椭圆 48"/>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5870620" y="3348053"/>
            <a:ext cx="249655" cy="286348"/>
            <a:chOff x="3351213" y="3751580"/>
            <a:chExt cx="366237" cy="420066"/>
          </a:xfrm>
        </p:grpSpPr>
        <p:sp>
          <p:nvSpPr>
            <p:cNvPr id="59" name="椭圆 58"/>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436629" y="3774746"/>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630460" y="3771254"/>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flipV="1">
              <a:off x="3444363" y="4100838"/>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圆角矩形 66"/>
          <p:cNvSpPr/>
          <p:nvPr/>
        </p:nvSpPr>
        <p:spPr>
          <a:xfrm>
            <a:off x="7460932" y="5839641"/>
            <a:ext cx="781396" cy="326481"/>
          </a:xfrm>
          <a:prstGeom prst="roundRect">
            <a:avLst/>
          </a:prstGeom>
          <a:solidFill>
            <a:srgbClr val="C92138"/>
          </a:solidFill>
          <a:ln>
            <a:solidFill>
              <a:srgbClr val="C92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圆角矩形 67"/>
          <p:cNvSpPr/>
          <p:nvPr/>
        </p:nvSpPr>
        <p:spPr>
          <a:xfrm>
            <a:off x="7460932" y="5223885"/>
            <a:ext cx="781396" cy="326481"/>
          </a:xfrm>
          <a:prstGeom prst="roundRect">
            <a:avLst/>
          </a:prstGeom>
          <a:solidFill>
            <a:srgbClr val="2DA194"/>
          </a:solidFill>
          <a:ln>
            <a:solidFill>
              <a:srgbClr val="2DA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32</a:t>
            </a:r>
            <a:endParaRPr lang="zh-CN" altLang="en-US" dirty="0"/>
          </a:p>
        </p:txBody>
      </p:sp>
      <p:sp>
        <p:nvSpPr>
          <p:cNvPr id="69" name="文本框 68"/>
          <p:cNvSpPr txBox="1"/>
          <p:nvPr/>
        </p:nvSpPr>
        <p:spPr>
          <a:xfrm>
            <a:off x="6648153" y="5155016"/>
            <a:ext cx="943287" cy="369332"/>
          </a:xfrm>
          <a:prstGeom prst="rect">
            <a:avLst/>
          </a:prstGeom>
          <a:noFill/>
        </p:spPr>
        <p:txBody>
          <a:bodyPr wrap="square" rtlCol="0">
            <a:spAutoFit/>
          </a:bodyPr>
          <a:lstStyle/>
          <a:p>
            <a:r>
              <a:rPr lang="en-US" altLang="zh-CN" dirty="0" smtClean="0"/>
              <a:t>Pass</a:t>
            </a:r>
            <a:endParaRPr lang="zh-CN" altLang="en-US" dirty="0"/>
          </a:p>
        </p:txBody>
      </p:sp>
      <p:sp>
        <p:nvSpPr>
          <p:cNvPr id="70" name="文本框 69"/>
          <p:cNvSpPr txBox="1"/>
          <p:nvPr/>
        </p:nvSpPr>
        <p:spPr>
          <a:xfrm>
            <a:off x="6673388" y="5790757"/>
            <a:ext cx="943287" cy="369332"/>
          </a:xfrm>
          <a:prstGeom prst="rect">
            <a:avLst/>
          </a:prstGeom>
          <a:noFill/>
        </p:spPr>
        <p:txBody>
          <a:bodyPr wrap="square" rtlCol="0">
            <a:spAutoFit/>
          </a:bodyPr>
          <a:lstStyle/>
          <a:p>
            <a:r>
              <a:rPr lang="en-US" altLang="zh-CN" dirty="0" smtClean="0"/>
              <a:t>Fail</a:t>
            </a:r>
            <a:endParaRPr lang="zh-CN" altLang="en-US" dirty="0"/>
          </a:p>
        </p:txBody>
      </p:sp>
      <p:sp>
        <p:nvSpPr>
          <p:cNvPr id="71" name="椭圆形标注 70"/>
          <p:cNvSpPr/>
          <p:nvPr/>
        </p:nvSpPr>
        <p:spPr>
          <a:xfrm>
            <a:off x="5272383" y="5578241"/>
            <a:ext cx="1329795" cy="516982"/>
          </a:xfrm>
          <a:prstGeom prst="wedgeEllipseCallout">
            <a:avLst>
              <a:gd name="adj1" fmla="val 51008"/>
              <a:gd name="adj2" fmla="val 36101"/>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Minor</a:t>
            </a:r>
            <a:endParaRPr lang="zh-CN" altLang="en-US" dirty="0"/>
          </a:p>
        </p:txBody>
      </p:sp>
      <p:sp>
        <p:nvSpPr>
          <p:cNvPr id="53" name="矩形 52"/>
          <p:cNvSpPr/>
          <p:nvPr/>
        </p:nvSpPr>
        <p:spPr>
          <a:xfrm>
            <a:off x="681825" y="492912"/>
            <a:ext cx="2236510"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兼容性测试</a:t>
            </a:r>
            <a:endParaRPr lang="zh-CN" altLang="en-US" sz="3200" dirty="0">
              <a:solidFill>
                <a:srgbClr val="1E2223"/>
              </a:solidFill>
              <a:latin typeface="SciFly" panose="02000606030000020004" pitchFamily="2" charset="0"/>
              <a:ea typeface="方正兰亭粗黑简体" panose="02000000000000000000"/>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3" y="258031"/>
            <a:ext cx="1131342" cy="1048037"/>
          </a:xfrm>
          <a:prstGeom prst="rect">
            <a:avLst/>
          </a:prstGeom>
        </p:spPr>
      </p:pic>
    </p:spTree>
    <p:extLst>
      <p:ext uri="{BB962C8B-B14F-4D97-AF65-F5344CB8AC3E}">
        <p14:creationId xmlns:p14="http://schemas.microsoft.com/office/powerpoint/2010/main" val="2942190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954655" cy="923330"/>
          </a:xfrm>
          <a:prstGeom prst="rect">
            <a:avLst/>
          </a:prstGeom>
        </p:spPr>
        <p:txBody>
          <a:bodyPr wrap="none">
            <a:spAutoFit/>
          </a:bodyPr>
          <a:lstStyle/>
          <a:p>
            <a:r>
              <a:rPr lang="zh-CN" altLang="en-US" sz="5400" dirty="0" smtClean="0">
                <a:solidFill>
                  <a:srgbClr val="1E2223"/>
                </a:solidFill>
                <a:latin typeface="SciFly" panose="02000606030000020004" pitchFamily="2" charset="0"/>
                <a:ea typeface="华康少女文字W5(P)" panose="040F0500000000000000" pitchFamily="82" charset="-122"/>
              </a:rPr>
              <a:t>报告内容</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2663989" y="2140176"/>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1</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、结论</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2663989" y="3111063"/>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2</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、测试数据分析</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2663989" y="4081950"/>
            <a:ext cx="4001416" cy="646331"/>
          </a:xfrm>
          <a:prstGeom prst="rect">
            <a:avLst/>
          </a:prstGeom>
          <a:noFill/>
        </p:spPr>
        <p:txBody>
          <a:bodyPr wrap="none" rtlCol="0">
            <a:spAutoFit/>
          </a:bodyPr>
          <a:lstStyle/>
          <a:p>
            <a:r>
              <a:rPr lang="en-US" altLang="zh-CN" sz="3600" spc="300" dirty="0" smtClean="0">
                <a:latin typeface="方正兰亭粗黑简体" panose="02000000000000000000" pitchFamily="2" charset="-122"/>
                <a:ea typeface="方正兰亭粗黑简体" panose="02000000000000000000" pitchFamily="2" charset="-122"/>
              </a:rPr>
              <a:t>3</a:t>
            </a:r>
            <a:r>
              <a:rPr lang="zh-CN" altLang="en-US" sz="3600" spc="300" dirty="0" smtClean="0">
                <a:latin typeface="方正兰亭粗黑简体" panose="02000000000000000000" pitchFamily="2" charset="-122"/>
                <a:ea typeface="方正兰亭粗黑简体" panose="02000000000000000000" pitchFamily="2" charset="-122"/>
              </a:rPr>
              <a:t>、测试工作介绍</a:t>
            </a:r>
            <a:endParaRPr lang="zh-CN" altLang="en-US" sz="3600" spc="300" dirty="0">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2663828" y="5052837"/>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4</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、建议</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2927190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rot="-2520000" flipV="1">
            <a:off x="4807217" y="2799120"/>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166870" y="4889035"/>
            <a:ext cx="1012976" cy="344854"/>
          </a:xfrm>
          <a:prstGeom prst="rect">
            <a:avLst/>
          </a:prstGeom>
        </p:spPr>
      </p:pic>
      <p:sp>
        <p:nvSpPr>
          <p:cNvPr id="28" name="泪滴形 27"/>
          <p:cNvSpPr/>
          <p:nvPr/>
        </p:nvSpPr>
        <p:spPr>
          <a:xfrm rot="18900000">
            <a:off x="5064232" y="268711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0071" y="4296745"/>
            <a:ext cx="1012976" cy="344854"/>
          </a:xfrm>
          <a:prstGeom prst="rect">
            <a:avLst/>
          </a:prstGeom>
        </p:spPr>
      </p:pic>
      <p:sp>
        <p:nvSpPr>
          <p:cNvPr id="39" name="任意多边形 38"/>
          <p:cNvSpPr/>
          <p:nvPr/>
        </p:nvSpPr>
        <p:spPr>
          <a:xfrm rot="2520000" flipH="1" flipV="1">
            <a:off x="4435912" y="2798093"/>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泪滴形 39"/>
          <p:cNvSpPr/>
          <p:nvPr/>
        </p:nvSpPr>
        <p:spPr>
          <a:xfrm rot="18900000">
            <a:off x="5156985" y="27657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泪滴形 40"/>
          <p:cNvSpPr/>
          <p:nvPr/>
        </p:nvSpPr>
        <p:spPr>
          <a:xfrm rot="18900000">
            <a:off x="4792732" y="241619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泪滴形 41"/>
          <p:cNvSpPr/>
          <p:nvPr/>
        </p:nvSpPr>
        <p:spPr>
          <a:xfrm rot="18900000">
            <a:off x="4643357" y="2449681"/>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泪滴形 42"/>
          <p:cNvSpPr/>
          <p:nvPr/>
        </p:nvSpPr>
        <p:spPr>
          <a:xfrm rot="18900000">
            <a:off x="4792732" y="261399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泪滴形 43"/>
          <p:cNvSpPr/>
          <p:nvPr/>
        </p:nvSpPr>
        <p:spPr>
          <a:xfrm rot="18900000">
            <a:off x="4355200" y="268076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泪滴形 44"/>
          <p:cNvSpPr/>
          <p:nvPr/>
        </p:nvSpPr>
        <p:spPr>
          <a:xfrm rot="18900000">
            <a:off x="4174763" y="2765766"/>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泪滴形 45"/>
          <p:cNvSpPr/>
          <p:nvPr/>
        </p:nvSpPr>
        <p:spPr>
          <a:xfrm rot="18900000">
            <a:off x="4643358" y="268813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泪滴形 46"/>
          <p:cNvSpPr/>
          <p:nvPr/>
        </p:nvSpPr>
        <p:spPr>
          <a:xfrm rot="18900000">
            <a:off x="4453756" y="23166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泪滴形 47"/>
          <p:cNvSpPr/>
          <p:nvPr/>
        </p:nvSpPr>
        <p:spPr>
          <a:xfrm rot="18900000">
            <a:off x="4728075" y="221274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泪滴形 48"/>
          <p:cNvSpPr/>
          <p:nvPr/>
        </p:nvSpPr>
        <p:spPr>
          <a:xfrm rot="18900000">
            <a:off x="4493982" y="251524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泪滴形 49"/>
          <p:cNvSpPr/>
          <p:nvPr/>
        </p:nvSpPr>
        <p:spPr>
          <a:xfrm rot="18900000">
            <a:off x="4968505" y="250734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750" y="1856380"/>
            <a:ext cx="1410017" cy="130619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8606" y="3483399"/>
            <a:ext cx="1324751" cy="1308440"/>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8544" y="5087814"/>
            <a:ext cx="1425113" cy="1320176"/>
          </a:xfrm>
          <a:prstGeom prst="rect">
            <a:avLst/>
          </a:prstGeom>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960" y="1886530"/>
            <a:ext cx="1406723" cy="1303141"/>
          </a:xfrm>
          <a:prstGeom prst="rect">
            <a:avLst/>
          </a:prstGeom>
        </p:spPr>
      </p:pic>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666" y="3485646"/>
            <a:ext cx="1410017" cy="1306192"/>
          </a:xfrm>
          <a:prstGeom prst="rect">
            <a:avLst/>
          </a:prstGeom>
        </p:spPr>
      </p:pic>
      <p:pic>
        <p:nvPicPr>
          <p:cNvPr id="23" name="图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61026" y="199010"/>
            <a:ext cx="1377723" cy="1279548"/>
          </a:xfrm>
          <a:prstGeom prst="rect">
            <a:avLst/>
          </a:prstGeom>
        </p:spPr>
      </p:pic>
      <p:pic>
        <p:nvPicPr>
          <p:cNvPr id="24" name="图片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569" y="5087813"/>
            <a:ext cx="1425114" cy="1320177"/>
          </a:xfrm>
          <a:prstGeom prst="rect">
            <a:avLst/>
          </a:prstGeom>
        </p:spPr>
      </p:pic>
      <p:sp>
        <p:nvSpPr>
          <p:cNvPr id="51" name="文本框 50"/>
          <p:cNvSpPr txBox="1"/>
          <p:nvPr/>
        </p:nvSpPr>
        <p:spPr>
          <a:xfrm>
            <a:off x="4378059" y="178633"/>
            <a:ext cx="2837636" cy="1477328"/>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张昌琳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3140103541</a:t>
            </a:r>
          </a:p>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组长</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en-US" altLang="zh-CN" spc="300" dirty="0" err="1"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Teamstructure</a:t>
            </a:r>
            <a:endParaRPr lang="en-US" altLang="zh-CN" sz="2000"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数据库测试</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p:txBody>
      </p:sp>
      <p:sp>
        <p:nvSpPr>
          <p:cNvPr id="52" name="文本框 51"/>
          <p:cNvSpPr txBox="1"/>
          <p:nvPr/>
        </p:nvSpPr>
        <p:spPr>
          <a:xfrm>
            <a:off x="1999787" y="2060374"/>
            <a:ext cx="3015569" cy="1477328"/>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谢</a:t>
            </a:r>
            <a:r>
              <a:rPr lang="zh-CN" altLang="en-US" spc="300" dirty="0">
                <a:solidFill>
                  <a:srgbClr val="1E2223"/>
                </a:solidFill>
                <a:latin typeface="方正兰亭粗黑简体" panose="02000000000000000000" pitchFamily="2" charset="-122"/>
                <a:ea typeface="方正兰亭粗黑简体" panose="02000000000000000000" pitchFamily="2" charset="-122"/>
              </a:rPr>
              <a:t>思</a:t>
            </a:r>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宇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3140102422</a:t>
            </a:r>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 </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需求</a:t>
            </a:r>
            <a:r>
              <a:rPr lang="zh-CN" altLang="en-US"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文档</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Review</a:t>
            </a:r>
          </a:p>
          <a:p>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Daily Report</a:t>
            </a: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
        <p:nvSpPr>
          <p:cNvPr id="53" name="文本框 52"/>
          <p:cNvSpPr txBox="1"/>
          <p:nvPr/>
        </p:nvSpPr>
        <p:spPr>
          <a:xfrm>
            <a:off x="2026415" y="3640563"/>
            <a:ext cx="2646943"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应雯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3140102362</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Management</a:t>
            </a:r>
          </a:p>
        </p:txBody>
      </p:sp>
      <p:sp>
        <p:nvSpPr>
          <p:cNvPr id="54" name="文本框 53"/>
          <p:cNvSpPr txBox="1"/>
          <p:nvPr/>
        </p:nvSpPr>
        <p:spPr>
          <a:xfrm>
            <a:off x="1999787" y="5220752"/>
            <a:ext cx="2680542"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杨璞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3140102308</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性能测试、界面测试</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
        <p:nvSpPr>
          <p:cNvPr id="55" name="文本框 54"/>
          <p:cNvSpPr txBox="1"/>
          <p:nvPr/>
        </p:nvSpPr>
        <p:spPr>
          <a:xfrm>
            <a:off x="6043357" y="2009720"/>
            <a:ext cx="2837636" cy="1200329"/>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陈毅强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3140102283</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需求文档</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Review</a:t>
            </a: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Daily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Report</a:t>
            </a:r>
          </a:p>
        </p:txBody>
      </p:sp>
      <p:sp>
        <p:nvSpPr>
          <p:cNvPr id="56" name="文本框 55"/>
          <p:cNvSpPr txBox="1"/>
          <p:nvPr/>
        </p:nvSpPr>
        <p:spPr>
          <a:xfrm>
            <a:off x="6088605" y="3640563"/>
            <a:ext cx="2837636"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李永杰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3140102268</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Management</a:t>
            </a:r>
          </a:p>
        </p:txBody>
      </p:sp>
      <p:sp>
        <p:nvSpPr>
          <p:cNvPr id="57" name="文本框 56"/>
          <p:cNvSpPr txBox="1"/>
          <p:nvPr/>
        </p:nvSpPr>
        <p:spPr>
          <a:xfrm>
            <a:off x="6055767" y="5220075"/>
            <a:ext cx="2949846"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王俊皓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3140102359</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安全测试、兼容性测试</a:t>
            </a:r>
            <a:endPar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3731205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1877437"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工作量</a:t>
            </a:r>
            <a:endParaRPr lang="zh-CN" altLang="en-US" sz="4400" dirty="0">
              <a:solidFill>
                <a:srgbClr val="1E2223"/>
              </a:solidFill>
              <a:latin typeface="SciFly" panose="02000606030000020004" pitchFamily="2" charset="0"/>
              <a:ea typeface="方正兰亭粗黑简体" panose="02000000000000000000"/>
            </a:endParaRPr>
          </a:p>
        </p:txBody>
      </p:sp>
      <p:sp>
        <p:nvSpPr>
          <p:cNvPr id="8" name="文本框 7"/>
          <p:cNvSpPr txBox="1"/>
          <p:nvPr/>
        </p:nvSpPr>
        <p:spPr>
          <a:xfrm>
            <a:off x="979406" y="2774858"/>
            <a:ext cx="2534668" cy="646331"/>
          </a:xfrm>
          <a:prstGeom prst="rect">
            <a:avLst/>
          </a:prstGeom>
          <a:noFill/>
        </p:spPr>
        <p:txBody>
          <a:bodyPr wrap="none" rtlCol="0">
            <a:spAutoFit/>
          </a:bodyPr>
          <a:lstStyle/>
          <a:p>
            <a:r>
              <a:rPr lang="en-US" altLang="zh-CN" sz="3600" spc="300" dirty="0" smtClean="0">
                <a:latin typeface="微软雅黑" panose="020B0503020204020204" pitchFamily="34" charset="-122"/>
                <a:ea typeface="微软雅黑" panose="020B0503020204020204" pitchFamily="34" charset="-122"/>
              </a:rPr>
              <a:t>90</a:t>
            </a:r>
            <a:r>
              <a:rPr lang="zh-CN" altLang="en-US" sz="3600" spc="300" dirty="0" smtClean="0">
                <a:latin typeface="微软雅黑" panose="020B0503020204020204" pitchFamily="34" charset="-122"/>
                <a:ea typeface="微软雅黑" panose="020B0503020204020204" pitchFamily="34" charset="-122"/>
              </a:rPr>
              <a:t>人时</a:t>
            </a:r>
            <a:r>
              <a:rPr lang="en-US" altLang="zh-CN" sz="3600" spc="300" dirty="0">
                <a:latin typeface="微软雅黑" panose="020B0503020204020204" pitchFamily="34" charset="-122"/>
                <a:ea typeface="微软雅黑" panose="020B0503020204020204" pitchFamily="34" charset="-122"/>
              </a:rPr>
              <a:t> </a:t>
            </a:r>
            <a:r>
              <a:rPr lang="en-US" altLang="zh-CN" sz="3600" spc="300" dirty="0" smtClean="0">
                <a:latin typeface="微软雅黑" panose="020B0503020204020204" pitchFamily="34" charset="-122"/>
                <a:ea typeface="微软雅黑" panose="020B0503020204020204" pitchFamily="34" charset="-122"/>
              </a:rPr>
              <a:t>= </a:t>
            </a:r>
            <a:endParaRPr lang="zh-CN" altLang="en-US" sz="3600" spc="3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61658" y="2774857"/>
            <a:ext cx="2534668" cy="646331"/>
          </a:xfrm>
          <a:prstGeom prst="rect">
            <a:avLst/>
          </a:prstGeom>
          <a:noFill/>
        </p:spPr>
        <p:txBody>
          <a:bodyPr wrap="none" rtlCol="0">
            <a:spAutoFit/>
          </a:bodyPr>
          <a:lstStyle/>
          <a:p>
            <a:r>
              <a:rPr lang="en-US" altLang="zh-CN" sz="3600" spc="300" dirty="0" smtClean="0">
                <a:latin typeface="微软雅黑" panose="020B0503020204020204" pitchFamily="34" charset="-122"/>
                <a:ea typeface="微软雅黑" panose="020B0503020204020204" pitchFamily="34" charset="-122"/>
              </a:rPr>
              <a:t>20</a:t>
            </a:r>
            <a:r>
              <a:rPr lang="zh-CN" altLang="en-US" sz="3600" spc="300" dirty="0" smtClean="0">
                <a:latin typeface="微软雅黑" panose="020B0503020204020204" pitchFamily="34" charset="-122"/>
                <a:ea typeface="微软雅黑" panose="020B0503020204020204" pitchFamily="34" charset="-122"/>
              </a:rPr>
              <a:t>人时</a:t>
            </a:r>
            <a:r>
              <a:rPr lang="en-US" altLang="zh-CN" sz="3600" spc="300" dirty="0">
                <a:latin typeface="微软雅黑" panose="020B0503020204020204" pitchFamily="34" charset="-122"/>
                <a:ea typeface="微软雅黑" panose="020B0503020204020204" pitchFamily="34" charset="-122"/>
              </a:rPr>
              <a:t> </a:t>
            </a:r>
            <a:r>
              <a:rPr lang="en-US" altLang="zh-CN" sz="3600" spc="300" dirty="0" smtClean="0">
                <a:latin typeface="微软雅黑" panose="020B0503020204020204" pitchFamily="34" charset="-122"/>
                <a:ea typeface="微软雅黑" panose="020B0503020204020204" pitchFamily="34" charset="-122"/>
              </a:rPr>
              <a:t>+ </a:t>
            </a:r>
            <a:endParaRPr lang="zh-CN" altLang="en-US" sz="3600" spc="3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727868" y="2774857"/>
            <a:ext cx="1978427" cy="646331"/>
          </a:xfrm>
          <a:prstGeom prst="rect">
            <a:avLst/>
          </a:prstGeom>
          <a:noFill/>
        </p:spPr>
        <p:txBody>
          <a:bodyPr wrap="none" rtlCol="0">
            <a:spAutoFit/>
          </a:bodyPr>
          <a:lstStyle/>
          <a:p>
            <a:r>
              <a:rPr lang="en-US" altLang="zh-CN" sz="3600" spc="300" dirty="0" smtClean="0">
                <a:latin typeface="微软雅黑" panose="020B0503020204020204" pitchFamily="34" charset="-122"/>
                <a:ea typeface="微软雅黑" panose="020B0503020204020204" pitchFamily="34" charset="-122"/>
              </a:rPr>
              <a:t>70</a:t>
            </a:r>
            <a:r>
              <a:rPr lang="zh-CN" altLang="en-US" sz="3600" spc="300" dirty="0" smtClean="0">
                <a:latin typeface="微软雅黑" panose="020B0503020204020204" pitchFamily="34" charset="-122"/>
                <a:ea typeface="微软雅黑" panose="020B0503020204020204" pitchFamily="34" charset="-122"/>
              </a:rPr>
              <a:t>人时</a:t>
            </a:r>
            <a:r>
              <a:rPr lang="en-US" altLang="zh-CN" sz="3600" spc="300" dirty="0" smtClean="0">
                <a:latin typeface="微软雅黑" panose="020B0503020204020204" pitchFamily="34" charset="-122"/>
                <a:ea typeface="微软雅黑" panose="020B0503020204020204" pitchFamily="34" charset="-122"/>
              </a:rPr>
              <a:t> </a:t>
            </a:r>
            <a:endParaRPr lang="zh-CN" altLang="en-US" sz="3600" spc="3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845530" y="4274795"/>
            <a:ext cx="4328429" cy="646331"/>
          </a:xfrm>
          <a:prstGeom prst="rect">
            <a:avLst/>
          </a:prstGeom>
          <a:noFill/>
        </p:spPr>
        <p:txBody>
          <a:bodyPr wrap="none" rtlCol="0">
            <a:spAutoFit/>
          </a:bodyPr>
          <a:lstStyle/>
          <a:p>
            <a:r>
              <a:rPr lang="en-US" altLang="zh-CN" sz="3600" spc="300" dirty="0" smtClean="0">
                <a:latin typeface="微软雅黑" panose="020B0503020204020204" pitchFamily="34" charset="-122"/>
                <a:ea typeface="微软雅黑" panose="020B0503020204020204" pitchFamily="34" charset="-122"/>
              </a:rPr>
              <a:t>40</a:t>
            </a:r>
            <a:r>
              <a:rPr lang="zh-CN" altLang="en-US" sz="3600" spc="300" dirty="0" smtClean="0">
                <a:latin typeface="微软雅黑" panose="020B0503020204020204" pitchFamily="34" charset="-122"/>
                <a:ea typeface="微软雅黑" panose="020B0503020204020204" pitchFamily="34" charset="-122"/>
              </a:rPr>
              <a:t>人时</a:t>
            </a:r>
            <a:r>
              <a:rPr lang="en-US" altLang="zh-CN" sz="3600" spc="300" dirty="0">
                <a:latin typeface="微软雅黑" panose="020B0503020204020204" pitchFamily="34" charset="-122"/>
                <a:ea typeface="微软雅黑" panose="020B0503020204020204" pitchFamily="34" charset="-122"/>
              </a:rPr>
              <a:t> </a:t>
            </a:r>
            <a:r>
              <a:rPr lang="en-US" altLang="zh-CN" sz="3600" spc="300" dirty="0" smtClean="0">
                <a:latin typeface="微软雅黑" panose="020B0503020204020204" pitchFamily="34" charset="-122"/>
                <a:ea typeface="微软雅黑" panose="020B0503020204020204" pitchFamily="34" charset="-122"/>
              </a:rPr>
              <a:t>+ 30</a:t>
            </a:r>
            <a:r>
              <a:rPr lang="zh-CN" altLang="en-US" sz="3600" spc="300" dirty="0" smtClean="0">
                <a:latin typeface="微软雅黑" panose="020B0503020204020204" pitchFamily="34" charset="-122"/>
                <a:ea typeface="微软雅黑" panose="020B0503020204020204" pitchFamily="34" charset="-122"/>
              </a:rPr>
              <a:t>人时</a:t>
            </a:r>
            <a:r>
              <a:rPr lang="en-US" altLang="zh-CN" sz="3600" spc="300" dirty="0" smtClean="0">
                <a:latin typeface="微软雅黑" panose="020B0503020204020204" pitchFamily="34" charset="-122"/>
                <a:ea typeface="微软雅黑" panose="020B0503020204020204" pitchFamily="34" charset="-122"/>
              </a:rPr>
              <a:t> </a:t>
            </a:r>
            <a:endParaRPr lang="zh-CN" altLang="en-US" sz="36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56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测试环境</a:t>
            </a:r>
            <a:endParaRPr lang="zh-CN" altLang="en-US" sz="4400" dirty="0">
              <a:solidFill>
                <a:srgbClr val="1E2223"/>
              </a:solidFill>
              <a:latin typeface="SciFly" panose="02000606030000020004" pitchFamily="2" charset="0"/>
              <a:ea typeface="方正兰亭粗黑简体" panose="02000000000000000000"/>
            </a:endParaRPr>
          </a:p>
        </p:txBody>
      </p:sp>
      <p:sp>
        <p:nvSpPr>
          <p:cNvPr id="7" name="文本框 6"/>
          <p:cNvSpPr txBox="1"/>
          <p:nvPr/>
        </p:nvSpPr>
        <p:spPr>
          <a:xfrm>
            <a:off x="5682057" y="1262353"/>
            <a:ext cx="2300181" cy="1877437"/>
          </a:xfrm>
          <a:prstGeom prst="rect">
            <a:avLst/>
          </a:prstGeom>
          <a:noFill/>
        </p:spPr>
        <p:txBody>
          <a:bodyPr wrap="none" rtlCol="0">
            <a:spAutoFit/>
          </a:bodyPr>
          <a:lstStyle/>
          <a:p>
            <a:pPr>
              <a:lnSpc>
                <a:spcPct val="200000"/>
              </a:lnSpc>
            </a:pPr>
            <a:r>
              <a:rPr lang="zh-CN" altLang="en-US" sz="2800" spc="300" dirty="0" smtClean="0">
                <a:latin typeface="微软雅黑" panose="020B0503020204020204" pitchFamily="34" charset="-122"/>
                <a:ea typeface="微软雅黑" panose="020B0503020204020204" pitchFamily="34" charset="-122"/>
              </a:rPr>
              <a:t>客户端</a:t>
            </a:r>
            <a:endParaRPr lang="en-US" altLang="zh-CN" sz="28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smtClean="0">
                <a:latin typeface="微软雅黑" panose="020B0503020204020204" pitchFamily="34" charset="-122"/>
                <a:ea typeface="微软雅黑" panose="020B0503020204020204" pitchFamily="34" charset="-122"/>
              </a:rPr>
              <a:t>-Win10</a:t>
            </a:r>
          </a:p>
          <a:p>
            <a:pPr>
              <a:lnSpc>
                <a:spcPct val="150000"/>
              </a:lnSpc>
            </a:pPr>
            <a:r>
              <a:rPr lang="en-US" altLang="zh-CN" sz="2000" spc="300" smtClean="0">
                <a:latin typeface="微软雅黑" panose="020B0503020204020204" pitchFamily="34" charset="-122"/>
                <a:ea typeface="微软雅黑" panose="020B0503020204020204" pitchFamily="34" charset="-122"/>
              </a:rPr>
              <a:t>-Chrome 55.x</a:t>
            </a:r>
            <a:endParaRPr lang="en-US" altLang="zh-CN" sz="2000" spc="3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912730" y="1262353"/>
            <a:ext cx="4538422" cy="3262432"/>
          </a:xfrm>
          <a:prstGeom prst="rect">
            <a:avLst/>
          </a:prstGeom>
          <a:noFill/>
        </p:spPr>
        <p:txBody>
          <a:bodyPr wrap="none" rtlCol="0">
            <a:spAutoFit/>
          </a:bodyPr>
          <a:lstStyle/>
          <a:p>
            <a:pPr>
              <a:lnSpc>
                <a:spcPct val="200000"/>
              </a:lnSpc>
            </a:pPr>
            <a:r>
              <a:rPr lang="zh-CN" altLang="en-US" sz="2800" spc="300" dirty="0" smtClean="0">
                <a:latin typeface="微软雅黑" panose="020B0503020204020204" pitchFamily="34" charset="-122"/>
                <a:ea typeface="微软雅黑" panose="020B0503020204020204" pitchFamily="34" charset="-122"/>
              </a:rPr>
              <a:t>服务器端</a:t>
            </a:r>
            <a:endParaRPr lang="en-US" altLang="zh-CN" sz="28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smtClean="0">
                <a:latin typeface="微软雅黑" panose="020B0503020204020204" pitchFamily="34" charset="-122"/>
                <a:ea typeface="微软雅黑" panose="020B0503020204020204" pitchFamily="34" charset="-122"/>
              </a:rPr>
              <a:t>-Windows </a:t>
            </a:r>
            <a:r>
              <a:rPr lang="en-US" altLang="zh-CN" sz="2000" spc="300" dirty="0">
                <a:latin typeface="微软雅黑" panose="020B0503020204020204" pitchFamily="34" charset="-122"/>
                <a:ea typeface="微软雅黑" panose="020B0503020204020204" pitchFamily="34" charset="-122"/>
              </a:rPr>
              <a:t>server </a:t>
            </a:r>
            <a:r>
              <a:rPr lang="en-US" altLang="zh-CN" sz="2000" spc="300" dirty="0" smtClean="0">
                <a:latin typeface="微软雅黑" panose="020B0503020204020204" pitchFamily="34" charset="-122"/>
                <a:ea typeface="微软雅黑" panose="020B0503020204020204" pitchFamily="34" charset="-122"/>
              </a:rPr>
              <a:t>2012 R2</a:t>
            </a:r>
          </a:p>
          <a:p>
            <a:pPr>
              <a:lnSpc>
                <a:spcPct val="150000"/>
              </a:lnSpc>
            </a:pPr>
            <a:r>
              <a:rPr lang="en-US" altLang="zh-CN" sz="2000" spc="300" dirty="0" smtClean="0">
                <a:latin typeface="微软雅黑" panose="020B0503020204020204" pitchFamily="34" charset="-122"/>
                <a:ea typeface="微软雅黑" panose="020B0503020204020204" pitchFamily="34" charset="-122"/>
              </a:rPr>
              <a:t>-Tomcat 8.0</a:t>
            </a:r>
          </a:p>
          <a:p>
            <a:pPr>
              <a:lnSpc>
                <a:spcPct val="150000"/>
              </a:lnSpc>
            </a:pPr>
            <a:r>
              <a:rPr lang="en-US" altLang="zh-CN" sz="2000" spc="300" dirty="0" smtClean="0">
                <a:latin typeface="微软雅黑" panose="020B0503020204020204" pitchFamily="34" charset="-122"/>
                <a:ea typeface="微软雅黑" panose="020B0503020204020204" pitchFamily="34" charset="-122"/>
              </a:rPr>
              <a:t>-mysql-community-5.7.16.0</a:t>
            </a:r>
          </a:p>
          <a:p>
            <a:pPr>
              <a:lnSpc>
                <a:spcPct val="150000"/>
              </a:lnSpc>
            </a:pPr>
            <a:r>
              <a:rPr lang="en-US" altLang="zh-CN" sz="2000" spc="300" dirty="0" smtClean="0">
                <a:latin typeface="微软雅黑" panose="020B0503020204020204" pitchFamily="34" charset="-122"/>
                <a:ea typeface="微软雅黑" panose="020B0503020204020204" pitchFamily="34" charset="-122"/>
              </a:rPr>
              <a:t>-Bugzilla-5.0.3</a:t>
            </a:r>
          </a:p>
          <a:p>
            <a:pPr>
              <a:lnSpc>
                <a:spcPct val="150000"/>
              </a:lnSpc>
            </a:pPr>
            <a:r>
              <a:rPr lang="en-US" altLang="zh-CN" sz="2000" spc="300" dirty="0" smtClean="0">
                <a:latin typeface="微软雅黑" panose="020B0503020204020204" pitchFamily="34" charset="-122"/>
                <a:ea typeface="微软雅黑" panose="020B0503020204020204" pitchFamily="34" charset="-122"/>
              </a:rPr>
              <a:t>-IIS 8.0</a:t>
            </a:r>
            <a:endParaRPr lang="en-US" altLang="zh-CN" sz="2000" spc="3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12730" y="4524785"/>
            <a:ext cx="5056192" cy="2339102"/>
          </a:xfrm>
          <a:prstGeom prst="rect">
            <a:avLst/>
          </a:prstGeom>
          <a:noFill/>
        </p:spPr>
        <p:txBody>
          <a:bodyPr wrap="none" rtlCol="0">
            <a:spAutoFit/>
          </a:bodyPr>
          <a:lstStyle/>
          <a:p>
            <a:pPr>
              <a:lnSpc>
                <a:spcPct val="200000"/>
              </a:lnSpc>
            </a:pPr>
            <a:r>
              <a:rPr lang="zh-CN" altLang="en-US" sz="2800" spc="300" dirty="0">
                <a:latin typeface="微软雅黑" panose="020B0503020204020204" pitchFamily="34" charset="-122"/>
                <a:ea typeface="微软雅黑" panose="020B0503020204020204" pitchFamily="34" charset="-122"/>
              </a:rPr>
              <a:t>链接</a:t>
            </a:r>
            <a:endParaRPr lang="en-US" altLang="zh-CN" sz="28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a:latin typeface="微软雅黑" panose="020B0503020204020204" pitchFamily="34" charset="-122"/>
                <a:ea typeface="微软雅黑" panose="020B0503020204020204" pitchFamily="34" charset="-122"/>
                <a:hlinkClick r:id="rId3"/>
              </a:rPr>
              <a:t>http://120.77.34.68:8080/task</a:t>
            </a:r>
            <a:r>
              <a:rPr lang="en-US" altLang="zh-CN" sz="2000" spc="300" dirty="0" smtClean="0">
                <a:latin typeface="微软雅黑" panose="020B0503020204020204" pitchFamily="34" charset="-122"/>
                <a:ea typeface="微软雅黑" panose="020B0503020204020204" pitchFamily="34" charset="-122"/>
                <a:hlinkClick r:id="rId3"/>
              </a:rPr>
              <a:t>/</a:t>
            </a:r>
            <a:endParaRPr lang="en-US" altLang="zh-CN" sz="20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a:latin typeface="微软雅黑" panose="020B0503020204020204" pitchFamily="34" charset="-122"/>
                <a:ea typeface="微软雅黑" panose="020B0503020204020204" pitchFamily="34" charset="-122"/>
                <a:hlinkClick r:id="rId4"/>
              </a:rPr>
              <a:t>http://120.77.34.68/bugzilla</a:t>
            </a:r>
            <a:r>
              <a:rPr lang="en-US" altLang="zh-CN" sz="2000" spc="300" dirty="0" smtClean="0">
                <a:latin typeface="微软雅黑" panose="020B0503020204020204" pitchFamily="34" charset="-122"/>
                <a:ea typeface="微软雅黑" panose="020B0503020204020204" pitchFamily="34" charset="-122"/>
                <a:hlinkClick r:id="rId4"/>
              </a:rPr>
              <a:t>/</a:t>
            </a:r>
            <a:endParaRPr lang="en-US" altLang="zh-CN" sz="2000" spc="300" dirty="0" smtClean="0">
              <a:latin typeface="微软雅黑" panose="020B0503020204020204" pitchFamily="34" charset="-122"/>
              <a:ea typeface="微软雅黑" panose="020B0503020204020204" pitchFamily="34" charset="-122"/>
            </a:endParaRPr>
          </a:p>
          <a:p>
            <a:pPr>
              <a:lnSpc>
                <a:spcPct val="150000"/>
              </a:lnSpc>
            </a:pPr>
            <a:endParaRPr lang="en-US" altLang="zh-CN" sz="20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3279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测试过程</a:t>
            </a:r>
            <a:endParaRPr lang="zh-CN" altLang="en-US" sz="4400" dirty="0">
              <a:solidFill>
                <a:srgbClr val="1E2223"/>
              </a:solidFill>
              <a:latin typeface="SciFly" panose="02000606030000020004" pitchFamily="2" charset="0"/>
              <a:ea typeface="方正兰亭粗黑简体" panose="02000000000000000000"/>
            </a:endParaRPr>
          </a:p>
        </p:txBody>
      </p:sp>
      <p:sp>
        <p:nvSpPr>
          <p:cNvPr id="8" name="文本框 7"/>
          <p:cNvSpPr txBox="1"/>
          <p:nvPr/>
        </p:nvSpPr>
        <p:spPr>
          <a:xfrm>
            <a:off x="1540879" y="1607379"/>
            <a:ext cx="2606804" cy="4401205"/>
          </a:xfrm>
          <a:prstGeom prst="rect">
            <a:avLst/>
          </a:prstGeom>
          <a:noFill/>
        </p:spPr>
        <p:txBody>
          <a:bodyPr wrap="none" rtlCol="0">
            <a:spAutoFit/>
          </a:bodyPr>
          <a:lstStyle/>
          <a:p>
            <a:pPr>
              <a:lnSpc>
                <a:spcPct val="200000"/>
              </a:lnSpc>
            </a:pPr>
            <a:r>
              <a:rPr lang="en-US" altLang="zh-CN" sz="2800" spc="300" dirty="0" smtClean="0">
                <a:latin typeface="微软雅黑" panose="020B0503020204020204" pitchFamily="34" charset="-122"/>
                <a:ea typeface="微软雅黑" panose="020B0503020204020204" pitchFamily="34" charset="-122"/>
              </a:rPr>
              <a:t>2016.12.3   </a:t>
            </a:r>
          </a:p>
          <a:p>
            <a:pPr>
              <a:lnSpc>
                <a:spcPct val="200000"/>
              </a:lnSpc>
            </a:pPr>
            <a:r>
              <a:rPr lang="en-US" altLang="zh-CN" sz="2800" spc="300" dirty="0" smtClean="0">
                <a:latin typeface="微软雅黑" panose="020B0503020204020204" pitchFamily="34" charset="-122"/>
                <a:ea typeface="微软雅黑" panose="020B0503020204020204" pitchFamily="34" charset="-122"/>
              </a:rPr>
              <a:t>2016.12.6   </a:t>
            </a:r>
          </a:p>
          <a:p>
            <a:pPr>
              <a:lnSpc>
                <a:spcPct val="200000"/>
              </a:lnSpc>
            </a:pPr>
            <a:r>
              <a:rPr lang="en-US" altLang="zh-CN" sz="2800" spc="300" dirty="0" smtClean="0">
                <a:latin typeface="微软雅黑" panose="020B0503020204020204" pitchFamily="34" charset="-122"/>
                <a:ea typeface="微软雅黑" panose="020B0503020204020204" pitchFamily="34" charset="-122"/>
              </a:rPr>
              <a:t>2016.12.13 </a:t>
            </a:r>
          </a:p>
          <a:p>
            <a:pPr>
              <a:lnSpc>
                <a:spcPct val="200000"/>
              </a:lnSpc>
            </a:pPr>
            <a:r>
              <a:rPr lang="en-US" altLang="zh-CN" sz="2800" spc="300" dirty="0" smtClean="0">
                <a:latin typeface="微软雅黑" panose="020B0503020204020204" pitchFamily="34" charset="-122"/>
                <a:ea typeface="微软雅黑" panose="020B0503020204020204" pitchFamily="34" charset="-122"/>
              </a:rPr>
              <a:t>2016.12.24 </a:t>
            </a:r>
          </a:p>
          <a:p>
            <a:pPr>
              <a:lnSpc>
                <a:spcPct val="200000"/>
              </a:lnSpc>
            </a:pPr>
            <a:r>
              <a:rPr lang="en-US" altLang="zh-CN" sz="2800" spc="300" dirty="0" smtClean="0">
                <a:latin typeface="微软雅黑" panose="020B0503020204020204" pitchFamily="34" charset="-122"/>
                <a:ea typeface="微软雅黑" panose="020B0503020204020204" pitchFamily="34" charset="-122"/>
              </a:rPr>
              <a:t>2016.12.28</a:t>
            </a:r>
          </a:p>
        </p:txBody>
      </p:sp>
      <p:sp>
        <p:nvSpPr>
          <p:cNvPr id="7" name="文本框 6"/>
          <p:cNvSpPr txBox="1"/>
          <p:nvPr/>
        </p:nvSpPr>
        <p:spPr>
          <a:xfrm>
            <a:off x="4981912" y="2038266"/>
            <a:ext cx="2967479" cy="3539430"/>
          </a:xfrm>
          <a:prstGeom prst="rect">
            <a:avLst/>
          </a:prstGeom>
          <a:noFill/>
        </p:spPr>
        <p:txBody>
          <a:bodyPr wrap="none" rtlCol="0">
            <a:spAutoFit/>
          </a:bodyPr>
          <a:lstStyle/>
          <a:p>
            <a:pPr>
              <a:lnSpc>
                <a:spcPct val="200000"/>
              </a:lnSpc>
            </a:pPr>
            <a:r>
              <a:rPr lang="zh-CN" altLang="en-US" sz="2800" spc="300" dirty="0" smtClean="0">
                <a:latin typeface="微软雅黑" panose="020B0503020204020204" pitchFamily="34" charset="-122"/>
                <a:ea typeface="微软雅黑" panose="020B0503020204020204" pitchFamily="34" charset="-122"/>
              </a:rPr>
              <a:t>测试计划</a:t>
            </a:r>
            <a:endParaRPr lang="en-US" altLang="zh-CN" sz="2800" spc="300" dirty="0">
              <a:latin typeface="微软雅黑" panose="020B0503020204020204" pitchFamily="34" charset="-122"/>
              <a:ea typeface="微软雅黑" panose="020B0503020204020204" pitchFamily="34" charset="-122"/>
            </a:endParaRPr>
          </a:p>
          <a:p>
            <a:pPr>
              <a:lnSpc>
                <a:spcPct val="200000"/>
              </a:lnSpc>
            </a:pPr>
            <a:r>
              <a:rPr lang="zh-CN" altLang="en-US" sz="2800" spc="300" dirty="0" smtClean="0">
                <a:latin typeface="微软雅黑" panose="020B0503020204020204" pitchFamily="34" charset="-122"/>
                <a:ea typeface="微软雅黑" panose="020B0503020204020204" pitchFamily="34" charset="-122"/>
              </a:rPr>
              <a:t>测试用例的设计</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zh-CN" altLang="en-US" sz="2800" spc="300" dirty="0" smtClean="0">
                <a:latin typeface="微软雅黑" panose="020B0503020204020204" pitchFamily="34" charset="-122"/>
                <a:ea typeface="微软雅黑" panose="020B0503020204020204" pitchFamily="34" charset="-122"/>
              </a:rPr>
              <a:t>测试用例</a:t>
            </a:r>
            <a:r>
              <a:rPr lang="zh-CN" altLang="en-US" sz="2800" spc="300" dirty="0">
                <a:latin typeface="微软雅黑" panose="020B0503020204020204" pitchFamily="34" charset="-122"/>
                <a:ea typeface="微软雅黑" panose="020B0503020204020204" pitchFamily="34" charset="-122"/>
              </a:rPr>
              <a:t>的执行</a:t>
            </a:r>
          </a:p>
          <a:p>
            <a:pPr>
              <a:lnSpc>
                <a:spcPct val="200000"/>
              </a:lnSpc>
            </a:pPr>
            <a:r>
              <a:rPr lang="zh-CN" altLang="en-US" sz="2800" spc="300" dirty="0" smtClean="0">
                <a:latin typeface="微软雅黑" panose="020B0503020204020204" pitchFamily="34" charset="-122"/>
                <a:ea typeface="微软雅黑" panose="020B0503020204020204" pitchFamily="34" charset="-122"/>
              </a:rPr>
              <a:t>测试报告</a:t>
            </a:r>
            <a:r>
              <a:rPr lang="zh-CN" altLang="en-US" sz="2800" spc="300" dirty="0">
                <a:latin typeface="微软雅黑" panose="020B0503020204020204" pitchFamily="34" charset="-122"/>
                <a:ea typeface="微软雅黑" panose="020B0503020204020204" pitchFamily="34" charset="-122"/>
              </a:rPr>
              <a:t>和</a:t>
            </a:r>
            <a:r>
              <a:rPr lang="zh-CN" altLang="en-US" sz="2800" spc="300" dirty="0" smtClean="0">
                <a:latin typeface="微软雅黑" panose="020B0503020204020204" pitchFamily="34" charset="-122"/>
                <a:ea typeface="微软雅黑" panose="020B0503020204020204" pitchFamily="34" charset="-122"/>
              </a:rPr>
              <a:t>展示</a:t>
            </a:r>
            <a:endParaRPr lang="en-US" altLang="zh-CN" sz="2800" spc="300" dirty="0" smtClean="0">
              <a:latin typeface="微软雅黑" panose="020B0503020204020204" pitchFamily="34" charset="-122"/>
              <a:ea typeface="微软雅黑" panose="020B0503020204020204" pitchFamily="34" charset="-122"/>
            </a:endParaRPr>
          </a:p>
        </p:txBody>
      </p:sp>
      <p:grpSp>
        <p:nvGrpSpPr>
          <p:cNvPr id="5" name="组合 4"/>
          <p:cNvGrpSpPr/>
          <p:nvPr/>
        </p:nvGrpSpPr>
        <p:grpSpPr>
          <a:xfrm>
            <a:off x="4383810" y="2038266"/>
            <a:ext cx="223253" cy="3672723"/>
            <a:chOff x="6032872" y="1880798"/>
            <a:chExt cx="197842" cy="2594571"/>
          </a:xfrm>
          <a:solidFill>
            <a:schemeClr val="tx1"/>
          </a:solidFill>
        </p:grpSpPr>
        <p:sp>
          <p:nvSpPr>
            <p:cNvPr id="6" name="直接连接符 14"/>
            <p:cNvSpPr>
              <a:spLocks noChangeShapeType="1"/>
            </p:cNvSpPr>
            <p:nvPr/>
          </p:nvSpPr>
          <p:spPr bwMode="auto">
            <a:xfrm>
              <a:off x="6123362" y="1897848"/>
              <a:ext cx="0" cy="2577521"/>
            </a:xfrm>
            <a:prstGeom prst="lin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椭圆 7"/>
            <p:cNvSpPr>
              <a:spLocks noChangeArrowheads="1"/>
            </p:cNvSpPr>
            <p:nvPr/>
          </p:nvSpPr>
          <p:spPr bwMode="auto">
            <a:xfrm>
              <a:off x="6032873" y="1880798"/>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0" name="椭圆 8"/>
            <p:cNvSpPr>
              <a:spLocks noChangeArrowheads="1"/>
            </p:cNvSpPr>
            <p:nvPr/>
          </p:nvSpPr>
          <p:spPr bwMode="auto">
            <a:xfrm>
              <a:off x="6032872" y="2500562"/>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1" name="椭圆 9"/>
            <p:cNvSpPr>
              <a:spLocks noChangeArrowheads="1"/>
            </p:cNvSpPr>
            <p:nvPr/>
          </p:nvSpPr>
          <p:spPr bwMode="auto">
            <a:xfrm>
              <a:off x="6049739" y="3675561"/>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dirty="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12" name="椭圆 9"/>
          <p:cNvSpPr>
            <a:spLocks noChangeArrowheads="1"/>
          </p:cNvSpPr>
          <p:nvPr/>
        </p:nvSpPr>
        <p:spPr bwMode="auto">
          <a:xfrm>
            <a:off x="4402844" y="5456129"/>
            <a:ext cx="204220" cy="254860"/>
          </a:xfrm>
          <a:prstGeom prst="ellipse">
            <a:avLst/>
          </a:prstGeom>
          <a:solidFill>
            <a:schemeClr val="tx1"/>
          </a:solid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dirty="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3" name="椭圆 9"/>
          <p:cNvSpPr>
            <a:spLocks noChangeArrowheads="1"/>
          </p:cNvSpPr>
          <p:nvPr/>
        </p:nvSpPr>
        <p:spPr bwMode="auto">
          <a:xfrm>
            <a:off x="4383810" y="3759265"/>
            <a:ext cx="204220" cy="254860"/>
          </a:xfrm>
          <a:prstGeom prst="ellipse">
            <a:avLst/>
          </a:prstGeom>
          <a:solidFill>
            <a:schemeClr val="tx1"/>
          </a:solid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dirty="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1317480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测试方法</a:t>
            </a:r>
            <a:endParaRPr lang="zh-CN" altLang="en-US" sz="4400" dirty="0">
              <a:solidFill>
                <a:srgbClr val="1E2223"/>
              </a:solidFill>
              <a:latin typeface="SciFly" panose="02000606030000020004" pitchFamily="2" charset="0"/>
              <a:ea typeface="方正兰亭粗黑简体" panose="02000000000000000000"/>
            </a:endParaRPr>
          </a:p>
        </p:txBody>
      </p:sp>
      <p:sp>
        <p:nvSpPr>
          <p:cNvPr id="5" name="文本框 4"/>
          <p:cNvSpPr txBox="1"/>
          <p:nvPr/>
        </p:nvSpPr>
        <p:spPr>
          <a:xfrm>
            <a:off x="2434869" y="2946773"/>
            <a:ext cx="1377300" cy="1685911"/>
          </a:xfrm>
          <a:prstGeom prst="rect">
            <a:avLst/>
          </a:prstGeom>
          <a:noFill/>
        </p:spPr>
        <p:txBody>
          <a:bodyPr wrap="none" rtlCol="0">
            <a:spAutoFit/>
          </a:bodyPr>
          <a:lstStyle/>
          <a:p>
            <a:pPr>
              <a:lnSpc>
                <a:spcPct val="200000"/>
              </a:lnSpc>
            </a:pPr>
            <a:r>
              <a:rPr lang="zh-CN" altLang="en-US" sz="2800" spc="300" dirty="0" smtClean="0">
                <a:latin typeface="微软雅黑" panose="020B0503020204020204" pitchFamily="34" charset="-122"/>
                <a:ea typeface="微软雅黑" panose="020B0503020204020204" pitchFamily="34" charset="-122"/>
              </a:rPr>
              <a:t>边界值</a:t>
            </a:r>
            <a:endParaRPr lang="en-US" altLang="zh-CN" sz="2800" spc="300" dirty="0">
              <a:latin typeface="微软雅黑" panose="020B0503020204020204" pitchFamily="34" charset="-122"/>
              <a:ea typeface="微软雅黑" panose="020B0503020204020204" pitchFamily="34" charset="-122"/>
            </a:endParaRPr>
          </a:p>
          <a:p>
            <a:pPr>
              <a:lnSpc>
                <a:spcPct val="200000"/>
              </a:lnSpc>
            </a:pPr>
            <a:r>
              <a:rPr lang="zh-CN" altLang="en-US" sz="2800" spc="300" dirty="0" smtClean="0">
                <a:latin typeface="微软雅黑" panose="020B0503020204020204" pitchFamily="34" charset="-122"/>
                <a:ea typeface="微软雅黑" panose="020B0503020204020204" pitchFamily="34" charset="-122"/>
              </a:rPr>
              <a:t>等价类</a:t>
            </a:r>
            <a:endParaRPr lang="en-US" altLang="zh-CN" sz="2800" spc="3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3835398" y="1540043"/>
            <a:ext cx="1774845" cy="824136"/>
          </a:xfrm>
          <a:prstGeom prst="rect">
            <a:avLst/>
          </a:prstGeom>
          <a:noFill/>
        </p:spPr>
        <p:txBody>
          <a:bodyPr wrap="none" rtlCol="0">
            <a:spAutoFit/>
          </a:bodyPr>
          <a:lstStyle/>
          <a:p>
            <a:pPr lvl="0">
              <a:lnSpc>
                <a:spcPct val="200000"/>
              </a:lnSpc>
            </a:pPr>
            <a:r>
              <a:rPr lang="zh-CN" altLang="en-US" sz="2800" spc="300" dirty="0">
                <a:solidFill>
                  <a:prstClr val="black"/>
                </a:solidFill>
                <a:latin typeface="微软雅黑" panose="020B0503020204020204" pitchFamily="34" charset="-122"/>
                <a:ea typeface="微软雅黑" panose="020B0503020204020204" pitchFamily="34" charset="-122"/>
              </a:rPr>
              <a:t>黑盒测试</a:t>
            </a:r>
            <a:endParaRPr lang="en-US" altLang="zh-CN" sz="2800" spc="300" dirty="0">
              <a:solidFill>
                <a:prstClr val="black"/>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10243" y="2946773"/>
            <a:ext cx="2172390" cy="2547685"/>
          </a:xfrm>
          <a:prstGeom prst="rect">
            <a:avLst/>
          </a:prstGeom>
          <a:noFill/>
        </p:spPr>
        <p:txBody>
          <a:bodyPr wrap="none" rtlCol="0">
            <a:spAutoFit/>
          </a:bodyPr>
          <a:lstStyle/>
          <a:p>
            <a:pPr>
              <a:lnSpc>
                <a:spcPct val="200000"/>
              </a:lnSpc>
            </a:pPr>
            <a:r>
              <a:rPr lang="zh-CN" altLang="en-US" sz="2800" spc="300" dirty="0" smtClean="0">
                <a:latin typeface="微软雅黑" panose="020B0503020204020204" pitchFamily="34" charset="-122"/>
                <a:ea typeface="微软雅黑" panose="020B0503020204020204" pitchFamily="34" charset="-122"/>
              </a:rPr>
              <a:t>人工测试</a:t>
            </a:r>
            <a:endParaRPr lang="en-US" altLang="zh-CN" sz="2800" spc="300" dirty="0">
              <a:latin typeface="微软雅黑" panose="020B0503020204020204" pitchFamily="34" charset="-122"/>
              <a:ea typeface="微软雅黑" panose="020B0503020204020204" pitchFamily="34" charset="-122"/>
            </a:endParaRPr>
          </a:p>
          <a:p>
            <a:pPr>
              <a:lnSpc>
                <a:spcPct val="200000"/>
              </a:lnSpc>
            </a:pPr>
            <a:r>
              <a:rPr lang="zh-CN" altLang="en-US" sz="2800" spc="300" dirty="0" smtClean="0">
                <a:latin typeface="微软雅黑" panose="020B0503020204020204" pitchFamily="34" charset="-122"/>
                <a:ea typeface="微软雅黑" panose="020B0503020204020204" pitchFamily="34" charset="-122"/>
              </a:rPr>
              <a:t>自动化测试</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endParaRPr lang="en-US" altLang="zh-CN" sz="28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5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3570208"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方正兰亭粗黑简体" panose="02000000000000000000"/>
              </a:rPr>
              <a:t>测试辅助工具</a:t>
            </a:r>
            <a:endParaRPr lang="zh-CN" altLang="en-US" sz="4400" dirty="0">
              <a:solidFill>
                <a:srgbClr val="1E2223"/>
              </a:solidFill>
              <a:latin typeface="SciFly" panose="02000606030000020004" pitchFamily="2" charset="0"/>
              <a:ea typeface="方正兰亭粗黑简体" panose="02000000000000000000"/>
            </a:endParaRPr>
          </a:p>
        </p:txBody>
      </p:sp>
      <p:sp>
        <p:nvSpPr>
          <p:cNvPr id="5" name="文本框 4"/>
          <p:cNvSpPr txBox="1"/>
          <p:nvPr/>
        </p:nvSpPr>
        <p:spPr>
          <a:xfrm>
            <a:off x="912730" y="1262353"/>
            <a:ext cx="7648376" cy="5262979"/>
          </a:xfrm>
          <a:prstGeom prst="rect">
            <a:avLst/>
          </a:prstGeom>
          <a:noFill/>
        </p:spPr>
        <p:txBody>
          <a:bodyPr wrap="none" rtlCol="0">
            <a:spAutoFit/>
          </a:bodyPr>
          <a:lstStyle/>
          <a:p>
            <a:pPr marL="514350" indent="-514350">
              <a:lnSpc>
                <a:spcPct val="200000"/>
              </a:lnSpc>
              <a:buAutoNum type="arabicPeriod"/>
            </a:pPr>
            <a:r>
              <a:rPr lang="en-US" altLang="zh-CN" sz="2800" spc="300" dirty="0" smtClean="0">
                <a:latin typeface="微软雅黑" panose="020B0503020204020204" pitchFamily="34" charset="-122"/>
                <a:ea typeface="微软雅黑" panose="020B0503020204020204" pitchFamily="34" charset="-122"/>
              </a:rPr>
              <a:t>BUG</a:t>
            </a:r>
            <a:r>
              <a:rPr lang="zh-CN" altLang="en-US" sz="2800" spc="300" dirty="0" smtClean="0">
                <a:latin typeface="微软雅黑" panose="020B0503020204020204" pitchFamily="34" charset="-122"/>
                <a:ea typeface="微软雅黑" panose="020B0503020204020204" pitchFamily="34" charset="-122"/>
              </a:rPr>
              <a:t>管理：</a:t>
            </a:r>
            <a:r>
              <a:rPr lang="en-US" altLang="zh-CN" sz="2800" spc="300" dirty="0" smtClean="0">
                <a:latin typeface="微软雅黑" panose="020B0503020204020204" pitchFamily="34" charset="-122"/>
                <a:ea typeface="微软雅黑" panose="020B0503020204020204" pitchFamily="34" charset="-122"/>
              </a:rPr>
              <a:t>Bugzilla</a:t>
            </a:r>
          </a:p>
          <a:p>
            <a:pPr marL="514350" indent="-514350">
              <a:lnSpc>
                <a:spcPct val="200000"/>
              </a:lnSpc>
              <a:buAutoNum type="arabicPeriod"/>
            </a:pPr>
            <a:r>
              <a:rPr lang="zh-CN" altLang="en-US" sz="2800" spc="300" dirty="0" smtClean="0">
                <a:latin typeface="微软雅黑" panose="020B0503020204020204" pitchFamily="34" charset="-122"/>
                <a:ea typeface="微软雅黑" panose="020B0503020204020204" pitchFamily="34" charset="-122"/>
              </a:rPr>
              <a:t>性能测试：</a:t>
            </a:r>
            <a:r>
              <a:rPr lang="en-US" altLang="zh-CN" sz="2800" spc="300" dirty="0" err="1" smtClean="0">
                <a:latin typeface="微软雅黑" panose="020B0503020204020204" pitchFamily="34" charset="-122"/>
                <a:ea typeface="微软雅黑" panose="020B0503020204020204" pitchFamily="34" charset="-122"/>
              </a:rPr>
              <a:t>Jmeter</a:t>
            </a:r>
            <a:r>
              <a:rPr lang="en-US" altLang="zh-CN" sz="2800" spc="300" dirty="0" smtClean="0">
                <a:latin typeface="微软雅黑" panose="020B0503020204020204" pitchFamily="34" charset="-122"/>
                <a:ea typeface="微软雅黑" panose="020B0503020204020204" pitchFamily="34" charset="-122"/>
              </a:rPr>
              <a:t> &amp; </a:t>
            </a:r>
            <a:r>
              <a:rPr lang="en-US" altLang="zh-CN" sz="2800" spc="300" dirty="0" err="1" smtClean="0">
                <a:latin typeface="微软雅黑" panose="020B0503020204020204" pitchFamily="34" charset="-122"/>
                <a:ea typeface="微软雅黑" panose="020B0503020204020204" pitchFamily="34" charset="-122"/>
              </a:rPr>
              <a:t>Badboy</a:t>
            </a:r>
            <a:endParaRPr lang="en-US" altLang="zh-CN" sz="2800" spc="300" dirty="0" smtClean="0">
              <a:latin typeface="微软雅黑" panose="020B0503020204020204" pitchFamily="34" charset="-122"/>
              <a:ea typeface="微软雅黑" panose="020B0503020204020204" pitchFamily="34" charset="-122"/>
            </a:endParaRPr>
          </a:p>
          <a:p>
            <a:pPr marL="514350" indent="-514350">
              <a:lnSpc>
                <a:spcPct val="200000"/>
              </a:lnSpc>
              <a:buAutoNum type="arabicPeriod"/>
            </a:pPr>
            <a:r>
              <a:rPr lang="zh-CN" altLang="en-US" sz="2800" spc="300" dirty="0">
                <a:latin typeface="微软雅黑" panose="020B0503020204020204" pitchFamily="34" charset="-122"/>
                <a:ea typeface="微软雅黑" panose="020B0503020204020204" pitchFamily="34" charset="-122"/>
              </a:rPr>
              <a:t>安全性测试</a:t>
            </a:r>
            <a:r>
              <a:rPr lang="zh-CN" altLang="en-US" sz="2800" spc="300" dirty="0" smtClean="0">
                <a:latin typeface="微软雅黑" panose="020B0503020204020204" pitchFamily="34" charset="-122"/>
                <a:ea typeface="微软雅黑" panose="020B0503020204020204" pitchFamily="34" charset="-122"/>
              </a:rPr>
              <a:t>：</a:t>
            </a:r>
            <a:endParaRPr lang="en-US" altLang="zh-CN" sz="2800" spc="300" dirty="0" smtClean="0">
              <a:latin typeface="微软雅黑" panose="020B0503020204020204" pitchFamily="34" charset="-122"/>
              <a:ea typeface="微软雅黑" panose="020B0503020204020204" pitchFamily="34" charset="-122"/>
            </a:endParaRPr>
          </a:p>
          <a:p>
            <a:pPr lvl="2">
              <a:lnSpc>
                <a:spcPct val="200000"/>
              </a:lnSpc>
            </a:pPr>
            <a:r>
              <a:rPr lang="en-US" altLang="zh-CN" sz="2800" spc="300" dirty="0" smtClean="0">
                <a:latin typeface="微软雅黑" panose="020B0503020204020204" pitchFamily="34" charset="-122"/>
                <a:ea typeface="微软雅黑" panose="020B0503020204020204" pitchFamily="34" charset="-122"/>
              </a:rPr>
              <a:t>IBM </a:t>
            </a:r>
            <a:r>
              <a:rPr lang="en-US" altLang="zh-CN" sz="2800" spc="300" dirty="0">
                <a:latin typeface="微软雅黑" panose="020B0503020204020204" pitchFamily="34" charset="-122"/>
                <a:ea typeface="微软雅黑" panose="020B0503020204020204" pitchFamily="34" charset="-122"/>
              </a:rPr>
              <a:t>Security </a:t>
            </a:r>
            <a:r>
              <a:rPr lang="en-US" altLang="zh-CN" sz="2800" spc="300" dirty="0" err="1">
                <a:latin typeface="微软雅黑" panose="020B0503020204020204" pitchFamily="34" charset="-122"/>
                <a:ea typeface="微软雅黑" panose="020B0503020204020204" pitchFamily="34" charset="-122"/>
              </a:rPr>
              <a:t>AppScan</a:t>
            </a:r>
            <a:r>
              <a:rPr lang="en-US" altLang="zh-CN" sz="2800" spc="300" dirty="0">
                <a:latin typeface="微软雅黑" panose="020B0503020204020204" pitchFamily="34" charset="-122"/>
                <a:ea typeface="微软雅黑" panose="020B0503020204020204" pitchFamily="34" charset="-122"/>
              </a:rPr>
              <a:t> Standard</a:t>
            </a:r>
          </a:p>
          <a:p>
            <a:pPr marL="514350" indent="-514350">
              <a:lnSpc>
                <a:spcPct val="200000"/>
              </a:lnSpc>
              <a:buAutoNum type="arabicPeriod"/>
            </a:pPr>
            <a:r>
              <a:rPr lang="zh-CN" altLang="en-US" sz="2800" spc="300" dirty="0">
                <a:latin typeface="微软雅黑" panose="020B0503020204020204" pitchFamily="34" charset="-122"/>
                <a:ea typeface="微软雅黑" panose="020B0503020204020204" pitchFamily="34" charset="-122"/>
              </a:rPr>
              <a:t>兼容性测试</a:t>
            </a:r>
            <a:r>
              <a:rPr lang="zh-CN" altLang="en-US" sz="2800" spc="300" dirty="0" smtClean="0">
                <a:latin typeface="微软雅黑" panose="020B0503020204020204" pitchFamily="34" charset="-122"/>
                <a:ea typeface="微软雅黑" panose="020B0503020204020204" pitchFamily="34" charset="-122"/>
              </a:rPr>
              <a:t>：</a:t>
            </a:r>
            <a:endParaRPr lang="en-US" altLang="zh-CN" sz="2800" spc="300" dirty="0" smtClean="0">
              <a:latin typeface="微软雅黑" panose="020B0503020204020204" pitchFamily="34" charset="-122"/>
              <a:ea typeface="微软雅黑" panose="020B0503020204020204" pitchFamily="34" charset="-122"/>
            </a:endParaRPr>
          </a:p>
          <a:p>
            <a:pPr>
              <a:lnSpc>
                <a:spcPct val="200000"/>
              </a:lnSpc>
            </a:pPr>
            <a:r>
              <a:rPr lang="en-US" altLang="zh-CN" sz="2800" spc="300" dirty="0">
                <a:latin typeface="微软雅黑" panose="020B0503020204020204" pitchFamily="34" charset="-122"/>
                <a:ea typeface="微软雅黑" panose="020B0503020204020204" pitchFamily="34" charset="-122"/>
              </a:rPr>
              <a:t>	</a:t>
            </a:r>
            <a:r>
              <a:rPr lang="en-US" altLang="zh-CN" sz="2800" spc="300" dirty="0" err="1" smtClean="0">
                <a:latin typeface="微软雅黑" panose="020B0503020204020204" pitchFamily="34" charset="-122"/>
                <a:ea typeface="微软雅黑" panose="020B0503020204020204" pitchFamily="34" charset="-122"/>
              </a:rPr>
              <a:t>IETester</a:t>
            </a:r>
            <a:r>
              <a:rPr lang="en-US" altLang="zh-CN" sz="2800" spc="300" dirty="0" smtClean="0">
                <a:latin typeface="微软雅黑" panose="020B0503020204020204" pitchFamily="34" charset="-122"/>
                <a:ea typeface="微软雅黑" panose="020B0503020204020204" pitchFamily="34" charset="-122"/>
              </a:rPr>
              <a:t> &amp; </a:t>
            </a:r>
            <a:r>
              <a:rPr lang="en-US" altLang="zh-CN" sz="2800" spc="300" dirty="0" err="1" smtClean="0">
                <a:latin typeface="微软雅黑" panose="020B0503020204020204" pitchFamily="34" charset="-122"/>
                <a:ea typeface="微软雅黑" panose="020B0503020204020204" pitchFamily="34" charset="-122"/>
              </a:rPr>
              <a:t>browsershots</a:t>
            </a:r>
            <a:endParaRPr lang="zh-CN" altLang="en-US" sz="28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941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954655" cy="923330"/>
          </a:xfrm>
          <a:prstGeom prst="rect">
            <a:avLst/>
          </a:prstGeom>
        </p:spPr>
        <p:txBody>
          <a:bodyPr wrap="none">
            <a:spAutoFit/>
          </a:bodyPr>
          <a:lstStyle/>
          <a:p>
            <a:r>
              <a:rPr lang="zh-CN" altLang="en-US" sz="5400" dirty="0" smtClean="0">
                <a:solidFill>
                  <a:srgbClr val="1E2223"/>
                </a:solidFill>
                <a:latin typeface="SciFly" panose="02000606030000020004" pitchFamily="2" charset="0"/>
                <a:ea typeface="华康少女文字W5(P)" panose="040F0500000000000000" pitchFamily="82" charset="-122"/>
              </a:rPr>
              <a:t>报告内容</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2663989" y="2140176"/>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1</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、结论</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2663989" y="3111063"/>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2</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、测试数据分析</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2663989" y="4081950"/>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3</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、测试工作介绍</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2663828" y="5052837"/>
            <a:ext cx="2000869" cy="646331"/>
          </a:xfrm>
          <a:prstGeom prst="rect">
            <a:avLst/>
          </a:prstGeom>
          <a:noFill/>
        </p:spPr>
        <p:txBody>
          <a:bodyPr wrap="none" rtlCol="0">
            <a:spAutoFit/>
          </a:bodyPr>
          <a:lstStyle/>
          <a:p>
            <a:r>
              <a:rPr lang="en-US" altLang="zh-CN" sz="3600" spc="300" dirty="0" smtClean="0">
                <a:latin typeface="方正兰亭粗黑简体" panose="02000000000000000000" pitchFamily="2" charset="-122"/>
                <a:ea typeface="方正兰亭粗黑简体" panose="02000000000000000000" pitchFamily="2" charset="-122"/>
              </a:rPr>
              <a:t>4</a:t>
            </a:r>
            <a:r>
              <a:rPr lang="zh-CN" altLang="en-US" sz="3600" spc="300" dirty="0" smtClean="0">
                <a:latin typeface="方正兰亭粗黑简体" panose="02000000000000000000" pitchFamily="2" charset="-122"/>
                <a:ea typeface="方正兰亭粗黑简体" panose="02000000000000000000" pitchFamily="2" charset="-122"/>
              </a:rPr>
              <a:t>、建议</a:t>
            </a:r>
            <a:endParaRPr lang="zh-CN" altLang="en-US" sz="3600" spc="300" dirty="0">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41539865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7996954" cy="769441"/>
          </a:xfrm>
          <a:prstGeom prst="rect">
            <a:avLst/>
          </a:prstGeom>
        </p:spPr>
        <p:txBody>
          <a:bodyPr wrap="square">
            <a:spAutoFit/>
          </a:bodyPr>
          <a:lstStyle/>
          <a:p>
            <a:r>
              <a:rPr lang="zh-CN" altLang="en-US" sz="4400" dirty="0" smtClean="0">
                <a:solidFill>
                  <a:srgbClr val="1E2223"/>
                </a:solidFill>
                <a:latin typeface="SciFly" panose="02000606030000020004" pitchFamily="2" charset="0"/>
                <a:ea typeface="方正兰亭粗黑简体" panose="02000000000000000000"/>
              </a:rPr>
              <a:t>建议</a:t>
            </a:r>
            <a:r>
              <a:rPr lang="en-US" altLang="zh-CN" sz="4400" dirty="0">
                <a:solidFill>
                  <a:srgbClr val="1E2223"/>
                </a:solidFill>
                <a:latin typeface="SciFly" panose="02000606030000020004" pitchFamily="2" charset="0"/>
                <a:ea typeface="方正兰亭粗黑简体" panose="02000000000000000000"/>
              </a:rPr>
              <a:t> </a:t>
            </a:r>
            <a:r>
              <a:rPr lang="en-US" altLang="zh-CN" sz="4400" dirty="0" smtClean="0">
                <a:solidFill>
                  <a:srgbClr val="1E2223"/>
                </a:solidFill>
                <a:latin typeface="SciFly" panose="02000606030000020004" pitchFamily="2" charset="0"/>
                <a:ea typeface="方正兰亭粗黑简体" panose="02000000000000000000"/>
              </a:rPr>
              <a:t>                             ——</a:t>
            </a:r>
            <a:r>
              <a:rPr lang="zh-CN" altLang="en-US" sz="4400" dirty="0" smtClean="0">
                <a:solidFill>
                  <a:srgbClr val="1E2223"/>
                </a:solidFill>
                <a:latin typeface="SciFly" panose="02000606030000020004" pitchFamily="2" charset="0"/>
                <a:ea typeface="方正兰亭粗黑简体" panose="02000000000000000000"/>
              </a:rPr>
              <a:t>不适合上线</a:t>
            </a:r>
            <a:endParaRPr lang="zh-CN" altLang="en-US" sz="4400" dirty="0">
              <a:solidFill>
                <a:srgbClr val="1E2223"/>
              </a:solidFill>
              <a:latin typeface="SciFly" panose="02000606030000020004" pitchFamily="2" charset="0"/>
              <a:ea typeface="方正兰亭粗黑简体" panose="02000000000000000000"/>
            </a:endParaRPr>
          </a:p>
        </p:txBody>
      </p:sp>
      <p:graphicFrame>
        <p:nvGraphicFramePr>
          <p:cNvPr id="2" name="表格 1"/>
          <p:cNvGraphicFramePr>
            <a:graphicFrameLocks noGrp="1"/>
          </p:cNvGraphicFramePr>
          <p:nvPr>
            <p:extLst>
              <p:ext uri="{D42A27DB-BD31-4B8C-83A1-F6EECF244321}">
                <p14:modId xmlns:p14="http://schemas.microsoft.com/office/powerpoint/2010/main" val="3196178181"/>
              </p:ext>
            </p:extLst>
          </p:nvPr>
        </p:nvGraphicFramePr>
        <p:xfrm>
          <a:off x="681825" y="1379622"/>
          <a:ext cx="7996954" cy="4892841"/>
        </p:xfrm>
        <a:graphic>
          <a:graphicData uri="http://schemas.openxmlformats.org/drawingml/2006/table">
            <a:tbl>
              <a:tblPr firstRow="1" firstCol="1" bandRow="1"/>
              <a:tblGrid>
                <a:gridCol w="1403649">
                  <a:extLst>
                    <a:ext uri="{9D8B030D-6E8A-4147-A177-3AD203B41FA5}">
                      <a16:colId xmlns:a16="http://schemas.microsoft.com/office/drawing/2014/main" val="3983866481"/>
                    </a:ext>
                  </a:extLst>
                </a:gridCol>
                <a:gridCol w="1507958">
                  <a:extLst>
                    <a:ext uri="{9D8B030D-6E8A-4147-A177-3AD203B41FA5}">
                      <a16:colId xmlns:a16="http://schemas.microsoft.com/office/drawing/2014/main" val="4143267167"/>
                    </a:ext>
                  </a:extLst>
                </a:gridCol>
                <a:gridCol w="5085347">
                  <a:extLst>
                    <a:ext uri="{9D8B030D-6E8A-4147-A177-3AD203B41FA5}">
                      <a16:colId xmlns:a16="http://schemas.microsoft.com/office/drawing/2014/main" val="3711448799"/>
                    </a:ext>
                  </a:extLst>
                </a:gridCol>
              </a:tblGrid>
              <a:tr h="274405">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方面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0618214"/>
                  </a:ext>
                </a:extLst>
              </a:tr>
              <a:tr h="1012059">
                <a:tc rowSpan="4">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开发人员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功能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完善系统处理异常的能力</a:t>
                      </a:r>
                    </a:p>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实现文档中存在的未被实现的功能</a:t>
                      </a:r>
                    </a:p>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完善权限管理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457534"/>
                  </a:ext>
                </a:extLst>
              </a:tr>
              <a:tr h="548810">
                <a:tc vMerge="1">
                  <a:txBody>
                    <a:bodyPr/>
                    <a:lstStyle/>
                    <a:p>
                      <a:endParaRPr lang="zh-CN" altLang="en-US"/>
                    </a:p>
                  </a:txBody>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用户界面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设计更加用户友好的界面</a:t>
                      </a:r>
                    </a:p>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处理浏览器兼容问题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65735"/>
                  </a:ext>
                </a:extLst>
              </a:tr>
              <a:tr h="759044">
                <a:tc vMerge="1">
                  <a:txBody>
                    <a:bodyPr/>
                    <a:lstStyle/>
                    <a:p>
                      <a:endParaRPr lang="zh-CN" altLang="en-US"/>
                    </a:p>
                  </a:txBody>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安全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修复大量未被考虑的严重漏洞，包括</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SQL</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注入、跨站脚本编制、跨站请求伪造等问题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299210"/>
                  </a:ext>
                </a:extLst>
              </a:tr>
              <a:tr h="274405">
                <a:tc vMerge="1">
                  <a:txBody>
                    <a:bodyPr/>
                    <a:lstStyle/>
                    <a:p>
                      <a:endParaRPr lang="zh-CN" altLang="en-US"/>
                    </a:p>
                  </a:txBody>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性能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提高页面访问速度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4176347"/>
                  </a:ext>
                </a:extLst>
              </a:tr>
              <a:tr h="759044">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需求分析员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文档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明确需求细节</a:t>
                      </a:r>
                    </a:p>
                    <a:p>
                      <a:pPr marL="342900" lvl="0" indent="-342900" algn="l">
                        <a:spcAft>
                          <a:spcPts val="0"/>
                        </a:spcAft>
                        <a:buFont typeface="+mj-lt"/>
                        <a:buAutoNum type="arabicPeriod"/>
                      </a:pP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完善</a:t>
                      </a: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SRS</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FS</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文档，解决文档直接的冲突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938557"/>
                  </a:ext>
                </a:extLst>
              </a:tr>
              <a:tr h="1265074">
                <a:tc>
                  <a:txBody>
                    <a:bodyPr/>
                    <a:lstStyle/>
                    <a:p>
                      <a:pPr algn="ctr">
                        <a:spcAft>
                          <a:spcPts val="0"/>
                        </a:spcAft>
                      </a:pPr>
                      <a:endParaRPr lang="en-US"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endParaRPr lang="en-US"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r>
                        <a:rPr 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项目</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经理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endParaRPr lang="en-US"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r>
                        <a:rPr 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管理</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促进需求分析员与开发人员的交流</a:t>
                      </a:r>
                    </a:p>
                    <a:p>
                      <a:pPr marL="342900" lvl="0" indent="-342900" algn="l">
                        <a:spcAft>
                          <a:spcPts val="0"/>
                        </a:spcAft>
                        <a:buFont typeface="+mj-lt"/>
                        <a:buAutoNum type="arabicPeriod"/>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督促需求分析员完善文档</a:t>
                      </a:r>
                    </a:p>
                    <a:p>
                      <a:pPr marL="342900" lvl="0" indent="-342900" algn="l">
                        <a:spcAft>
                          <a:spcPts val="0"/>
                        </a:spcAft>
                        <a:buFont typeface="+mj-lt"/>
                        <a:buAutoNum type="arabicPeriod"/>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考虑调整开发进度（由于系统存在诸多问题）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06933"/>
                  </a:ext>
                </a:extLst>
              </a:tr>
            </a:tbl>
          </a:graphicData>
        </a:graphic>
      </p:graphicFrame>
    </p:spTree>
    <p:extLst>
      <p:ext uri="{BB962C8B-B14F-4D97-AF65-F5344CB8AC3E}">
        <p14:creationId xmlns:p14="http://schemas.microsoft.com/office/powerpoint/2010/main" val="77931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04412" y="1300628"/>
            <a:ext cx="1107997" cy="646331"/>
          </a:xfrm>
          <a:prstGeom prst="rect">
            <a:avLst/>
          </a:prstGeom>
          <a:noFill/>
        </p:spPr>
        <p:txBody>
          <a:bodyPr wrap="none" rtlCol="0">
            <a:spAutoFit/>
          </a:bodyPr>
          <a:lstStyle/>
          <a:p>
            <a:pPr algn="ctr"/>
            <a:r>
              <a:rPr lang="zh-CN" altLang="en-US" sz="3600" b="1" dirty="0" smtClean="0">
                <a:latin typeface="华文细黑" panose="02010600040101010101" pitchFamily="2" charset="-122"/>
                <a:ea typeface="华文细黑" panose="02010600040101010101" pitchFamily="2" charset="-122"/>
              </a:rPr>
              <a:t>首先</a:t>
            </a:r>
            <a:endParaRPr lang="zh-CN" altLang="en-US" sz="3600" b="1" dirty="0">
              <a:latin typeface="华文细黑" panose="02010600040101010101" pitchFamily="2" charset="-122"/>
              <a:ea typeface="华文细黑" panose="02010600040101010101" pitchFamily="2" charset="-122"/>
            </a:endParaRPr>
          </a:p>
        </p:txBody>
      </p:sp>
      <p:sp>
        <p:nvSpPr>
          <p:cNvPr id="3" name="文本框 2"/>
          <p:cNvSpPr txBox="1"/>
          <p:nvPr/>
        </p:nvSpPr>
        <p:spPr>
          <a:xfrm>
            <a:off x="662839" y="1730938"/>
            <a:ext cx="5314275" cy="3170099"/>
          </a:xfrm>
          <a:prstGeom prst="rect">
            <a:avLst/>
          </a:prstGeom>
          <a:noFill/>
        </p:spPr>
        <p:txBody>
          <a:bodyPr wrap="none" rtlCol="0">
            <a:spAutoFit/>
          </a:bodyPr>
          <a:lstStyle/>
          <a:p>
            <a:r>
              <a:rPr lang="zh-CN" altLang="en-US" sz="20000" dirty="0">
                <a:solidFill>
                  <a:srgbClr val="C92138"/>
                </a:solidFill>
                <a:latin typeface="华文细黑" panose="02010600040101010101" pitchFamily="2" charset="-122"/>
                <a:ea typeface="华文细黑" panose="02010600040101010101" pitchFamily="2" charset="-122"/>
              </a:rPr>
              <a:t>不能</a:t>
            </a:r>
          </a:p>
        </p:txBody>
      </p:sp>
      <p:sp>
        <p:nvSpPr>
          <p:cNvPr id="5" name="文本框 4"/>
          <p:cNvSpPr txBox="1"/>
          <p:nvPr/>
        </p:nvSpPr>
        <p:spPr>
          <a:xfrm>
            <a:off x="2560793" y="4661533"/>
            <a:ext cx="1518364" cy="892552"/>
          </a:xfrm>
          <a:prstGeom prst="rect">
            <a:avLst/>
          </a:prstGeom>
          <a:noFill/>
        </p:spPr>
        <p:txBody>
          <a:bodyPr wrap="none" rtlCol="0">
            <a:spAutoFit/>
          </a:bodyPr>
          <a:lstStyle/>
          <a:p>
            <a:r>
              <a:rPr lang="zh-CN" altLang="en-US" sz="5200" dirty="0" smtClean="0">
                <a:latin typeface="华文细黑" panose="02010600040101010101" pitchFamily="2" charset="-122"/>
                <a:ea typeface="华文细黑" panose="02010600040101010101" pitchFamily="2" charset="-122"/>
              </a:rPr>
              <a:t>上线</a:t>
            </a:r>
            <a:endParaRPr lang="zh-CN" altLang="en-US" sz="5200" dirty="0">
              <a:latin typeface="华文细黑" panose="02010600040101010101" pitchFamily="2" charset="-122"/>
              <a:ea typeface="华文细黑" panose="02010600040101010101"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601" y="2281152"/>
            <a:ext cx="3033429" cy="3033429"/>
          </a:xfrm>
          <a:prstGeom prst="rect">
            <a:avLst/>
          </a:prstGeom>
        </p:spPr>
      </p:pic>
      <p:sp>
        <p:nvSpPr>
          <p:cNvPr id="7" name="禁止符 6"/>
          <p:cNvSpPr/>
          <p:nvPr/>
        </p:nvSpPr>
        <p:spPr>
          <a:xfrm>
            <a:off x="2808342" y="4661533"/>
            <a:ext cx="1023265" cy="1008112"/>
          </a:xfrm>
          <a:prstGeom prst="noSmoking">
            <a:avLst/>
          </a:prstGeom>
          <a:solidFill>
            <a:srgbClr val="C00000">
              <a:alpha val="47000"/>
            </a:srgbClr>
          </a:solidFill>
          <a:ln>
            <a:noFill/>
          </a:ln>
          <a:effectLst>
            <a:outerShdw blurRad="44450" dist="27940" dir="5400000" algn="ctr">
              <a:srgbClr val="000000">
                <a:alpha val="74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42397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82994" y="2435366"/>
            <a:ext cx="7561006" cy="1593104"/>
            <a:chOff x="5352643" y="1688003"/>
            <a:chExt cx="6749846" cy="1593104"/>
          </a:xfrm>
        </p:grpSpPr>
        <p:sp>
          <p:nvSpPr>
            <p:cNvPr id="5" name="矩形 4"/>
            <p:cNvSpPr/>
            <p:nvPr/>
          </p:nvSpPr>
          <p:spPr>
            <a:xfrm rot="5400000">
              <a:off x="7931014" y="-890368"/>
              <a:ext cx="1593104" cy="6749846"/>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5400000">
              <a:off x="6586439" y="2477324"/>
              <a:ext cx="0" cy="8098"/>
              <a:chOff x="6048830" y="2459186"/>
              <a:chExt cx="0" cy="9231"/>
            </a:xfrm>
            <a:solidFill>
              <a:srgbClr val="EE1C39"/>
            </a:solidFill>
          </p:grpSpPr>
          <p:sp>
            <p:nvSpPr>
              <p:cNvPr id="9"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矩形 7"/>
            <p:cNvSpPr/>
            <p:nvPr/>
          </p:nvSpPr>
          <p:spPr>
            <a:xfrm rot="5400000">
              <a:off x="5837262" y="1690279"/>
              <a:ext cx="1082831" cy="1578078"/>
            </a:xfrm>
            <a:prstGeom prst="rect">
              <a:avLst/>
            </a:prstGeom>
            <a:solidFill>
              <a:srgbClr val="1E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610437" y="2841961"/>
            <a:ext cx="2243788" cy="769441"/>
          </a:xfrm>
          <a:prstGeom prst="rect">
            <a:avLst/>
          </a:prstGeom>
          <a:noFill/>
        </p:spPr>
        <p:txBody>
          <a:bodyPr wrap="square" rtlCol="0">
            <a:spAutoFit/>
          </a:bodyPr>
          <a:lstStyle/>
          <a:p>
            <a:pPr algn="ctr"/>
            <a:r>
              <a:rPr lang="zh-CN" altLang="en-US" sz="4400" dirty="0" smtClean="0">
                <a:solidFill>
                  <a:schemeClr val="bg1"/>
                </a:solidFill>
                <a:latin typeface="+mj-ea"/>
                <a:ea typeface="方正兰亭粗黑简体" panose="02000000000000000000"/>
              </a:rPr>
              <a:t>彩 蛋</a:t>
            </a:r>
            <a:endParaRPr lang="zh-CN" altLang="en-US" sz="4400" dirty="0">
              <a:solidFill>
                <a:schemeClr val="bg1"/>
              </a:solidFill>
              <a:latin typeface="+mj-ea"/>
              <a:ea typeface="方正兰亭粗黑简体" panose="02000000000000000000"/>
            </a:endParaRPr>
          </a:p>
        </p:txBody>
      </p:sp>
    </p:spTree>
    <p:extLst>
      <p:ext uri="{BB962C8B-B14F-4D97-AF65-F5344CB8AC3E}">
        <p14:creationId xmlns:p14="http://schemas.microsoft.com/office/powerpoint/2010/main" val="149692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10437" y="2841961"/>
            <a:ext cx="2243788" cy="769441"/>
          </a:xfrm>
          <a:prstGeom prst="rect">
            <a:avLst/>
          </a:prstGeom>
          <a:noFill/>
        </p:spPr>
        <p:txBody>
          <a:bodyPr wrap="square" rtlCol="0">
            <a:spAutoFit/>
          </a:bodyPr>
          <a:lstStyle/>
          <a:p>
            <a:pPr algn="ctr"/>
            <a:r>
              <a:rPr lang="zh-CN" altLang="en-US" sz="4400" dirty="0" smtClean="0">
                <a:solidFill>
                  <a:schemeClr val="bg1"/>
                </a:solidFill>
                <a:latin typeface="+mj-ea"/>
                <a:ea typeface="方正兰亭粗黑简体" panose="02000000000000000000"/>
              </a:rPr>
              <a:t>彩 蛋</a:t>
            </a:r>
            <a:endParaRPr lang="zh-CN" altLang="en-US" sz="4400" dirty="0">
              <a:solidFill>
                <a:schemeClr val="bg1"/>
              </a:solidFill>
              <a:latin typeface="+mj-ea"/>
              <a:ea typeface="方正兰亭粗黑简体" panose="0200000000000000000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7" y="310497"/>
            <a:ext cx="8032082" cy="4146741"/>
          </a:xfrm>
          <a:prstGeom prst="rect">
            <a:avLst/>
          </a:prstGeom>
        </p:spPr>
      </p:pic>
      <p:sp>
        <p:nvSpPr>
          <p:cNvPr id="12" name="文本框 11"/>
          <p:cNvSpPr txBox="1"/>
          <p:nvPr/>
        </p:nvSpPr>
        <p:spPr>
          <a:xfrm>
            <a:off x="648197" y="4280268"/>
            <a:ext cx="8304389" cy="2708434"/>
          </a:xfrm>
          <a:prstGeom prst="rect">
            <a:avLst/>
          </a:prstGeom>
          <a:noFill/>
        </p:spPr>
        <p:txBody>
          <a:bodyPr wrap="none" rtlCol="0">
            <a:spAutoFit/>
          </a:bodyPr>
          <a:lstStyle/>
          <a:p>
            <a:pPr>
              <a:lnSpc>
                <a:spcPct val="200000"/>
              </a:lnSpc>
            </a:pPr>
            <a:r>
              <a:rPr lang="en-US" altLang="zh-CN" sz="2800" spc="300" dirty="0">
                <a:latin typeface="微软雅黑" panose="020B0503020204020204" pitchFamily="34" charset="-122"/>
                <a:ea typeface="微软雅黑" panose="020B0503020204020204" pitchFamily="34" charset="-122"/>
              </a:rPr>
              <a:t>About </a:t>
            </a:r>
            <a:r>
              <a:rPr lang="en-US" altLang="zh-CN" sz="2800" spc="300" dirty="0" smtClean="0">
                <a:latin typeface="微软雅黑" panose="020B0503020204020204" pitchFamily="34" charset="-122"/>
                <a:ea typeface="微软雅黑" panose="020B0503020204020204" pitchFamily="34" charset="-122"/>
              </a:rPr>
              <a:t>Bugzilla</a:t>
            </a:r>
            <a:r>
              <a:rPr lang="zh-CN" altLang="en-US" sz="2800" spc="300" dirty="0" smtClean="0">
                <a:latin typeface="微软雅黑" panose="020B0503020204020204" pitchFamily="34" charset="-122"/>
                <a:ea typeface="微软雅黑" panose="020B0503020204020204" pitchFamily="34" charset="-122"/>
              </a:rPr>
              <a:t>一点微小的建议</a:t>
            </a:r>
            <a:endParaRPr lang="en-US" altLang="zh-CN" sz="28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smtClean="0">
                <a:latin typeface="微软雅黑" panose="020B0503020204020204" pitchFamily="34" charset="-122"/>
                <a:ea typeface="微软雅黑" panose="020B0503020204020204" pitchFamily="34" charset="-122"/>
              </a:rPr>
              <a:t>-</a:t>
            </a:r>
            <a:r>
              <a:rPr lang="zh-CN" altLang="en-US" sz="2000" spc="300" dirty="0" smtClean="0">
                <a:latin typeface="微软雅黑" panose="020B0503020204020204" pitchFamily="34" charset="-122"/>
                <a:ea typeface="微软雅黑" panose="020B0503020204020204" pitchFamily="34" charset="-122"/>
              </a:rPr>
              <a:t>不能修改自己的</a:t>
            </a:r>
            <a:r>
              <a:rPr lang="en-US" altLang="zh-CN" sz="2000" spc="300" dirty="0" smtClean="0">
                <a:latin typeface="微软雅黑" panose="020B0503020204020204" pitchFamily="34" charset="-122"/>
                <a:ea typeface="微软雅黑" panose="020B0503020204020204" pitchFamily="34" charset="-122"/>
              </a:rPr>
              <a:t>Description</a:t>
            </a:r>
            <a:r>
              <a:rPr lang="zh-CN" altLang="en-US" sz="2000" spc="300" dirty="0" smtClean="0">
                <a:latin typeface="微软雅黑" panose="020B0503020204020204" pitchFamily="34" charset="-122"/>
                <a:ea typeface="微软雅黑" panose="020B0503020204020204" pitchFamily="34" charset="-122"/>
              </a:rPr>
              <a:t>和</a:t>
            </a:r>
            <a:r>
              <a:rPr lang="en-US" altLang="zh-CN" sz="2000" spc="300" dirty="0" smtClean="0">
                <a:latin typeface="微软雅黑" panose="020B0503020204020204" pitchFamily="34" charset="-122"/>
                <a:ea typeface="微软雅黑" panose="020B0503020204020204" pitchFamily="34" charset="-122"/>
              </a:rPr>
              <a:t>Comment</a:t>
            </a:r>
            <a:r>
              <a:rPr lang="zh-CN" altLang="en-US" sz="2000" spc="300" dirty="0" smtClean="0">
                <a:latin typeface="微软雅黑" panose="020B0503020204020204" pitchFamily="34" charset="-122"/>
                <a:ea typeface="微软雅黑" panose="020B0503020204020204" pitchFamily="34" charset="-122"/>
              </a:rPr>
              <a:t>不合理</a:t>
            </a:r>
            <a:endParaRPr lang="en-US" altLang="zh-CN" sz="2000" spc="300" dirty="0" smtClean="0">
              <a:latin typeface="微软雅黑" panose="020B0503020204020204" pitchFamily="34" charset="-122"/>
              <a:ea typeface="微软雅黑" panose="020B0503020204020204" pitchFamily="34" charset="-122"/>
            </a:endParaRPr>
          </a:p>
          <a:p>
            <a:pPr>
              <a:lnSpc>
                <a:spcPct val="150000"/>
              </a:lnSpc>
            </a:pPr>
            <a:r>
              <a:rPr lang="en-US" altLang="zh-CN" sz="2000" spc="300" dirty="0" smtClean="0">
                <a:latin typeface="微软雅黑" panose="020B0503020204020204" pitchFamily="34" charset="-122"/>
                <a:ea typeface="微软雅黑" panose="020B0503020204020204" pitchFamily="34" charset="-122"/>
              </a:rPr>
              <a:t>-Description</a:t>
            </a:r>
            <a:r>
              <a:rPr lang="zh-CN" altLang="en-US" sz="2000" spc="300" dirty="0">
                <a:latin typeface="微软雅黑" panose="020B0503020204020204" pitchFamily="34" charset="-122"/>
                <a:ea typeface="微软雅黑" panose="020B0503020204020204" pitchFamily="34" charset="-122"/>
              </a:rPr>
              <a:t>和</a:t>
            </a:r>
            <a:r>
              <a:rPr lang="en-US" altLang="zh-CN" sz="2000" spc="300" dirty="0" smtClean="0">
                <a:latin typeface="微软雅黑" panose="020B0503020204020204" pitchFamily="34" charset="-122"/>
                <a:ea typeface="微软雅黑" panose="020B0503020204020204" pitchFamily="34" charset="-122"/>
              </a:rPr>
              <a:t>Comment</a:t>
            </a:r>
            <a:r>
              <a:rPr lang="zh-CN" altLang="en-US" sz="2000" spc="300" dirty="0" smtClean="0">
                <a:latin typeface="微软雅黑" panose="020B0503020204020204" pitchFamily="34" charset="-122"/>
                <a:ea typeface="微软雅黑" panose="020B0503020204020204" pitchFamily="34" charset="-122"/>
              </a:rPr>
              <a:t>的链接跳转到可见范围不合理</a:t>
            </a:r>
            <a:endParaRPr lang="en-US" altLang="zh-CN" sz="2000" dirty="0" smtClean="0"/>
          </a:p>
          <a:p>
            <a:pPr>
              <a:lnSpc>
                <a:spcPct val="150000"/>
              </a:lnSpc>
            </a:pPr>
            <a:r>
              <a:rPr lang="en-US" altLang="zh-CN" sz="1600" spc="300" dirty="0">
                <a:latin typeface="微软雅黑" panose="020B0503020204020204" pitchFamily="34" charset="-122"/>
                <a:ea typeface="微软雅黑" panose="020B0503020204020204" pitchFamily="34" charset="-122"/>
                <a:hlinkClick r:id="rId4"/>
              </a:rPr>
              <a:t>https://</a:t>
            </a:r>
            <a:r>
              <a:rPr lang="en-US" altLang="zh-CN" sz="1600" spc="300" dirty="0" smtClean="0">
                <a:latin typeface="微软雅黑" panose="020B0503020204020204" pitchFamily="34" charset="-122"/>
                <a:ea typeface="微软雅黑" panose="020B0503020204020204" pitchFamily="34" charset="-122"/>
                <a:hlinkClick r:id="rId4"/>
              </a:rPr>
              <a:t>bugzilla.mozilla.org/enter_bug.cgi?product=Bugzilla</a:t>
            </a:r>
            <a:endParaRPr lang="en-US" altLang="zh-CN" sz="1600" spc="300" dirty="0">
              <a:latin typeface="微软雅黑" panose="020B0503020204020204" pitchFamily="34" charset="-122"/>
              <a:ea typeface="微软雅黑" panose="020B0503020204020204" pitchFamily="34" charset="-122"/>
            </a:endParaRPr>
          </a:p>
          <a:p>
            <a:pPr>
              <a:lnSpc>
                <a:spcPct val="150000"/>
              </a:lnSpc>
            </a:pPr>
            <a:endParaRPr lang="en-US" altLang="zh-CN" sz="20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2981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rot="-2520000" flipV="1">
            <a:off x="4807217" y="2799120"/>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rot="18900000">
            <a:off x="5064232" y="268711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2520000" flipH="1" flipV="1">
            <a:off x="4435912" y="2798093"/>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泪滴形 39"/>
          <p:cNvSpPr/>
          <p:nvPr/>
        </p:nvSpPr>
        <p:spPr>
          <a:xfrm rot="18900000">
            <a:off x="5156985" y="27657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泪滴形 40"/>
          <p:cNvSpPr/>
          <p:nvPr/>
        </p:nvSpPr>
        <p:spPr>
          <a:xfrm rot="18900000">
            <a:off x="4792732" y="241619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泪滴形 41"/>
          <p:cNvSpPr/>
          <p:nvPr/>
        </p:nvSpPr>
        <p:spPr>
          <a:xfrm rot="18900000">
            <a:off x="2876507" y="2397530"/>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泪滴形 42"/>
          <p:cNvSpPr/>
          <p:nvPr/>
        </p:nvSpPr>
        <p:spPr>
          <a:xfrm rot="18900000">
            <a:off x="4792732" y="261399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泪滴形 43"/>
          <p:cNvSpPr/>
          <p:nvPr/>
        </p:nvSpPr>
        <p:spPr>
          <a:xfrm rot="18900000">
            <a:off x="4355200" y="268076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泪滴形 44"/>
          <p:cNvSpPr/>
          <p:nvPr/>
        </p:nvSpPr>
        <p:spPr>
          <a:xfrm rot="18900000">
            <a:off x="4174763" y="2765766"/>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泪滴形 45"/>
          <p:cNvSpPr/>
          <p:nvPr/>
        </p:nvSpPr>
        <p:spPr>
          <a:xfrm rot="18900000">
            <a:off x="4643358" y="268813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泪滴形 46"/>
          <p:cNvSpPr/>
          <p:nvPr/>
        </p:nvSpPr>
        <p:spPr>
          <a:xfrm rot="18900000">
            <a:off x="4453756" y="23166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泪滴形 47"/>
          <p:cNvSpPr/>
          <p:nvPr/>
        </p:nvSpPr>
        <p:spPr>
          <a:xfrm rot="18900000">
            <a:off x="4728075" y="221274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泪滴形 48"/>
          <p:cNvSpPr/>
          <p:nvPr/>
        </p:nvSpPr>
        <p:spPr>
          <a:xfrm rot="18900000">
            <a:off x="4493982" y="251524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泪滴形 49"/>
          <p:cNvSpPr/>
          <p:nvPr/>
        </p:nvSpPr>
        <p:spPr>
          <a:xfrm rot="18900000">
            <a:off x="4968505" y="250734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29856" y="1832642"/>
            <a:ext cx="4482317" cy="1862048"/>
          </a:xfrm>
          <a:prstGeom prst="rect">
            <a:avLst/>
          </a:prstGeom>
        </p:spPr>
        <p:txBody>
          <a:bodyPr wrap="none">
            <a:spAutoFit/>
          </a:bodyPr>
          <a:lstStyle/>
          <a:p>
            <a:pPr algn="ctr"/>
            <a:r>
              <a:rPr lang="en-US" altLang="zh-CN" sz="11500" dirty="0" smtClean="0">
                <a:solidFill>
                  <a:srgbClr val="1E2223"/>
                </a:solidFill>
                <a:latin typeface="SciFly" panose="02000606030000020004" pitchFamily="2" charset="0"/>
                <a:ea typeface="华康少女文字W5(P)" panose="040F0500000000000000" pitchFamily="82" charset="-122"/>
              </a:rPr>
              <a:t>Thanks!</a:t>
            </a:r>
            <a:endParaRPr lang="zh-CN" altLang="en-US" sz="11500" dirty="0">
              <a:solidFill>
                <a:srgbClr val="1E2223"/>
              </a:solidFill>
              <a:latin typeface="SciFly" panose="02000606030000020004" pitchFamily="2" charset="0"/>
              <a:ea typeface="华康少女文字W5(P)" panose="040F0500000000000000" pitchFamily="82" charset="-122"/>
            </a:endParaRPr>
          </a:p>
        </p:txBody>
      </p:sp>
      <p:sp>
        <p:nvSpPr>
          <p:cNvPr id="35" name="文本框 34"/>
          <p:cNvSpPr txBox="1"/>
          <p:nvPr/>
        </p:nvSpPr>
        <p:spPr>
          <a:xfrm>
            <a:off x="568697" y="6166163"/>
            <a:ext cx="8109912" cy="461665"/>
          </a:xfrm>
          <a:prstGeom prst="rect">
            <a:avLst/>
          </a:prstGeom>
          <a:noFill/>
        </p:spPr>
        <p:txBody>
          <a:bodyPr wrap="none" rtlCol="0">
            <a:spAutoFit/>
          </a:bodyPr>
          <a:lstStyle/>
          <a:p>
            <a:r>
              <a:rPr lang="zh-CN" altLang="en-US" sz="2400" spc="300" dirty="0">
                <a:solidFill>
                  <a:srgbClr val="1E2223"/>
                </a:solidFill>
                <a:latin typeface="方正兰亭粗黑简体" panose="02000000000000000000" pitchFamily="2" charset="-122"/>
                <a:ea typeface="方正兰亭粗黑简体" panose="02000000000000000000" pitchFamily="2" charset="-122"/>
              </a:rPr>
              <a:t>谢思宇 </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应雯 杨</a:t>
            </a:r>
            <a:r>
              <a:rPr lang="zh-CN" altLang="en-US" sz="2400" spc="300" dirty="0">
                <a:solidFill>
                  <a:srgbClr val="1E2223"/>
                </a:solidFill>
                <a:latin typeface="方正兰亭粗黑简体" panose="02000000000000000000" pitchFamily="2" charset="-122"/>
                <a:ea typeface="方正兰亭粗黑简体" panose="02000000000000000000" pitchFamily="2" charset="-122"/>
              </a:rPr>
              <a:t>璞 </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王俊皓 李</a:t>
            </a:r>
            <a:r>
              <a:rPr lang="zh-CN" altLang="en-US" sz="2400" spc="300" dirty="0">
                <a:solidFill>
                  <a:srgbClr val="1E2223"/>
                </a:solidFill>
                <a:latin typeface="方正兰亭粗黑简体" panose="02000000000000000000" pitchFamily="2" charset="-122"/>
                <a:ea typeface="方正兰亭粗黑简体" panose="02000000000000000000" pitchFamily="2" charset="-122"/>
              </a:rPr>
              <a:t>永</a:t>
            </a:r>
            <a:r>
              <a:rPr lang="zh-CN" altLang="en-US" sz="2400" spc="300" dirty="0" smtClean="0">
                <a:solidFill>
                  <a:srgbClr val="1E2223"/>
                </a:solidFill>
                <a:latin typeface="方正兰亭粗黑简体" panose="02000000000000000000" pitchFamily="2" charset="-122"/>
                <a:ea typeface="方正兰亭粗黑简体" panose="02000000000000000000" pitchFamily="2" charset="-122"/>
              </a:rPr>
              <a:t>杰 陈毅强 张昌琳</a:t>
            </a:r>
            <a:endParaRPr lang="en-US" altLang="zh-CN" sz="2400" spc="300" dirty="0" smtClean="0">
              <a:solidFill>
                <a:srgbClr val="1E2223"/>
              </a:solidFill>
              <a:latin typeface="方正兰亭粗黑简体" panose="02000000000000000000" pitchFamily="2" charset="-122"/>
              <a:ea typeface="方正兰亭粗黑简体" panose="02000000000000000000" pitchFamily="2" charset="-122"/>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932" y="4644033"/>
            <a:ext cx="1410017" cy="1306192"/>
          </a:xfrm>
          <a:prstGeom prst="rect">
            <a:avLst/>
          </a:prstGeom>
        </p:spPr>
      </p:pic>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0596" y="4647082"/>
            <a:ext cx="1324751" cy="1308440"/>
          </a:xfrm>
          <a:prstGeom prst="rect">
            <a:avLst/>
          </a:prstGeom>
        </p:spPr>
      </p:pic>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1097" y="4647084"/>
            <a:ext cx="1425113" cy="1335318"/>
          </a:xfrm>
          <a:prstGeom prst="rect">
            <a:avLst/>
          </a:prstGeom>
        </p:spPr>
      </p:pic>
      <p:pic>
        <p:nvPicPr>
          <p:cNvPr id="58" name="图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873" y="4647084"/>
            <a:ext cx="1406723" cy="1303141"/>
          </a:xfrm>
          <a:prstGeom prst="rect">
            <a:avLst/>
          </a:prstGeom>
        </p:spPr>
      </p:pic>
      <p:pic>
        <p:nvPicPr>
          <p:cNvPr id="59"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0885" y="4647084"/>
            <a:ext cx="1410017" cy="1306192"/>
          </a:xfrm>
          <a:prstGeom prst="rect">
            <a:avLst/>
          </a:prstGeom>
        </p:spPr>
      </p:pic>
      <p:pic>
        <p:nvPicPr>
          <p:cNvPr id="60" name="图片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27897" y="4687713"/>
            <a:ext cx="1377723" cy="1279548"/>
          </a:xfrm>
          <a:prstGeom prst="rect">
            <a:avLst/>
          </a:prstGeom>
        </p:spPr>
      </p:pic>
      <p:pic>
        <p:nvPicPr>
          <p:cNvPr id="61" name="图片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1080" y="4647084"/>
            <a:ext cx="1425114" cy="1320177"/>
          </a:xfrm>
          <a:prstGeom prst="rect">
            <a:avLst/>
          </a:prstGeom>
        </p:spPr>
      </p:pic>
      <p:sp>
        <p:nvSpPr>
          <p:cNvPr id="25" name="文本框 24"/>
          <p:cNvSpPr txBox="1"/>
          <p:nvPr/>
        </p:nvSpPr>
        <p:spPr>
          <a:xfrm>
            <a:off x="3749560" y="1199192"/>
            <a:ext cx="1210588" cy="707886"/>
          </a:xfrm>
          <a:prstGeom prst="rect">
            <a:avLst/>
          </a:prstGeom>
          <a:solidFill>
            <a:schemeClr val="tx1"/>
          </a:solidFill>
        </p:spPr>
        <p:txBody>
          <a:bodyPr wrap="none" rtlCol="0">
            <a:spAutoFit/>
          </a:bodyPr>
          <a:lstStyle/>
          <a:p>
            <a:r>
              <a:rPr lang="zh-CN" altLang="zh-CN" sz="4000" dirty="0">
                <a:solidFill>
                  <a:schemeClr val="bg1"/>
                </a:solidFill>
                <a:ea typeface="华康少女文字W5(P)" panose="040F0500000000000000"/>
              </a:rPr>
              <a:t>致谢</a:t>
            </a:r>
            <a:endParaRPr lang="zh-CN" altLang="en-US" sz="4000" dirty="0">
              <a:solidFill>
                <a:schemeClr val="bg1"/>
              </a:solidFill>
              <a:ea typeface="华康少女文字W5(P)" panose="040F0500000000000000"/>
            </a:endParaRPr>
          </a:p>
        </p:txBody>
      </p:sp>
      <p:sp>
        <p:nvSpPr>
          <p:cNvPr id="27" name="TextBox 49"/>
          <p:cNvSpPr txBox="1"/>
          <p:nvPr/>
        </p:nvSpPr>
        <p:spPr>
          <a:xfrm>
            <a:off x="5649887" y="2379134"/>
            <a:ext cx="2031325" cy="461665"/>
          </a:xfrm>
          <a:prstGeom prst="rect">
            <a:avLst/>
          </a:prstGeom>
          <a:noFill/>
        </p:spPr>
        <p:txBody>
          <a:bodyPr wrap="none" rtlCol="0">
            <a:spAutoFit/>
          </a:bodyPr>
          <a:lstStyle>
            <a:defPPr>
              <a:defRPr lang="zh-CN"/>
            </a:defPPr>
            <a:lvl1pPr>
              <a:defRPr sz="2400">
                <a:solidFill>
                  <a:srgbClr val="159FDD"/>
                </a:solidFill>
                <a:latin typeface="华文细黑" panose="02010600040101010101" pitchFamily="2" charset="-122"/>
                <a:ea typeface="华文细黑" panose="02010600040101010101" pitchFamily="2" charset="-122"/>
              </a:defRPr>
            </a:lvl1pPr>
          </a:lstStyle>
          <a:p>
            <a:r>
              <a:rPr lang="zh-CN" altLang="en-US" dirty="0" smtClean="0">
                <a:solidFill>
                  <a:schemeClr val="tx1"/>
                </a:solidFill>
                <a:ea typeface="方正兰亭粗黑简体" panose="02000000000000000000"/>
              </a:rPr>
              <a:t>测试团队全体</a:t>
            </a:r>
            <a:endParaRPr lang="zh-CN" altLang="en-US" dirty="0">
              <a:solidFill>
                <a:schemeClr val="tx1"/>
              </a:solidFill>
              <a:ea typeface="方正兰亭粗黑简体" panose="02000000000000000000"/>
            </a:endParaRPr>
          </a:p>
        </p:txBody>
      </p:sp>
      <p:grpSp>
        <p:nvGrpSpPr>
          <p:cNvPr id="29" name="组合 28"/>
          <p:cNvGrpSpPr/>
          <p:nvPr/>
        </p:nvGrpSpPr>
        <p:grpSpPr>
          <a:xfrm>
            <a:off x="5299522" y="1212594"/>
            <a:ext cx="180975" cy="2684593"/>
            <a:chOff x="6032873" y="1880798"/>
            <a:chExt cx="180975" cy="2684593"/>
          </a:xfrm>
          <a:solidFill>
            <a:schemeClr val="tx1"/>
          </a:solidFill>
        </p:grpSpPr>
        <p:sp>
          <p:nvSpPr>
            <p:cNvPr id="30" name="直接连接符 14"/>
            <p:cNvSpPr>
              <a:spLocks noChangeShapeType="1"/>
            </p:cNvSpPr>
            <p:nvPr/>
          </p:nvSpPr>
          <p:spPr bwMode="auto">
            <a:xfrm>
              <a:off x="6123362" y="1897848"/>
              <a:ext cx="0" cy="2577521"/>
            </a:xfrm>
            <a:prstGeom prst="lin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椭圆 7"/>
            <p:cNvSpPr>
              <a:spLocks noChangeArrowheads="1"/>
            </p:cNvSpPr>
            <p:nvPr/>
          </p:nvSpPr>
          <p:spPr bwMode="auto">
            <a:xfrm>
              <a:off x="6032873" y="1880798"/>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32" name="椭圆 8"/>
            <p:cNvSpPr>
              <a:spLocks noChangeArrowheads="1"/>
            </p:cNvSpPr>
            <p:nvPr/>
          </p:nvSpPr>
          <p:spPr bwMode="auto">
            <a:xfrm>
              <a:off x="6032873" y="3186608"/>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34" name="椭圆 9"/>
            <p:cNvSpPr>
              <a:spLocks noChangeArrowheads="1"/>
            </p:cNvSpPr>
            <p:nvPr/>
          </p:nvSpPr>
          <p:spPr bwMode="auto">
            <a:xfrm>
              <a:off x="6032873" y="4385347"/>
              <a:ext cx="180975" cy="180044"/>
            </a:xfrm>
            <a:prstGeom prst="ellipse">
              <a:avLst/>
            </a:prstGeom>
            <a:grpFill/>
            <a:ln w="381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dirty="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1" name="TextBox 64"/>
          <p:cNvSpPr txBox="1"/>
          <p:nvPr/>
        </p:nvSpPr>
        <p:spPr>
          <a:xfrm>
            <a:off x="5649887" y="3576333"/>
            <a:ext cx="2204450" cy="461665"/>
          </a:xfrm>
          <a:prstGeom prst="rect">
            <a:avLst/>
          </a:prstGeom>
          <a:noFill/>
        </p:spPr>
        <p:txBody>
          <a:bodyPr wrap="none" rtlCol="0">
            <a:spAutoFit/>
          </a:bodyPr>
          <a:lstStyle>
            <a:defPPr>
              <a:defRPr lang="zh-CN"/>
            </a:defPPr>
            <a:lvl1pPr>
              <a:defRPr sz="2400">
                <a:solidFill>
                  <a:srgbClr val="159FDD"/>
                </a:solidFill>
                <a:latin typeface="华文细黑" panose="02010600040101010101" pitchFamily="2" charset="-122"/>
                <a:ea typeface="华文细黑" panose="02010600040101010101" pitchFamily="2" charset="-122"/>
              </a:defRPr>
            </a:lvl1pPr>
          </a:lstStyle>
          <a:p>
            <a:r>
              <a:rPr lang="en-US" altLang="zh-CN" dirty="0" smtClean="0">
                <a:solidFill>
                  <a:schemeClr val="tx1"/>
                </a:solidFill>
                <a:latin typeface="Arial" panose="020B0604020202020204" pitchFamily="34" charset="0"/>
                <a:ea typeface="方正兰亭粗黑简体" panose="02000000000000000000"/>
                <a:cs typeface="Arial" panose="020B0604020202020204" pitchFamily="34" charset="0"/>
              </a:rPr>
              <a:t>All peers in SE</a:t>
            </a:r>
            <a:endParaRPr lang="zh-CN" altLang="en-US" dirty="0">
              <a:solidFill>
                <a:schemeClr val="tx1"/>
              </a:solidFill>
              <a:latin typeface="Arial" panose="020B0604020202020204" pitchFamily="34" charset="0"/>
              <a:ea typeface="方正兰亭粗黑简体" panose="02000000000000000000"/>
              <a:cs typeface="Arial" panose="020B0604020202020204" pitchFamily="34" charset="0"/>
            </a:endParaRPr>
          </a:p>
        </p:txBody>
      </p:sp>
      <p:sp>
        <p:nvSpPr>
          <p:cNvPr id="52" name="TextBox 49"/>
          <p:cNvSpPr txBox="1"/>
          <p:nvPr/>
        </p:nvSpPr>
        <p:spPr>
          <a:xfrm>
            <a:off x="5649887" y="1113120"/>
            <a:ext cx="1967205" cy="461665"/>
          </a:xfrm>
          <a:prstGeom prst="rect">
            <a:avLst/>
          </a:prstGeom>
          <a:noFill/>
        </p:spPr>
        <p:txBody>
          <a:bodyPr wrap="none" rtlCol="0">
            <a:spAutoFit/>
          </a:bodyPr>
          <a:lstStyle/>
          <a:p>
            <a:r>
              <a:rPr lang="zh-CN" altLang="en-US" sz="2400" dirty="0" smtClean="0">
                <a:solidFill>
                  <a:sysClr val="windowText" lastClr="000000"/>
                </a:solidFill>
                <a:latin typeface="华文细黑" panose="02010600040101010101" pitchFamily="2" charset="-122"/>
                <a:ea typeface="方正兰亭粗黑简体" panose="02000000000000000000"/>
              </a:rPr>
              <a:t>赵老师、</a:t>
            </a:r>
            <a:r>
              <a:rPr lang="en-US" altLang="zh-CN" sz="2400" dirty="0" smtClean="0">
                <a:solidFill>
                  <a:sysClr val="windowText" lastClr="000000"/>
                </a:solidFill>
                <a:latin typeface="Arial" panose="020B0604020202020204" pitchFamily="34" charset="0"/>
                <a:ea typeface="方正兰亭粗黑简体" panose="02000000000000000000"/>
                <a:cs typeface="Arial" panose="020B0604020202020204" pitchFamily="34" charset="0"/>
              </a:rPr>
              <a:t>Joe</a:t>
            </a:r>
            <a:endParaRPr lang="zh-CN" altLang="en-US" sz="2400" dirty="0">
              <a:solidFill>
                <a:sysClr val="windowText" lastClr="000000"/>
              </a:solidFill>
              <a:latin typeface="Arial" panose="020B0604020202020204" pitchFamily="34" charset="0"/>
              <a:ea typeface="方正兰亭粗黑简体" panose="02000000000000000000"/>
              <a:cs typeface="Arial" panose="020B0604020202020204" pitchFamily="34" charset="0"/>
            </a:endParaRPr>
          </a:p>
        </p:txBody>
      </p:sp>
    </p:spTree>
    <p:extLst>
      <p:ext uri="{BB962C8B-B14F-4D97-AF65-F5344CB8AC3E}">
        <p14:creationId xmlns:p14="http://schemas.microsoft.com/office/powerpoint/2010/main" val="26727030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rot="-2520000" flipV="1">
            <a:off x="4807217" y="2799120"/>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166870" y="4889035"/>
            <a:ext cx="1012976" cy="344854"/>
          </a:xfrm>
          <a:prstGeom prst="rect">
            <a:avLst/>
          </a:prstGeom>
        </p:spPr>
      </p:pic>
      <p:sp>
        <p:nvSpPr>
          <p:cNvPr id="28" name="泪滴形 27"/>
          <p:cNvSpPr/>
          <p:nvPr/>
        </p:nvSpPr>
        <p:spPr>
          <a:xfrm rot="18900000">
            <a:off x="5064232" y="268711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0071" y="4296745"/>
            <a:ext cx="1012976" cy="344854"/>
          </a:xfrm>
          <a:prstGeom prst="rect">
            <a:avLst/>
          </a:prstGeom>
        </p:spPr>
      </p:pic>
      <p:sp>
        <p:nvSpPr>
          <p:cNvPr id="39" name="任意多边形 38"/>
          <p:cNvSpPr/>
          <p:nvPr/>
        </p:nvSpPr>
        <p:spPr>
          <a:xfrm rot="2520000" flipH="1" flipV="1">
            <a:off x="4435912" y="2798093"/>
            <a:ext cx="184314" cy="45719"/>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泪滴形 39"/>
          <p:cNvSpPr/>
          <p:nvPr/>
        </p:nvSpPr>
        <p:spPr>
          <a:xfrm rot="18900000">
            <a:off x="5156985" y="27657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泪滴形 40"/>
          <p:cNvSpPr/>
          <p:nvPr/>
        </p:nvSpPr>
        <p:spPr>
          <a:xfrm rot="18900000">
            <a:off x="4792732" y="2416197"/>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泪滴形 41"/>
          <p:cNvSpPr/>
          <p:nvPr/>
        </p:nvSpPr>
        <p:spPr>
          <a:xfrm rot="18900000">
            <a:off x="4643357" y="2449681"/>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泪滴形 42"/>
          <p:cNvSpPr/>
          <p:nvPr/>
        </p:nvSpPr>
        <p:spPr>
          <a:xfrm rot="18900000">
            <a:off x="4792732" y="261399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泪滴形 43"/>
          <p:cNvSpPr/>
          <p:nvPr/>
        </p:nvSpPr>
        <p:spPr>
          <a:xfrm rot="18900000">
            <a:off x="4355200" y="268076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泪滴形 44"/>
          <p:cNvSpPr/>
          <p:nvPr/>
        </p:nvSpPr>
        <p:spPr>
          <a:xfrm rot="18900000">
            <a:off x="4174763" y="2765766"/>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泪滴形 45"/>
          <p:cNvSpPr/>
          <p:nvPr/>
        </p:nvSpPr>
        <p:spPr>
          <a:xfrm rot="18900000">
            <a:off x="4643358" y="2688138"/>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泪滴形 46"/>
          <p:cNvSpPr/>
          <p:nvPr/>
        </p:nvSpPr>
        <p:spPr>
          <a:xfrm rot="18900000">
            <a:off x="4453756" y="231666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泪滴形 47"/>
          <p:cNvSpPr/>
          <p:nvPr/>
        </p:nvSpPr>
        <p:spPr>
          <a:xfrm rot="18900000">
            <a:off x="4728075" y="2212743"/>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泪滴形 48"/>
          <p:cNvSpPr/>
          <p:nvPr/>
        </p:nvSpPr>
        <p:spPr>
          <a:xfrm rot="18900000">
            <a:off x="4493982" y="2515242"/>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泪滴形 49"/>
          <p:cNvSpPr/>
          <p:nvPr/>
        </p:nvSpPr>
        <p:spPr>
          <a:xfrm rot="18900000">
            <a:off x="4968505" y="2507344"/>
            <a:ext cx="45719" cy="45719"/>
          </a:xfrm>
          <a:prstGeom prst="teardrop">
            <a:avLst>
              <a:gd name="adj" fmla="val 148222"/>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750" y="1856380"/>
            <a:ext cx="1410017" cy="130619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8606" y="3483399"/>
            <a:ext cx="1324751" cy="1308440"/>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8544" y="5087814"/>
            <a:ext cx="1425113" cy="1320176"/>
          </a:xfrm>
          <a:prstGeom prst="rect">
            <a:avLst/>
          </a:prstGeom>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960" y="1886530"/>
            <a:ext cx="1406723" cy="1303141"/>
          </a:xfrm>
          <a:prstGeom prst="rect">
            <a:avLst/>
          </a:prstGeom>
        </p:spPr>
      </p:pic>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666" y="3485646"/>
            <a:ext cx="1410017" cy="1306192"/>
          </a:xfrm>
          <a:prstGeom prst="rect">
            <a:avLst/>
          </a:prstGeom>
        </p:spPr>
      </p:pic>
      <p:pic>
        <p:nvPicPr>
          <p:cNvPr id="23" name="图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61026" y="199010"/>
            <a:ext cx="1377723" cy="1279548"/>
          </a:xfrm>
          <a:prstGeom prst="rect">
            <a:avLst/>
          </a:prstGeom>
        </p:spPr>
      </p:pic>
      <p:pic>
        <p:nvPicPr>
          <p:cNvPr id="24" name="图片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569" y="5087813"/>
            <a:ext cx="1425114" cy="1320177"/>
          </a:xfrm>
          <a:prstGeom prst="rect">
            <a:avLst/>
          </a:prstGeom>
        </p:spPr>
      </p:pic>
      <p:sp>
        <p:nvSpPr>
          <p:cNvPr id="51" name="文本框 50"/>
          <p:cNvSpPr txBox="1"/>
          <p:nvPr/>
        </p:nvSpPr>
        <p:spPr>
          <a:xfrm>
            <a:off x="4378059" y="178633"/>
            <a:ext cx="2837636" cy="1477328"/>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张昌琳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3140103541</a:t>
            </a:r>
          </a:p>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组长</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en-US" altLang="zh-CN" spc="300" dirty="0" err="1"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Teamstructure</a:t>
            </a:r>
            <a:endParaRPr lang="en-US" altLang="zh-CN" sz="2000"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数据库测试</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p:txBody>
      </p:sp>
      <p:sp>
        <p:nvSpPr>
          <p:cNvPr id="52" name="文本框 51"/>
          <p:cNvSpPr txBox="1"/>
          <p:nvPr/>
        </p:nvSpPr>
        <p:spPr>
          <a:xfrm>
            <a:off x="1999787" y="2060374"/>
            <a:ext cx="3015569" cy="1477328"/>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谢</a:t>
            </a:r>
            <a:r>
              <a:rPr lang="zh-CN" altLang="en-US" spc="300" dirty="0">
                <a:solidFill>
                  <a:srgbClr val="1E2223"/>
                </a:solidFill>
                <a:latin typeface="方正兰亭粗黑简体" panose="02000000000000000000" pitchFamily="2" charset="-122"/>
                <a:ea typeface="方正兰亭粗黑简体" panose="02000000000000000000" pitchFamily="2" charset="-122"/>
              </a:rPr>
              <a:t>思</a:t>
            </a:r>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宇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3140102422</a:t>
            </a:r>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 </a:t>
            </a:r>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需求</a:t>
            </a:r>
            <a:r>
              <a:rPr lang="zh-CN" altLang="en-US"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文档</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Review</a:t>
            </a:r>
          </a:p>
          <a:p>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Daily Report</a:t>
            </a:r>
          </a:p>
          <a:p>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
        <p:nvSpPr>
          <p:cNvPr id="53" name="文本框 52"/>
          <p:cNvSpPr txBox="1"/>
          <p:nvPr/>
        </p:nvSpPr>
        <p:spPr>
          <a:xfrm>
            <a:off x="2026415" y="3640563"/>
            <a:ext cx="2646943"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应雯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3140102362</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Management</a:t>
            </a:r>
          </a:p>
        </p:txBody>
      </p:sp>
      <p:sp>
        <p:nvSpPr>
          <p:cNvPr id="54" name="文本框 53"/>
          <p:cNvSpPr txBox="1"/>
          <p:nvPr/>
        </p:nvSpPr>
        <p:spPr>
          <a:xfrm>
            <a:off x="1999787" y="5220752"/>
            <a:ext cx="2680542"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杨璞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3140102308</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性能测试、界面测试</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
        <p:nvSpPr>
          <p:cNvPr id="55" name="文本框 54"/>
          <p:cNvSpPr txBox="1"/>
          <p:nvPr/>
        </p:nvSpPr>
        <p:spPr>
          <a:xfrm>
            <a:off x="6043357" y="2009720"/>
            <a:ext cx="2837636" cy="1200329"/>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陈毅强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3140102283</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需求文档</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Review</a:t>
            </a: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Daily </a:t>
            </a:r>
            <a:r>
              <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Report</a:t>
            </a:r>
          </a:p>
        </p:txBody>
      </p:sp>
      <p:sp>
        <p:nvSpPr>
          <p:cNvPr id="56" name="文本框 55"/>
          <p:cNvSpPr txBox="1"/>
          <p:nvPr/>
        </p:nvSpPr>
        <p:spPr>
          <a:xfrm>
            <a:off x="6088605" y="3640563"/>
            <a:ext cx="2837636"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李永杰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3140102268</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Task Management</a:t>
            </a:r>
          </a:p>
        </p:txBody>
      </p:sp>
      <p:sp>
        <p:nvSpPr>
          <p:cNvPr id="57" name="文本框 56"/>
          <p:cNvSpPr txBox="1"/>
          <p:nvPr/>
        </p:nvSpPr>
        <p:spPr>
          <a:xfrm>
            <a:off x="6055767" y="5220075"/>
            <a:ext cx="2949846" cy="923330"/>
          </a:xfrm>
          <a:prstGeom prst="rect">
            <a:avLst/>
          </a:prstGeom>
          <a:noFill/>
        </p:spPr>
        <p:txBody>
          <a:bodyPr wrap="none" rtlCol="0">
            <a:spAutoFit/>
          </a:bodyPr>
          <a:lstStyle/>
          <a:p>
            <a:r>
              <a:rPr lang="zh-CN" altLang="en-US" spc="300" dirty="0" smtClean="0">
                <a:solidFill>
                  <a:srgbClr val="1E2223"/>
                </a:solidFill>
                <a:latin typeface="方正兰亭粗黑简体" panose="02000000000000000000" pitchFamily="2" charset="-122"/>
                <a:ea typeface="方正兰亭粗黑简体" panose="02000000000000000000" pitchFamily="2" charset="-122"/>
              </a:rPr>
              <a:t>王俊皓 </a:t>
            </a:r>
            <a:r>
              <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rPr>
              <a:t>3140102359</a:t>
            </a:r>
            <a:endParaRPr lang="en-US" altLang="zh-CN"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a:p>
            <a:endParaRPr lang="en-US" altLang="zh-CN" spc="300" dirty="0" smtClean="0">
              <a:solidFill>
                <a:srgbClr val="1E2223"/>
              </a:solidFill>
              <a:latin typeface="方正兰亭粗黑简体" panose="02000000000000000000" pitchFamily="2" charset="-122"/>
              <a:ea typeface="方正兰亭粗黑简体" panose="02000000000000000000" pitchFamily="2" charset="-122"/>
            </a:endParaRPr>
          </a:p>
          <a:p>
            <a:r>
              <a:rPr lang="zh-CN" altLang="en-US" spc="300" dirty="0" smtClean="0">
                <a:solidFill>
                  <a:srgbClr val="1E2223"/>
                </a:solidFill>
                <a:latin typeface="Arial" panose="020B0604020202020204" pitchFamily="34" charset="0"/>
                <a:ea typeface="方正兰亭粗黑简体" panose="02000000000000000000" pitchFamily="2" charset="-122"/>
                <a:cs typeface="Arial" panose="020B0604020202020204" pitchFamily="34" charset="0"/>
              </a:rPr>
              <a:t>安全测试、兼容性测试</a:t>
            </a:r>
            <a:endParaRPr lang="en-US" altLang="zh-CN" spc="300" dirty="0">
              <a:solidFill>
                <a:srgbClr val="1E2223"/>
              </a:solidFill>
              <a:latin typeface="Arial" panose="020B0604020202020204" pitchFamily="34" charset="0"/>
              <a:ea typeface="方正兰亭粗黑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245300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825" y="492912"/>
            <a:ext cx="2954655" cy="923330"/>
          </a:xfrm>
          <a:prstGeom prst="rect">
            <a:avLst/>
          </a:prstGeom>
        </p:spPr>
        <p:txBody>
          <a:bodyPr wrap="none">
            <a:spAutoFit/>
          </a:bodyPr>
          <a:lstStyle/>
          <a:p>
            <a:r>
              <a:rPr lang="zh-CN" altLang="en-US" sz="5400" dirty="0" smtClean="0">
                <a:solidFill>
                  <a:srgbClr val="1E2223"/>
                </a:solidFill>
                <a:latin typeface="SciFly" panose="02000606030000020004" pitchFamily="2" charset="0"/>
                <a:ea typeface="华康少女文字W5(P)" panose="040F0500000000000000" pitchFamily="82" charset="-122"/>
              </a:rPr>
              <a:t>报告内容</a:t>
            </a:r>
            <a:endParaRPr lang="zh-CN" altLang="en-US" sz="5400" dirty="0">
              <a:solidFill>
                <a:srgbClr val="1E2223"/>
              </a:solidFill>
              <a:latin typeface="SciFly" panose="02000606030000020004" pitchFamily="2" charset="0"/>
              <a:ea typeface="华康少女文字W5(P)" panose="040F0500000000000000" pitchFamily="82" charset="-122"/>
            </a:endParaRPr>
          </a:p>
        </p:txBody>
      </p:sp>
      <p:sp>
        <p:nvSpPr>
          <p:cNvPr id="6" name="文本框 5"/>
          <p:cNvSpPr txBox="1"/>
          <p:nvPr/>
        </p:nvSpPr>
        <p:spPr>
          <a:xfrm>
            <a:off x="2663989" y="2140176"/>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1</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、结论</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4" name="文本框 3"/>
          <p:cNvSpPr txBox="1"/>
          <p:nvPr/>
        </p:nvSpPr>
        <p:spPr>
          <a:xfrm>
            <a:off x="2663989" y="3111063"/>
            <a:ext cx="4001416" cy="646331"/>
          </a:xfrm>
          <a:prstGeom prst="rect">
            <a:avLst/>
          </a:prstGeom>
          <a:noFill/>
        </p:spPr>
        <p:txBody>
          <a:bodyPr wrap="none" rtlCol="0">
            <a:spAutoFit/>
          </a:bodyPr>
          <a:lstStyle/>
          <a:p>
            <a:r>
              <a:rPr lang="en-US" altLang="zh-CN" sz="3600" spc="300" dirty="0" smtClean="0">
                <a:latin typeface="方正兰亭粗黑简体" panose="02000000000000000000" pitchFamily="2" charset="-122"/>
                <a:ea typeface="方正兰亭粗黑简体" panose="02000000000000000000" pitchFamily="2" charset="-122"/>
              </a:rPr>
              <a:t>2</a:t>
            </a:r>
            <a:r>
              <a:rPr lang="zh-CN" altLang="en-US" sz="3600" spc="300" dirty="0" smtClean="0">
                <a:latin typeface="方正兰亭粗黑简体" panose="02000000000000000000" pitchFamily="2" charset="-122"/>
                <a:ea typeface="方正兰亭粗黑简体" panose="02000000000000000000" pitchFamily="2" charset="-122"/>
              </a:rPr>
              <a:t>、测试数据分析</a:t>
            </a:r>
            <a:endParaRPr lang="zh-CN" altLang="en-US" sz="3600" spc="300" dirty="0">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2663989" y="4081950"/>
            <a:ext cx="4001416"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3</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、测试工作介绍</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2663828" y="5052837"/>
            <a:ext cx="2000869" cy="646331"/>
          </a:xfrm>
          <a:prstGeom prst="rect">
            <a:avLst/>
          </a:prstGeom>
          <a:noFill/>
        </p:spPr>
        <p:txBody>
          <a:bodyPr wrap="none" rtlCol="0">
            <a:spAutoFit/>
          </a:bodyPr>
          <a:lstStyle/>
          <a:p>
            <a:r>
              <a:rPr lang="en-US" altLang="zh-CN"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4</a:t>
            </a:r>
            <a:r>
              <a:rPr lang="zh-CN" altLang="en-US" sz="3600" spc="300" dirty="0" smtClean="0">
                <a:solidFill>
                  <a:schemeClr val="bg1">
                    <a:lumMod val="75000"/>
                  </a:schemeClr>
                </a:solidFill>
                <a:latin typeface="方正兰亭粗黑简体" panose="02000000000000000000" pitchFamily="2" charset="-122"/>
                <a:ea typeface="方正兰亭粗黑简体" panose="02000000000000000000" pitchFamily="2" charset="-122"/>
              </a:rPr>
              <a:t>、建议</a:t>
            </a:r>
            <a:endParaRPr lang="zh-CN" altLang="en-US" sz="3600" spc="300" dirty="0">
              <a:solidFill>
                <a:schemeClr val="bg1">
                  <a:lumMod val="75000"/>
                </a:schemeClr>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1842517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21631" y="2016911"/>
            <a:ext cx="2810385"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华康少女文字W5(P)" panose="040F0500000000000000" pitchFamily="82" charset="-122"/>
              </a:rPr>
              <a:t>文档的</a:t>
            </a:r>
            <a:r>
              <a:rPr lang="en-US" altLang="zh-CN" sz="4400" dirty="0" smtClean="0">
                <a:solidFill>
                  <a:srgbClr val="1E2223"/>
                </a:solidFill>
                <a:latin typeface="SciFly" panose="02000606030000020004" pitchFamily="2" charset="0"/>
                <a:ea typeface="华康少女文字W5(P)" panose="040F0500000000000000" pitchFamily="82" charset="-122"/>
              </a:rPr>
              <a:t>BUG</a:t>
            </a:r>
            <a:endParaRPr lang="zh-CN" altLang="en-US" sz="4400" dirty="0">
              <a:solidFill>
                <a:srgbClr val="1E2223"/>
              </a:solidFill>
              <a:latin typeface="SciFly" panose="02000606030000020004" pitchFamily="2" charset="0"/>
              <a:ea typeface="华康少女文字W5(P)" panose="040F0500000000000000" pitchFamily="82"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246" y="3629451"/>
            <a:ext cx="1895789" cy="1760697"/>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4422" y="3629451"/>
            <a:ext cx="1900648" cy="1760696"/>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360" y="3629447"/>
            <a:ext cx="1782648" cy="1760699"/>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567" y="3629450"/>
            <a:ext cx="1900648" cy="1760697"/>
          </a:xfrm>
          <a:prstGeom prst="rect">
            <a:avLst/>
          </a:prstGeom>
        </p:spPr>
      </p:pic>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4602" y="3629449"/>
            <a:ext cx="1900650" cy="1760698"/>
          </a:xfrm>
          <a:prstGeom prst="rect">
            <a:avLst/>
          </a:prstGeom>
        </p:spPr>
      </p:pic>
    </p:spTree>
    <p:extLst>
      <p:ext uri="{BB962C8B-B14F-4D97-AF65-F5344CB8AC3E}">
        <p14:creationId xmlns:p14="http://schemas.microsoft.com/office/powerpoint/2010/main" val="1655961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1825" y="492912"/>
            <a:ext cx="1005403"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文档</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2" y="260191"/>
            <a:ext cx="1058915" cy="104587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232" y="260191"/>
            <a:ext cx="1129010" cy="104587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0007" y="264530"/>
            <a:ext cx="1124326" cy="1041538"/>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1357" y="264530"/>
            <a:ext cx="1124326" cy="1041538"/>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2177" y="264530"/>
            <a:ext cx="1121451" cy="1041538"/>
          </a:xfrm>
          <a:prstGeom prst="rect">
            <a:avLst/>
          </a:prstGeom>
        </p:spPr>
      </p:pic>
      <p:grpSp>
        <p:nvGrpSpPr>
          <p:cNvPr id="13" name="组合 12"/>
          <p:cNvGrpSpPr/>
          <p:nvPr/>
        </p:nvGrpSpPr>
        <p:grpSpPr>
          <a:xfrm rot="20105578">
            <a:off x="144482" y="2829285"/>
            <a:ext cx="2220260" cy="1310484"/>
            <a:chOff x="6940930" y="107388"/>
            <a:chExt cx="2220260" cy="1310484"/>
          </a:xfrm>
        </p:grpSpPr>
        <p:sp>
          <p:nvSpPr>
            <p:cNvPr id="14" name="圆角矩形 13"/>
            <p:cNvSpPr/>
            <p:nvPr/>
          </p:nvSpPr>
          <p:spPr>
            <a:xfrm>
              <a:off x="6940930" y="107388"/>
              <a:ext cx="2220260" cy="621005"/>
            </a:xfrm>
            <a:prstGeom prst="roundRect">
              <a:avLst>
                <a:gd name="adj" fmla="val 24014"/>
              </a:avLst>
            </a:prstGeom>
            <a:solidFill>
              <a:srgbClr val="2DA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微软雅黑" panose="020B0503020204020204" pitchFamily="34" charset="-122"/>
                  <a:ea typeface="微软雅黑" panose="020B0503020204020204" pitchFamily="34" charset="-122"/>
                </a:rPr>
                <a:t>实际测试</a:t>
              </a:r>
              <a:endParaRPr lang="zh-CN" altLang="en-US" sz="3200" dirty="0">
                <a:latin typeface="微软雅黑" panose="020B0503020204020204" pitchFamily="34" charset="-122"/>
                <a:ea typeface="微软雅黑" panose="020B0503020204020204" pitchFamily="34" charset="-122"/>
              </a:endParaRPr>
            </a:p>
          </p:txBody>
        </p:sp>
        <p:cxnSp>
          <p:nvCxnSpPr>
            <p:cNvPr id="15" name="直接连接符 14"/>
            <p:cNvCxnSpPr>
              <a:stCxn id="14" idx="2"/>
              <a:endCxn id="26" idx="7"/>
            </p:cNvCxnSpPr>
            <p:nvPr/>
          </p:nvCxnSpPr>
          <p:spPr>
            <a:xfrm rot="1494422">
              <a:off x="7898793" y="707579"/>
              <a:ext cx="58023" cy="710293"/>
            </a:xfrm>
            <a:prstGeom prst="line">
              <a:avLst/>
            </a:prstGeom>
            <a:ln w="25400">
              <a:solidFill>
                <a:srgbClr val="2DA194"/>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rot="1904341">
            <a:off x="4016704" y="1771733"/>
            <a:ext cx="1692268" cy="1708566"/>
            <a:chOff x="7362930" y="309233"/>
            <a:chExt cx="1692268" cy="1708566"/>
          </a:xfrm>
        </p:grpSpPr>
        <p:sp>
          <p:nvSpPr>
            <p:cNvPr id="17" name="圆角矩形 16"/>
            <p:cNvSpPr/>
            <p:nvPr/>
          </p:nvSpPr>
          <p:spPr>
            <a:xfrm>
              <a:off x="7362930" y="309233"/>
              <a:ext cx="1692268" cy="700147"/>
            </a:xfrm>
            <a:prstGeom prst="roundRect">
              <a:avLst>
                <a:gd name="adj" fmla="val 24014"/>
              </a:avLst>
            </a:prstGeom>
            <a:solidFill>
              <a:srgbClr val="C92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微软雅黑" panose="020B0503020204020204" pitchFamily="34" charset="-122"/>
                  <a:ea typeface="微软雅黑" panose="020B0503020204020204" pitchFamily="34" charset="-122"/>
                </a:rPr>
                <a:t>文档</a:t>
              </a:r>
              <a:endParaRPr lang="zh-CN" altLang="en-US" sz="3200" dirty="0">
                <a:latin typeface="微软雅黑" panose="020B0503020204020204" pitchFamily="34" charset="-122"/>
                <a:ea typeface="微软雅黑" panose="020B0503020204020204" pitchFamily="34" charset="-122"/>
              </a:endParaRPr>
            </a:p>
          </p:txBody>
        </p:sp>
        <p:cxnSp>
          <p:nvCxnSpPr>
            <p:cNvPr id="18" name="直接连接符 17"/>
            <p:cNvCxnSpPr>
              <a:stCxn id="17" idx="2"/>
            </p:cNvCxnSpPr>
            <p:nvPr/>
          </p:nvCxnSpPr>
          <p:spPr>
            <a:xfrm rot="19695659" flipH="1">
              <a:off x="7557217" y="1194689"/>
              <a:ext cx="938523" cy="823110"/>
            </a:xfrm>
            <a:prstGeom prst="line">
              <a:avLst/>
            </a:prstGeom>
            <a:ln w="25400">
              <a:solidFill>
                <a:srgbClr val="C92138"/>
              </a:solidFill>
            </a:ln>
          </p:spPr>
          <p:style>
            <a:lnRef idx="1">
              <a:schemeClr val="accent1"/>
            </a:lnRef>
            <a:fillRef idx="0">
              <a:schemeClr val="accent1"/>
            </a:fillRef>
            <a:effectRef idx="0">
              <a:schemeClr val="accent1"/>
            </a:effectRef>
            <a:fontRef idx="minor">
              <a:schemeClr val="tx1"/>
            </a:fontRef>
          </p:style>
        </p:cxnSp>
      </p:grpSp>
      <p:sp>
        <p:nvSpPr>
          <p:cNvPr id="19" name="饼形 18"/>
          <p:cNvSpPr/>
          <p:nvPr/>
        </p:nvSpPr>
        <p:spPr>
          <a:xfrm>
            <a:off x="1551923" y="2985946"/>
            <a:ext cx="2986088" cy="2986088"/>
          </a:xfrm>
          <a:prstGeom prst="pie">
            <a:avLst>
              <a:gd name="adj1" fmla="val 21046561"/>
              <a:gd name="adj2" fmla="val 16200000"/>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饼形 19"/>
          <p:cNvSpPr/>
          <p:nvPr/>
        </p:nvSpPr>
        <p:spPr>
          <a:xfrm>
            <a:off x="1757094" y="2456593"/>
            <a:ext cx="3034624" cy="3403447"/>
          </a:xfrm>
          <a:prstGeom prst="pie">
            <a:avLst>
              <a:gd name="adj1" fmla="val 16206371"/>
              <a:gd name="adj2" fmla="val 21010948"/>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p:cNvGrpSpPr/>
          <p:nvPr/>
        </p:nvGrpSpPr>
        <p:grpSpPr>
          <a:xfrm rot="19891324">
            <a:off x="1327845" y="4009770"/>
            <a:ext cx="353644" cy="327323"/>
            <a:chOff x="1438330" y="2458687"/>
            <a:chExt cx="517009" cy="478529"/>
          </a:xfrm>
        </p:grpSpPr>
        <p:sp>
          <p:nvSpPr>
            <p:cNvPr id="22" name="弧形 21"/>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786080" y="4903170"/>
            <a:ext cx="249655" cy="226817"/>
            <a:chOff x="3351213" y="3751580"/>
            <a:chExt cx="366237" cy="332735"/>
          </a:xfrm>
        </p:grpSpPr>
        <p:sp>
          <p:nvSpPr>
            <p:cNvPr id="28" name="椭圆 27"/>
            <p:cNvSpPr/>
            <p:nvPr/>
          </p:nvSpPr>
          <p:spPr>
            <a:xfrm>
              <a:off x="3351213"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84233"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549810" y="3751580"/>
              <a:ext cx="167640" cy="167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595530" y="3827145"/>
              <a:ext cx="55880" cy="55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flipV="1">
              <a:off x="3430391" y="4013507"/>
              <a:ext cx="218004" cy="70808"/>
            </a:xfrm>
            <a:custGeom>
              <a:avLst/>
              <a:gdLst>
                <a:gd name="connsiteX0" fmla="*/ 522396 w 1044792"/>
                <a:gd name="connsiteY0" fmla="*/ 0 h 339349"/>
                <a:gd name="connsiteX1" fmla="*/ 997798 w 1044792"/>
                <a:gd name="connsiteY1" fmla="*/ 252769 h 339349"/>
                <a:gd name="connsiteX2" fmla="*/ 1044792 w 1044792"/>
                <a:gd name="connsiteY2" fmla="*/ 339349 h 339349"/>
                <a:gd name="connsiteX3" fmla="*/ 0 w 1044792"/>
                <a:gd name="connsiteY3" fmla="*/ 339349 h 339349"/>
                <a:gd name="connsiteX4" fmla="*/ 46994 w 1044792"/>
                <a:gd name="connsiteY4" fmla="*/ 252769 h 339349"/>
                <a:gd name="connsiteX5" fmla="*/ 522396 w 1044792"/>
                <a:gd name="connsiteY5" fmla="*/ 0 h 3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792" h="339349">
                  <a:moveTo>
                    <a:pt x="522396" y="0"/>
                  </a:moveTo>
                  <a:cubicBezTo>
                    <a:pt x="720292" y="0"/>
                    <a:pt x="894769" y="100266"/>
                    <a:pt x="997798" y="252769"/>
                  </a:cubicBezTo>
                  <a:lnTo>
                    <a:pt x="1044792" y="339349"/>
                  </a:lnTo>
                  <a:lnTo>
                    <a:pt x="0" y="339349"/>
                  </a:lnTo>
                  <a:lnTo>
                    <a:pt x="46994" y="252769"/>
                  </a:lnTo>
                  <a:cubicBezTo>
                    <a:pt x="150023" y="100266"/>
                    <a:pt x="324501" y="0"/>
                    <a:pt x="5223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4143728">
            <a:off x="1894416" y="5609399"/>
            <a:ext cx="353644" cy="327323"/>
            <a:chOff x="1438330" y="2458687"/>
            <a:chExt cx="517009" cy="478529"/>
          </a:xfrm>
        </p:grpSpPr>
        <p:sp>
          <p:nvSpPr>
            <p:cNvPr id="34" name="弧形 33"/>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椭圆 34"/>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rot="3902318" flipV="1">
            <a:off x="2965715" y="2718531"/>
            <a:ext cx="353644" cy="327323"/>
            <a:chOff x="1438330" y="2458687"/>
            <a:chExt cx="517009" cy="478529"/>
          </a:xfrm>
        </p:grpSpPr>
        <p:sp>
          <p:nvSpPr>
            <p:cNvPr id="40" name="弧形 39"/>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椭圆 40"/>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rot="21254068" flipH="1" flipV="1">
            <a:off x="4329497" y="3939810"/>
            <a:ext cx="353644" cy="327323"/>
            <a:chOff x="1438330" y="2458687"/>
            <a:chExt cx="517009" cy="478529"/>
          </a:xfrm>
        </p:grpSpPr>
        <p:sp>
          <p:nvSpPr>
            <p:cNvPr id="46" name="弧形 45"/>
            <p:cNvSpPr/>
            <p:nvPr/>
          </p:nvSpPr>
          <p:spPr>
            <a:xfrm rot="18765323" flipH="1">
              <a:off x="1528898" y="2510774"/>
              <a:ext cx="358218" cy="494665"/>
            </a:xfrm>
            <a:prstGeom prst="arc">
              <a:avLst>
                <a:gd name="adj1" fmla="val 16920329"/>
                <a:gd name="adj2" fmla="val 1433807"/>
              </a:avLst>
            </a:prstGeom>
            <a:ln w="25400">
              <a:solidFill>
                <a:srgbClr val="1E22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椭圆 46"/>
            <p:cNvSpPr/>
            <p:nvPr/>
          </p:nvSpPr>
          <p:spPr>
            <a:xfrm>
              <a:off x="1471612" y="2458687"/>
              <a:ext cx="45719" cy="233362"/>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80000">
              <a:off x="1522650" y="2474169"/>
              <a:ext cx="45719" cy="202397"/>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5040000">
              <a:off x="1529507" y="2562397"/>
              <a:ext cx="45719" cy="135743"/>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2400000">
              <a:off x="1438330" y="2516411"/>
              <a:ext cx="45719" cy="155334"/>
            </a:xfrm>
            <a:prstGeom prst="ellipse">
              <a:avLst/>
            </a:prstGeom>
            <a:solidFill>
              <a:srgbClr val="1E2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椭圆 51"/>
          <p:cNvSpPr/>
          <p:nvPr/>
        </p:nvSpPr>
        <p:spPr>
          <a:xfrm>
            <a:off x="3605793" y="2702090"/>
            <a:ext cx="38092" cy="419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14107" y="2706375"/>
            <a:ext cx="38092" cy="380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72617" y="5875974"/>
            <a:ext cx="1821648" cy="620155"/>
          </a:xfrm>
          <a:prstGeom prst="rect">
            <a:avLst/>
          </a:prstGeom>
        </p:spPr>
      </p:pic>
      <p:graphicFrame>
        <p:nvGraphicFramePr>
          <p:cNvPr id="57" name="表格 56"/>
          <p:cNvGraphicFramePr>
            <a:graphicFrameLocks noGrp="1"/>
          </p:cNvGraphicFramePr>
          <p:nvPr>
            <p:extLst>
              <p:ext uri="{D42A27DB-BD31-4B8C-83A1-F6EECF244321}">
                <p14:modId xmlns:p14="http://schemas.microsoft.com/office/powerpoint/2010/main" val="1656102365"/>
              </p:ext>
            </p:extLst>
          </p:nvPr>
        </p:nvGraphicFramePr>
        <p:xfrm>
          <a:off x="4996889" y="4761901"/>
          <a:ext cx="3845812" cy="1399790"/>
        </p:xfrm>
        <a:graphic>
          <a:graphicData uri="http://schemas.openxmlformats.org/drawingml/2006/table">
            <a:tbl>
              <a:tblPr firstRow="1" bandRow="1">
                <a:tableStyleId>{073A0DAA-6AF3-43AB-8588-CEC1D06C72B9}</a:tableStyleId>
              </a:tblPr>
              <a:tblGrid>
                <a:gridCol w="1214778">
                  <a:extLst>
                    <a:ext uri="{9D8B030D-6E8A-4147-A177-3AD203B41FA5}">
                      <a16:colId xmlns:a16="http://schemas.microsoft.com/office/drawing/2014/main" val="20000"/>
                    </a:ext>
                  </a:extLst>
                </a:gridCol>
                <a:gridCol w="1070474">
                  <a:extLst>
                    <a:ext uri="{9D8B030D-6E8A-4147-A177-3AD203B41FA5}">
                      <a16:colId xmlns:a16="http://schemas.microsoft.com/office/drawing/2014/main" val="20001"/>
                    </a:ext>
                  </a:extLst>
                </a:gridCol>
                <a:gridCol w="1560560">
                  <a:extLst>
                    <a:ext uri="{9D8B030D-6E8A-4147-A177-3AD203B41FA5}">
                      <a16:colId xmlns:a16="http://schemas.microsoft.com/office/drawing/2014/main" val="20002"/>
                    </a:ext>
                  </a:extLst>
                </a:gridCol>
              </a:tblGrid>
              <a:tr h="880587">
                <a:tc>
                  <a:txBody>
                    <a:bodyPr/>
                    <a:lstStyle/>
                    <a:p>
                      <a:pPr algn="ctr"/>
                      <a:r>
                        <a:rPr lang="en-US" altLang="zh-CN" sz="2400" dirty="0" smtClean="0">
                          <a:latin typeface="微软雅黑" panose="020B0503020204020204" charset="-122"/>
                          <a:ea typeface="微软雅黑" panose="020B0503020204020204" charset="-122"/>
                        </a:rPr>
                        <a:t>Bug</a:t>
                      </a:r>
                      <a:r>
                        <a:rPr lang="zh-CN" altLang="en-US" sz="2400" dirty="0" smtClean="0">
                          <a:latin typeface="微软雅黑" panose="020B0503020204020204" charset="-122"/>
                          <a:ea typeface="微软雅黑" panose="020B0503020204020204" charset="-122"/>
                        </a:rPr>
                        <a:t>数</a:t>
                      </a:r>
                      <a:endParaRPr lang="zh-CN" altLang="en-US" sz="2400" dirty="0">
                        <a:latin typeface="微软雅黑" panose="020B0503020204020204" charset="-122"/>
                        <a:ea typeface="微软雅黑" panose="020B0503020204020204" charset="-122"/>
                      </a:endParaRPr>
                    </a:p>
                  </a:txBody>
                  <a:tcPr anchor="ctr">
                    <a:solidFill>
                      <a:schemeClr val="bg2">
                        <a:lumMod val="10000"/>
                      </a:schemeClr>
                    </a:solidFill>
                  </a:tcPr>
                </a:tc>
                <a:tc>
                  <a:txBody>
                    <a:bodyPr/>
                    <a:lstStyle/>
                    <a:p>
                      <a:pPr algn="ctr"/>
                      <a:r>
                        <a:rPr lang="zh-CN" altLang="en-US" sz="2400" dirty="0">
                          <a:latin typeface="微软雅黑" panose="020B0503020204020204" pitchFamily="34" charset="-122"/>
                          <a:ea typeface="微软雅黑" panose="020B0503020204020204" pitchFamily="34" charset="-122"/>
                        </a:rPr>
                        <a:t>文档</a:t>
                      </a:r>
                    </a:p>
                  </a:txBody>
                  <a:tcPr anchor="ctr">
                    <a:solidFill>
                      <a:schemeClr val="bg2">
                        <a:lumMod val="10000"/>
                      </a:schemeClr>
                    </a:solidFill>
                  </a:tcPr>
                </a:tc>
                <a:tc>
                  <a:txBody>
                    <a:bodyPr/>
                    <a:lstStyle/>
                    <a:p>
                      <a:pPr algn="ctr"/>
                      <a:r>
                        <a:rPr lang="zh-CN" altLang="en-US" sz="2400" dirty="0" smtClean="0">
                          <a:latin typeface="微软雅黑" panose="020B0503020204020204" pitchFamily="34" charset="-122"/>
                          <a:ea typeface="微软雅黑" panose="020B0503020204020204" pitchFamily="34" charset="-122"/>
                        </a:rPr>
                        <a:t>实际测试</a:t>
                      </a:r>
                    </a:p>
                  </a:txBody>
                  <a:tcPr anchor="ctr">
                    <a:solidFill>
                      <a:schemeClr val="bg2">
                        <a:lumMod val="10000"/>
                      </a:schemeClr>
                    </a:solidFill>
                  </a:tcPr>
                </a:tc>
                <a:extLst>
                  <a:ext uri="{0D108BD9-81ED-4DB2-BD59-A6C34878D82A}">
                    <a16:rowId xmlns:a16="http://schemas.microsoft.com/office/drawing/2014/main" val="10000"/>
                  </a:ext>
                </a:extLst>
              </a:tr>
              <a:tr h="519203">
                <a:tc>
                  <a:txBody>
                    <a:bodyPr/>
                    <a:lstStyle/>
                    <a:p>
                      <a:pPr algn="ctr"/>
                      <a:r>
                        <a:rPr lang="en-US" sz="2400" dirty="0" smtClean="0"/>
                        <a:t>175</a:t>
                      </a:r>
                      <a:endParaRPr lang="en-US" sz="2400" dirty="0"/>
                    </a:p>
                  </a:txBody>
                  <a:tcPr anchor="ctr"/>
                </a:tc>
                <a:tc>
                  <a:txBody>
                    <a:bodyPr/>
                    <a:lstStyle/>
                    <a:p>
                      <a:pPr algn="ctr"/>
                      <a:r>
                        <a:rPr lang="en-US" sz="2400" dirty="0" smtClean="0"/>
                        <a:t>41</a:t>
                      </a:r>
                      <a:endParaRPr lang="en-US" sz="2400" dirty="0"/>
                    </a:p>
                  </a:txBody>
                  <a:tcPr anchor="ctr"/>
                </a:tc>
                <a:tc>
                  <a:txBody>
                    <a:bodyPr/>
                    <a:lstStyle/>
                    <a:p>
                      <a:pPr algn="ctr"/>
                      <a:r>
                        <a:rPr lang="en-US" altLang="zh-CN" sz="2400" dirty="0" smtClean="0"/>
                        <a:t>134</a:t>
                      </a:r>
                      <a:endParaRPr lang="zh-CN" altLang="en-US" sz="2400" dirty="0"/>
                    </a:p>
                  </a:txBody>
                  <a:tcPr anchor="ctr"/>
                </a:tc>
                <a:extLst>
                  <a:ext uri="{0D108BD9-81ED-4DB2-BD59-A6C34878D82A}">
                    <a16:rowId xmlns:a16="http://schemas.microsoft.com/office/drawing/2014/main" val="10001"/>
                  </a:ext>
                </a:extLst>
              </a:tr>
            </a:tbl>
          </a:graphicData>
        </a:graphic>
      </p:graphicFrame>
      <p:pic>
        <p:nvPicPr>
          <p:cNvPr id="61" name="图片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63378" y="2876177"/>
            <a:ext cx="416723" cy="451450"/>
          </a:xfrm>
          <a:prstGeom prst="rect">
            <a:avLst/>
          </a:prstGeom>
        </p:spPr>
      </p:pic>
    </p:spTree>
    <p:extLst>
      <p:ext uri="{BB962C8B-B14F-4D97-AF65-F5344CB8AC3E}">
        <p14:creationId xmlns:p14="http://schemas.microsoft.com/office/powerpoint/2010/main" val="3003269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9843" y="1915668"/>
            <a:ext cx="7387354" cy="3323987"/>
          </a:xfrm>
          <a:prstGeom prst="rect">
            <a:avLst/>
          </a:prstGeom>
          <a:noFill/>
        </p:spPr>
        <p:txBody>
          <a:bodyPr wrap="square" rtlCol="0">
            <a:spAutoFit/>
          </a:bodyPr>
          <a:lstStyle/>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ER</a:t>
            </a:r>
            <a:r>
              <a:rPr lang="zh-CN" altLang="en-US" sz="2800" dirty="0" smtClean="0">
                <a:latin typeface="微软雅黑" panose="020B0503020204020204" pitchFamily="34" charset="-122"/>
                <a:ea typeface="微软雅黑" panose="020B0503020204020204" pitchFamily="34" charset="-122"/>
              </a:rPr>
              <a:t>图设计缺陷</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、文档描述矛盾或不同步</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、文字描述与界面设计矛盾</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、文档描述缺失</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681825" y="492912"/>
            <a:ext cx="1005403" cy="584775"/>
          </a:xfrm>
          <a:prstGeom prst="rect">
            <a:avLst/>
          </a:prstGeom>
        </p:spPr>
        <p:txBody>
          <a:bodyPr wrap="none">
            <a:spAutoFit/>
          </a:bodyPr>
          <a:lstStyle/>
          <a:p>
            <a:r>
              <a:rPr lang="zh-CN" altLang="en-US" sz="3200" dirty="0" smtClean="0">
                <a:solidFill>
                  <a:srgbClr val="1E2223"/>
                </a:solidFill>
                <a:latin typeface="SciFly" panose="02000606030000020004" pitchFamily="2" charset="0"/>
                <a:ea typeface="方正兰亭粗黑简体" panose="02000000000000000000"/>
              </a:rPr>
              <a:t>文档</a:t>
            </a:r>
            <a:endParaRPr lang="zh-CN" altLang="en-US" sz="3200" dirty="0">
              <a:solidFill>
                <a:srgbClr val="1E2223"/>
              </a:solidFill>
              <a:latin typeface="SciFly" panose="02000606030000020004" pitchFamily="2" charset="0"/>
              <a:ea typeface="方正兰亭粗黑简体" panose="0200000000000000000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242" y="260191"/>
            <a:ext cx="1058915" cy="104587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232" y="260191"/>
            <a:ext cx="1129010" cy="104587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0007" y="264530"/>
            <a:ext cx="1124326" cy="1041538"/>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1357" y="264530"/>
            <a:ext cx="1124326" cy="1041538"/>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2177" y="264530"/>
            <a:ext cx="1121451" cy="1041538"/>
          </a:xfrm>
          <a:prstGeom prst="rect">
            <a:avLst/>
          </a:prstGeom>
        </p:spPr>
      </p:pic>
    </p:spTree>
    <p:extLst>
      <p:ext uri="{BB962C8B-B14F-4D97-AF65-F5344CB8AC3E}">
        <p14:creationId xmlns:p14="http://schemas.microsoft.com/office/powerpoint/2010/main" val="1587625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0044" y="2016911"/>
            <a:ext cx="2441694" cy="769441"/>
          </a:xfrm>
          <a:prstGeom prst="rect">
            <a:avLst/>
          </a:prstGeom>
        </p:spPr>
        <p:txBody>
          <a:bodyPr wrap="none">
            <a:spAutoFit/>
          </a:bodyPr>
          <a:lstStyle/>
          <a:p>
            <a:r>
              <a:rPr lang="zh-CN" altLang="en-US" sz="4400" dirty="0" smtClean="0">
                <a:solidFill>
                  <a:srgbClr val="1E2223"/>
                </a:solidFill>
                <a:latin typeface="SciFly" panose="02000606030000020004" pitchFamily="2" charset="0"/>
                <a:ea typeface="华康少女文字W5(P)" panose="040F0500000000000000" pitchFamily="82" charset="-122"/>
              </a:rPr>
              <a:t>总体情况</a:t>
            </a:r>
            <a:endParaRPr lang="zh-CN" altLang="en-US" sz="4400" dirty="0">
              <a:solidFill>
                <a:srgbClr val="1E2223"/>
              </a:solidFill>
              <a:latin typeface="SciFly" panose="02000606030000020004" pitchFamily="2" charset="0"/>
              <a:ea typeface="华康少女文字W5(P)" panose="040F0500000000000000" pitchFamily="82" charset="-122"/>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100" y="4226938"/>
            <a:ext cx="1410017" cy="130619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4764" y="4229987"/>
            <a:ext cx="1324751" cy="1308440"/>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265" y="4229989"/>
            <a:ext cx="1425113" cy="1335318"/>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041" y="4229989"/>
            <a:ext cx="1406723" cy="1303141"/>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5053" y="4229989"/>
            <a:ext cx="1410017" cy="1306192"/>
          </a:xfrm>
          <a:prstGeom prst="rect">
            <a:avLst/>
          </a:prstGeom>
        </p:spPr>
      </p:pic>
      <p:pic>
        <p:nvPicPr>
          <p:cNvPr id="18" name="图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92065" y="4270618"/>
            <a:ext cx="1377723" cy="1279548"/>
          </a:xfrm>
          <a:prstGeom prst="rect">
            <a:avLst/>
          </a:prstGeom>
        </p:spPr>
      </p:pic>
      <p:pic>
        <p:nvPicPr>
          <p:cNvPr id="19" name="图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65248" y="4229989"/>
            <a:ext cx="1425114" cy="1320177"/>
          </a:xfrm>
          <a:prstGeom prst="rect">
            <a:avLst/>
          </a:prstGeom>
        </p:spPr>
      </p:pic>
    </p:spTree>
    <p:extLst>
      <p:ext uri="{BB962C8B-B14F-4D97-AF65-F5344CB8AC3E}">
        <p14:creationId xmlns:p14="http://schemas.microsoft.com/office/powerpoint/2010/main" val="291622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2304</Words>
  <Application>Microsoft Office PowerPoint</Application>
  <PresentationFormat>全屏显示(4:3)</PresentationFormat>
  <Paragraphs>465</Paragraphs>
  <Slides>43</Slides>
  <Notes>43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HelveticaRounded LT Bold</vt:lpstr>
      <vt:lpstr>SciFly</vt:lpstr>
      <vt:lpstr>方正兰亭粗黑简体</vt:lpstr>
      <vt:lpstr>华康少女文字W5(P)</vt:lpstr>
      <vt:lpstr>华文细黑</vt:lpstr>
      <vt:lpstr>宋体</vt:lpstr>
      <vt:lpstr>微软雅黑</vt:lpstr>
      <vt:lpstr>造字工房悦黑体验版纤细体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uniquePPT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demonchan</dc:creator>
  <cp:lastModifiedBy>zcl</cp:lastModifiedBy>
  <cp:revision>391</cp:revision>
  <dcterms:created xsi:type="dcterms:W3CDTF">2014-01-04T15:54:25Z</dcterms:created>
  <dcterms:modified xsi:type="dcterms:W3CDTF">2016-12-29T13:56:02Z</dcterms:modified>
</cp:coreProperties>
</file>