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95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haan" initials="R" lastIdx="1" clrIdx="0">
    <p:extLst>
      <p:ext uri="{19B8F6BF-5375-455C-9EA6-DF929625EA0E}">
        <p15:presenceInfo xmlns:p15="http://schemas.microsoft.com/office/powerpoint/2012/main" userId="Ryha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58A"/>
    <a:srgbClr val="00AEEF"/>
    <a:srgbClr val="14458B"/>
    <a:srgbClr val="6D6D6D"/>
    <a:srgbClr val="597CAD"/>
    <a:srgbClr val="00ADEE"/>
    <a:srgbClr val="F8F8F8"/>
    <a:srgbClr val="8AC543"/>
    <a:srgbClr val="91C36F"/>
    <a:srgbClr val="68C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249" autoAdjust="0"/>
  </p:normalViewPr>
  <p:slideViewPr>
    <p:cSldViewPr snapToGrid="0">
      <p:cViewPr varScale="1">
        <p:scale>
          <a:sx n="128" d="100"/>
          <a:sy n="128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3A66D8-D5E1-4841-90EA-F93A9CF1F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2001-E27C-426E-B7A9-F95C121148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91FF0-6CBC-4DFD-B02C-304C402008EE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F051C-1EE2-4017-A5EA-4FFB0EC45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DD53-3416-4B19-9F9E-B452A6D92D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D92E-663A-455B-B4AE-4C570888C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1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B0B3-6AC9-47D1-BE35-EFCA415D5D20}" type="datetimeFigureOut">
              <a:rPr lang="en-IN" smtClean="0"/>
              <a:t>04/02/22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5980-28A4-4A1A-9237-DAFB1F4949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50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FCCB9-7A27-4027-9E0F-504E16BFD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713"/>
            <a:ext cx="12191978" cy="6854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37E2E-8B6F-4AB3-BF7D-DB09F28FE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19" y="2450230"/>
            <a:ext cx="6539454" cy="554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rgbClr val="14458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B8305-F300-493A-8BCD-7A004FC03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19" y="3117577"/>
            <a:ext cx="6539454" cy="36512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EE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992371D-6B9E-4B2B-9A6A-6E5218A3AF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672" y="479228"/>
            <a:ext cx="30861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160C8-0010-4B09-990C-FB9E34D6597C}"/>
              </a:ext>
            </a:extLst>
          </p:cNvPr>
          <p:cNvSpPr txBox="1"/>
          <p:nvPr userDrawn="1"/>
        </p:nvSpPr>
        <p:spPr>
          <a:xfrm>
            <a:off x="339019" y="5857290"/>
            <a:ext cx="387157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6D6D6D"/>
                </a:solidFill>
              </a:rPr>
              <a:t>ATG Business Solutions Private Limited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IN" sz="1100" dirty="0">
                <a:solidFill>
                  <a:srgbClr val="6D6D6D"/>
                </a:solidFill>
              </a:rPr>
              <a:t>Technology  |  Transformation  |  Business Process Management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IN" sz="1100" dirty="0">
                <a:solidFill>
                  <a:srgbClr val="6D6D6D"/>
                </a:solidFill>
              </a:rPr>
              <a:t>Aeries – 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239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C527-652F-4456-8E6E-6544B6A6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  <a:latin typeface="+mn-lt"/>
              </a:defRPr>
            </a:lvl1pPr>
            <a:lvl2pPr marL="6858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  <a:latin typeface="+mn-lt"/>
              </a:defRPr>
            </a:lvl2pPr>
            <a:lvl3pPr marL="11430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  <a:latin typeface="+mn-lt"/>
              </a:defRPr>
            </a:lvl3pPr>
            <a:lvl4pPr marL="16002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  <a:latin typeface="+mn-lt"/>
              </a:defRPr>
            </a:lvl4pPr>
            <a:lvl5pPr marL="2114550" indent="-28575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E4C023-779D-4BF8-B572-4F6DFA8F7D14}"/>
              </a:ext>
            </a:extLst>
          </p:cNvPr>
          <p:cNvCxnSpPr>
            <a:cxnSpLocks/>
          </p:cNvCxnSpPr>
          <p:nvPr userDrawn="1"/>
        </p:nvCxnSpPr>
        <p:spPr>
          <a:xfrm>
            <a:off x="152478" y="687125"/>
            <a:ext cx="10368000" cy="0"/>
          </a:xfrm>
          <a:prstGeom prst="line">
            <a:avLst/>
          </a:prstGeom>
          <a:ln>
            <a:solidFill>
              <a:srgbClr val="1345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7D82A2-822F-493C-83A3-DB6B0AA29C06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134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7E014B-4F5B-4BB5-9E6D-93D6FDD1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FCAD70-0A83-4275-831D-05AC593E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2495" y="6605129"/>
            <a:ext cx="429505" cy="21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3786438-670C-4946-B751-A1D1EFFB09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52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9D48510-F539-4331-ADEF-83177A3E8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72974"/>
            <a:ext cx="12192000" cy="45850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322662-1B0B-47CE-AF40-6EA54000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18" y="2272974"/>
            <a:ext cx="7522091" cy="554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rgbClr val="14458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3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867D4B-B3C1-427F-AF02-FD2B9C3EAC6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869661"/>
            <a:ext cx="5742711" cy="5307302"/>
          </a:xfrm>
        </p:spPr>
        <p:txBody>
          <a:bodyPr/>
          <a:lstStyle>
            <a:lvl1pPr marL="342900" indent="-3429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1pPr>
            <a:lvl2pPr marL="6858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2pPr>
            <a:lvl3pPr marL="11430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3pPr>
            <a:lvl4pPr marL="16002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4pPr>
            <a:lvl5pPr marL="20574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08CA-CC52-4FCC-A7E5-9F0AEC5F3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79" y="869661"/>
            <a:ext cx="5742711" cy="5307302"/>
          </a:xfrm>
        </p:spPr>
        <p:txBody>
          <a:bodyPr/>
          <a:lstStyle>
            <a:lvl1pPr marL="342900" indent="-3429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1pPr>
            <a:lvl2pPr marL="6858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2pPr>
            <a:lvl3pPr marL="11430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3pPr>
            <a:lvl4pPr marL="16002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4pPr>
            <a:lvl5pPr marL="20574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0C1809-2815-442A-99CE-3AC24C3DA4EF}"/>
              </a:ext>
            </a:extLst>
          </p:cNvPr>
          <p:cNvCxnSpPr>
            <a:cxnSpLocks/>
          </p:cNvCxnSpPr>
          <p:nvPr userDrawn="1"/>
        </p:nvCxnSpPr>
        <p:spPr>
          <a:xfrm>
            <a:off x="152478" y="687125"/>
            <a:ext cx="10368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36EF590-FF5E-4914-BCF7-B3859D67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91945"/>
            <a:ext cx="10347298" cy="425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58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34F91-AF6A-4A3A-AFF3-8B3593081C98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134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49D0519-DD42-40F2-8F0D-D3742CB6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2495" y="6605129"/>
            <a:ext cx="429505" cy="21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3786438-670C-4946-B751-A1D1EFFB09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71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03D7-D593-4381-9EDF-1DE56E39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80" y="791741"/>
            <a:ext cx="584662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5FF55-DFB5-4C79-8BE1-47C93B39C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791741"/>
            <a:ext cx="5493326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E1FB-1728-4F9A-BBE0-CA8B9AF4A62B}"/>
              </a:ext>
            </a:extLst>
          </p:cNvPr>
          <p:cNvCxnSpPr>
            <a:cxnSpLocks/>
          </p:cNvCxnSpPr>
          <p:nvPr userDrawn="1"/>
        </p:nvCxnSpPr>
        <p:spPr>
          <a:xfrm>
            <a:off x="152478" y="687125"/>
            <a:ext cx="10368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8B6D05B-A09F-48A1-A428-3188D198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91945"/>
            <a:ext cx="10368000" cy="425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58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2E522-9EA3-4101-8CC1-C62F752C2CFD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134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12DF6D-745B-4B9D-9202-951E2DB8AA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3179" y="1615653"/>
            <a:ext cx="5846621" cy="4450605"/>
          </a:xfrm>
        </p:spPr>
        <p:txBody>
          <a:bodyPr/>
          <a:lstStyle>
            <a:lvl1pPr marL="342900" indent="-3429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1pPr>
            <a:lvl2pPr marL="6858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2pPr>
            <a:lvl3pPr marL="11430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3pPr>
            <a:lvl4pPr marL="16002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4pPr>
            <a:lvl5pPr marL="20574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F8DAAA-55D0-4C61-8D9E-7A7F84A83A2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1" y="1615653"/>
            <a:ext cx="5493325" cy="4450605"/>
          </a:xfrm>
        </p:spPr>
        <p:txBody>
          <a:bodyPr/>
          <a:lstStyle>
            <a:lvl1pPr marL="342900" indent="-3429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1pPr>
            <a:lvl2pPr marL="6858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2pPr>
            <a:lvl3pPr marL="11430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3pPr>
            <a:lvl4pPr marL="16002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4pPr>
            <a:lvl5pPr marL="2057400" indent="-228600">
              <a:buClr>
                <a:srgbClr val="14458B"/>
              </a:buClr>
              <a:buFont typeface="Wingdings" panose="05000000000000000000" pitchFamily="2" charset="2"/>
              <a:buChar char="§"/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FA27B9-53C6-493A-B6CD-4109423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2495" y="6605129"/>
            <a:ext cx="429505" cy="21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3786438-670C-4946-B751-A1D1EFFB09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8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BC1B-3C7C-467E-876A-596698F0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91945"/>
            <a:ext cx="10368000" cy="425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58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B80BD8-C78B-4899-A518-A7033D530CE6}"/>
              </a:ext>
            </a:extLst>
          </p:cNvPr>
          <p:cNvCxnSpPr>
            <a:cxnSpLocks/>
          </p:cNvCxnSpPr>
          <p:nvPr userDrawn="1"/>
        </p:nvCxnSpPr>
        <p:spPr>
          <a:xfrm>
            <a:off x="152478" y="687125"/>
            <a:ext cx="10368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D1DBE6-FDDC-4BE1-880F-3D5BDB48241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134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CA9363-9200-44C8-B807-371C1971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2495" y="6605129"/>
            <a:ext cx="429505" cy="21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3786438-670C-4946-B751-A1D1EFFB09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E0D1A-BCDB-4C70-865B-AB4DA67D1DA9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134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5972BE5-477B-4789-8E8D-B521F69A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2495" y="6605129"/>
            <a:ext cx="429505" cy="21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3786438-670C-4946-B751-A1D1EFFB09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raphic 790">
            <a:extLst>
              <a:ext uri="{FF2B5EF4-FFF2-40B4-BE49-F238E27FC236}">
                <a16:creationId xmlns:a16="http://schemas.microsoft.com/office/drawing/2014/main" id="{BB0F07CF-3FA3-4CC0-959E-0E20DFCEF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9" y="2595943"/>
            <a:ext cx="6037200" cy="276917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193D4B-A315-4964-8A5C-7A1CFEC7AE80}"/>
              </a:ext>
            </a:extLst>
          </p:cNvPr>
          <p:cNvSpPr/>
          <p:nvPr userDrawn="1"/>
        </p:nvSpPr>
        <p:spPr>
          <a:xfrm>
            <a:off x="0" y="0"/>
            <a:ext cx="12192000" cy="1186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710DB1-01B6-4500-BBCE-297256EB4EAA}"/>
              </a:ext>
            </a:extLst>
          </p:cNvPr>
          <p:cNvSpPr txBox="1"/>
          <p:nvPr userDrawn="1"/>
        </p:nvSpPr>
        <p:spPr>
          <a:xfrm>
            <a:off x="6234519" y="2433769"/>
            <a:ext cx="262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4458B"/>
                </a:solidFill>
                <a:latin typeface="+mn-lt"/>
                <a:cs typeface="Arial" pitchFamily="34" charset="0"/>
              </a:rPr>
              <a:t>Global Locations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6BDC64-1D77-428A-B576-51787BE84379}"/>
              </a:ext>
            </a:extLst>
          </p:cNvPr>
          <p:cNvCxnSpPr>
            <a:cxnSpLocks/>
          </p:cNvCxnSpPr>
          <p:nvPr userDrawn="1"/>
        </p:nvCxnSpPr>
        <p:spPr>
          <a:xfrm>
            <a:off x="7988729" y="2540660"/>
            <a:ext cx="529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7DFD1D-A568-46F7-B102-C2E7E2FE157F}"/>
              </a:ext>
            </a:extLst>
          </p:cNvPr>
          <p:cNvSpPr txBox="1"/>
          <p:nvPr userDrawn="1"/>
        </p:nvSpPr>
        <p:spPr>
          <a:xfrm>
            <a:off x="6238514" y="2924038"/>
            <a:ext cx="2622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THE AMERICAS</a:t>
            </a:r>
          </a:p>
          <a:p>
            <a:endParaRPr lang="en-US" sz="16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Raleigh</a:t>
            </a: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Guadalajara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788B1B-F116-485C-A370-377D5E168A3C}"/>
              </a:ext>
            </a:extLst>
          </p:cNvPr>
          <p:cNvSpPr txBox="1"/>
          <p:nvPr userDrawn="1"/>
        </p:nvSpPr>
        <p:spPr>
          <a:xfrm>
            <a:off x="8500134" y="2924038"/>
            <a:ext cx="2622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INDIA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Mumbai</a:t>
            </a: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Hyderabad</a:t>
            </a: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Bangalore</a:t>
            </a:r>
          </a:p>
          <a:p>
            <a:endParaRPr lang="en-US" sz="1600" dirty="0">
              <a:latin typeface="+mn-lt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3B2029-9803-4004-9BF2-69DBBDEFEE37}"/>
              </a:ext>
            </a:extLst>
          </p:cNvPr>
          <p:cNvSpPr txBox="1"/>
          <p:nvPr userDrawn="1"/>
        </p:nvSpPr>
        <p:spPr>
          <a:xfrm>
            <a:off x="10325650" y="2924038"/>
            <a:ext cx="1327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UAE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600" dirty="0">
                <a:solidFill>
                  <a:srgbClr val="6D6D6D"/>
                </a:solidFill>
                <a:latin typeface="+mn-lt"/>
                <a:cs typeface="Arial" pitchFamily="34" charset="0"/>
              </a:rPr>
              <a:t>Dubai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66BA2E-3BBE-4778-AB46-97470687A6B7}"/>
              </a:ext>
            </a:extLst>
          </p:cNvPr>
          <p:cNvCxnSpPr>
            <a:cxnSpLocks/>
          </p:cNvCxnSpPr>
          <p:nvPr userDrawn="1"/>
        </p:nvCxnSpPr>
        <p:spPr>
          <a:xfrm>
            <a:off x="6238514" y="2902374"/>
            <a:ext cx="5076000" cy="0"/>
          </a:xfrm>
          <a:prstGeom prst="line">
            <a:avLst/>
          </a:prstGeom>
          <a:ln>
            <a:solidFill>
              <a:srgbClr val="1445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8A3986-9CBE-40CB-A7A4-9594393960B0}"/>
              </a:ext>
            </a:extLst>
          </p:cNvPr>
          <p:cNvCxnSpPr>
            <a:cxnSpLocks/>
          </p:cNvCxnSpPr>
          <p:nvPr userDrawn="1"/>
        </p:nvCxnSpPr>
        <p:spPr>
          <a:xfrm>
            <a:off x="6249093" y="3293313"/>
            <a:ext cx="5076000" cy="0"/>
          </a:xfrm>
          <a:prstGeom prst="line">
            <a:avLst/>
          </a:prstGeom>
          <a:ln>
            <a:solidFill>
              <a:srgbClr val="1445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F851DC-C302-46B9-87A0-7C2594857D72}"/>
              </a:ext>
            </a:extLst>
          </p:cNvPr>
          <p:cNvSpPr txBox="1"/>
          <p:nvPr userDrawn="1"/>
        </p:nvSpPr>
        <p:spPr>
          <a:xfrm>
            <a:off x="6566049" y="4447474"/>
            <a:ext cx="2927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00AEEF"/>
                </a:solidFill>
                <a:latin typeface="EncodeSans-Regular"/>
              </a:rPr>
              <a:t>www.aeriestechnology.com</a:t>
            </a:r>
          </a:p>
          <a:p>
            <a:pPr algn="l"/>
            <a:r>
              <a:rPr lang="en-US" sz="1600" b="0" i="0" u="none" strike="noStrike" baseline="0" dirty="0">
                <a:solidFill>
                  <a:srgbClr val="6D6D6D"/>
                </a:solidFill>
                <a:latin typeface="EncodeSans-Regular"/>
              </a:rPr>
              <a:t>+1 919 228 6404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AEEF"/>
                </a:solidFill>
                <a:latin typeface="EncodeSans-Regular"/>
              </a:rPr>
              <a:t>info@aeriestechnology.com</a:t>
            </a:r>
            <a:endParaRPr lang="en-US" sz="1600" dirty="0">
              <a:solidFill>
                <a:srgbClr val="00AEEF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9830F70-E234-4B8F-9924-C1E488F332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40355" y="4447475"/>
            <a:ext cx="335233" cy="78221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4B6A44-A7CB-4E61-9EBD-46EB5EB424CE}"/>
              </a:ext>
            </a:extLst>
          </p:cNvPr>
          <p:cNvSpPr txBox="1"/>
          <p:nvPr userDrawn="1"/>
        </p:nvSpPr>
        <p:spPr>
          <a:xfrm>
            <a:off x="6189691" y="758742"/>
            <a:ext cx="443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AEEF"/>
                </a:solidFill>
                <a:latin typeface="+mn-lt"/>
              </a:rPr>
              <a:t>Thank You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0C548EF-78B7-46B5-B472-FF1AC4E938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765" y="1152454"/>
            <a:ext cx="3344549" cy="412904"/>
          </a:xfrm>
          <a:prstGeom prst="rect">
            <a:avLst/>
          </a:prstGeom>
        </p:spPr>
      </p:pic>
      <p:sp>
        <p:nvSpPr>
          <p:cNvPr id="785" name="TextBox 784">
            <a:extLst>
              <a:ext uri="{FF2B5EF4-FFF2-40B4-BE49-F238E27FC236}">
                <a16:creationId xmlns:a16="http://schemas.microsoft.com/office/drawing/2014/main" id="{391AE89F-B2A5-46F7-829A-C1141EF5E68F}"/>
              </a:ext>
            </a:extLst>
          </p:cNvPr>
          <p:cNvSpPr txBox="1"/>
          <p:nvPr userDrawn="1"/>
        </p:nvSpPr>
        <p:spPr>
          <a:xfrm>
            <a:off x="590970" y="361087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rgbClr val="13458A"/>
                </a:solidFill>
              </a:rPr>
              <a:t>Guadalajara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CC599E68-588A-4F32-8776-CF1A9E3065A0}"/>
              </a:ext>
            </a:extLst>
          </p:cNvPr>
          <p:cNvSpPr txBox="1"/>
          <p:nvPr userDrawn="1"/>
        </p:nvSpPr>
        <p:spPr>
          <a:xfrm>
            <a:off x="1336687" y="3433333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rgbClr val="13458A"/>
                </a:solidFill>
              </a:rPr>
              <a:t>Raleigh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2B952621-6F11-4183-A31D-3C3DC3C064A1}"/>
              </a:ext>
            </a:extLst>
          </p:cNvPr>
          <p:cNvSpPr txBox="1"/>
          <p:nvPr userDrawn="1"/>
        </p:nvSpPr>
        <p:spPr>
          <a:xfrm>
            <a:off x="3705419" y="357267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rgbClr val="13458A"/>
                </a:solidFill>
              </a:rPr>
              <a:t>Dubai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009047F8-6E4F-470A-A090-F22DED98AE63}"/>
              </a:ext>
            </a:extLst>
          </p:cNvPr>
          <p:cNvSpPr txBox="1"/>
          <p:nvPr userDrawn="1"/>
        </p:nvSpPr>
        <p:spPr>
          <a:xfrm>
            <a:off x="4114721" y="3659763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rgbClr val="13458A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5566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3A981-C6DA-494D-B99F-8D914457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91945"/>
            <a:ext cx="10328564" cy="425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7091-228C-4240-8105-BDF7C80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80" y="800146"/>
            <a:ext cx="11492347" cy="533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3D212-1115-46DB-AF44-5CE2968130EA}"/>
              </a:ext>
            </a:extLst>
          </p:cNvPr>
          <p:cNvSpPr/>
          <p:nvPr userDrawn="1"/>
        </p:nvSpPr>
        <p:spPr>
          <a:xfrm>
            <a:off x="10625036" y="104902"/>
            <a:ext cx="1443672" cy="66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607B36-6591-440E-9053-BFCD220A8C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2267" y="320452"/>
            <a:ext cx="1368000" cy="168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AF0F6-F193-48BA-AAAD-27ADF50F6D35}"/>
              </a:ext>
            </a:extLst>
          </p:cNvPr>
          <p:cNvSpPr txBox="1"/>
          <p:nvPr userDrawn="1"/>
        </p:nvSpPr>
        <p:spPr>
          <a:xfrm>
            <a:off x="0" y="6579217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IN" sz="1100" dirty="0">
                <a:solidFill>
                  <a:schemeClr val="bg2"/>
                </a:solidFill>
              </a:rPr>
              <a:t>Aeries – 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85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6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14458B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14458B"/>
        </a:buClr>
        <a:buFont typeface="Wingdings" panose="05000000000000000000" pitchFamily="2" charset="2"/>
        <a:buChar char="q"/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6BD3D-53E7-6543-A297-59A3EB49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" y="800146"/>
            <a:ext cx="11492347" cy="899445"/>
          </a:xfrm>
        </p:spPr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dirty="0"/>
              <a:t>– I as a developer would like to build an interface  that can scan an invoice/upload, and show me the data from the invoice in a UI to use and send to various target systems.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04D65-8F8B-5C43-83EA-36C15C4F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Developer – Use Case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80CE-CF9C-254D-9E84-7A109273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786438-670C-4946-B751-A1D1EFFB0946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E1A9EEE-C8AA-4741-9615-B75A49D40CAB}"/>
              </a:ext>
            </a:extLst>
          </p:cNvPr>
          <p:cNvSpPr txBox="1">
            <a:spLocks/>
          </p:cNvSpPr>
          <p:nvPr/>
        </p:nvSpPr>
        <p:spPr>
          <a:xfrm>
            <a:off x="173180" y="1977122"/>
            <a:ext cx="11492347" cy="244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Constraints</a:t>
            </a:r>
            <a:r>
              <a:rPr lang="en-US" dirty="0"/>
              <a:t> – Python and Node as a language stack, you are free to use cloud services, however we would want a simple UI to see this working end to end. </a:t>
            </a:r>
          </a:p>
          <a:p>
            <a:pPr lvl="1"/>
            <a:r>
              <a:rPr lang="en-US" dirty="0"/>
              <a:t>Key things to keep in mind:</a:t>
            </a:r>
          </a:p>
          <a:p>
            <a:pPr lvl="2"/>
            <a:r>
              <a:rPr lang="en-US" dirty="0"/>
              <a:t>The solution should be able to support multi-user scenario</a:t>
            </a:r>
          </a:p>
          <a:p>
            <a:pPr lvl="2"/>
            <a:r>
              <a:rPr lang="en-US" dirty="0"/>
              <a:t>The solution should also be able to save data and allow training of data</a:t>
            </a:r>
          </a:p>
          <a:p>
            <a:pPr lvl="2"/>
            <a:r>
              <a:rPr lang="en-US" dirty="0"/>
              <a:t>Must be scalable on demand</a:t>
            </a:r>
          </a:p>
          <a:p>
            <a:pPr lvl="2"/>
            <a:r>
              <a:rPr lang="en-US" dirty="0"/>
              <a:t>The model can be exposed as an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DA18191-1BA6-B340-A875-0EBDED36B684}"/>
              </a:ext>
            </a:extLst>
          </p:cNvPr>
          <p:cNvSpPr txBox="1">
            <a:spLocks/>
          </p:cNvSpPr>
          <p:nvPr/>
        </p:nvSpPr>
        <p:spPr>
          <a:xfrm>
            <a:off x="270148" y="4620086"/>
            <a:ext cx="11492347" cy="8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4458B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Time </a:t>
            </a:r>
            <a:r>
              <a:rPr lang="en-US" dirty="0"/>
              <a:t>– Preparation time of 3 days</a:t>
            </a:r>
          </a:p>
          <a:p>
            <a:r>
              <a:rPr lang="en-US" b="1" dirty="0"/>
              <a:t>Demonstration</a:t>
            </a:r>
            <a:r>
              <a:rPr lang="en-US" dirty="0"/>
              <a:t> – 45 mins</a:t>
            </a:r>
          </a:p>
        </p:txBody>
      </p:sp>
    </p:spTree>
    <p:extLst>
      <p:ext uri="{BB962C8B-B14F-4D97-AF65-F5344CB8AC3E}">
        <p14:creationId xmlns:p14="http://schemas.microsoft.com/office/powerpoint/2010/main" val="22337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eries Brand">
      <a:dk1>
        <a:srgbClr val="000000"/>
      </a:dk1>
      <a:lt1>
        <a:sysClr val="window" lastClr="FFFFFF"/>
      </a:lt1>
      <a:dk2>
        <a:srgbClr val="6D6D6D"/>
      </a:dk2>
      <a:lt2>
        <a:srgbClr val="D1D1D1"/>
      </a:lt2>
      <a:accent1>
        <a:srgbClr val="14458B"/>
      </a:accent1>
      <a:accent2>
        <a:srgbClr val="00AEEF"/>
      </a:accent2>
      <a:accent3>
        <a:srgbClr val="8DC63F"/>
      </a:accent3>
      <a:accent4>
        <a:srgbClr val="007AC1"/>
      </a:accent4>
      <a:accent5>
        <a:srgbClr val="2BB673"/>
      </a:accent5>
      <a:accent6>
        <a:srgbClr val="FCAF17"/>
      </a:accent6>
      <a:hlink>
        <a:srgbClr val="00AEEF"/>
      </a:hlink>
      <a:folHlink>
        <a:srgbClr val="1445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FDB12452C924BB2E8A12A008FA365" ma:contentTypeVersion="13" ma:contentTypeDescription="Create a new document." ma:contentTypeScope="" ma:versionID="ea20fb0bbcc0fef235911ecaa503d68a">
  <xsd:schema xmlns:xsd="http://www.w3.org/2001/XMLSchema" xmlns:xs="http://www.w3.org/2001/XMLSchema" xmlns:p="http://schemas.microsoft.com/office/2006/metadata/properties" xmlns:ns3="e3a8e67a-c072-4277-a524-60bd9c4c90b2" xmlns:ns4="91006071-0d53-4b1f-ae6d-097db1a60197" targetNamespace="http://schemas.microsoft.com/office/2006/metadata/properties" ma:root="true" ma:fieldsID="9d66a5ba345063c0b2d633e173c78f8c" ns3:_="" ns4:_="">
    <xsd:import namespace="e3a8e67a-c072-4277-a524-60bd9c4c90b2"/>
    <xsd:import namespace="91006071-0d53-4b1f-ae6d-097db1a601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8e67a-c072-4277-a524-60bd9c4c90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06071-0d53-4b1f-ae6d-097db1a6019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AB6BFA-2888-4DEA-B111-9DE37B1E47AD}">
  <ds:schemaRefs>
    <ds:schemaRef ds:uri="e3a8e67a-c072-4277-a524-60bd9c4c90b2"/>
    <ds:schemaRef ds:uri="91006071-0d53-4b1f-ae6d-097db1a60197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BAEC73-7C96-4CE6-997F-6A494471C0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B80E3F-8E04-49C6-BC75-A6E6BFA27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a8e67a-c072-4277-a524-60bd9c4c90b2"/>
    <ds:schemaRef ds:uri="91006071-0d53-4b1f-ae6d-097db1a601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Words>135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EncodeSans-Regular</vt:lpstr>
      <vt:lpstr>Wingdings</vt:lpstr>
      <vt:lpstr>Office Theme</vt:lpstr>
      <vt:lpstr>Python Developer – Use Case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ATG Company Overview</dc:title>
  <dc:subject/>
  <dc:creator/>
  <cp:keywords/>
  <dc:description/>
  <cp:lastModifiedBy>Jai Vishwakarma</cp:lastModifiedBy>
  <cp:revision>148</cp:revision>
  <dcterms:created xsi:type="dcterms:W3CDTF">2020-05-25T17:50:33Z</dcterms:created>
  <dcterms:modified xsi:type="dcterms:W3CDTF">2022-02-04T04:59:19Z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0x01010049DFDB12452C924BB2E8A12A008FA365</vt:lpwstr>
  </property>
</Properties>
</file>