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68" r:id="rId16"/>
  </p:sldIdLst>
  <p:sldSz cx="12192000" cy="6858000" type="screen16x9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Hari%20Kannaaa..%20Charu\Downloads\vinupriya.r%20excel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Hari%20Kannaaa..%20Charu\Downloads\vinupriya.r%20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"high"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{"Female","Male","(blank)"}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(blank)</c:v>
                </c:pt>
              </c:strCache>
            </c:strRef>
          </c:cat>
          <c:val>
            <c:numRef>
              <c:f>{207,212,0}</c:f>
              <c:numCache>
                <c:formatCode>General</c:formatCode>
                <c:ptCount val="3"/>
                <c:pt idx="0">
                  <c:v>207</c:v>
                </c:pt>
                <c:pt idx="1">
                  <c:v>212</c:v>
                </c:pt>
                <c:pt idx="2">
                  <c:v>0</c:v>
                </c:pt>
              </c:numCache>
            </c:numRef>
          </c:val>
        </c:ser>
        <c:ser>
          <c:idx val="1"/>
          <c:order val="1"/>
          <c:tx>
            <c:strRef>
              <c:f>"low"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{"Female","Male","(blank)"}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(blank)</c:v>
                </c:pt>
              </c:strCache>
            </c:strRef>
          </c:cat>
          <c:val>
            <c:numRef>
              <c:f>{381,400,0}</c:f>
              <c:numCache>
                <c:formatCode>General</c:formatCode>
                <c:ptCount val="3"/>
                <c:pt idx="0">
                  <c:v>381</c:v>
                </c:pt>
                <c:pt idx="1">
                  <c:v>400</c:v>
                </c:pt>
                <c:pt idx="2">
                  <c:v>0</c:v>
                </c:pt>
              </c:numCache>
            </c:numRef>
          </c:val>
        </c:ser>
        <c:ser>
          <c:idx val="2"/>
          <c:order val="2"/>
          <c:tx>
            <c:strRef>
              <c:f>"medium"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{"Female","Male","(blank)"}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(blank)</c:v>
                </c:pt>
              </c:strCache>
            </c:strRef>
          </c:cat>
          <c:val>
            <c:numRef>
              <c:f>{953,577,0}</c:f>
              <c:numCache>
                <c:formatCode>General</c:formatCode>
                <c:ptCount val="3"/>
                <c:pt idx="0">
                  <c:v>953</c:v>
                </c:pt>
                <c:pt idx="1">
                  <c:v>577</c:v>
                </c:pt>
                <c:pt idx="2">
                  <c:v>0</c:v>
                </c:pt>
              </c:numCache>
            </c:numRef>
          </c:val>
        </c:ser>
        <c:ser>
          <c:idx val="3"/>
          <c:order val="3"/>
          <c:tx>
            <c:strRef>
              <c:f>"veryhigh"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{"Female","Male","(blank)"}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(blank)</c:v>
                </c:pt>
              </c:strCache>
            </c:strRef>
          </c:cat>
          <c:val>
            <c:numRef>
              <c:f>{141,129,0}</c:f>
              <c:numCache>
                <c:formatCode>General</c:formatCode>
                <c:ptCount val="3"/>
                <c:pt idx="0">
                  <c:v>141</c:v>
                </c:pt>
                <c:pt idx="1">
                  <c:v>129</c:v>
                </c:pt>
                <c:pt idx="2">
                  <c:v>0</c:v>
                </c:pt>
              </c:numCache>
            </c:numRef>
          </c:val>
        </c:ser>
        <c:ser>
          <c:idx val="4"/>
          <c:order val="4"/>
          <c:tx>
            <c:strRef>
              <c:f>"(blank)"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{"Female","Male","(blank)"}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(blank)</c:v>
                </c:pt>
              </c:strCache>
            </c:strRef>
          </c:cat>
          <c:val>
            <c:numRef>
              <c:f>{0,0,0}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91237321"/>
        <c:axId val="161987865"/>
      </c:barChart>
      <c:catAx>
        <c:axId val="9123732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61987865"/>
        <c:crosses val="autoZero"/>
        <c:auto val="1"/>
        <c:lblAlgn val="ctr"/>
        <c:lblOffset val="100"/>
        <c:noMultiLvlLbl val="0"/>
      </c:catAx>
      <c:valAx>
        <c:axId val="16198786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123732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"high"</c:f>
              <c:strCache>
                <c:ptCount val="1"/>
                <c:pt idx="0">
                  <c:v>high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{"Female","Male","(blank)"}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(blank)</c:v>
                </c:pt>
              </c:strCache>
            </c:strRef>
          </c:cat>
          <c:val>
            <c:numRef>
              <c:f>{207,212,0}</c:f>
              <c:numCache>
                <c:formatCode>General</c:formatCode>
                <c:ptCount val="3"/>
                <c:pt idx="0">
                  <c:v>207</c:v>
                </c:pt>
                <c:pt idx="1">
                  <c:v>212</c:v>
                </c:pt>
                <c:pt idx="2">
                  <c:v>0</c:v>
                </c:pt>
              </c:numCache>
            </c:numRef>
          </c:val>
        </c:ser>
        <c:ser>
          <c:idx val="1"/>
          <c:order val="1"/>
          <c:tx>
            <c:strRef>
              <c:f>"low"</c:f>
              <c:strCache>
                <c:ptCount val="1"/>
                <c:pt idx="0">
                  <c:v>low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{"Female","Male","(blank)"}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(blank)</c:v>
                </c:pt>
              </c:strCache>
            </c:strRef>
          </c:cat>
          <c:val>
            <c:numRef>
              <c:f>{381,400,0}</c:f>
              <c:numCache>
                <c:formatCode>General</c:formatCode>
                <c:ptCount val="3"/>
                <c:pt idx="0">
                  <c:v>381</c:v>
                </c:pt>
                <c:pt idx="1">
                  <c:v>400</c:v>
                </c:pt>
                <c:pt idx="2">
                  <c:v>0</c:v>
                </c:pt>
              </c:numCache>
            </c:numRef>
          </c:val>
        </c:ser>
        <c:ser>
          <c:idx val="2"/>
          <c:order val="2"/>
          <c:tx>
            <c:strRef>
              <c:f>"medium"</c:f>
              <c:strCache>
                <c:ptCount val="1"/>
                <c:pt idx="0">
                  <c:v>medium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{"Female","Male","(blank)"}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(blank)</c:v>
                </c:pt>
              </c:strCache>
            </c:strRef>
          </c:cat>
          <c:val>
            <c:numRef>
              <c:f>{953,577,0}</c:f>
              <c:numCache>
                <c:formatCode>General</c:formatCode>
                <c:ptCount val="3"/>
                <c:pt idx="0">
                  <c:v>953</c:v>
                </c:pt>
                <c:pt idx="1">
                  <c:v>577</c:v>
                </c:pt>
                <c:pt idx="2">
                  <c:v>0</c:v>
                </c:pt>
              </c:numCache>
            </c:numRef>
          </c:val>
        </c:ser>
        <c:ser>
          <c:idx val="3"/>
          <c:order val="3"/>
          <c:tx>
            <c:strRef>
              <c:f>"veryhigh"</c:f>
              <c:strCache>
                <c:ptCount val="1"/>
                <c:pt idx="0">
                  <c:v>veryhigh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{"Female","Male","(blank)"}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(blank)</c:v>
                </c:pt>
              </c:strCache>
            </c:strRef>
          </c:cat>
          <c:val>
            <c:numRef>
              <c:f>{141,129,0}</c:f>
              <c:numCache>
                <c:formatCode>General</c:formatCode>
                <c:ptCount val="3"/>
                <c:pt idx="0">
                  <c:v>141</c:v>
                </c:pt>
                <c:pt idx="1">
                  <c:v>129</c:v>
                </c:pt>
                <c:pt idx="2">
                  <c:v>0</c:v>
                </c:pt>
              </c:numCache>
            </c:numRef>
          </c:val>
        </c:ser>
        <c:ser>
          <c:idx val="4"/>
          <c:order val="4"/>
          <c:tx>
            <c:strRef>
              <c:f>"(blank)"</c:f>
              <c:strCache>
                <c:ptCount val="1"/>
                <c:pt idx="0">
                  <c:v>(blank)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{"Female","Male","(blank)"}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(blank)</c:v>
                </c:pt>
              </c:strCache>
            </c:strRef>
          </c:cat>
          <c:val>
            <c:numRef>
              <c:f>{0,0,0}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08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solidFill>
          <a:schemeClr val="bg1"/>
        </a:solidFill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6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p>
            <a:endParaRPr lang="en-IN"/>
          </a:p>
        </p:txBody>
      </p:sp>
      <p:sp>
        <p:nvSpPr>
          <p:cNvPr id="104870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2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IN" dirty="0"/>
          </a:p>
        </p:txBody>
      </p:sp>
      <p:sp>
        <p:nvSpPr>
          <p:cNvPr id="104862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60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p/>
        </p:txBody>
      </p:sp>
      <p:sp>
        <p:nvSpPr>
          <p:cNvPr id="1048692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3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94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69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698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0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3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19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p/>
          </p:txBody>
        </p:sp>
        <p:sp>
          <p:nvSpPr>
            <p:cNvPr id="1048620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621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p/>
        </p:txBody>
      </p:sp>
      <p:sp>
        <p:nvSpPr>
          <p:cNvPr id="1048622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23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5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24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25" name="TextBox 13"/>
          <p:cNvSpPr txBox="1"/>
          <p:nvPr/>
        </p:nvSpPr>
        <p:spPr>
          <a:xfrm>
            <a:off x="2554542" y="3314150"/>
            <a:ext cx="8610600" cy="2225039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STUDENT NAME:</a:t>
            </a:r>
            <a:r>
              <a:rPr lang="en-US" sz="2400"/>
              <a:t>R</a:t>
            </a:r>
            <a:r>
              <a:rPr lang="en-US" sz="2400"/>
              <a:t>.</a:t>
            </a:r>
            <a:r>
              <a:rPr lang="en-US" sz="2400"/>
              <a:t>V</a:t>
            </a:r>
            <a:r>
              <a:rPr lang="en-US" sz="2400"/>
              <a:t>I</a:t>
            </a:r>
            <a:r>
              <a:rPr lang="en-US" sz="2400"/>
              <a:t>N</a:t>
            </a:r>
            <a:r>
              <a:rPr lang="en-US" sz="2400"/>
              <a:t>U</a:t>
            </a:r>
            <a:r>
              <a:rPr lang="en-US" sz="2400"/>
              <a:t>P</a:t>
            </a:r>
            <a:r>
              <a:rPr lang="en-US" sz="2400"/>
              <a:t>R</a:t>
            </a:r>
            <a:r>
              <a:rPr lang="en-US" sz="2400"/>
              <a:t>I</a:t>
            </a:r>
            <a:r>
              <a:rPr lang="en-US" sz="2400"/>
              <a:t>Y</a:t>
            </a:r>
            <a:r>
              <a:rPr lang="en-US" sz="2400"/>
              <a:t>A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US" sz="2400" dirty="0"/>
              <a:t>1</a:t>
            </a:r>
            <a:r>
              <a:rPr lang="en-US" sz="2400" dirty="0"/>
              <a:t>2</a:t>
            </a:r>
            <a:r>
              <a:rPr lang="en-US" sz="2400" dirty="0"/>
              <a:t>2</a:t>
            </a:r>
            <a:r>
              <a:rPr lang="en-US" sz="2400" dirty="0"/>
              <a:t>2</a:t>
            </a:r>
            <a:r>
              <a:rPr lang="en-US" sz="2400" dirty="0"/>
              <a:t>0</a:t>
            </a:r>
            <a:r>
              <a:rPr lang="en-US" sz="2400" dirty="0"/>
              <a:t>3</a:t>
            </a:r>
            <a:r>
              <a:rPr lang="en-US" sz="2400" dirty="0"/>
              <a:t>1</a:t>
            </a:r>
            <a:r>
              <a:rPr lang="en-US" sz="2400" dirty="0"/>
              <a:t>1</a:t>
            </a:r>
            <a:r>
              <a:rPr lang="en-US" sz="2400" dirty="0"/>
              <a:t>4</a:t>
            </a:r>
            <a:r>
              <a:rPr lang="en-US" sz="2400" dirty="0"/>
              <a:t> </a:t>
            </a:r>
            <a:r>
              <a:rPr lang="en-US" sz="2400" dirty="0"/>
              <a:t>[</a:t>
            </a:r>
            <a:r>
              <a:rPr lang="en-US" sz="2400" dirty="0"/>
              <a:t>u</a:t>
            </a:r>
            <a:r>
              <a:rPr lang="en-US" sz="2400" dirty="0"/>
              <a:t>n</a:t>
            </a:r>
            <a:r>
              <a:rPr lang="en-US" sz="2400" dirty="0"/>
              <a:t>m</a:t>
            </a:r>
            <a:r>
              <a:rPr lang="en-US" sz="2400" dirty="0"/>
              <a:t>1</a:t>
            </a:r>
            <a:r>
              <a:rPr lang="en-US" sz="2400" dirty="0"/>
              <a:t>4</a:t>
            </a:r>
            <a:r>
              <a:rPr lang="en-US" sz="2400" dirty="0"/>
              <a:t>5</a:t>
            </a:r>
            <a:r>
              <a:rPr lang="en-US" sz="2400" dirty="0"/>
              <a:t>1</a:t>
            </a:r>
            <a:r>
              <a:rPr lang="en-US" sz="2400" dirty="0"/>
              <a:t>2</a:t>
            </a:r>
            <a:r>
              <a:rPr lang="en-US" sz="2400" dirty="0"/>
              <a:t>0</a:t>
            </a:r>
            <a:r>
              <a:rPr lang="en-US" sz="2400" dirty="0"/>
              <a:t>2</a:t>
            </a:r>
            <a:r>
              <a:rPr lang="en-US" sz="2400" dirty="0"/>
              <a:t>2</a:t>
            </a:r>
            <a:r>
              <a:rPr lang="en-US" sz="2400" dirty="0"/>
              <a:t>h</a:t>
            </a:r>
            <a:r>
              <a:rPr lang="en-US" sz="2400" dirty="0"/>
              <a:t>5</a:t>
            </a:r>
            <a:r>
              <a:rPr lang="en-US" sz="2400" dirty="0"/>
              <a:t>5</a:t>
            </a:r>
            <a:r>
              <a:rPr lang="en-US" sz="2400" dirty="0"/>
              <a:t>]</a:t>
            </a:r>
            <a:endParaRPr lang="zh-CN" altLang="en-US"/>
          </a:p>
          <a:p>
            <a:r>
              <a:rPr lang="en-US" sz="2400" dirty="0"/>
              <a:t>DEPARTMENT:</a:t>
            </a:r>
            <a:r>
              <a:rPr lang="en-US" sz="2400" dirty="0"/>
              <a:t>B</a:t>
            </a:r>
            <a:r>
              <a:rPr lang="en-US" sz="2400" dirty="0"/>
              <a:t>.</a:t>
            </a:r>
            <a:r>
              <a:rPr lang="en-US" sz="2400" dirty="0"/>
              <a:t>C</a:t>
            </a:r>
            <a:r>
              <a:rPr lang="en-US" sz="2400" dirty="0"/>
              <a:t>O</a:t>
            </a:r>
            <a:r>
              <a:rPr lang="en-US" sz="2400" dirty="0"/>
              <a:t>M</a:t>
            </a:r>
            <a:r>
              <a:rPr lang="en-US" sz="2400" dirty="0"/>
              <a:t> </a:t>
            </a:r>
            <a:r>
              <a:rPr lang="en-US" sz="2400" dirty="0"/>
              <a:t>(</a:t>
            </a:r>
            <a:r>
              <a:rPr lang="en-US" sz="2400" dirty="0"/>
              <a:t>C</a:t>
            </a:r>
            <a:r>
              <a:rPr lang="en-US" sz="2400" dirty="0"/>
              <a:t>O</a:t>
            </a:r>
            <a:r>
              <a:rPr lang="en-US" sz="2400" dirty="0"/>
              <a:t>R</a:t>
            </a:r>
            <a:r>
              <a:rPr lang="en-US" sz="2400" dirty="0"/>
              <a:t>P</a:t>
            </a:r>
            <a:r>
              <a:rPr lang="en-US" sz="2400" dirty="0"/>
              <a:t>ORATE </a:t>
            </a:r>
            <a:r>
              <a:rPr lang="en-US" sz="2400" dirty="0"/>
              <a:t>SECRETARYSHIP</a:t>
            </a:r>
            <a:r>
              <a:rPr lang="en-US" sz="2400" dirty="0"/>
              <a:t>)</a:t>
            </a:r>
            <a:endParaRPr lang="zh-CN" altLang="en-US"/>
          </a:p>
          <a:p>
            <a:r>
              <a:rPr lang="en-US" sz="2400" dirty="0"/>
              <a:t>COLLEGE</a:t>
            </a:r>
            <a:r>
              <a:rPr lang="en-US" sz="2400" dirty="0"/>
              <a:t>:</a:t>
            </a:r>
            <a:r>
              <a:rPr lang="en-US" sz="2400" dirty="0"/>
              <a:t> </a:t>
            </a:r>
            <a:r>
              <a:rPr lang="en-US" sz="2400" dirty="0"/>
              <a:t>M</a:t>
            </a:r>
            <a:r>
              <a:rPr lang="en-US" sz="2400" dirty="0"/>
              <a:t>A</a:t>
            </a:r>
            <a:r>
              <a:rPr lang="en-US" sz="2400" dirty="0"/>
              <a:t>H</a:t>
            </a:r>
            <a:r>
              <a:rPr lang="en-US" sz="2400" dirty="0"/>
              <a:t>A</a:t>
            </a:r>
            <a:r>
              <a:rPr lang="en-US" sz="2400" dirty="0"/>
              <a:t>L</a:t>
            </a:r>
            <a:r>
              <a:rPr lang="en-US" sz="2400" dirty="0"/>
              <a:t>A</a:t>
            </a:r>
            <a:r>
              <a:rPr lang="en-US" sz="2400" dirty="0"/>
              <a:t>S</a:t>
            </a:r>
            <a:r>
              <a:rPr lang="en-US" sz="2400" dirty="0"/>
              <a:t>H</a:t>
            </a:r>
            <a:r>
              <a:rPr lang="en-US" sz="2400" dirty="0"/>
              <a:t>M</a:t>
            </a:r>
            <a:r>
              <a:rPr lang="en-US" sz="2400" dirty="0"/>
              <a:t>I</a:t>
            </a:r>
            <a:r>
              <a:rPr lang="en-US" sz="2400" dirty="0"/>
              <a:t> </a:t>
            </a:r>
            <a:r>
              <a:rPr lang="en-US" sz="2400" dirty="0"/>
              <a:t>WOMENS </a:t>
            </a:r>
            <a:r>
              <a:rPr lang="en-US" sz="2400" dirty="0"/>
              <a:t>COLLEGE </a:t>
            </a:r>
            <a:r>
              <a:rPr lang="en-US" sz="2400" dirty="0"/>
              <a:t>OF </a:t>
            </a:r>
            <a:r>
              <a:rPr lang="en-US" sz="2400" dirty="0"/>
              <a:t>ARTS </a:t>
            </a:r>
            <a:r>
              <a:rPr lang="en-US" sz="2400" dirty="0"/>
              <a:t>AND </a:t>
            </a:r>
            <a:r>
              <a:rPr lang="en-US" sz="2400" dirty="0"/>
              <a:t>SCIENCE </a:t>
            </a:r>
            <a:endParaRPr lang="zh-CN" altLang="en-US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53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07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08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09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10" name="TextBox 2"/>
          <p:cNvSpPr txBox="1"/>
          <p:nvPr/>
        </p:nvSpPr>
        <p:spPr>
          <a:xfrm>
            <a:off x="1028700" y="1118870"/>
            <a:ext cx="8140065" cy="7433945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Wingdings" panose="05000000000000000000" charset="0"/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is created to summarize the data.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Row labels – pay zone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Filter – department type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Values – employee type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Column - division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the graph chart to analyze the employees (in units) in the department type category 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the pie chart to analyze the employees overall percentage in the department type category.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Wingdings" panose="05000000000000000000" charset="0"/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59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59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52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599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1048600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3" name="Chart 2"/>
          <p:cNvGraphicFramePr/>
          <p:nvPr/>
        </p:nvGraphicFramePr>
        <p:xfrm>
          <a:off x="539750" y="1299845"/>
          <a:ext cx="8458200" cy="4413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Chart 2"/>
          <p:cNvGraphicFramePr/>
          <p:nvPr/>
        </p:nvGraphicFramePr>
        <p:xfrm>
          <a:off x="1146175" y="531495"/>
          <a:ext cx="7476490" cy="5384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0" name="Title 1"/>
          <p:cNvSpPr>
            <a:spLocks noGrp="1"/>
          </p:cNvSpPr>
          <p:nvPr/>
        </p:nvSpPr>
        <p:spPr>
          <a:xfrm rot="10800000" flipV="1">
            <a:off x="795655" y="1706245"/>
            <a:ext cx="7764145" cy="38481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>
              <a:defRPr sz="4800" b="1" i="0">
                <a:solidFill>
                  <a:srgbClr val="000000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457200" indent="-457200">
              <a:buFont typeface="Wingdings" panose="05000000000000000000" charset="0"/>
              <a:buChar char="v"/>
            </a:pP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 the production department employees performs higher comparing to other department and whereas admin offices performs lower comparing to other department.</a:t>
            </a:r>
            <a:b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Hence the Production department employees works more efficiently and effectively comparing to other departments according to the employee data given.</a:t>
            </a:r>
            <a:endParaRPr 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3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3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63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640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41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4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43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2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7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44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45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p>
            <a:endParaRPr dirty="0"/>
          </a:p>
        </p:txBody>
      </p:sp>
      <p:grpSp>
        <p:nvGrpSpPr>
          <p:cNvPr id="3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4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4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4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5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5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5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5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5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5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65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657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5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p/>
        </p:txBody>
      </p:sp>
      <p:sp>
        <p:nvSpPr>
          <p:cNvPr id="104865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pic>
        <p:nvPicPr>
          <p:cNvPr id="2097158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5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6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6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61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62" name="TextBox 22"/>
          <p:cNvSpPr txBox="1"/>
          <p:nvPr/>
        </p:nvSpPr>
        <p:spPr>
          <a:xfrm>
            <a:off x="2509807" y="1041533"/>
            <a:ext cx="502920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p/>
          </p:txBody>
        </p:sp>
        <p:sp>
          <p:nvSpPr>
            <p:cNvPr id="104866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  <p:pic>
          <p:nvPicPr>
            <p:cNvPr id="2097161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6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6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62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7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68" name="Text Box 1048667"/>
          <p:cNvSpPr txBox="1"/>
          <p:nvPr/>
        </p:nvSpPr>
        <p:spPr>
          <a:xfrm>
            <a:off x="676274" y="2019299"/>
            <a:ext cx="6796100" cy="4399915"/>
          </a:xfrm>
          <a:prstGeom prst="rect">
            <a:avLst/>
          </a:prstGeom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v"/>
            </a:pPr>
            <a:r>
              <a:rPr lang="en-US" sz="2800">
                <a:solidFill>
                  <a:srgbClr val="000000"/>
                </a:solidFill>
              </a:rPr>
              <a:t>Employee performance analysis evaluates how effectively employees meet their job requirements and contribute to organizational goals. It involves assessing productivity, skills, and behavior through metrics, feedback, and evaluations.</a:t>
            </a:r>
            <a:endParaRPr lang="en-US" sz="2800">
              <a:solidFill>
                <a:srgbClr val="000000"/>
              </a:solidFill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2800">
                <a:solidFill>
                  <a:srgbClr val="000000"/>
                </a:solidFill>
              </a:rPr>
              <a:t> This analysis helps identify strengths, areas for improvement, and informs decisions on promotions, training, and compensation.</a:t>
            </a:r>
            <a:endParaRPr lang="en-US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6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p/>
          </p:txBody>
        </p:sp>
        <p:sp>
          <p:nvSpPr>
            <p:cNvPr id="104867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  <p:pic>
          <p:nvPicPr>
            <p:cNvPr id="2097163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7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7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4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3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74" name="TextBox 10"/>
          <p:cNvSpPr txBox="1"/>
          <p:nvPr/>
        </p:nvSpPr>
        <p:spPr>
          <a:xfrm>
            <a:off x="990600" y="2133600"/>
            <a:ext cx="7924800" cy="802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5" name="Text Box 1048674"/>
          <p:cNvSpPr txBox="1"/>
          <p:nvPr/>
        </p:nvSpPr>
        <p:spPr>
          <a:xfrm>
            <a:off x="897255" y="1948815"/>
            <a:ext cx="7019290" cy="4205605"/>
          </a:xfrm>
          <a:prstGeom prst="rect">
            <a:avLst/>
          </a:prstGeom>
        </p:spPr>
        <p:txBody>
          <a:bodyPr wrap="square" rtlCol="0">
            <a:noAutofit/>
          </a:bodyPr>
          <a:p>
            <a:pPr marL="457200" indent="-457200">
              <a:buFont typeface="Wingdings" panose="05000000000000000000" charset="0"/>
              <a:buChar char="v"/>
            </a:pPr>
            <a:r>
              <a:rPr lang="en-US" sz="2800">
                <a:solidFill>
                  <a:srgbClr val="000000"/>
                </a:solidFill>
              </a:rPr>
              <a:t>An employee performance analysis project involves evaluating and improving employee effectiveness through systematic assessments. It includes defining performance metrics, collecting data, analyzing results, and providing feedback. </a:t>
            </a:r>
            <a:endParaRPr lang="en-US" sz="2800">
              <a:solidFill>
                <a:srgbClr val="000000"/>
              </a:solidFill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2800">
                <a:solidFill>
                  <a:srgbClr val="000000"/>
                </a:solidFill>
              </a:rPr>
              <a:t>The goal is to enhance productivity, identify training needs, and support career development, ultimately aligning individual performance with organizational objectives.</a:t>
            </a:r>
            <a:endParaRPr lang="en-US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7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7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7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5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80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81" name="Text Box 1048680"/>
          <p:cNvSpPr txBox="1"/>
          <p:nvPr/>
        </p:nvSpPr>
        <p:spPr>
          <a:xfrm>
            <a:off x="2909570" y="2491105"/>
            <a:ext cx="4474210" cy="2068830"/>
          </a:xfrm>
          <a:prstGeom prst="rect">
            <a:avLst/>
          </a:prstGeom>
        </p:spPr>
        <p:txBody>
          <a:bodyPr wrap="square" rtlCol="0">
            <a:noAutofit/>
          </a:bodyPr>
          <a:p>
            <a:pPr marL="457200" indent="-457200">
              <a:buFont typeface="Wingdings" panose="05000000000000000000" charset="0"/>
              <a:buChar char="v"/>
            </a:pPr>
            <a:r>
              <a:rPr lang="en-US" sz="2800">
                <a:solidFill>
                  <a:srgbClr val="000000"/>
                </a:solidFill>
              </a:rPr>
              <a:t>I</a:t>
            </a:r>
            <a:r>
              <a:rPr lang="en-US" sz="2800">
                <a:solidFill>
                  <a:srgbClr val="000000"/>
                </a:solidFill>
              </a:rPr>
              <a:t>T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C</a:t>
            </a:r>
            <a:r>
              <a:rPr lang="en-US" sz="2800">
                <a:solidFill>
                  <a:srgbClr val="000000"/>
                </a:solidFill>
              </a:rPr>
              <a:t>O</a:t>
            </a:r>
            <a:r>
              <a:rPr lang="en-US" sz="2800">
                <a:solidFill>
                  <a:srgbClr val="000000"/>
                </a:solidFill>
              </a:rPr>
              <a:t>M</a:t>
            </a:r>
            <a:r>
              <a:rPr lang="en-US" sz="2800">
                <a:solidFill>
                  <a:srgbClr val="000000"/>
                </a:solidFill>
              </a:rPr>
              <a:t>P</a:t>
            </a:r>
            <a:r>
              <a:rPr lang="en-US" sz="2800">
                <a:solidFill>
                  <a:srgbClr val="000000"/>
                </a:solidFill>
              </a:rPr>
              <a:t>A</a:t>
            </a:r>
            <a:r>
              <a:rPr lang="en-US" sz="2800">
                <a:solidFill>
                  <a:srgbClr val="000000"/>
                </a:solidFill>
              </a:rPr>
              <a:t>N</a:t>
            </a:r>
            <a:r>
              <a:rPr lang="en-US" sz="2800">
                <a:solidFill>
                  <a:srgbClr val="000000"/>
                </a:solidFill>
              </a:rPr>
              <a:t>Y </a:t>
            </a:r>
            <a:endParaRPr lang="en-US" sz="2800">
              <a:solidFill>
                <a:srgbClr val="000000"/>
              </a:solidFill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2800">
                <a:solidFill>
                  <a:srgbClr val="000000"/>
                </a:solidFill>
              </a:rPr>
              <a:t>H</a:t>
            </a:r>
            <a:r>
              <a:rPr lang="en-US" sz="2800">
                <a:solidFill>
                  <a:srgbClr val="000000"/>
                </a:solidFill>
              </a:rPr>
              <a:t>R</a:t>
            </a:r>
            <a:r>
              <a:rPr lang="en-US" sz="2800">
                <a:solidFill>
                  <a:srgbClr val="000000"/>
                </a:solidFill>
              </a:rPr>
              <a:t> </a:t>
            </a:r>
            <a:r>
              <a:rPr lang="en-US" sz="2800">
                <a:solidFill>
                  <a:srgbClr val="000000"/>
                </a:solidFill>
              </a:rPr>
              <a:t>M</a:t>
            </a:r>
            <a:r>
              <a:rPr lang="en-US" sz="2800">
                <a:solidFill>
                  <a:srgbClr val="000000"/>
                </a:solidFill>
              </a:rPr>
              <a:t>A</a:t>
            </a:r>
            <a:r>
              <a:rPr lang="en-US" sz="2800">
                <a:solidFill>
                  <a:srgbClr val="000000"/>
                </a:solidFill>
              </a:rPr>
              <a:t>N</a:t>
            </a:r>
            <a:r>
              <a:rPr lang="en-US" sz="2800">
                <a:solidFill>
                  <a:srgbClr val="000000"/>
                </a:solidFill>
              </a:rPr>
              <a:t>A</a:t>
            </a:r>
            <a:r>
              <a:rPr lang="en-US" sz="2800">
                <a:solidFill>
                  <a:srgbClr val="000000"/>
                </a:solidFill>
              </a:rPr>
              <a:t>G</a:t>
            </a:r>
            <a:r>
              <a:rPr lang="en-US" sz="2800">
                <a:solidFill>
                  <a:srgbClr val="000000"/>
                </a:solidFill>
              </a:rPr>
              <a:t>E</a:t>
            </a:r>
            <a:r>
              <a:rPr lang="en-US" sz="2800">
                <a:solidFill>
                  <a:srgbClr val="000000"/>
                </a:solidFill>
              </a:rPr>
              <a:t>R</a:t>
            </a:r>
            <a:r>
              <a:rPr lang="en-US" sz="2800">
                <a:solidFill>
                  <a:srgbClr val="000000"/>
                </a:solidFill>
              </a:rPr>
              <a:t> </a:t>
            </a:r>
            <a:endParaRPr lang="en-US" sz="2800">
              <a:solidFill>
                <a:srgbClr val="000000"/>
              </a:solidFill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2800">
                <a:solidFill>
                  <a:srgbClr val="000000"/>
                </a:solidFill>
              </a:rPr>
              <a:t>B</a:t>
            </a:r>
            <a:r>
              <a:rPr lang="en-US" sz="2800">
                <a:solidFill>
                  <a:srgbClr val="000000"/>
                </a:solidFill>
              </a:rPr>
              <a:t>A</a:t>
            </a:r>
            <a:r>
              <a:rPr lang="en-US" sz="2800">
                <a:solidFill>
                  <a:srgbClr val="000000"/>
                </a:solidFill>
              </a:rPr>
              <a:t>N</a:t>
            </a:r>
            <a:r>
              <a:rPr lang="en-US" sz="2800">
                <a:solidFill>
                  <a:srgbClr val="000000"/>
                </a:solidFill>
              </a:rPr>
              <a:t>K</a:t>
            </a:r>
            <a:r>
              <a:rPr lang="en-US" sz="2800">
                <a:solidFill>
                  <a:srgbClr val="000000"/>
                </a:solidFill>
              </a:rPr>
              <a:t>S</a:t>
            </a:r>
            <a:endParaRPr lang="en-US" sz="2800">
              <a:solidFill>
                <a:srgbClr val="000000"/>
              </a:solidFill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sz="2800">
                <a:solidFill>
                  <a:srgbClr val="000000"/>
                </a:solidFill>
              </a:rPr>
              <a:t>M</a:t>
            </a:r>
            <a:r>
              <a:rPr lang="en-US" sz="2800">
                <a:solidFill>
                  <a:srgbClr val="000000"/>
                </a:solidFill>
              </a:rPr>
              <a:t>A</a:t>
            </a:r>
            <a:r>
              <a:rPr lang="en-US" sz="2800">
                <a:solidFill>
                  <a:srgbClr val="000000"/>
                </a:solidFill>
              </a:rPr>
              <a:t>R</a:t>
            </a:r>
            <a:r>
              <a:rPr lang="en-US" sz="2800">
                <a:solidFill>
                  <a:srgbClr val="000000"/>
                </a:solidFill>
              </a:rPr>
              <a:t>K</a:t>
            </a:r>
            <a:r>
              <a:rPr lang="en-US" sz="2800">
                <a:solidFill>
                  <a:srgbClr val="000000"/>
                </a:solidFill>
              </a:rPr>
              <a:t>E</a:t>
            </a:r>
            <a:r>
              <a:rPr lang="en-US" sz="2800">
                <a:solidFill>
                  <a:srgbClr val="000000"/>
                </a:solidFill>
              </a:rPr>
              <a:t>TING </a:t>
            </a:r>
            <a:r>
              <a:rPr lang="en-US" sz="2800">
                <a:solidFill>
                  <a:srgbClr val="000000"/>
                </a:solidFill>
              </a:rPr>
              <a:t>F</a:t>
            </a:r>
            <a:r>
              <a:rPr lang="en-US" sz="2800">
                <a:solidFill>
                  <a:srgbClr val="000000"/>
                </a:solidFill>
              </a:rPr>
              <a:t>I</a:t>
            </a:r>
            <a:r>
              <a:rPr lang="en-US" sz="2800">
                <a:solidFill>
                  <a:srgbClr val="000000"/>
                </a:solidFill>
              </a:rPr>
              <a:t>E</a:t>
            </a:r>
            <a:r>
              <a:rPr lang="en-US" sz="2800">
                <a:solidFill>
                  <a:srgbClr val="000000"/>
                </a:solidFill>
              </a:rPr>
              <a:t>LD </a:t>
            </a:r>
            <a:endParaRPr lang="en-US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8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8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8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8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209716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86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87" name="Text Box 7"/>
          <p:cNvSpPr txBox="1"/>
          <p:nvPr/>
        </p:nvSpPr>
        <p:spPr>
          <a:xfrm>
            <a:off x="3084195" y="1985010"/>
            <a:ext cx="6854825" cy="38411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altLang="en-I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Filtering</a:t>
            </a:r>
            <a:endParaRPr lang="en-I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altLang="en-I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Formula used to identify performance </a:t>
            </a:r>
            <a:r>
              <a:rPr lang="en-US" altLang="en-I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level.</a:t>
            </a:r>
            <a:endParaRPr lang="en-I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altLang="en-I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Pivot table for summarising</a:t>
            </a:r>
            <a:endParaRPr lang="en-I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altLang="en-I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Bar </a:t>
            </a:r>
            <a:r>
              <a:rPr lang="en-I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Graph- for data visualization </a:t>
            </a:r>
            <a:endParaRPr lang="en-I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altLang="en-I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Pie Chart- to figure out the overall performance percentage</a:t>
            </a:r>
            <a:r>
              <a:rPr lang="en-US" altLang="en-I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altLang="en-IN" sz="28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1048689" name="Text Box 2"/>
          <p:cNvSpPr txBox="1"/>
          <p:nvPr/>
        </p:nvSpPr>
        <p:spPr>
          <a:xfrm>
            <a:off x="1362825" y="1476396"/>
            <a:ext cx="8300720" cy="45142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charset="0"/>
              <a:buChar char="v"/>
            </a:pPr>
            <a:r>
              <a:rPr lang="en-IN" altLang="en-US" sz="3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 data downloaded from edunet dashboard.</a:t>
            </a:r>
            <a:endParaRPr lang="en-IN" alt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IN" altLang="en-US" sz="3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Features:</a:t>
            </a:r>
            <a:endParaRPr lang="en-IN" alt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charset="0"/>
              <a:buChar char="v"/>
            </a:pPr>
            <a:r>
              <a:rPr lang="en-IN" altLang="en-US" sz="3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Totally 2</a:t>
            </a:r>
            <a:r>
              <a:rPr lang="en-US" altLang="en-IN" sz="3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</a:t>
            </a:r>
            <a:r>
              <a:rPr lang="en-IN" altLang="en-US" sz="3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features were available. In that </a:t>
            </a:r>
            <a:r>
              <a:rPr lang="en-US" altLang="en-IN" sz="3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11</a:t>
            </a:r>
            <a:r>
              <a:rPr lang="en-IN" altLang="en-US" sz="3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features were considered.</a:t>
            </a:r>
            <a:endParaRPr lang="en-IN" altLang="en-US" sz="30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indent="-457200" algn="l">
              <a:buFont typeface="Wingdings" panose="05000000000000000000" charset="0"/>
              <a:buChar char="v"/>
            </a:pPr>
            <a:r>
              <a:rPr lang="en-US" altLang="en-IN" sz="3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Current performance rating.</a:t>
            </a:r>
            <a:endParaRPr lang="en-US" altLang="en-IN" sz="30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indent="-457200" algn="l">
              <a:buFont typeface="Wingdings" panose="05000000000000000000" charset="0"/>
              <a:buChar char="v"/>
            </a:pPr>
            <a:r>
              <a:rPr lang="en-US" altLang="en-IN" sz="3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Performance score</a:t>
            </a:r>
            <a:endParaRPr lang="en-US" altLang="en-IN" sz="30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indent="-457200" algn="l">
              <a:buFont typeface="Wingdings" panose="05000000000000000000" charset="0"/>
              <a:buChar char="v"/>
            </a:pPr>
            <a:r>
              <a:rPr lang="en-US" altLang="en-IN" sz="3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Gender - male, female</a:t>
            </a:r>
            <a:endParaRPr lang="en-US" altLang="en-IN" sz="30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indent="-457200" algn="l">
              <a:buFont typeface="Wingdings" panose="05000000000000000000" charset="0"/>
              <a:buChar char="v"/>
            </a:pPr>
            <a:r>
              <a:rPr lang="en-US" altLang="en-IN" sz="3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Performance level</a:t>
            </a:r>
            <a:endParaRPr lang="en-US" altLang="en-IN" sz="30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indent="-457200" algn="l">
              <a:buFont typeface="Wingdings" panose="05000000000000000000" charset="0"/>
              <a:buChar char="v"/>
            </a:pPr>
            <a:r>
              <a:rPr lang="en-US" altLang="en-IN" sz="3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Business unit</a:t>
            </a:r>
            <a:endParaRPr lang="en-US" altLang="en-IN" sz="30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indent="-457200" algn="l">
              <a:buFont typeface="Wingdings" panose="05000000000000000000" charset="0"/>
              <a:buChar char="v"/>
            </a:pPr>
            <a:r>
              <a:rPr lang="en-US" altLang="en-IN" sz="3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First name </a:t>
            </a:r>
            <a:endParaRPr lang="en-US" altLang="en-IN" sz="30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1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1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1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54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1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16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17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8" name="Text Box 9"/>
          <p:cNvSpPr txBox="1"/>
          <p:nvPr/>
        </p:nvSpPr>
        <p:spPr>
          <a:xfrm>
            <a:off x="2533649" y="2180588"/>
            <a:ext cx="6904355" cy="24015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>
              <a:buFont typeface="Arial" panose="020B0604020202020204" pitchFamily="34" charset="0"/>
              <a:buNone/>
            </a:pPr>
            <a:r>
              <a:rPr lang="en-IN" altLang="en-US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Formula used to identify performance level</a:t>
            </a:r>
            <a:endParaRPr lang="en-I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=IFS(J8&gt;=5,”veryhigh”,J8&gt;=4,”high”,J8&gt;=3,”medium”,TRUE,”low”)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2638</Words>
  <Application>WPS Presentation</Application>
  <PresentationFormat/>
  <Paragraphs>120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SimSun</vt:lpstr>
      <vt:lpstr>Wingdings</vt:lpstr>
      <vt:lpstr>Trebuchet MS</vt:lpstr>
      <vt:lpstr>Times New Roman</vt:lpstr>
      <vt:lpstr>Roboto</vt:lpstr>
      <vt:lpstr>Wingdings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RESULTS</vt:lpstr>
      <vt:lpstr>PowerPoint 演示文稿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  </dc:title>
  <dc:creator>Konduru Narasimha</dc:creator>
  <cp:lastModifiedBy>Hari Kannaaa.. Charu</cp:lastModifiedBy>
  <cp:revision>1</cp:revision>
  <dcterms:created xsi:type="dcterms:W3CDTF">2024-08-31T14:00:52Z</dcterms:created>
  <dcterms:modified xsi:type="dcterms:W3CDTF">2024-08-31T14:01:01Z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0E73B58CB5C64681B0EAFFEAF63C3E98_12</vt:lpwstr>
  </property>
  <property fmtid="{D5CDD505-2E9C-101B-9397-08002B2CF9AE}" pid="5" name="KSOProductBuildVer">
    <vt:lpwstr>1033-12.2.0.17562</vt:lpwstr>
  </property>
</Properties>
</file>