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9" r:id="rId2"/>
    <p:sldId id="322" r:id="rId3"/>
    <p:sldId id="320" r:id="rId4"/>
    <p:sldId id="321" r:id="rId5"/>
    <p:sldId id="332" r:id="rId6"/>
    <p:sldId id="335" r:id="rId7"/>
    <p:sldId id="325" r:id="rId8"/>
    <p:sldId id="336" r:id="rId9"/>
    <p:sldId id="337" r:id="rId10"/>
    <p:sldId id="338" r:id="rId11"/>
    <p:sldId id="333" r:id="rId12"/>
    <p:sldId id="31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049" autoAdjust="0"/>
    <p:restoredTop sz="94660"/>
  </p:normalViewPr>
  <p:slideViewPr>
    <p:cSldViewPr>
      <p:cViewPr>
        <p:scale>
          <a:sx n="66" d="100"/>
          <a:sy n="66" d="100"/>
        </p:scale>
        <p:origin x="-1524"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3286124"/>
            <a:ext cx="7772400" cy="1470025"/>
          </a:xfrm>
        </p:spPr>
        <p:style>
          <a:lnRef idx="0">
            <a:schemeClr val="accent5"/>
          </a:lnRef>
          <a:fillRef idx="3">
            <a:schemeClr val="accent5"/>
          </a:fillRef>
          <a:effectRef idx="3">
            <a:schemeClr val="accent5"/>
          </a:effectRef>
          <a:fontRef idx="minor">
            <a:schemeClr val="lt1"/>
          </a:fontRef>
        </p:style>
        <p:txBody>
          <a:bodyPr>
            <a:normAutofit/>
          </a:bodyPr>
          <a:lstStyle/>
          <a:p>
            <a:r>
              <a:rPr lang="en-IN" sz="4800" dirty="0" smtClean="0"/>
              <a:t>Housing Price Prediction</a:t>
            </a:r>
            <a:endParaRPr lang="en-US" sz="4800" dirty="0"/>
          </a:p>
        </p:txBody>
      </p:sp>
      <p:pic>
        <p:nvPicPr>
          <p:cNvPr id="5" name="Picture 4"/>
          <p:cNvPicPr/>
          <p:nvPr/>
        </p:nvPicPr>
        <p:blipFill>
          <a:blip r:embed="rId2">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00034" y="357166"/>
            <a:ext cx="7715304" cy="2714644"/>
          </a:xfrm>
          <a:prstGeom prst="rect">
            <a:avLst/>
          </a:prstGeom>
          <a:noFill/>
          <a:ln>
            <a:noFill/>
          </a:ln>
        </p:spPr>
      </p:pic>
      <p:sp>
        <p:nvSpPr>
          <p:cNvPr id="6" name="Content Placeholder 2"/>
          <p:cNvSpPr txBox="1">
            <a:spLocks/>
          </p:cNvSpPr>
          <p:nvPr/>
        </p:nvSpPr>
        <p:spPr>
          <a:xfrm>
            <a:off x="500034" y="5572140"/>
            <a:ext cx="8229600" cy="857256"/>
          </a:xfrm>
          <a:prstGeom prst="rect">
            <a:avLst/>
          </a:prstGeom>
        </p:spPr>
        <p:txBody>
          <a:bodyPr vert="horz" lIns="91440" tIns="45720" rIns="91440" bIns="45720" rtlCol="0">
            <a:norm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3200" b="0" i="0" u="none" strike="noStrike" kern="1200" cap="none" spc="0" normalizeH="0" baseline="0" noProof="0" dirty="0" smtClean="0">
                <a:ln>
                  <a:noFill/>
                </a:ln>
                <a:effectLst/>
                <a:uLnTx/>
                <a:uFillTx/>
                <a:latin typeface="+mn-lt"/>
                <a:ea typeface="+mn-ea"/>
                <a:cs typeface="+mn-cs"/>
              </a:rPr>
              <a:t>Submitted by:</a:t>
            </a:r>
            <a:r>
              <a:rPr kumimoji="0" lang="en-US" sz="3200" b="0" i="0" u="none" strike="noStrike" kern="1200" cap="none" spc="0" normalizeH="0" noProof="0" dirty="0" smtClean="0">
                <a:ln>
                  <a:noFill/>
                </a:ln>
                <a:effectLst/>
                <a:uLnTx/>
                <a:uFillTx/>
                <a:latin typeface="+mn-lt"/>
                <a:ea typeface="+mn-ea"/>
                <a:cs typeface="+mn-cs"/>
              </a:rPr>
              <a:t> </a:t>
            </a:r>
            <a:r>
              <a:rPr lang="en-US" sz="3200" dirty="0" smtClean="0"/>
              <a:t>VICKY</a:t>
            </a:r>
            <a:endParaRPr kumimoji="0" lang="en-US" sz="3200" b="0" i="0" u="none" strike="noStrike" kern="1200" cap="none" spc="0" normalizeH="0" baseline="0" noProof="0" dirty="0">
              <a:ln>
                <a:noFill/>
              </a:ln>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Prediction</a:t>
            </a:r>
            <a:endParaRPr lang="en-US" dirty="0"/>
          </a:p>
        </p:txBody>
      </p:sp>
      <p:pic>
        <p:nvPicPr>
          <p:cNvPr id="4" name="Content Placeholder 3"/>
          <p:cNvPicPr>
            <a:picLocks noGrp="1"/>
          </p:cNvPicPr>
          <p:nvPr>
            <p:ph idx="1"/>
          </p:nvPr>
        </p:nvPicPr>
        <p:blipFill>
          <a:blip r:embed="rId2"/>
          <a:srcRect l="9471" t="39053" r="51548" b="6805"/>
          <a:stretch>
            <a:fillRect/>
          </a:stretch>
        </p:blipFill>
        <p:spPr bwMode="auto">
          <a:xfrm>
            <a:off x="928662" y="1357298"/>
            <a:ext cx="7643866" cy="448618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500034" y="1000108"/>
            <a:ext cx="8229600" cy="4143404"/>
          </a:xfrm>
        </p:spPr>
        <p:txBody>
          <a:bodyPr>
            <a:normAutofit fontScale="85000" lnSpcReduction="20000"/>
          </a:bodyPr>
          <a:lstStyle/>
          <a:p>
            <a:pPr>
              <a:buNone/>
            </a:pPr>
            <a:endParaRPr lang="en-US" dirty="0" smtClean="0"/>
          </a:p>
          <a:p>
            <a:pPr algn="just"/>
            <a:r>
              <a:rPr lang="en-US" dirty="0" smtClean="0"/>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4480" y="2214554"/>
            <a:ext cx="6072230" cy="144655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cap="none" spc="0" dirty="0" smtClean="0">
                <a:ln w="11430"/>
                <a:effectLst>
                  <a:outerShdw blurRad="50800" dist="39000" dir="5460000" algn="tl">
                    <a:srgbClr val="000000">
                      <a:alpha val="38000"/>
                    </a:srgbClr>
                  </a:outerShdw>
                </a:effectLst>
              </a:rPr>
              <a:t>THANK YOU</a:t>
            </a:r>
            <a:endParaRPr lang="en-US" sz="8800" b="1" cap="none" spc="0" dirty="0">
              <a:ln w="11430"/>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186766" cy="5929354"/>
          </a:xfrm>
        </p:spPr>
        <p:txBody>
          <a:bodyPr>
            <a:normAutofit fontScale="77500" lnSpcReduction="20000"/>
          </a:bodyPr>
          <a:lstStyle/>
          <a:p>
            <a:pPr algn="just">
              <a:buNone/>
            </a:pPr>
            <a:r>
              <a:rPr lang="en-IN" b="1" u="sng" dirty="0" smtClean="0"/>
              <a:t>Introduction</a:t>
            </a:r>
          </a:p>
          <a:p>
            <a:pPr marL="0" indent="0" algn="just">
              <a:buNone/>
            </a:pPr>
            <a:r>
              <a:rPr lang="en-IN" dirty="0" smtClean="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r>
              <a:rPr lang="en-IN" dirty="0" smtClean="0"/>
              <a:t>.</a:t>
            </a:r>
          </a:p>
          <a:p>
            <a:pPr marL="0" indent="0" algn="just">
              <a:buNone/>
            </a:pPr>
            <a:endParaRPr lang="en-IN" dirty="0" smtClean="0"/>
          </a:p>
          <a:p>
            <a:pPr marL="0" indent="0" algn="just">
              <a:buNone/>
            </a:pPr>
            <a:r>
              <a:rPr lang="en-IN" dirty="0" smtClean="0"/>
              <a:t>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lang="en-US" dirty="0" smtClean="0"/>
          </a:p>
          <a:p>
            <a:pPr marL="0" indent="0" algn="just">
              <a:buNone/>
            </a:pPr>
            <a:endParaRPr lang="en-US" dirty="0" smtClean="0"/>
          </a:p>
          <a:p>
            <a:pPr marL="0" indent="0" algn="just">
              <a:buNone/>
            </a:pPr>
            <a:endParaRPr lang="en-US" dirty="0" smtClean="0"/>
          </a:p>
          <a:p>
            <a:pPr algn="just">
              <a:buNone/>
            </a:pPr>
            <a:endParaRPr lang="en-US" b="1"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77500" lnSpcReduction="20000"/>
          </a:bodyPr>
          <a:lstStyle/>
          <a:p>
            <a:pPr>
              <a:buNone/>
            </a:pPr>
            <a:r>
              <a:rPr lang="en-US" b="1" u="sng" dirty="0" smtClean="0"/>
              <a:t>Problem Statement:</a:t>
            </a:r>
            <a:endParaRPr lang="en-US" dirty="0" smtClean="0"/>
          </a:p>
          <a:p>
            <a:pPr algn="just"/>
            <a:endParaRPr lang="en-US" dirty="0" smtClean="0"/>
          </a:p>
          <a:p>
            <a:pPr algn="just"/>
            <a:r>
              <a:rPr lang="en-IN" dirty="0" smtClean="0"/>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r>
              <a:rPr lang="en-IN" dirty="0" smtClean="0"/>
              <a:t>.</a:t>
            </a:r>
          </a:p>
          <a:p>
            <a:r>
              <a:rPr lang="en-US" dirty="0" smtClean="0"/>
              <a:t>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r>
              <a:rPr lang="en-US" dirty="0" smtClean="0"/>
              <a:t>Which variables are important to predict the price of variable? </a:t>
            </a:r>
          </a:p>
          <a:p>
            <a:r>
              <a:rPr lang="en-US" dirty="0" smtClean="0"/>
              <a:t>How do these variables describe the price of the house? </a:t>
            </a:r>
          </a:p>
          <a:p>
            <a:pPr algn="just"/>
            <a:endParaRPr lang="en-US" dirty="0" smtClean="0"/>
          </a:p>
          <a:p>
            <a:pPr algn="just">
              <a:buNone/>
            </a:pPr>
            <a:endParaRPr lang="en-US" dirty="0" smtClean="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329642" cy="6215106"/>
          </a:xfrm>
        </p:spPr>
        <p:txBody>
          <a:bodyPr>
            <a:noAutofit/>
          </a:bodyPr>
          <a:lstStyle/>
          <a:p>
            <a:endParaRPr lang="en-US" sz="2800" dirty="0" smtClean="0"/>
          </a:p>
          <a:p>
            <a:pPr>
              <a:buNone/>
            </a:pPr>
            <a:r>
              <a:rPr lang="en-US" sz="2800" b="1" dirty="0" smtClean="0"/>
              <a:t>Business </a:t>
            </a:r>
            <a:r>
              <a:rPr lang="en-US" sz="2800" b="1" dirty="0" smtClean="0"/>
              <a:t>Goal: </a:t>
            </a:r>
          </a:p>
          <a:p>
            <a:pPr algn="just"/>
            <a:r>
              <a:rPr lang="en-US" sz="2800" dirty="0" smtClean="0"/>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 </a:t>
            </a:r>
            <a:endParaRPr lang="en-US" sz="2800" dirty="0" smtClean="0"/>
          </a:p>
          <a:p>
            <a:pPr marL="514350" indent="-514350">
              <a:buNone/>
            </a:pP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Preprocessing/Assumptions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IN" b="1" dirty="0" smtClean="0"/>
              <a:t>Apply Exploratory Data Analysis (EDA):</a:t>
            </a:r>
            <a:endParaRPr lang="en-US" dirty="0" smtClean="0"/>
          </a:p>
          <a:p>
            <a:pPr lvl="0">
              <a:buFont typeface="Wingdings" pitchFamily="2" charset="2"/>
              <a:buChar char="ü"/>
            </a:pPr>
            <a:r>
              <a:rPr lang="en-IN" dirty="0" smtClean="0"/>
              <a:t>Shape of Train Data: 1168 Rows and 81 Columns.</a:t>
            </a:r>
            <a:endParaRPr lang="en-US" dirty="0" smtClean="0"/>
          </a:p>
          <a:p>
            <a:pPr lvl="0">
              <a:buFont typeface="Wingdings" pitchFamily="2" charset="2"/>
              <a:buChar char="ü"/>
            </a:pPr>
            <a:r>
              <a:rPr lang="en-IN" dirty="0" smtClean="0"/>
              <a:t>Shape of Test Data: 292 Rows and 80 Columns</a:t>
            </a:r>
            <a:endParaRPr lang="en-US" dirty="0" smtClean="0"/>
          </a:p>
          <a:p>
            <a:pPr lvl="0">
              <a:buFont typeface="Wingdings" pitchFamily="2" charset="2"/>
              <a:buChar char="ü"/>
            </a:pPr>
            <a:r>
              <a:rPr lang="en-IN" dirty="0" smtClean="0"/>
              <a:t>Data Types: Some features are Numerical in Nature and some are object data types.</a:t>
            </a:r>
            <a:endParaRPr lang="en-US" dirty="0" smtClean="0"/>
          </a:p>
          <a:p>
            <a:pPr lvl="0">
              <a:buFont typeface="Wingdings" pitchFamily="2" charset="2"/>
              <a:buChar char="ü"/>
            </a:pPr>
            <a:r>
              <a:rPr lang="en-IN" dirty="0" smtClean="0"/>
              <a:t>Find data information.</a:t>
            </a:r>
            <a:endParaRPr lang="en-US" dirty="0" smtClean="0"/>
          </a:p>
          <a:p>
            <a:pPr lvl="0">
              <a:buFont typeface="Wingdings" pitchFamily="2" charset="2"/>
              <a:buChar char="ü"/>
            </a:pPr>
            <a:r>
              <a:rPr lang="en-IN" dirty="0" smtClean="0"/>
              <a:t>Apply Unique Values approach to find all features unique values.</a:t>
            </a:r>
            <a:endParaRPr lang="en-US" dirty="0" smtClean="0"/>
          </a:p>
          <a:p>
            <a:pPr lvl="0">
              <a:buFont typeface="Wingdings" pitchFamily="2" charset="2"/>
              <a:buChar char="ü"/>
            </a:pPr>
            <a:r>
              <a:rPr lang="en-IN" dirty="0" smtClean="0"/>
              <a:t>Find Null Values: Null Values present in both datasets.</a:t>
            </a:r>
            <a:endParaRPr lang="en-US" dirty="0" smtClean="0"/>
          </a:p>
          <a:p>
            <a:pPr lvl="0">
              <a:buFont typeface="Wingdings" pitchFamily="2" charset="2"/>
              <a:buChar char="ü"/>
            </a:pPr>
            <a:r>
              <a:rPr lang="en-IN" dirty="0" smtClean="0"/>
              <a:t>Data Cleaning: Treatment of Null Values and dropping not highly related features.</a:t>
            </a: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Visualization </a:t>
            </a:r>
            <a:endParaRPr lang="en-US" dirty="0"/>
          </a:p>
        </p:txBody>
      </p:sp>
      <p:sp>
        <p:nvSpPr>
          <p:cNvPr id="3" name="Content Placeholder 2"/>
          <p:cNvSpPr>
            <a:spLocks noGrp="1"/>
          </p:cNvSpPr>
          <p:nvPr>
            <p:ph idx="1"/>
          </p:nvPr>
        </p:nvSpPr>
        <p:spPr/>
        <p:txBody>
          <a:bodyPr/>
          <a:lstStyle/>
          <a:p>
            <a:pPr lvl="0">
              <a:buFont typeface="Wingdings" pitchFamily="2" charset="2"/>
              <a:buChar char="ü"/>
            </a:pPr>
            <a:r>
              <a:rPr lang="en-IN" dirty="0" smtClean="0"/>
              <a:t>Checking </a:t>
            </a:r>
            <a:r>
              <a:rPr lang="en-IN" dirty="0" smtClean="0"/>
              <a:t>Null values by </a:t>
            </a:r>
            <a:r>
              <a:rPr lang="en-IN" dirty="0" err="1" smtClean="0"/>
              <a:t>Heatmap</a:t>
            </a:r>
            <a:r>
              <a:rPr lang="en-IN" dirty="0" smtClean="0"/>
              <a:t>.</a:t>
            </a:r>
            <a:endParaRPr lang="en-US" dirty="0" smtClean="0"/>
          </a:p>
          <a:p>
            <a:pPr lvl="0">
              <a:buFont typeface="Wingdings" pitchFamily="2" charset="2"/>
              <a:buChar char="ü"/>
            </a:pPr>
            <a:r>
              <a:rPr lang="en-IN" dirty="0" smtClean="0"/>
              <a:t>Analyzing all Features by </a:t>
            </a:r>
            <a:r>
              <a:rPr lang="en-IN" dirty="0" err="1" smtClean="0"/>
              <a:t>Univariate</a:t>
            </a:r>
            <a:r>
              <a:rPr lang="en-IN" dirty="0" smtClean="0"/>
              <a:t> Analysis.</a:t>
            </a:r>
            <a:endParaRPr lang="en-US" dirty="0" smtClean="0"/>
          </a:p>
          <a:p>
            <a:pPr lvl="0">
              <a:buFont typeface="Wingdings" pitchFamily="2" charset="2"/>
              <a:buChar char="ü"/>
            </a:pPr>
            <a:r>
              <a:rPr lang="en-IN" dirty="0" smtClean="0"/>
              <a:t>Correlation.</a:t>
            </a:r>
            <a:endParaRPr lang="en-US" dirty="0" smtClean="0"/>
          </a:p>
          <a:p>
            <a:pPr lvl="0">
              <a:buFont typeface="Wingdings" pitchFamily="2" charset="2"/>
              <a:buChar char="ü"/>
            </a:pPr>
            <a:r>
              <a:rPr lang="en-IN" dirty="0" smtClean="0"/>
              <a:t>Statistical Summary.</a:t>
            </a:r>
            <a:endParaRPr lang="en-US"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Encoding</a:t>
            </a:r>
            <a:endParaRPr lang="en-US" dirty="0" smtClean="0"/>
          </a:p>
        </p:txBody>
      </p:sp>
      <p:sp>
        <p:nvSpPr>
          <p:cNvPr id="3" name="Content Placeholder 2"/>
          <p:cNvSpPr>
            <a:spLocks noGrp="1"/>
          </p:cNvSpPr>
          <p:nvPr>
            <p:ph idx="1"/>
          </p:nvPr>
        </p:nvSpPr>
        <p:spPr/>
        <p:txBody>
          <a:bodyPr>
            <a:normAutofit/>
          </a:bodyPr>
          <a:lstStyle/>
          <a:p>
            <a:pPr lvl="0" algn="just">
              <a:buFont typeface="Wingdings" pitchFamily="2" charset="2"/>
              <a:buChar char="ü"/>
            </a:pPr>
            <a:r>
              <a:rPr lang="en-IN" dirty="0" smtClean="0"/>
              <a:t>In our datasets some features are categorical and some are numerical in nature. We are encoding all features into numerical form to analysis the data statistically.</a:t>
            </a:r>
            <a:endParaRPr lang="en-US" dirty="0" smtClean="0"/>
          </a:p>
          <a:p>
            <a:pPr lvl="0" algn="just">
              <a:buFont typeface="Wingdings" pitchFamily="2" charset="2"/>
              <a:buChar char="ü"/>
            </a:pPr>
            <a:r>
              <a:rPr lang="en-IN" dirty="0" smtClean="0"/>
              <a:t>We are using Label Encoder for encoding to encode all features.</a:t>
            </a: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Splitting All data into Independent variable and Target </a:t>
            </a:r>
            <a:r>
              <a:rPr lang="en-IN" b="1" dirty="0" smtClean="0"/>
              <a:t>variable</a:t>
            </a:r>
            <a:endParaRPr lang="en-US" dirty="0"/>
          </a:p>
        </p:txBody>
      </p:sp>
      <p:sp>
        <p:nvSpPr>
          <p:cNvPr id="3" name="Content Placeholder 2"/>
          <p:cNvSpPr>
            <a:spLocks noGrp="1"/>
          </p:cNvSpPr>
          <p:nvPr>
            <p:ph idx="1"/>
          </p:nvPr>
        </p:nvSpPr>
        <p:spPr/>
        <p:txBody>
          <a:bodyPr>
            <a:normAutofit/>
          </a:bodyPr>
          <a:lstStyle/>
          <a:p>
            <a:pPr lvl="0" algn="just">
              <a:buFont typeface="Wingdings" pitchFamily="2" charset="2"/>
              <a:buChar char="ü"/>
            </a:pPr>
            <a:r>
              <a:rPr lang="en-IN" dirty="0" smtClean="0"/>
              <a:t>Here </a:t>
            </a:r>
            <a:r>
              <a:rPr lang="en-IN" dirty="0" smtClean="0"/>
              <a:t>we are separating target and independent variable for model deployment. As we know, We applied all approaches on data i.e. Data Cleaning, Data Encoding, Data Scaling, Feature Engineering know we are applying all machine learning algorithms for prediction. </a:t>
            </a:r>
            <a:r>
              <a:rPr lang="en-IN" b="1" dirty="0" smtClean="0"/>
              <a:t> </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Model/s Development and Evaluation </a:t>
            </a:r>
            <a:endParaRPr lang="en-US" dirty="0"/>
          </a:p>
        </p:txBody>
      </p:sp>
      <p:sp>
        <p:nvSpPr>
          <p:cNvPr id="3" name="Content Placeholder 2"/>
          <p:cNvSpPr>
            <a:spLocks noGrp="1"/>
          </p:cNvSpPr>
          <p:nvPr>
            <p:ph idx="1"/>
          </p:nvPr>
        </p:nvSpPr>
        <p:spPr/>
        <p:txBody>
          <a:bodyPr>
            <a:normAutofit fontScale="70000" lnSpcReduction="20000"/>
          </a:bodyPr>
          <a:lstStyle/>
          <a:p>
            <a:r>
              <a:rPr lang="en-IN" b="1" dirty="0" smtClean="0"/>
              <a:t>Liner Regression Algorithm</a:t>
            </a:r>
            <a:r>
              <a:rPr lang="en-IN" b="1" dirty="0" smtClean="0"/>
              <a:t>:</a:t>
            </a:r>
            <a:endParaRPr lang="en-US" dirty="0" smtClean="0"/>
          </a:p>
          <a:p>
            <a:pPr marL="982663">
              <a:buFont typeface="Wingdings" pitchFamily="2" charset="2"/>
              <a:buChar char="ü"/>
            </a:pPr>
            <a:r>
              <a:rPr lang="en-IN" dirty="0" smtClean="0"/>
              <a:t>Liner Regression Algorithm performing Excellent and Its accuracy score is 92 % approx.</a:t>
            </a:r>
            <a:endParaRPr lang="en-US" dirty="0" smtClean="0"/>
          </a:p>
          <a:p>
            <a:r>
              <a:rPr lang="en-IN" b="1" dirty="0" smtClean="0"/>
              <a:t>Random Forest </a:t>
            </a:r>
            <a:r>
              <a:rPr lang="en-IN" b="1" dirty="0" err="1" smtClean="0"/>
              <a:t>Regressor</a:t>
            </a:r>
            <a:r>
              <a:rPr lang="en-IN" b="1" dirty="0" smtClean="0"/>
              <a:t>:</a:t>
            </a:r>
            <a:endParaRPr lang="en-US" dirty="0" smtClean="0"/>
          </a:p>
          <a:p>
            <a:pPr marL="982663" lvl="0">
              <a:buFont typeface="Wingdings" pitchFamily="2" charset="2"/>
              <a:buChar char="ü"/>
            </a:pPr>
            <a:r>
              <a:rPr lang="en-IN" dirty="0" smtClean="0"/>
              <a:t>Random Forest </a:t>
            </a:r>
            <a:r>
              <a:rPr lang="en-IN" dirty="0" err="1" smtClean="0"/>
              <a:t>Regressor</a:t>
            </a:r>
            <a:r>
              <a:rPr lang="en-IN" dirty="0" smtClean="0"/>
              <a:t> Algorithm performing Excellent and Its accuracy score is 92 % approx.</a:t>
            </a:r>
            <a:endParaRPr lang="en-US" dirty="0" smtClean="0"/>
          </a:p>
          <a:p>
            <a:r>
              <a:rPr lang="en-IN" b="1" dirty="0" smtClean="0"/>
              <a:t>Decision Tree </a:t>
            </a:r>
            <a:r>
              <a:rPr lang="en-IN" b="1" dirty="0" err="1" smtClean="0"/>
              <a:t>Regressor</a:t>
            </a:r>
            <a:r>
              <a:rPr lang="en-IN" b="1" dirty="0" smtClean="0"/>
              <a:t>:</a:t>
            </a:r>
            <a:endParaRPr lang="en-US" dirty="0" smtClean="0"/>
          </a:p>
          <a:p>
            <a:pPr marL="982663" lvl="0">
              <a:buFont typeface="Wingdings" pitchFamily="2" charset="2"/>
              <a:buChar char="ü"/>
            </a:pPr>
            <a:r>
              <a:rPr lang="en-IN" dirty="0" smtClean="0"/>
              <a:t>Decision Tree </a:t>
            </a:r>
            <a:r>
              <a:rPr lang="en-IN" dirty="0" err="1" smtClean="0"/>
              <a:t>Regressor</a:t>
            </a:r>
            <a:r>
              <a:rPr lang="en-IN" dirty="0" smtClean="0"/>
              <a:t> Algorithm performing Very good and Its accuracy score is 80 % approx but is less than above algorithms.</a:t>
            </a:r>
            <a:endParaRPr lang="en-US" dirty="0" smtClean="0"/>
          </a:p>
          <a:p>
            <a:r>
              <a:rPr lang="en-IN" b="1" dirty="0" err="1" smtClean="0"/>
              <a:t>AdaBoost</a:t>
            </a:r>
            <a:r>
              <a:rPr lang="en-IN" b="1" dirty="0" smtClean="0"/>
              <a:t> </a:t>
            </a:r>
            <a:r>
              <a:rPr lang="en-IN" b="1" dirty="0" err="1" smtClean="0"/>
              <a:t>Regressor</a:t>
            </a:r>
            <a:r>
              <a:rPr lang="en-IN" b="1" dirty="0" smtClean="0"/>
              <a:t>: </a:t>
            </a:r>
            <a:endParaRPr lang="en-US" dirty="0" smtClean="0"/>
          </a:p>
          <a:p>
            <a:pPr marL="982663" lvl="0">
              <a:buFont typeface="Wingdings" pitchFamily="2" charset="2"/>
              <a:buChar char="ü"/>
            </a:pPr>
            <a:r>
              <a:rPr lang="en-IN" dirty="0" err="1" smtClean="0"/>
              <a:t>AdaBoost</a:t>
            </a:r>
            <a:r>
              <a:rPr lang="en-IN" dirty="0" smtClean="0"/>
              <a:t> </a:t>
            </a:r>
            <a:r>
              <a:rPr lang="en-IN" dirty="0" err="1" smtClean="0"/>
              <a:t>Regressor</a:t>
            </a:r>
            <a:r>
              <a:rPr lang="en-IN" dirty="0" smtClean="0"/>
              <a:t> Algorithm performing Excellent and Its accuracy score is 92 % approx.</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TotalTime>
  <Words>734</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Housing Price Prediction</vt:lpstr>
      <vt:lpstr>Slide 2</vt:lpstr>
      <vt:lpstr>Slide 3</vt:lpstr>
      <vt:lpstr>Slide 4</vt:lpstr>
      <vt:lpstr>Data Preprocessing/Assumptions</vt:lpstr>
      <vt:lpstr>Visualization </vt:lpstr>
      <vt:lpstr>Encoding</vt:lpstr>
      <vt:lpstr>Splitting All data into Independent variable and Target variable</vt:lpstr>
      <vt:lpstr>Model/s Development and Evaluation </vt:lpstr>
      <vt:lpstr>Prediction</vt:lpstr>
      <vt:lpstr>Conclusion</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Building</dc:title>
  <dc:creator>AADIT5</dc:creator>
  <cp:lastModifiedBy>Vicky</cp:lastModifiedBy>
  <cp:revision>129</cp:revision>
  <dcterms:created xsi:type="dcterms:W3CDTF">2006-08-16T00:00:00Z</dcterms:created>
  <dcterms:modified xsi:type="dcterms:W3CDTF">2021-09-25T16:24:15Z</dcterms:modified>
</cp:coreProperties>
</file>