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layfair Display"/>
      <p:regular r:id="rId33"/>
      <p:bold r:id="rId34"/>
      <p:italic r:id="rId35"/>
      <p:boldItalic r:id="rId36"/>
    </p:embeddedFont>
    <p:embeddedFont>
      <p:font typeface="Montserrat"/>
      <p:regular r:id="rId37"/>
      <p:bold r:id="rId38"/>
      <p:italic r:id="rId39"/>
      <p:boldItalic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italic.fntdata"/><Relationship Id="rId12" Type="http://schemas.openxmlformats.org/officeDocument/2006/relationships/slide" Target="slides/slide7.xml"/><Relationship Id="rId34" Type="http://schemas.openxmlformats.org/officeDocument/2006/relationships/font" Target="fonts/PlayfairDisplay-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PlayfairDisplay-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ca33a279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ca33a279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ca33a279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ca33a279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ca33a279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ca33a279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ca33a279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ca33a279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ca33a279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ca33a279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ca33a279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ca33a279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ca33a279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ca33a279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ca33a279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ca33a279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ca33a279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ca33a279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ca33a279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ca33a279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ca33a27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ca33a27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ca33a279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ca33a279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ca33a279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ca33a279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ca33a279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ca33a279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ca33a279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ca33a279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a33a279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a33a279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ca33a279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ca33a279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ca33a279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ca33a279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ca33a279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ca33a279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ca33a279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ca33a279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ca33a279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ca33a279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ca33a279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ca33a279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ca33a279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ca33a279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ca33a279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ca33a279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ca33a279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ca33a279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ca33a279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ca33a279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0urP9qvwndFe6C2Sk5EGNhlNER7R89kC/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zWbssbeSeylSO_04ZsTblC2oxWrKk5WW/view" TargetMode="Externa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drive.google.com/file/d/10urP9qvwndFe6C2Sk5EGNhlNER7R89kC/view" TargetMode="External"/><Relationship Id="rId4" Type="http://schemas.openxmlformats.org/officeDocument/2006/relationships/image" Target="../media/image1.png"/><Relationship Id="rId5" Type="http://schemas.openxmlformats.org/officeDocument/2006/relationships/hyperlink" Target="http://drive.google.com/file/d/1Tsv-pXyTMrKBD_fuaEwOArs-JruihHMc/view" TargetMode="External"/><Relationship Id="rId6"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I82qy2nj1gU"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drive.google.com/file/d/1YKb3LihKaUeWuVbXij-WRPa0U5MhOgGh/view" TargetMode="External"/><Relationship Id="rId4" Type="http://schemas.openxmlformats.org/officeDocument/2006/relationships/image" Target="../media/image1.png"/><Relationship Id="rId5" Type="http://schemas.openxmlformats.org/officeDocument/2006/relationships/hyperlink" Target="http://drive.google.com/file/d/1SnIHdGvCQ5eVSR-vfcvX_RNFPqvzwc9g/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drive.google.com/file/d/16y9r07E4ooKMEoRJOSUzRE6a-EZtnlMA/view" TargetMode="External"/><Relationship Id="rId4" Type="http://schemas.openxmlformats.org/officeDocument/2006/relationships/image" Target="../media/image1.png"/><Relationship Id="rId5" Type="http://schemas.openxmlformats.org/officeDocument/2006/relationships/hyperlink" Target="http://drive.google.com/file/d/1D9zvdN0vAp-OHJVVZhR4vfiWTpd5iVKv/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NXnFzZRK19spKvNQQH5d37PU6G0QbJtz/view"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CA" sz="4520"/>
              <a:t>CSC473 - Dynamic Cloth Simulation: Utilizing Spring-Mass Systems </a:t>
            </a:r>
            <a:endParaRPr sz="452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Churong Yu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Simulation Step: Symplectic Euler</a:t>
            </a:r>
            <a:endParaRPr/>
          </a:p>
        </p:txBody>
      </p:sp>
      <p:sp>
        <p:nvSpPr>
          <p:cNvPr id="117" name="Google Shape;117;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480213" y="1838313"/>
            <a:ext cx="4695825" cy="733425"/>
          </a:xfrm>
          <a:prstGeom prst="rect">
            <a:avLst/>
          </a:prstGeom>
          <a:noFill/>
          <a:ln>
            <a:noFill/>
          </a:ln>
        </p:spPr>
      </p:pic>
      <p:pic>
        <p:nvPicPr>
          <p:cNvPr id="119" name="Google Shape;119;p22"/>
          <p:cNvPicPr preferRelativeResize="0"/>
          <p:nvPr/>
        </p:nvPicPr>
        <p:blipFill>
          <a:blip r:embed="rId4">
            <a:alphaModFix/>
          </a:blip>
          <a:stretch>
            <a:fillRect/>
          </a:stretch>
        </p:blipFill>
        <p:spPr>
          <a:xfrm>
            <a:off x="480225" y="2990838"/>
            <a:ext cx="3867150" cy="61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Put Everything Together</a:t>
            </a:r>
            <a:endParaRPr/>
          </a:p>
        </p:txBody>
      </p:sp>
      <p:sp>
        <p:nvSpPr>
          <p:cNvPr id="125" name="Google Shape;125;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rotWithShape="1">
          <a:blip r:embed="rId3">
            <a:alphaModFix/>
          </a:blip>
          <a:srcRect b="0" l="-2580" r="2579" t="0"/>
          <a:stretch/>
        </p:blipFill>
        <p:spPr>
          <a:xfrm>
            <a:off x="311688" y="2298138"/>
            <a:ext cx="4695825" cy="733425"/>
          </a:xfrm>
          <a:prstGeom prst="rect">
            <a:avLst/>
          </a:prstGeom>
          <a:noFill/>
          <a:ln>
            <a:noFill/>
          </a:ln>
        </p:spPr>
      </p:pic>
      <p:pic>
        <p:nvPicPr>
          <p:cNvPr id="127" name="Google Shape;127;p23"/>
          <p:cNvPicPr preferRelativeResize="0"/>
          <p:nvPr/>
        </p:nvPicPr>
        <p:blipFill>
          <a:blip r:embed="rId4">
            <a:alphaModFix/>
          </a:blip>
          <a:stretch>
            <a:fillRect/>
          </a:stretch>
        </p:blipFill>
        <p:spPr>
          <a:xfrm>
            <a:off x="480225" y="3536738"/>
            <a:ext cx="3867150" cy="619125"/>
          </a:xfrm>
          <a:prstGeom prst="rect">
            <a:avLst/>
          </a:prstGeom>
          <a:noFill/>
          <a:ln>
            <a:noFill/>
          </a:ln>
        </p:spPr>
      </p:pic>
      <p:pic>
        <p:nvPicPr>
          <p:cNvPr id="128" name="Google Shape;128;p23"/>
          <p:cNvPicPr preferRelativeResize="0"/>
          <p:nvPr/>
        </p:nvPicPr>
        <p:blipFill>
          <a:blip r:embed="rId5">
            <a:alphaModFix/>
          </a:blip>
          <a:stretch>
            <a:fillRect/>
          </a:stretch>
        </p:blipFill>
        <p:spPr>
          <a:xfrm>
            <a:off x="374550" y="1234063"/>
            <a:ext cx="5181600" cy="84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Demo 1: A Simple Cloth Simulation</a:t>
            </a:r>
            <a:endParaRPr/>
          </a:p>
        </p:txBody>
      </p:sp>
      <p:sp>
        <p:nvSpPr>
          <p:cNvPr id="139" name="Google Shape;139;p25"/>
          <p:cNvSpPr txBox="1"/>
          <p:nvPr>
            <p:ph idx="1" type="body"/>
          </p:nvPr>
        </p:nvSpPr>
        <p:spPr>
          <a:xfrm>
            <a:off x="311700" y="1234075"/>
            <a:ext cx="15372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M = 0.5</a:t>
            </a:r>
            <a:endParaRPr/>
          </a:p>
          <a:p>
            <a:pPr indent="0" lvl="0" marL="0" rtl="0" algn="l">
              <a:spcBef>
                <a:spcPts val="1200"/>
              </a:spcBef>
              <a:spcAft>
                <a:spcPts val="0"/>
              </a:spcAft>
              <a:buNone/>
            </a:pPr>
            <a:r>
              <a:rPr lang="en-CA"/>
              <a:t>Kst = 500</a:t>
            </a:r>
            <a:endParaRPr/>
          </a:p>
          <a:p>
            <a:pPr indent="0" lvl="0" marL="0" rtl="0" algn="l">
              <a:spcBef>
                <a:spcPts val="1200"/>
              </a:spcBef>
              <a:spcAft>
                <a:spcPts val="0"/>
              </a:spcAft>
              <a:buNone/>
            </a:pPr>
            <a:r>
              <a:rPr lang="en-CA"/>
              <a:t>Ksh = 60</a:t>
            </a:r>
            <a:endParaRPr/>
          </a:p>
          <a:p>
            <a:pPr indent="0" lvl="0" marL="0" rtl="0" algn="l">
              <a:spcBef>
                <a:spcPts val="1200"/>
              </a:spcBef>
              <a:spcAft>
                <a:spcPts val="1200"/>
              </a:spcAft>
              <a:buNone/>
            </a:pPr>
            <a:r>
              <a:rPr lang="en-CA"/>
              <a:t>D = 1</a:t>
            </a:r>
            <a:endParaRPr/>
          </a:p>
        </p:txBody>
      </p:sp>
      <p:pic>
        <p:nvPicPr>
          <p:cNvPr id="140" name="Google Shape;140;p25" title="simple simulation.mp4">
            <a:hlinkClick r:id="rId3"/>
          </p:cNvPr>
          <p:cNvPicPr preferRelativeResize="0"/>
          <p:nvPr/>
        </p:nvPicPr>
        <p:blipFill>
          <a:blip r:embed="rId4">
            <a:alphaModFix/>
          </a:blip>
          <a:stretch>
            <a:fillRect/>
          </a:stretch>
        </p:blipFill>
        <p:spPr>
          <a:xfrm>
            <a:off x="1980913" y="1115325"/>
            <a:ext cx="5182175" cy="388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Super ELasticity Effect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title="too large kst,m=0.1,kst=800,ksh=80,d=1.mp4">
            <a:hlinkClick r:id="rId3"/>
          </p:cNvPr>
          <p:cNvPicPr preferRelativeResize="0"/>
          <p:nvPr/>
        </p:nvPicPr>
        <p:blipFill>
          <a:blip r:embed="rId4">
            <a:alphaModFix/>
          </a:blip>
          <a:stretch>
            <a:fillRect/>
          </a:stretch>
        </p:blipFill>
        <p:spPr>
          <a:xfrm>
            <a:off x="1294375" y="1174850"/>
            <a:ext cx="7422874" cy="3419200"/>
          </a:xfrm>
          <a:prstGeom prst="rect">
            <a:avLst/>
          </a:prstGeom>
          <a:noFill/>
          <a:ln>
            <a:noFill/>
          </a:ln>
        </p:spPr>
      </p:pic>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Demo 2: First s</a:t>
            </a:r>
            <a:r>
              <a:rPr lang="en-CA"/>
              <a:t>olution</a:t>
            </a:r>
            <a:r>
              <a:rPr lang="en-CA"/>
              <a:t> to Super Elasticity Effect</a:t>
            </a:r>
            <a:endParaRPr/>
          </a:p>
        </p:txBody>
      </p:sp>
      <p:sp>
        <p:nvSpPr>
          <p:cNvPr id="152" name="Google Shape;152;p27"/>
          <p:cNvSpPr txBox="1"/>
          <p:nvPr/>
        </p:nvSpPr>
        <p:spPr>
          <a:xfrm>
            <a:off x="178375" y="1550050"/>
            <a:ext cx="1243500" cy="2668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CA" sz="1800">
                <a:solidFill>
                  <a:srgbClr val="0D0D0D"/>
                </a:solidFill>
                <a:latin typeface="Playfair Display"/>
                <a:ea typeface="Playfair Display"/>
                <a:cs typeface="Playfair Display"/>
                <a:sym typeface="Playfair Display"/>
              </a:rPr>
              <a:t>M = 0.1</a:t>
            </a:r>
            <a:endParaRPr sz="1800">
              <a:solidFill>
                <a:srgbClr val="0D0D0D"/>
              </a:solidFill>
              <a:latin typeface="Playfair Display"/>
              <a:ea typeface="Playfair Display"/>
              <a:cs typeface="Playfair Display"/>
              <a:sym typeface="Playfair Display"/>
            </a:endParaRPr>
          </a:p>
          <a:p>
            <a:pPr indent="0" lvl="0" marL="0" rtl="0" algn="l">
              <a:lnSpc>
                <a:spcPct val="200000"/>
              </a:lnSpc>
              <a:spcBef>
                <a:spcPts val="0"/>
              </a:spcBef>
              <a:spcAft>
                <a:spcPts val="0"/>
              </a:spcAft>
              <a:buNone/>
            </a:pPr>
            <a:r>
              <a:rPr lang="en-CA" sz="1800">
                <a:solidFill>
                  <a:srgbClr val="0D0D0D"/>
                </a:solidFill>
                <a:latin typeface="Playfair Display"/>
                <a:ea typeface="Playfair Display"/>
                <a:cs typeface="Playfair Display"/>
                <a:sym typeface="Playfair Display"/>
              </a:rPr>
              <a:t>Kst = 800</a:t>
            </a:r>
            <a:endParaRPr sz="1800">
              <a:solidFill>
                <a:srgbClr val="0D0D0D"/>
              </a:solidFill>
              <a:latin typeface="Playfair Display"/>
              <a:ea typeface="Playfair Display"/>
              <a:cs typeface="Playfair Display"/>
              <a:sym typeface="Playfair Display"/>
            </a:endParaRPr>
          </a:p>
          <a:p>
            <a:pPr indent="0" lvl="0" marL="0" rtl="0" algn="l">
              <a:lnSpc>
                <a:spcPct val="200000"/>
              </a:lnSpc>
              <a:spcBef>
                <a:spcPts val="0"/>
              </a:spcBef>
              <a:spcAft>
                <a:spcPts val="0"/>
              </a:spcAft>
              <a:buNone/>
            </a:pPr>
            <a:r>
              <a:rPr lang="en-CA" sz="1800">
                <a:solidFill>
                  <a:srgbClr val="0D0D0D"/>
                </a:solidFill>
                <a:latin typeface="Playfair Display"/>
                <a:ea typeface="Playfair Display"/>
                <a:cs typeface="Playfair Display"/>
                <a:sym typeface="Playfair Display"/>
              </a:rPr>
              <a:t>Ksh = 60</a:t>
            </a:r>
            <a:endParaRPr sz="1800">
              <a:solidFill>
                <a:srgbClr val="0D0D0D"/>
              </a:solidFill>
              <a:latin typeface="Playfair Display"/>
              <a:ea typeface="Playfair Display"/>
              <a:cs typeface="Playfair Display"/>
              <a:sym typeface="Playfair Display"/>
            </a:endParaRPr>
          </a:p>
          <a:p>
            <a:pPr indent="0" lvl="0" marL="0" rtl="0" algn="l">
              <a:lnSpc>
                <a:spcPct val="200000"/>
              </a:lnSpc>
              <a:spcBef>
                <a:spcPts val="0"/>
              </a:spcBef>
              <a:spcAft>
                <a:spcPts val="0"/>
              </a:spcAft>
              <a:buNone/>
            </a:pPr>
            <a:r>
              <a:rPr lang="en-CA" sz="1800">
                <a:solidFill>
                  <a:srgbClr val="0D0D0D"/>
                </a:solidFill>
                <a:latin typeface="Playfair Display"/>
                <a:ea typeface="Playfair Display"/>
                <a:cs typeface="Playfair Display"/>
                <a:sym typeface="Playfair Display"/>
              </a:rPr>
              <a:t>d=1</a:t>
            </a:r>
            <a:endParaRPr sz="1800">
              <a:solidFill>
                <a:srgbClr val="0D0D0D"/>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Introduce to K Adjustment Method</a:t>
            </a:r>
            <a:endParaRPr/>
          </a:p>
        </p:txBody>
      </p:sp>
      <p:sp>
        <p:nvSpPr>
          <p:cNvPr id="158" name="Google Shape;158;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1915138" y="2116502"/>
            <a:ext cx="5313725" cy="156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Demo 2: </a:t>
            </a:r>
            <a:r>
              <a:rPr lang="en-CA"/>
              <a:t>K Adjustment Solution of Super Elasticity Effect</a:t>
            </a:r>
            <a:endParaRPr/>
          </a:p>
        </p:txBody>
      </p:sp>
      <p:sp>
        <p:nvSpPr>
          <p:cNvPr id="165" name="Google Shape;165;p29"/>
          <p:cNvSpPr txBox="1"/>
          <p:nvPr>
            <p:ph idx="1" type="body"/>
          </p:nvPr>
        </p:nvSpPr>
        <p:spPr>
          <a:xfrm>
            <a:off x="263963" y="1017725"/>
            <a:ext cx="39999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6" name="Google Shape;166;p29"/>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9" title="simple simulation.mp4">
            <a:hlinkClick r:id="rId3"/>
          </p:cNvPr>
          <p:cNvPicPr preferRelativeResize="0"/>
          <p:nvPr/>
        </p:nvPicPr>
        <p:blipFill>
          <a:blip r:embed="rId4">
            <a:alphaModFix/>
          </a:blip>
          <a:stretch>
            <a:fillRect/>
          </a:stretch>
        </p:blipFill>
        <p:spPr>
          <a:xfrm>
            <a:off x="141375" y="1424425"/>
            <a:ext cx="4245076" cy="3183800"/>
          </a:xfrm>
          <a:prstGeom prst="rect">
            <a:avLst/>
          </a:prstGeom>
          <a:noFill/>
          <a:ln>
            <a:noFill/>
          </a:ln>
        </p:spPr>
      </p:pic>
      <p:pic>
        <p:nvPicPr>
          <p:cNvPr id="168" name="Google Shape;168;p29" title="super elastic effect with k adj m=0.5,kst=500,ksh=60,d=1.mp4">
            <a:hlinkClick r:id="rId5"/>
          </p:cNvPr>
          <p:cNvPicPr preferRelativeResize="0"/>
          <p:nvPr/>
        </p:nvPicPr>
        <p:blipFill>
          <a:blip r:embed="rId6">
            <a:alphaModFix/>
          </a:blip>
          <a:stretch>
            <a:fillRect/>
          </a:stretch>
        </p:blipFill>
        <p:spPr>
          <a:xfrm>
            <a:off x="4627975" y="1424425"/>
            <a:ext cx="4408751" cy="3220051"/>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Spring Length Variation With K Adjustment</a:t>
            </a:r>
            <a:endParaRPr/>
          </a:p>
        </p:txBody>
      </p:sp>
      <p:sp>
        <p:nvSpPr>
          <p:cNvPr id="174" name="Google Shape;174;p30"/>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0"/>
          <p:cNvPicPr preferRelativeResize="0"/>
          <p:nvPr/>
        </p:nvPicPr>
        <p:blipFill>
          <a:blip r:embed="rId3">
            <a:alphaModFix/>
          </a:blip>
          <a:stretch>
            <a:fillRect/>
          </a:stretch>
        </p:blipFill>
        <p:spPr>
          <a:xfrm>
            <a:off x="1249825" y="1234050"/>
            <a:ext cx="6462208" cy="3877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 Bit More About Stiffness</a:t>
            </a:r>
            <a:endParaRPr/>
          </a:p>
        </p:txBody>
      </p:sp>
      <p:sp>
        <p:nvSpPr>
          <p:cNvPr id="181" name="Google Shape;181;p31"/>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p>
            <a:pPr indent="0" lvl="0" marL="0" rtl="0" algn="l">
              <a:lnSpc>
                <a:spcPct val="175000"/>
              </a:lnSpc>
              <a:spcBef>
                <a:spcPts val="1500"/>
              </a:spcBef>
              <a:spcAft>
                <a:spcPts val="0"/>
              </a:spcAft>
              <a:buClr>
                <a:schemeClr val="dk2"/>
              </a:buClr>
              <a:buSzPts val="1100"/>
              <a:buFont typeface="Arial"/>
              <a:buNone/>
            </a:pPr>
            <a:r>
              <a:rPr b="1" lang="en-CA" sz="1700" u="sng">
                <a:latin typeface="Arial"/>
                <a:ea typeface="Arial"/>
                <a:cs typeface="Arial"/>
                <a:sym typeface="Arial"/>
              </a:rPr>
              <a:t>Stretch stiffness</a:t>
            </a:r>
            <a:r>
              <a:rPr lang="en-CA" sz="1700">
                <a:latin typeface="Arial"/>
                <a:ea typeface="Arial"/>
                <a:cs typeface="Arial"/>
                <a:sym typeface="Arial"/>
              </a:rPr>
              <a:t> affects how much the fabric resists being stretched when pulled. Higher stretch stiffness means the fabric is harder to stretch, maintaining its original shape better. The higher the stretch stiffness, the less the fabric will elongate.</a:t>
            </a:r>
            <a:endParaRPr sz="2000"/>
          </a:p>
        </p:txBody>
      </p:sp>
      <p:sp>
        <p:nvSpPr>
          <p:cNvPr id="182" name="Google Shape;182;p31"/>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Clr>
                <a:schemeClr val="dk2"/>
              </a:buClr>
              <a:buSzPts val="1100"/>
              <a:buFont typeface="Arial"/>
              <a:buNone/>
            </a:pPr>
            <a:r>
              <a:rPr b="1" lang="en-CA" sz="1800" u="sng">
                <a:latin typeface="Arial"/>
                <a:ea typeface="Arial"/>
                <a:cs typeface="Arial"/>
                <a:sym typeface="Arial"/>
              </a:rPr>
              <a:t>Shear stiffness</a:t>
            </a:r>
            <a:r>
              <a:rPr lang="en-CA" sz="1800">
                <a:latin typeface="Arial"/>
                <a:ea typeface="Arial"/>
                <a:cs typeface="Arial"/>
                <a:sym typeface="Arial"/>
              </a:rPr>
              <a:t> affects how much a fabric will deform when subjected to shear forces. Higher shear stiffness makes it more difficult for the fabric to be sheared, thus maintaining its shape stability and structural identity.</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Introduction to Cloth Simulation</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n this Blender tutorial, you will learn how to get started with cloth simulation in Blender from a beginner's perspective. &#10;---------------------------------------------------------------------------&#10;More content:&#10;Join The Patreon: https://www.patreon.com/PIXXO3D &#10;Skillshare Free For A Month: https://skl.sh/3aROa69 &#10;____________________________________________&#10;Social:&#10;Join The Discord Server: https://discord.gg/YntmGXtuCP&#10;Instagram: https://www.instagram.com/pixxo3d/&#10;___________________________________________&#10;Get Blender: https://www.blender.org/download/  &#10;___________________________________________&#10;&#10;#Blender #3D #CGI" id="66" name="Google Shape;66;p14" title="Blender 4.0 Cloth Simulation | BEGINNERS Guide">
            <a:hlinkClick r:id="rId3"/>
          </p:cNvPr>
          <p:cNvPicPr preferRelativeResize="0"/>
          <p:nvPr/>
        </p:nvPicPr>
        <p:blipFill>
          <a:blip r:embed="rId4">
            <a:alphaModFix/>
          </a:blip>
          <a:stretch>
            <a:fillRect/>
          </a:stretch>
        </p:blipFill>
        <p:spPr>
          <a:xfrm>
            <a:off x="1607725" y="1234075"/>
            <a:ext cx="5928549" cy="33348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Demo 4: Small Stretch Stiffness Vs Large Stretch Stiffness</a:t>
            </a:r>
            <a:endParaRPr/>
          </a:p>
        </p:txBody>
      </p:sp>
      <p:sp>
        <p:nvSpPr>
          <p:cNvPr id="188" name="Google Shape;188;p32"/>
          <p:cNvSpPr txBox="1"/>
          <p:nvPr>
            <p:ph idx="1" type="body"/>
          </p:nvPr>
        </p:nvSpPr>
        <p:spPr>
          <a:xfrm>
            <a:off x="311700" y="1234050"/>
            <a:ext cx="3999900" cy="44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M = 0.1, Kst=100, Ksh=60, D=1</a:t>
            </a:r>
            <a:endParaRPr/>
          </a:p>
        </p:txBody>
      </p:sp>
      <p:sp>
        <p:nvSpPr>
          <p:cNvPr id="189" name="Google Shape;189;p32"/>
          <p:cNvSpPr txBox="1"/>
          <p:nvPr>
            <p:ph idx="2" type="body"/>
          </p:nvPr>
        </p:nvSpPr>
        <p:spPr>
          <a:xfrm>
            <a:off x="4572000" y="1234050"/>
            <a:ext cx="3999900" cy="44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CA"/>
              <a:t>M = 0.1, Kst=500, Ksh=60, D=1</a:t>
            </a:r>
            <a:endParaRPr/>
          </a:p>
        </p:txBody>
      </p:sp>
      <p:pic>
        <p:nvPicPr>
          <p:cNvPr id="190" name="Google Shape;190;p32" title="small kst, m=0.1,kst=100,ksh=60,d=1.mp4">
            <a:hlinkClick r:id="rId3"/>
          </p:cNvPr>
          <p:cNvPicPr preferRelativeResize="0"/>
          <p:nvPr/>
        </p:nvPicPr>
        <p:blipFill>
          <a:blip r:embed="rId4">
            <a:alphaModFix/>
          </a:blip>
          <a:stretch>
            <a:fillRect/>
          </a:stretch>
        </p:blipFill>
        <p:spPr>
          <a:xfrm>
            <a:off x="211525" y="1683275"/>
            <a:ext cx="4200250" cy="3150200"/>
          </a:xfrm>
          <a:prstGeom prst="rect">
            <a:avLst/>
          </a:prstGeom>
          <a:noFill/>
          <a:ln>
            <a:noFill/>
          </a:ln>
        </p:spPr>
      </p:pic>
      <p:pic>
        <p:nvPicPr>
          <p:cNvPr id="191" name="Google Shape;191;p32" title="large k,m=0.1,kst=100,ksh=60,d=1.mp4">
            <a:hlinkClick r:id="rId5"/>
          </p:cNvPr>
          <p:cNvPicPr preferRelativeResize="0"/>
          <p:nvPr/>
        </p:nvPicPr>
        <p:blipFill>
          <a:blip r:embed="rId4">
            <a:alphaModFix/>
          </a:blip>
          <a:stretch>
            <a:fillRect/>
          </a:stretch>
        </p:blipFill>
        <p:spPr>
          <a:xfrm>
            <a:off x="4572000" y="1683288"/>
            <a:ext cx="4200250" cy="31501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CA"/>
              <a:t>Demo 5: Small Shear Stiffness Vs Large Shear Stiffness</a:t>
            </a:r>
            <a:endParaRPr/>
          </a:p>
        </p:txBody>
      </p:sp>
      <p:sp>
        <p:nvSpPr>
          <p:cNvPr id="197" name="Google Shape;197;p33"/>
          <p:cNvSpPr txBox="1"/>
          <p:nvPr>
            <p:ph idx="1" type="body"/>
          </p:nvPr>
        </p:nvSpPr>
        <p:spPr>
          <a:xfrm>
            <a:off x="311700" y="1234050"/>
            <a:ext cx="3999900" cy="46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CA"/>
              <a:t>M = 0.1, Kst=500, Ksh=10, D=1</a:t>
            </a:r>
            <a:endParaRPr/>
          </a:p>
        </p:txBody>
      </p:sp>
      <p:sp>
        <p:nvSpPr>
          <p:cNvPr id="198" name="Google Shape;198;p33"/>
          <p:cNvSpPr txBox="1"/>
          <p:nvPr>
            <p:ph idx="2" type="body"/>
          </p:nvPr>
        </p:nvSpPr>
        <p:spPr>
          <a:xfrm>
            <a:off x="4832400" y="1234050"/>
            <a:ext cx="3999900" cy="46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CA"/>
              <a:t>M = 0.1, Kst=500, Ksh=80, D=1</a:t>
            </a:r>
            <a:endParaRPr/>
          </a:p>
        </p:txBody>
      </p:sp>
      <p:pic>
        <p:nvPicPr>
          <p:cNvPr id="199" name="Google Shape;199;p33" title="small ksh,m=0.1,kst=500,ksh=10,d=1.mp4">
            <a:hlinkClick r:id="rId3"/>
          </p:cNvPr>
          <p:cNvPicPr preferRelativeResize="0"/>
          <p:nvPr/>
        </p:nvPicPr>
        <p:blipFill>
          <a:blip r:embed="rId4">
            <a:alphaModFix/>
          </a:blip>
          <a:stretch>
            <a:fillRect/>
          </a:stretch>
        </p:blipFill>
        <p:spPr>
          <a:xfrm>
            <a:off x="253463" y="1709013"/>
            <a:ext cx="4116374" cy="3087275"/>
          </a:xfrm>
          <a:prstGeom prst="rect">
            <a:avLst/>
          </a:prstGeom>
          <a:noFill/>
          <a:ln>
            <a:noFill/>
          </a:ln>
        </p:spPr>
      </p:pic>
      <p:pic>
        <p:nvPicPr>
          <p:cNvPr id="200" name="Google Shape;200;p33" title="large ksh,m=0.1,kst=500,ksh=80,d=1.mp4">
            <a:hlinkClick r:id="rId5"/>
          </p:cNvPr>
          <p:cNvPicPr preferRelativeResize="0"/>
          <p:nvPr/>
        </p:nvPicPr>
        <p:blipFill>
          <a:blip r:embed="rId4">
            <a:alphaModFix/>
          </a:blip>
          <a:stretch>
            <a:fillRect/>
          </a:stretch>
        </p:blipFill>
        <p:spPr>
          <a:xfrm>
            <a:off x="4758363" y="1697175"/>
            <a:ext cx="4147967" cy="311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A Bit More About Euler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Demo 6: Large Time Step</a:t>
            </a:r>
            <a:endParaRPr/>
          </a:p>
        </p:txBody>
      </p:sp>
      <p:sp>
        <p:nvSpPr>
          <p:cNvPr id="211" name="Google Shape;211;p35"/>
          <p:cNvSpPr txBox="1"/>
          <p:nvPr>
            <p:ph idx="1" type="body"/>
          </p:nvPr>
        </p:nvSpPr>
        <p:spPr>
          <a:xfrm>
            <a:off x="311700" y="1234075"/>
            <a:ext cx="23133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Time Step = </a:t>
            </a:r>
            <a:endParaRPr/>
          </a:p>
          <a:p>
            <a:pPr indent="0" lvl="0" marL="0" rtl="0" algn="l">
              <a:spcBef>
                <a:spcPts val="1200"/>
              </a:spcBef>
              <a:spcAft>
                <a:spcPts val="0"/>
              </a:spcAft>
              <a:buNone/>
            </a:pPr>
            <a:r>
              <a:rPr lang="en-CA"/>
              <a:t>1/80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2" name="Google Shape;212;p35" title="breakdown when dt = 180.mp4">
            <a:hlinkClick r:id="rId3"/>
          </p:cNvPr>
          <p:cNvPicPr preferRelativeResize="0"/>
          <p:nvPr/>
        </p:nvPicPr>
        <p:blipFill>
          <a:blip r:embed="rId4">
            <a:alphaModFix/>
          </a:blip>
          <a:stretch>
            <a:fillRect/>
          </a:stretch>
        </p:blipFill>
        <p:spPr>
          <a:xfrm>
            <a:off x="2886138" y="1045650"/>
            <a:ext cx="4948834" cy="371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Summarize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Future Work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Future Works…</a:t>
            </a:r>
            <a:endParaRPr/>
          </a:p>
        </p:txBody>
      </p:sp>
      <p:sp>
        <p:nvSpPr>
          <p:cNvPr id="228" name="Google Shape;228;p3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87350" lvl="0" marL="457200" rtl="0" algn="l">
              <a:lnSpc>
                <a:spcPct val="150000"/>
              </a:lnSpc>
              <a:spcBef>
                <a:spcPts val="0"/>
              </a:spcBef>
              <a:spcAft>
                <a:spcPts val="0"/>
              </a:spcAft>
              <a:buSzPts val="2500"/>
              <a:buChar char="●"/>
            </a:pPr>
            <a:r>
              <a:rPr lang="en-CA" sz="2500"/>
              <a:t>User Interface</a:t>
            </a:r>
            <a:endParaRPr sz="2500"/>
          </a:p>
          <a:p>
            <a:pPr indent="-387350" lvl="0" marL="457200" rtl="0" algn="l">
              <a:lnSpc>
                <a:spcPct val="150000"/>
              </a:lnSpc>
              <a:spcBef>
                <a:spcPts val="0"/>
              </a:spcBef>
              <a:spcAft>
                <a:spcPts val="0"/>
              </a:spcAft>
              <a:buSzPts val="2500"/>
              <a:buChar char="●"/>
            </a:pPr>
            <a:r>
              <a:rPr lang="en-CA" sz="2500"/>
              <a:t>Bend Spring</a:t>
            </a:r>
            <a:endParaRPr sz="2500"/>
          </a:p>
          <a:p>
            <a:pPr indent="-387350" lvl="0" marL="457200" rtl="0" algn="l">
              <a:lnSpc>
                <a:spcPct val="150000"/>
              </a:lnSpc>
              <a:spcBef>
                <a:spcPts val="0"/>
              </a:spcBef>
              <a:spcAft>
                <a:spcPts val="0"/>
              </a:spcAft>
              <a:buSzPts val="2500"/>
              <a:buChar char="●"/>
            </a:pPr>
            <a:r>
              <a:rPr lang="en-CA" sz="2500"/>
              <a:t>More physical simulation: external forces &amp; Collision</a:t>
            </a:r>
            <a:endParaRPr sz="2500"/>
          </a:p>
          <a:p>
            <a:pPr indent="-387350" lvl="0" marL="457200" rtl="0" algn="l">
              <a:lnSpc>
                <a:spcPct val="150000"/>
              </a:lnSpc>
              <a:spcBef>
                <a:spcPts val="0"/>
              </a:spcBef>
              <a:spcAft>
                <a:spcPts val="0"/>
              </a:spcAft>
              <a:buSzPts val="2500"/>
              <a:buChar char="●"/>
            </a:pPr>
            <a:r>
              <a:rPr lang="en-CA" sz="2500"/>
              <a:t>Different Method</a:t>
            </a:r>
            <a:endParaRPr sz="2500"/>
          </a:p>
          <a:p>
            <a:pPr indent="-387350" lvl="0" marL="457200" rtl="0" algn="l">
              <a:lnSpc>
                <a:spcPct val="150000"/>
              </a:lnSpc>
              <a:spcBef>
                <a:spcPts val="0"/>
              </a:spcBef>
              <a:spcAft>
                <a:spcPts val="0"/>
              </a:spcAft>
              <a:buSzPts val="2500"/>
              <a:buChar char="●"/>
            </a:pPr>
            <a:r>
              <a:rPr lang="en-CA" sz="2500"/>
              <a:t>Non-linear spring </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999925"/>
            <a:ext cx="8520600" cy="214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CA" sz="11600"/>
              <a:t>Thank You!</a:t>
            </a:r>
            <a:endParaRPr sz="11600"/>
          </a:p>
        </p:txBody>
      </p:sp>
      <p:sp>
        <p:nvSpPr>
          <p:cNvPr id="234" name="Google Shape;234;p39"/>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Overview of Blender’s Role in </a:t>
            </a:r>
            <a:r>
              <a:rPr lang="en-CA"/>
              <a:t>This Project</a:t>
            </a:r>
            <a:endParaRPr/>
          </a:p>
        </p:txBody>
      </p:sp>
      <p:sp>
        <p:nvSpPr>
          <p:cNvPr id="77" name="Google Shape;77;p16"/>
          <p:cNvSpPr txBox="1"/>
          <p:nvPr>
            <p:ph idx="2" type="body"/>
          </p:nvPr>
        </p:nvSpPr>
        <p:spPr>
          <a:xfrm>
            <a:off x="4738725" y="1962900"/>
            <a:ext cx="3999900" cy="121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CA" sz="3300"/>
              <a:t>BMesh Module</a:t>
            </a:r>
            <a:endParaRPr sz="3300"/>
          </a:p>
        </p:txBody>
      </p:sp>
      <p:sp>
        <p:nvSpPr>
          <p:cNvPr id="78" name="Google Shape;78;p16"/>
          <p:cNvSpPr txBox="1"/>
          <p:nvPr>
            <p:ph idx="2" type="body"/>
          </p:nvPr>
        </p:nvSpPr>
        <p:spPr>
          <a:xfrm>
            <a:off x="311700" y="1962900"/>
            <a:ext cx="3999900" cy="121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CA" sz="3300"/>
              <a:t>bpy.context</a:t>
            </a:r>
            <a:endParaRPr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Understanding the Mass-Spring Model</a:t>
            </a:r>
            <a:endParaRPr/>
          </a:p>
        </p:txBody>
      </p:sp>
      <p:sp>
        <p:nvSpPr>
          <p:cNvPr id="84" name="Google Shape;84;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626825" y="1622176"/>
            <a:ext cx="7890325" cy="255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CA"/>
              <a:t>Understanding the Mass-Spring Model</a:t>
            </a:r>
            <a:endParaRPr/>
          </a:p>
        </p:txBody>
      </p:sp>
      <p:sp>
        <p:nvSpPr>
          <p:cNvPr id="91" name="Google Shape;91;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2624452" y="1234075"/>
            <a:ext cx="3895100" cy="364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Underlying Math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Spring Force</a:t>
            </a:r>
            <a:endParaRPr/>
          </a:p>
        </p:txBody>
      </p:sp>
      <p:sp>
        <p:nvSpPr>
          <p:cNvPr id="103" name="Google Shape;103;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1187500" y="2361838"/>
            <a:ext cx="6769000" cy="107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Damping Force</a:t>
            </a:r>
            <a:endParaRPr/>
          </a:p>
        </p:txBody>
      </p:sp>
      <p:sp>
        <p:nvSpPr>
          <p:cNvPr id="110" name="Google Shape;110;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2329200" y="2204847"/>
            <a:ext cx="4485600" cy="139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