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9" r:id="rId4"/>
    <p:sldId id="265" r:id="rId5"/>
    <p:sldId id="260" r:id="rId6"/>
    <p:sldId id="264" r:id="rId7"/>
    <p:sldId id="261" r:id="rId8"/>
    <p:sldId id="263" r:id="rId9"/>
    <p:sldId id="262" r:id="rId10"/>
    <p:sldId id="266" r:id="rId11"/>
    <p:sldId id="267" r:id="rId12"/>
    <p:sldId id="270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1FF"/>
    <a:srgbClr val="66FFFF"/>
    <a:srgbClr val="66CC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3ADA7-B5F8-4782-926C-A79E4FB986F7}" v="78" dt="2020-12-17T11:25:57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51D1-DDFA-4B12-BEFC-0342BFA146AE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C7F8-E850-40AC-8353-2CDD4C88BC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5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25E-47C7-4B60-B5E2-50A1A7382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0ECC4-EDB9-4D4C-A19F-2A5A9324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2F6C-BBC5-4620-831B-275BE88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FB53-0EE7-4FF1-AE59-4D4671B9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7180-099E-4A3E-A37F-63F9319D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8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CC19-4406-433D-BA53-55A3C757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60E51-69B2-4B9A-A612-843A74CB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6893-AA1F-471B-8DE2-8490FCC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3E205-E109-4C72-BC39-F08CAFC1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C9B5-D61C-4591-8695-1E453D2E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2120-D17A-4907-8B76-8E149D08C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E1ED2-A2B4-4688-9059-7DB7CE88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4E0-D3C4-4D9C-9499-7BE350D0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6C9F-5940-4667-9858-3B6A598A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0CEB-677D-4613-A173-340F47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50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opening style slide" type="title">
  <p:cSld name="Lesson opening sty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2612733" y="5232633"/>
            <a:ext cx="521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 idx="2"/>
          </p:nvPr>
        </p:nvSpPr>
        <p:spPr>
          <a:xfrm>
            <a:off x="2612735" y="43787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400"/>
              <a:buFont typeface="Roboto Slab"/>
              <a:buNone/>
              <a:defRPr sz="4533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4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83501" y="209734"/>
            <a:ext cx="2218132" cy="221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2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9595-4F13-43CA-B17C-C798997E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965-A72E-4598-88D5-0E8BE06F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AF78-50DF-4EDD-8CE0-B6366F72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4632-CD26-45C0-86A5-69C19FF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000C-AF9B-434C-84AC-85B7990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7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6C3-F697-4236-8B32-8F0FD18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8021-72B3-4D29-A4D8-A2E63751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33B2-3690-4E55-96CF-AF98AA2B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4E69-F441-48F7-A44C-FB19908B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1E3F-0348-424E-90F5-AAA03EF8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6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BA34-89CC-4497-8F6E-C9DB2010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F9F5-761D-4DC7-AF2A-19B3BC5E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4A98-7864-4E59-885C-02C96473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1AA8-D223-474B-B0B2-7A4433D0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2AB94-7104-47D6-8F9B-F2D55212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D3C5-CB06-4CF1-B074-D769653E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53C-F046-4A0B-8B75-7B21DD0F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96701-7FFA-4776-BAB7-3CEA0947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17DC2-2499-4FBE-95AC-E9AE3ECF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0C4B4-138A-4D5A-92E6-2F00CE16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465B-6C0D-4EB0-B34D-70E1FE7B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9FA24-A0B7-444C-BBEC-1283C7C8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E95DB-C32E-4974-9E9C-5BE2598F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D1BD7-122D-4C86-93FC-62AD0BAC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7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5BA3-F062-4DBD-91FE-D000903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23C3-7E7D-45A8-876B-2512D1F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3C9A-56C3-4E10-B15D-56F2BB0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78C9A-B9C7-4666-821C-688A55B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B25B-B3BC-4659-BA5C-82B95CA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931E7-0667-4179-B4A5-7FF50312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7B65A-196E-4AC6-B27E-C3C9A66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2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CDFE-9D25-42E1-B8F2-A887EA0C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A4C5-CEA2-4F31-92BC-ECBDCF04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CE651-8F5F-4584-AF5A-5E889517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4667-8D25-4453-8D6E-873F2F25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48B1-9185-48EA-8FC8-ADC9EA38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4915F-9C9A-421E-9288-528226B7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80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7FBE-8BBB-4284-A0A5-66432332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B1AB7-7DEE-41B1-AE21-271386C59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061A-5263-4339-8615-180C2EF1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70AE5-A70F-49A2-8DA1-27B697E8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F5ED-9AAD-4FB2-AE14-09CB4159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A2E6-9E3B-4130-8257-D5168868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2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85D80-6136-49B1-9E7C-48EED5EA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FDBB-2B6A-43CA-A1BC-F70E92E9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0BAB-8A60-4A91-8DAA-A26C093A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369F-5D5D-4C9F-ACB8-CFCC4023E0FC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8D35-1C9B-4616-810E-35CF07EF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AC39-3D89-42B2-8B03-14236B65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25D6-0265-4F41-90B4-AC16683F74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3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>
            <a:spLocks noGrp="1"/>
          </p:cNvSpPr>
          <p:nvPr>
            <p:ph type="title"/>
          </p:nvPr>
        </p:nvSpPr>
        <p:spPr>
          <a:xfrm>
            <a:off x="2612733" y="5232633"/>
            <a:ext cx="521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DATA ANALYTICS | IRONHACK</a:t>
            </a:r>
            <a:br>
              <a:rPr lang="en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     December, 2020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1"/>
          <p:cNvSpPr txBox="1">
            <a:spLocks noGrp="1"/>
          </p:cNvSpPr>
          <p:nvPr>
            <p:ph type="title" idx="2"/>
          </p:nvPr>
        </p:nvSpPr>
        <p:spPr>
          <a:xfrm>
            <a:off x="433642" y="1390304"/>
            <a:ext cx="9374400" cy="16789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/>
            <a:r>
              <a:rPr lang="en-US" i="0" u="none" strike="noStrike" dirty="0">
                <a:solidFill>
                  <a:srgbClr val="66CCFF"/>
                </a:solidFill>
                <a:effectLst/>
                <a:latin typeface="Oswald"/>
              </a:rPr>
              <a:t>Mapping and Exploring Airbnb Listings    in New York City (2019)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				</a:t>
            </a:r>
            <a:br>
              <a:rPr lang="en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						          </a:t>
            </a:r>
            <a:r>
              <a:rPr lang="en" sz="2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Victor Matthew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Airbnb accommodation privacy 'breached' through online 'glitch'">
            <a:extLst>
              <a:ext uri="{FF2B5EF4-FFF2-40B4-BE49-F238E27FC236}">
                <a16:creationId xmlns:a16="http://schemas.microsoft.com/office/drawing/2014/main" id="{86082B00-4B92-4C13-A6E0-1DD01CDA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4" y="4195333"/>
            <a:ext cx="3857625" cy="20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C87C0F3-F818-406B-AB2A-8742C0F6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174712"/>
            <a:ext cx="11620501" cy="65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1A4CEBB-6859-4342-8BE8-882ED4D8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00026"/>
            <a:ext cx="11049000" cy="66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6323FC-6FD2-4867-8259-4D8FC73E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Findings and recommendations</a:t>
            </a:r>
            <a:endParaRPr lang="de-DE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FF72-3A93-4C2B-A036-6A592BCB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1539"/>
            <a:ext cx="9291221" cy="4351338"/>
          </a:xfrm>
        </p:spPr>
        <p:txBody>
          <a:bodyPr>
            <a:normAutofit lnSpcReduction="10000"/>
          </a:bodyPr>
          <a:lstStyle/>
          <a:p>
            <a:endParaRPr lang="en-US" sz="1800" b="0" i="0" u="none" strike="noStrike" dirty="0">
              <a:solidFill>
                <a:srgbClr val="980000"/>
              </a:solidFill>
              <a:effectLst/>
              <a:latin typeface="Oswald"/>
            </a:endParaRPr>
          </a:p>
          <a:p>
            <a:pPr algn="just"/>
            <a:r>
              <a:rPr lang="en-US" sz="2400" dirty="0">
                <a:solidFill>
                  <a:srgbClr val="980000"/>
                </a:solidFill>
                <a:latin typeface="Oswald"/>
              </a:rPr>
              <a:t>Manhattan has the most expensive listings.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Oswald"/>
              </a:rPr>
              <a:t>It’s most likely a more interesting location for tourists </a:t>
            </a:r>
          </a:p>
          <a:p>
            <a:pPr marL="0" indent="0" algn="just">
              <a:buNone/>
            </a:pPr>
            <a:endParaRPr lang="en-US" sz="2400" dirty="0">
              <a:latin typeface="Oswald"/>
            </a:endParaRPr>
          </a:p>
          <a:p>
            <a:pPr algn="just"/>
            <a:r>
              <a:rPr lang="en-US" sz="2400" b="0" i="0" u="none" strike="noStrike" dirty="0">
                <a:solidFill>
                  <a:srgbClr val="980000"/>
                </a:solidFill>
                <a:effectLst/>
                <a:latin typeface="Oswald"/>
              </a:rPr>
              <a:t>The busiest hosts have properties across the 5 </a:t>
            </a:r>
            <a:r>
              <a:rPr lang="en-US" sz="2400" b="0" i="0" u="none" strike="noStrike" dirty="0" err="1">
                <a:solidFill>
                  <a:srgbClr val="980000"/>
                </a:solidFill>
                <a:effectLst/>
                <a:latin typeface="Oswald"/>
              </a:rPr>
              <a:t>neighbourhood</a:t>
            </a:r>
            <a:r>
              <a:rPr lang="en-US" sz="2400" b="0" i="0" u="none" strike="noStrike" dirty="0">
                <a:solidFill>
                  <a:srgbClr val="980000"/>
                </a:solidFill>
                <a:effectLst/>
                <a:latin typeface="Oswald"/>
              </a:rPr>
              <a:t> groups </a:t>
            </a:r>
            <a:endParaRPr lang="en-US" sz="2400" dirty="0">
              <a:solidFill>
                <a:srgbClr val="000000"/>
              </a:solidFill>
              <a:latin typeface="Oswald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Oswald"/>
              </a:rPr>
              <a:t>  There should be checks for possible cases of platform  abuse </a:t>
            </a:r>
            <a:endParaRPr lang="en-US" sz="2400" b="0" i="0" u="none" strike="noStrike" dirty="0">
              <a:solidFill>
                <a:srgbClr val="980000"/>
              </a:solidFill>
              <a:effectLst/>
              <a:latin typeface="Oswald"/>
            </a:endParaRPr>
          </a:p>
          <a:p>
            <a:pPr marL="0" indent="0" algn="just">
              <a:buNone/>
            </a:pPr>
            <a:endParaRPr lang="en-US" sz="2400" b="0" i="0" u="none" strike="noStrike" dirty="0">
              <a:solidFill>
                <a:srgbClr val="980000"/>
              </a:solidFill>
              <a:effectLst/>
              <a:latin typeface="Oswald"/>
            </a:endParaRPr>
          </a:p>
          <a:p>
            <a:pPr algn="just"/>
            <a:r>
              <a:rPr lang="en-US" sz="2400" b="0" i="0" u="none" strike="noStrike" dirty="0">
                <a:solidFill>
                  <a:srgbClr val="980000"/>
                </a:solidFill>
                <a:effectLst/>
                <a:latin typeface="Oswald"/>
              </a:rPr>
              <a:t>The readily available hosts are most likely operating a business.</a:t>
            </a:r>
            <a:endParaRPr lang="de-DE" sz="2400" dirty="0">
              <a:latin typeface="Oswald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de-DE" sz="2400" dirty="0">
                <a:latin typeface="Oswald"/>
              </a:rPr>
              <a:t>     limits could be placed on maximum availabilty days   per  year.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Oswald"/>
              </a:rPr>
              <a:t>There should be strict control of permits/</a:t>
            </a:r>
            <a:r>
              <a:rPr lang="en-US" sz="2400" dirty="0" err="1">
                <a:latin typeface="Oswald"/>
              </a:rPr>
              <a:t>licences</a:t>
            </a:r>
            <a:endParaRPr lang="en-US" sz="2400" dirty="0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6526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39B64F-507C-4D7D-BA3E-603D2C46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DE64013B-10AD-4259-988E-65F171AD7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67347"/>
            <a:ext cx="11372850" cy="5813857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5E3667A-C295-472D-B724-9A1B27C65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187986"/>
              </p:ext>
            </p:extLst>
          </p:nvPr>
        </p:nvGraphicFramePr>
        <p:xfrm>
          <a:off x="9440262" y="6233324"/>
          <a:ext cx="1639070" cy="59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16840" imgH="392040" progId="Package">
                  <p:embed/>
                </p:oleObj>
              </mc:Choice>
              <mc:Fallback>
                <p:oleObj name="Packager Shell Object" showAsIcon="1" r:id="rId3" imgW="816840" imgH="392040" progId="Packag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5E3667A-C295-472D-B724-9A1B27C65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0262" y="6233324"/>
                        <a:ext cx="1639070" cy="59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9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7BBF-336C-4A5B-9C82-C0705DA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925"/>
          </a:xfrm>
        </p:spPr>
        <p:txBody>
          <a:bodyPr>
            <a:normAutofit/>
          </a:bodyPr>
          <a:lstStyle/>
          <a:p>
            <a:b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de-DE" sz="4800" b="0" i="0" dirty="0">
                <a:solidFill>
                  <a:srgbClr val="11C1FF"/>
                </a:solidFill>
                <a:effectLst/>
                <a:latin typeface="Helvetica Neue"/>
              </a:rPr>
              <a:t>48884</a:t>
            </a:r>
            <a:r>
              <a:rPr lang="en-US" sz="4800" dirty="0">
                <a:solidFill>
                  <a:srgbClr val="11C1FF"/>
                </a:solidFill>
                <a:latin typeface="Oswald"/>
              </a:rPr>
              <a:t> Airbnb Listings </a:t>
            </a:r>
            <a:r>
              <a:rPr lang="en-US" sz="4800" b="0" i="0" u="none" strike="noStrike" dirty="0">
                <a:solidFill>
                  <a:srgbClr val="11C1FF"/>
                </a:solidFill>
                <a:effectLst/>
                <a:latin typeface="Arial" panose="020B0604020202020204" pitchFamily="34" charset="0"/>
              </a:rPr>
              <a:t> </a:t>
            </a:r>
            <a:endParaRPr lang="de-DE" dirty="0">
              <a:solidFill>
                <a:srgbClr val="11C1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0605-276B-432B-9465-8E15D9FC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4000" dirty="0"/>
              <a:t>Does Manhattan have the highest traffic</a:t>
            </a:r>
            <a:r>
              <a:rPr lang="de-DE" sz="4000" dirty="0"/>
              <a:t>?</a:t>
            </a:r>
          </a:p>
          <a:p>
            <a:r>
              <a:rPr lang="de-DE" sz="4000" dirty="0"/>
              <a:t>Who are the busiest hosts?</a:t>
            </a:r>
          </a:p>
          <a:p>
            <a:r>
              <a:rPr lang="de-DE" sz="4000" dirty="0"/>
              <a:t>What insights can we get from the room prices, room availability, reviews.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EA532-5F6D-438B-8E23-36A48D0F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6" y="-230818"/>
            <a:ext cx="11423713" cy="1477624"/>
          </a:xfrm>
        </p:spPr>
        <p:txBody>
          <a:bodyPr>
            <a:normAutofit/>
          </a:bodyPr>
          <a:lstStyle/>
          <a:p>
            <a:pPr algn="just"/>
            <a:r>
              <a:rPr lang="de-DE" sz="4000" b="1" dirty="0"/>
              <a:t>Distribution of Listings in 5 Neighbourhood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77F8B-54BC-454B-8DAB-5624B5E5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958788"/>
            <a:ext cx="10874682" cy="56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0FE7CA4-950C-4F78-A58C-04E402DC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012055"/>
            <a:ext cx="10696575" cy="53547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B34BD6-0657-4650-8D4E-3848026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43"/>
            <a:ext cx="10515600" cy="790111"/>
          </a:xfrm>
        </p:spPr>
        <p:txBody>
          <a:bodyPr/>
          <a:lstStyle/>
          <a:p>
            <a:pPr algn="ctr"/>
            <a:r>
              <a:rPr lang="de-DE" b="1" dirty="0"/>
              <a:t>Room prices are higher in Manhattan </a:t>
            </a:r>
          </a:p>
        </p:txBody>
      </p:sp>
    </p:spTree>
    <p:extLst>
      <p:ext uri="{BB962C8B-B14F-4D97-AF65-F5344CB8AC3E}">
        <p14:creationId xmlns:p14="http://schemas.microsoft.com/office/powerpoint/2010/main" val="14092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BEFE-550E-4BAA-B3B5-7CFC27C4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65126"/>
            <a:ext cx="118872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Top 10 hosts mostly have properties in all locations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12FA8-DCFE-4BA1-AA05-82CAC5F3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5" y="982768"/>
            <a:ext cx="10925639" cy="54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E38B-8414-4898-928F-7C56FC67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5" y="427270"/>
            <a:ext cx="11287589" cy="1081934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Higher availability reduces the chances of getting a  place by residents</a:t>
            </a:r>
            <a:br>
              <a:rPr lang="de-DE" b="1" dirty="0"/>
            </a:br>
            <a:r>
              <a:rPr lang="de-DE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74A01-65A2-49E5-8973-A3687D99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6" y="1228725"/>
            <a:ext cx="10707028" cy="52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0EA9AE-DEFA-4C92-BE35-BE5596AD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708424"/>
            <a:ext cx="9382125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7A2589-0150-458D-83B2-CCB0E4F2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559821"/>
            <a:ext cx="7620000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Montserrat</vt:lpstr>
      <vt:lpstr>Oswald</vt:lpstr>
      <vt:lpstr>Roboto</vt:lpstr>
      <vt:lpstr>Roboto Medium</vt:lpstr>
      <vt:lpstr>Roboto Slab</vt:lpstr>
      <vt:lpstr>Wingdings</vt:lpstr>
      <vt:lpstr>Office Theme</vt:lpstr>
      <vt:lpstr>Package</vt:lpstr>
      <vt:lpstr>DATA ANALYTICS | IRONHACK       December, 2020</vt:lpstr>
      <vt:lpstr>PowerPoint Presentation</vt:lpstr>
      <vt:lpstr> 48884 Airbnb Listings  </vt:lpstr>
      <vt:lpstr>Distribution of Listings in 5 Neighbourhood groups</vt:lpstr>
      <vt:lpstr>Room prices are higher in Manhattan </vt:lpstr>
      <vt:lpstr>Top 10 hosts mostly have properties in all locations </vt:lpstr>
      <vt:lpstr>Higher availability reduces the chances of getting a  place by residents  </vt:lpstr>
      <vt:lpstr>PowerPoint Presentation</vt:lpstr>
      <vt:lpstr>PowerPoint Presentation</vt:lpstr>
      <vt:lpstr>PowerPoint Presentation</vt:lpstr>
      <vt:lpstr>PowerPoint Presentation</vt:lpstr>
      <vt:lpstr>Findings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| IRONHACK</dc:title>
  <dc:creator>victor matthew</dc:creator>
  <cp:lastModifiedBy>Victor Matthew</cp:lastModifiedBy>
  <cp:revision>2</cp:revision>
  <dcterms:created xsi:type="dcterms:W3CDTF">2020-12-16T20:51:30Z</dcterms:created>
  <dcterms:modified xsi:type="dcterms:W3CDTF">2020-12-17T11:27:20Z</dcterms:modified>
</cp:coreProperties>
</file>