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6208"/>
  </p:normalViewPr>
  <p:slideViewPr>
    <p:cSldViewPr snapToGrid="0" snapToObjects="1">
      <p:cViewPr varScale="1">
        <p:scale>
          <a:sx n="52" d="100"/>
          <a:sy n="52" d="100"/>
        </p:scale>
        <p:origin x="19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56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5747D7-47EA-024A-8738-BCABD0A19E4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7200-3540-064F-9668-653F3872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9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.foursquare.com/" TargetMode="External"/><Relationship Id="rId2" Type="http://schemas.openxmlformats.org/officeDocument/2006/relationships/hyperlink" Target="https://ibm.box.com/shared/static/fbpwbovar7lf8p5sgddm06cgipa2rxp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" sz="5000" b="1"/>
              <a:t>Best Places in New York to setup Chinese Restaurants</a:t>
            </a:r>
            <a:br>
              <a:rPr lang="en" sz="5000" b="1"/>
            </a:br>
            <a:endParaRPr lang="it-IT" sz="50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71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218A-0E6D-4345-8D7F-EC8117BF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762E7-F671-1543-9BA4-1C993A4DE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874125"/>
            <a:ext cx="8947150" cy="2552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76523-8B41-AF49-B48C-30D6BBC81BE4}"/>
              </a:ext>
            </a:extLst>
          </p:cNvPr>
          <p:cNvSpPr txBox="1"/>
          <p:nvPr/>
        </p:nvSpPr>
        <p:spPr>
          <a:xfrm>
            <a:off x="1103313" y="1853248"/>
            <a:ext cx="894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feeding the data into the KNN model, the resulting </a:t>
            </a:r>
            <a:r>
              <a:rPr lang="en-US" dirty="0" err="1"/>
              <a:t>dataframe</a:t>
            </a:r>
            <a:r>
              <a:rPr lang="en-US" dirty="0"/>
              <a:t> is as follows: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44774-703C-B94B-8E45-451B9544A55C}"/>
              </a:ext>
            </a:extLst>
          </p:cNvPr>
          <p:cNvSpPr txBox="1"/>
          <p:nvPr/>
        </p:nvSpPr>
        <p:spPr>
          <a:xfrm>
            <a:off x="1103313" y="6035950"/>
            <a:ext cx="57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restaurant was given a predicted Popularity</a:t>
            </a:r>
          </a:p>
        </p:txBody>
      </p:sp>
    </p:spTree>
    <p:extLst>
      <p:ext uri="{BB962C8B-B14F-4D97-AF65-F5344CB8AC3E}">
        <p14:creationId xmlns:p14="http://schemas.microsoft.com/office/powerpoint/2010/main" val="38361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84BF-6FCB-7C4C-AD6D-3EA63020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918E-B0F3-854A-861C-C07E4278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markers are venues predicted to be ‘Popular’</a:t>
            </a:r>
          </a:p>
          <a:p>
            <a:r>
              <a:rPr lang="en-US" dirty="0"/>
              <a:t>Red markers are venues predicted to be ‘Unpopular’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9088C4F-C2EB-9F41-812B-C5742721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20311"/>
            <a:ext cx="10598268" cy="36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2586-1B45-7A48-AA45-343C739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C102-B261-DC46-945D-CB0256F4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Accuracy</a:t>
            </a:r>
          </a:p>
          <a:p>
            <a:pPr lvl="1"/>
            <a:r>
              <a:rPr lang="en-US" dirty="0"/>
              <a:t>Overfitted due to lack of dataset</a:t>
            </a:r>
          </a:p>
          <a:p>
            <a:pPr lvl="2"/>
            <a:r>
              <a:rPr lang="en-US" dirty="0"/>
              <a:t>Unable to further scrape more data due to limitations of Foursquare API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Using percentile of ‘Likes’ as metric for Popularity</a:t>
            </a:r>
          </a:p>
          <a:p>
            <a:pPr lvl="2"/>
            <a:r>
              <a:rPr lang="en-US" dirty="0"/>
              <a:t>Restaurants that started earlier would likely have more likes</a:t>
            </a:r>
          </a:p>
          <a:p>
            <a:pPr lvl="3"/>
            <a:r>
              <a:rPr lang="en-US" dirty="0"/>
              <a:t>Popularity in this case wouldn’t have been due to Location – the entire point of project</a:t>
            </a:r>
          </a:p>
          <a:p>
            <a:pPr lvl="2"/>
            <a:r>
              <a:rPr lang="en-US" dirty="0"/>
              <a:t>Restaurants would’ve different levels of aggressiveness in encouraging consumers to ‘Like’ their restaurant</a:t>
            </a:r>
          </a:p>
          <a:p>
            <a:pPr lvl="3"/>
            <a:r>
              <a:rPr lang="en-US" dirty="0"/>
              <a:t>Does not indicate they are more often frequented</a:t>
            </a:r>
          </a:p>
        </p:txBody>
      </p:sp>
    </p:spTree>
    <p:extLst>
      <p:ext uri="{BB962C8B-B14F-4D97-AF65-F5344CB8AC3E}">
        <p14:creationId xmlns:p14="http://schemas.microsoft.com/office/powerpoint/2010/main" val="41956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37D-EE98-1544-AFCA-55BCA04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DCA5-EABE-BF45-AF57-E2BCDA07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only restaurants that have recently been created</a:t>
            </a:r>
          </a:p>
          <a:p>
            <a:pPr lvl="1"/>
            <a:r>
              <a:rPr lang="en-US" dirty="0"/>
              <a:t>Focuses value of Likes only based on location rather than other factors like ’Taste of Food’</a:t>
            </a:r>
          </a:p>
          <a:p>
            <a:endParaRPr lang="en-US" dirty="0"/>
          </a:p>
          <a:p>
            <a:r>
              <a:rPr lang="en-US" dirty="0"/>
              <a:t>Select only restaurants for predictions rather than all kinds of venues</a:t>
            </a:r>
          </a:p>
          <a:p>
            <a:pPr lvl="1"/>
            <a:r>
              <a:rPr lang="en-US" dirty="0"/>
              <a:t>Lowers the cost for businesses needed</a:t>
            </a:r>
          </a:p>
          <a:p>
            <a:pPr lvl="2"/>
            <a:r>
              <a:rPr lang="en-US" dirty="0"/>
              <a:t>Equipment for restaurants</a:t>
            </a:r>
          </a:p>
          <a:p>
            <a:pPr lvl="2"/>
            <a:r>
              <a:rPr lang="en-US" dirty="0"/>
              <a:t>Renovation</a:t>
            </a:r>
          </a:p>
        </p:txBody>
      </p:sp>
    </p:spTree>
    <p:extLst>
      <p:ext uri="{BB962C8B-B14F-4D97-AF65-F5344CB8AC3E}">
        <p14:creationId xmlns:p14="http://schemas.microsoft.com/office/powerpoint/2010/main" val="21955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284-0D04-9C46-B3BC-25270DF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074C-D7E8-2644-9C39-67124762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877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Significance of Project</a:t>
            </a:r>
          </a:p>
          <a:p>
            <a:pPr lvl="1"/>
            <a:r>
              <a:rPr lang="en-US" dirty="0"/>
              <a:t>Chinese immigrants in United States estimate to 2.5 million in 2018</a:t>
            </a:r>
          </a:p>
          <a:p>
            <a:pPr lvl="2"/>
            <a:r>
              <a:rPr lang="en-US" dirty="0"/>
              <a:t>5.5% of Overall Foreign-Born population in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China is the world’s largest economy</a:t>
            </a:r>
          </a:p>
          <a:p>
            <a:pPr lvl="2"/>
            <a:r>
              <a:rPr lang="en-US" dirty="0"/>
              <a:t>Having an attractive and culturally endearing place for the Chinese would attract more business influx from China</a:t>
            </a:r>
          </a:p>
          <a:p>
            <a:pPr lvl="2"/>
            <a:r>
              <a:rPr lang="en-US" dirty="0"/>
              <a:t>Boost economic growth in US</a:t>
            </a:r>
          </a:p>
          <a:p>
            <a:pPr lvl="2"/>
            <a:endParaRPr lang="en-US" dirty="0"/>
          </a:p>
          <a:p>
            <a:r>
              <a:rPr lang="en-US" dirty="0"/>
              <a:t>Why New York?</a:t>
            </a:r>
          </a:p>
          <a:p>
            <a:pPr lvl="1"/>
            <a:r>
              <a:rPr lang="en-US" dirty="0"/>
              <a:t>The epicenter of the finance industry</a:t>
            </a:r>
          </a:p>
          <a:p>
            <a:pPr lvl="1"/>
            <a:r>
              <a:rPr lang="en-US" dirty="0"/>
              <a:t>High startup cost</a:t>
            </a:r>
          </a:p>
          <a:p>
            <a:pPr lvl="2"/>
            <a:r>
              <a:rPr lang="en-US" dirty="0"/>
              <a:t>Important to select the write location from the get-go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4092-F8EF-904C-ACB8-CE61BECA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251F-5D95-594A-A252-7E0742E6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Chain owners interested in setting up Chinese restaurant chains</a:t>
            </a:r>
          </a:p>
          <a:p>
            <a:pPr lvl="1"/>
            <a:r>
              <a:rPr lang="en-US" dirty="0"/>
              <a:t>Raises their chances of success</a:t>
            </a:r>
          </a:p>
          <a:p>
            <a:pPr lvl="1"/>
            <a:r>
              <a:rPr lang="en-US" dirty="0"/>
              <a:t>Increases Profitability</a:t>
            </a:r>
          </a:p>
          <a:p>
            <a:pPr lvl="1"/>
            <a:endParaRPr lang="en-US" dirty="0"/>
          </a:p>
          <a:p>
            <a:r>
              <a:rPr lang="en-US" dirty="0"/>
              <a:t>Individuals looking to make a living</a:t>
            </a:r>
          </a:p>
          <a:p>
            <a:pPr lvl="1"/>
            <a:r>
              <a:rPr lang="en-US" dirty="0"/>
              <a:t>Helps them identify possible locations without consuming the resources they don’t have (for </a:t>
            </a:r>
            <a:r>
              <a:rPr lang="en-US" dirty="0" err="1"/>
              <a:t>eg.</a:t>
            </a:r>
            <a:r>
              <a:rPr lang="en-US" dirty="0"/>
              <a:t> Doing research on each venue in New York)</a:t>
            </a:r>
          </a:p>
        </p:txBody>
      </p:sp>
    </p:spTree>
    <p:extLst>
      <p:ext uri="{BB962C8B-B14F-4D97-AF65-F5344CB8AC3E}">
        <p14:creationId xmlns:p14="http://schemas.microsoft.com/office/powerpoint/2010/main" val="8869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96B0-C9E6-C14A-8D91-E6688470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922E-EC81-3D46-8A09-4D8D0A5C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Coordinates of Neighborhoods and Boroughs in New York were taken from </a:t>
            </a:r>
            <a:r>
              <a:rPr lang="en-US" dirty="0">
                <a:hlinkClick r:id="rId2"/>
              </a:rPr>
              <a:t>https://ibm.box.com/shared/static/fbpwbovar7lf8p5sgddm06cgipa2rxpe.json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Venues, details of each venue, and Chinese restaurants located in New York were taken from </a:t>
            </a:r>
            <a:r>
              <a:rPr lang="en-US" dirty="0">
                <a:hlinkClick r:id="rId3"/>
              </a:rPr>
              <a:t>https://develop.foursquare.com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Chinese restaurant,  a Popularity label was given.</a:t>
            </a:r>
          </a:p>
          <a:p>
            <a:pPr lvl="1"/>
            <a:r>
              <a:rPr lang="en-US" dirty="0"/>
              <a:t>There are 3 popularity types: Popular, Average, Unpopular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7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2B35-70C8-3C49-B52D-93D7A01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used to predict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2619-5F29-4644-B1F7-BD07ED3A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K Nearest Neighbors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Decision Tree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Support Vector Machine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8869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3062-B305-AF4E-8FD2-5E073644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C549E-0C40-0F4E-A2EF-74119823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051" y="2888685"/>
            <a:ext cx="9357898" cy="17493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2F243-29E2-814B-BBBE-E5A51DC96B2F}"/>
              </a:ext>
            </a:extLst>
          </p:cNvPr>
          <p:cNvSpPr txBox="1"/>
          <p:nvPr/>
        </p:nvSpPr>
        <p:spPr>
          <a:xfrm>
            <a:off x="1417051" y="1952090"/>
            <a:ext cx="935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Chinese Restaurant, using the Foursquare API, I one-hot encoded each of the venues surrounding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8993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5BB6-78D3-0C4B-A908-1E66E5F5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D51B-F0FD-CE41-A730-1C6177A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Jaccard Similarity Score</a:t>
            </a:r>
          </a:p>
          <a:p>
            <a:pPr marL="800100" lvl="1" indent="-342900">
              <a:buAutoNum type="arabicParenR"/>
            </a:pP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F1-Score</a:t>
            </a:r>
          </a:p>
          <a:p>
            <a:pPr marL="800100" lvl="1" indent="-342900">
              <a:buAutoNum type="arabicParenR"/>
            </a:pP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Log Loss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E89D-BB73-904D-B5A3-E6ED0B95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BB60B-B086-F240-81D2-C46585A62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650" y="2565400"/>
            <a:ext cx="4076700" cy="172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55C65-52E6-8E4F-AB20-938E17CF2940}"/>
              </a:ext>
            </a:extLst>
          </p:cNvPr>
          <p:cNvSpPr txBox="1"/>
          <p:nvPr/>
        </p:nvSpPr>
        <p:spPr>
          <a:xfrm>
            <a:off x="1387516" y="1668582"/>
            <a:ext cx="30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calculated: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642B4-C2B2-4D44-B7B8-904F72E84D12}"/>
              </a:ext>
            </a:extLst>
          </p:cNvPr>
          <p:cNvSpPr txBox="1"/>
          <p:nvPr/>
        </p:nvSpPr>
        <p:spPr>
          <a:xfrm>
            <a:off x="2044250" y="4635420"/>
            <a:ext cx="81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Nearest Neighbors yielded the best scores amongst the other models</a:t>
            </a:r>
          </a:p>
        </p:txBody>
      </p:sp>
    </p:spTree>
    <p:extLst>
      <p:ext uri="{BB962C8B-B14F-4D97-AF65-F5344CB8AC3E}">
        <p14:creationId xmlns:p14="http://schemas.microsoft.com/office/powerpoint/2010/main" val="22542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7E99-288E-1440-A2E7-B2D696F9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AFAA-A6E3-6B46-A548-9588B531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4" y="1537294"/>
            <a:ext cx="8213683" cy="1633894"/>
          </a:xfrm>
        </p:spPr>
        <p:txBody>
          <a:bodyPr/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All venues in New York were scraped using Foursquare API</a:t>
            </a:r>
          </a:p>
          <a:p>
            <a:pPr lvl="1"/>
            <a:r>
              <a:rPr lang="en-US" dirty="0"/>
              <a:t>For each venue, nearby venues were one-hot encoded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3499EE9-A946-0841-B936-8A9A21FC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4" y="2937824"/>
            <a:ext cx="10835269" cy="38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0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469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Best Places in New York to setup Chinese Restaurants </vt:lpstr>
      <vt:lpstr>Background</vt:lpstr>
      <vt:lpstr>Stakeholders</vt:lpstr>
      <vt:lpstr>Data Acquisition and Cleaning</vt:lpstr>
      <vt:lpstr>Classification Models used to predict </vt:lpstr>
      <vt:lpstr>Feature Set</vt:lpstr>
      <vt:lpstr>Model Evaluation</vt:lpstr>
      <vt:lpstr>Model Evaluation</vt:lpstr>
      <vt:lpstr>Model Application</vt:lpstr>
      <vt:lpstr>Model Results</vt:lpstr>
      <vt:lpstr>Visualizing Results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Places in New York to setup Chinese Restaurants </dc:title>
  <dc:creator>Vico Z. Lee</dc:creator>
  <cp:lastModifiedBy>Vico Z. Lee</cp:lastModifiedBy>
  <cp:revision>5</cp:revision>
  <dcterms:created xsi:type="dcterms:W3CDTF">2020-07-30T06:55:33Z</dcterms:created>
  <dcterms:modified xsi:type="dcterms:W3CDTF">2020-07-30T07:28:08Z</dcterms:modified>
</cp:coreProperties>
</file>