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204_BC702D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FD_D494A679.xml" ContentType="application/vnd.ms-powerpoint.comments+xml"/>
  <Override PartName="/ppt/notesSlides/notesSlide8.xml" ContentType="application/vnd.openxmlformats-officedocument.presentationml.notesSlide+xml"/>
  <Override PartName="/ppt/comments/modernComment_1F3_8D13605F.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FE_A85730F.xml" ContentType="application/vnd.ms-powerpoint.comments+xml"/>
  <Override PartName="/ppt/notesSlides/notesSlide17.xml" ContentType="application/vnd.openxmlformats-officedocument.presentationml.notesSlide+xml"/>
  <Override PartName="/ppt/comments/modernComment_1FF_DC53E5A0.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201_751F9013.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modernComment_203_6F032AF0.xml" ContentType="application/vnd.ms-powerpoint.comments+xml"/>
  <Override PartName="/ppt/notesSlides/notesSlide22.xml" ContentType="application/vnd.openxmlformats-officedocument.presentationml.notesSlide+xml"/>
  <Override PartName="/ppt/comments/modernComment_206_B01C4AB4.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1FB_5AA8703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4"/>
  </p:notesMasterIdLst>
  <p:sldIdLst>
    <p:sldId id="493" r:id="rId6"/>
    <p:sldId id="429" r:id="rId7"/>
    <p:sldId id="496" r:id="rId8"/>
    <p:sldId id="495" r:id="rId9"/>
    <p:sldId id="517" r:id="rId10"/>
    <p:sldId id="516" r:id="rId11"/>
    <p:sldId id="498" r:id="rId12"/>
    <p:sldId id="509" r:id="rId13"/>
    <p:sldId id="499" r:id="rId14"/>
    <p:sldId id="500" r:id="rId15"/>
    <p:sldId id="501" r:id="rId16"/>
    <p:sldId id="502" r:id="rId17"/>
    <p:sldId id="503" r:id="rId18"/>
    <p:sldId id="504" r:id="rId19"/>
    <p:sldId id="519" r:id="rId20"/>
    <p:sldId id="508" r:id="rId21"/>
    <p:sldId id="510" r:id="rId22"/>
    <p:sldId id="511" r:id="rId23"/>
    <p:sldId id="512" r:id="rId24"/>
    <p:sldId id="513" r:id="rId25"/>
    <p:sldId id="514" r:id="rId26"/>
    <p:sldId id="515" r:id="rId27"/>
    <p:sldId id="520" r:id="rId28"/>
    <p:sldId id="523" r:id="rId29"/>
    <p:sldId id="522" r:id="rId30"/>
    <p:sldId id="518" r:id="rId31"/>
    <p:sldId id="506" r:id="rId32"/>
    <p:sldId id="50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661DD5-76F0-02BE-F908-AEF7240138DA}" name="Kewei Zhang" initials="KZ" userId="S::kzhang@kinaxis.com::94256601-0fe9-49c1-8267-10481a18425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96B9"/>
    <a:srgbClr val="DB1D2F"/>
    <a:srgbClr val="A7B2BC"/>
    <a:srgbClr val="FF9501"/>
    <a:srgbClr val="F7B81E"/>
    <a:srgbClr val="E65626"/>
    <a:srgbClr val="FFAF22"/>
    <a:srgbClr val="E3C223"/>
    <a:srgbClr val="F7A9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61" autoAdjust="0"/>
    <p:restoredTop sz="96357" autoAdjust="0"/>
  </p:normalViewPr>
  <p:slideViewPr>
    <p:cSldViewPr showGuides="1">
      <p:cViewPr varScale="1">
        <p:scale>
          <a:sx n="114" d="100"/>
          <a:sy n="114" d="100"/>
        </p:scale>
        <p:origin x="786" y="102"/>
      </p:cViewPr>
      <p:guideLst/>
    </p:cSldViewPr>
  </p:slideViewPr>
  <p:outlineViewPr>
    <p:cViewPr>
      <p:scale>
        <a:sx n="33" d="100"/>
        <a:sy n="33" d="100"/>
      </p:scale>
      <p:origin x="0" y="-8184"/>
    </p:cViewPr>
  </p:outlineViewPr>
  <p:notesTextViewPr>
    <p:cViewPr>
      <p:scale>
        <a:sx n="1" d="1"/>
        <a:sy n="1" d="1"/>
      </p:scale>
      <p:origin x="0" y="0"/>
    </p:cViewPr>
  </p:notesTextViewPr>
  <p:sorterViewPr>
    <p:cViewPr varScale="1">
      <p:scale>
        <a:sx n="100" d="100"/>
        <a:sy n="100" d="100"/>
      </p:scale>
      <p:origin x="0" y="-22368"/>
    </p:cViewPr>
  </p:sorterViewPr>
  <p:notesViewPr>
    <p:cSldViewPr showGuides="1">
      <p:cViewPr varScale="1">
        <p:scale>
          <a:sx n="104" d="100"/>
          <a:sy n="104" d="100"/>
        </p:scale>
        <p:origin x="4504"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8/10/relationships/authors" Target="author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omments/modernComment_1F3_8D13605F.xml><?xml version="1.0" encoding="utf-8"?>
<p188:cmLst xmlns:a="http://schemas.openxmlformats.org/drawingml/2006/main" xmlns:r="http://schemas.openxmlformats.org/officeDocument/2006/relationships" xmlns:p188="http://schemas.microsoft.com/office/powerpoint/2018/8/main">
  <p188:cm id="{9A30C326-3CD2-4704-A171-5C7F61933CEB}" authorId="{A1661DD5-76F0-02BE-F908-AEF7240138DA}" created="2024-02-13T16:10:14.838">
    <pc:sldMkLst xmlns:pc="http://schemas.microsoft.com/office/powerpoint/2013/main/command">
      <pc:docMk/>
      <pc:sldMk cId="2366857311" sldId="499"/>
    </pc:sldMkLst>
    <p188:txBody>
      <a:bodyPr/>
      <a:lstStyle/>
      <a:p>
        <a:r>
          <a:rPr lang="en-US"/>
          <a:t>改大标题为小标题，</a:t>
        </a:r>
      </a:p>
    </p188:txBody>
  </p188:cm>
</p188:cmLst>
</file>

<file path=ppt/comments/modernComment_1FB_5AA87037.xml><?xml version="1.0" encoding="utf-8"?>
<p188:cmLst xmlns:a="http://schemas.openxmlformats.org/drawingml/2006/main" xmlns:r="http://schemas.openxmlformats.org/officeDocument/2006/relationships" xmlns:p188="http://schemas.microsoft.com/office/powerpoint/2018/8/main">
  <p188:cm id="{4270A4D0-290E-4CC2-B2F2-8A13CBF81E65}" authorId="{A1661DD5-76F0-02BE-F908-AEF7240138DA}" created="2024-02-13T16:16:21.401">
    <pc:sldMkLst xmlns:pc="http://schemas.microsoft.com/office/powerpoint/2013/main/command">
      <pc:docMk/>
      <pc:sldMk cId="1520988215" sldId="507"/>
    </pc:sldMkLst>
    <p188:txBody>
      <a:bodyPr/>
      <a:lstStyle/>
      <a:p>
        <a:r>
          <a:rPr lang="en-US"/>
          <a:t>Add one slides to illustrate the results of all these three coeffiients</a:t>
        </a:r>
      </a:p>
    </p188:txBody>
  </p188:cm>
</p188:cmLst>
</file>

<file path=ppt/comments/modernComment_1FD_D494A679.xml><?xml version="1.0" encoding="utf-8"?>
<p188:cmLst xmlns:a="http://schemas.openxmlformats.org/drawingml/2006/main" xmlns:r="http://schemas.openxmlformats.org/officeDocument/2006/relationships" xmlns:p188="http://schemas.microsoft.com/office/powerpoint/2018/8/main">
  <p188:cm id="{44F9C1D5-AD88-49D2-942D-7F1081796306}" authorId="{A1661DD5-76F0-02BE-F908-AEF7240138DA}" created="2024-02-13T16:09:30.249">
    <pc:sldMkLst xmlns:pc="http://schemas.microsoft.com/office/powerpoint/2013/main/command">
      <pc:docMk/>
      <pc:sldMk cId="3566511737" sldId="509"/>
    </pc:sldMkLst>
    <p188:txBody>
      <a:bodyPr/>
      <a:lstStyle/>
      <a:p>
        <a:r>
          <a:rPr lang="en-US"/>
          <a:t>Range of the plot, 这个范围是怎么得到的</a:t>
        </a:r>
      </a:p>
    </p188:txBody>
  </p188:cm>
</p188:cmLst>
</file>

<file path=ppt/comments/modernComment_1FE_A85730F.xml><?xml version="1.0" encoding="utf-8"?>
<p188:cmLst xmlns:a="http://schemas.openxmlformats.org/drawingml/2006/main" xmlns:r="http://schemas.openxmlformats.org/officeDocument/2006/relationships" xmlns:p188="http://schemas.microsoft.com/office/powerpoint/2018/8/main">
  <p188:cm id="{23899413-04F5-4BAF-9129-53F90BA0EC43}" authorId="{A1661DD5-76F0-02BE-F908-AEF7240138DA}" created="2024-02-13T16:18:48.599">
    <pc:sldMkLst xmlns:pc="http://schemas.microsoft.com/office/powerpoint/2013/main/command">
      <pc:docMk/>
      <pc:sldMk cId="176517903" sldId="510"/>
    </pc:sldMkLst>
    <p188:txBody>
      <a:bodyPr/>
      <a:lstStyle/>
      <a:p>
        <a:r>
          <a:rPr lang="en-US"/>
          <a:t>Explain information entropy</a:t>
        </a:r>
      </a:p>
    </p188:txBody>
  </p188:cm>
</p188:cmLst>
</file>

<file path=ppt/comments/modernComment_1FF_DC53E5A0.xml><?xml version="1.0" encoding="utf-8"?>
<p188:cmLst xmlns:a="http://schemas.openxmlformats.org/drawingml/2006/main" xmlns:r="http://schemas.openxmlformats.org/officeDocument/2006/relationships" xmlns:p188="http://schemas.microsoft.com/office/powerpoint/2018/8/main">
  <p188:cm id="{5DBC0AD5-BF00-4822-9742-13387D1B64FB}" authorId="{A1661DD5-76F0-02BE-F908-AEF7240138DA}" created="2024-02-13T16:19:57.446">
    <pc:sldMkLst xmlns:pc="http://schemas.microsoft.com/office/powerpoint/2013/main/command">
      <pc:docMk/>
      <pc:sldMk cId="3696485792" sldId="511"/>
    </pc:sldMkLst>
    <p188:txBody>
      <a:bodyPr/>
      <a:lstStyle/>
      <a:p>
        <a:r>
          <a:rPr lang="en-US"/>
          <a:t>Size of num;</a:t>
        </a:r>
      </a:p>
    </p188:txBody>
  </p188:cm>
  <p188:cm id="{3CD6F6EC-0053-41FD-B44B-0E86D705E914}" authorId="{A1661DD5-76F0-02BE-F908-AEF7240138DA}" created="2024-02-13T16:21:38.754">
    <pc:sldMkLst xmlns:pc="http://schemas.microsoft.com/office/powerpoint/2013/main/command">
      <pc:docMk/>
      <pc:sldMk cId="3696485792" sldId="511"/>
    </pc:sldMkLst>
    <p188:txBody>
      <a:bodyPr/>
      <a:lstStyle/>
      <a:p>
        <a:r>
          <a:rPr lang="en-US"/>
          <a:t>System is busy, some of the queries are processed during the longer time, the num of queires are remained in the system so that is hy the direction is negative right here.</a:t>
        </a:r>
      </a:p>
    </p188:txBody>
  </p188:cm>
  <p188:cm id="{DD33E7AC-79F2-4AF0-97DB-D1E351906222}" authorId="{A1661DD5-76F0-02BE-F908-AEF7240138DA}" created="2024-02-13T16:22:30.802">
    <pc:sldMkLst xmlns:pc="http://schemas.microsoft.com/office/powerpoint/2013/main/command">
      <pc:docMk/>
      <pc:sldMk cId="3696485792" sldId="511"/>
    </pc:sldMkLst>
    <p188:txBody>
      <a:bodyPr/>
      <a:lstStyle/>
      <a:p>
        <a:r>
          <a:rPr lang="en-US"/>
          <a:t>Memory C right here should not be that high</a:t>
        </a:r>
      </a:p>
    </p188:txBody>
  </p188:cm>
</p188:cmLst>
</file>

<file path=ppt/comments/modernComment_201_751F9013.xml><?xml version="1.0" encoding="utf-8"?>
<p188:cmLst xmlns:a="http://schemas.openxmlformats.org/drawingml/2006/main" xmlns:r="http://schemas.openxmlformats.org/officeDocument/2006/relationships" xmlns:p188="http://schemas.microsoft.com/office/powerpoint/2018/8/main">
  <p188:cm id="{F551AF8F-94E3-4EC0-A885-FD165AD856C7}" authorId="{A1661DD5-76F0-02BE-F908-AEF7240138DA}" created="2024-02-13T16:24:19.426">
    <pc:sldMkLst xmlns:pc="http://schemas.microsoft.com/office/powerpoint/2013/main/command">
      <pc:docMk/>
      <pc:sldMk cId="1965002771" sldId="513"/>
    </pc:sldMkLst>
    <p188:txBody>
      <a:bodyPr/>
      <a:lstStyle/>
      <a:p>
        <a:r>
          <a:rPr lang="en-US"/>
          <a:t>改成一个图</a:t>
        </a:r>
      </a:p>
    </p188:txBody>
  </p188:cm>
</p188:cmLst>
</file>

<file path=ppt/comments/modernComment_203_6F032AF0.xml><?xml version="1.0" encoding="utf-8"?>
<p188:cmLst xmlns:a="http://schemas.openxmlformats.org/drawingml/2006/main" xmlns:r="http://schemas.openxmlformats.org/officeDocument/2006/relationships" xmlns:p188="http://schemas.microsoft.com/office/powerpoint/2018/8/main">
  <p188:cm id="{4B624867-B4FA-40C6-98FD-5ED5D622264D}" authorId="{A1661DD5-76F0-02BE-F908-AEF7240138DA}" created="2024-02-13T16:27:30.892">
    <pc:sldMkLst xmlns:pc="http://schemas.microsoft.com/office/powerpoint/2013/main/command">
      <pc:docMk/>
      <pc:sldMk cId="1862478576" sldId="515"/>
    </pc:sldMkLst>
    <p188:txBody>
      <a:bodyPr/>
      <a:lstStyle/>
      <a:p>
        <a:r>
          <a:rPr lang="en-US"/>
          <a:t>conclusion</a:t>
        </a:r>
      </a:p>
    </p188:txBody>
  </p188:cm>
</p188:cmLst>
</file>

<file path=ppt/comments/modernComment_204_BC702D7.xml><?xml version="1.0" encoding="utf-8"?>
<p188:cmLst xmlns:a="http://schemas.openxmlformats.org/drawingml/2006/main" xmlns:r="http://schemas.openxmlformats.org/officeDocument/2006/relationships" xmlns:p188="http://schemas.microsoft.com/office/powerpoint/2018/8/main">
  <p188:cm id="{A6316910-5548-4111-8920-D3FEBB3DDCAA}" authorId="{A1661DD5-76F0-02BE-F908-AEF7240138DA}" status="resolved" created="2024-02-13T16:08:59.640" complete="100000">
    <pc:sldMkLst xmlns:pc="http://schemas.microsoft.com/office/powerpoint/2013/main/command">
      <pc:docMk/>
      <pc:sldMk cId="197591767" sldId="516"/>
    </pc:sldMkLst>
    <p188:txBody>
      <a:bodyPr/>
      <a:lstStyle/>
      <a:p>
        <a:r>
          <a:rPr lang="en-US"/>
          <a:t>Less text</a:t>
        </a:r>
      </a:p>
    </p188:txBody>
  </p188:cm>
</p188:cmLst>
</file>

<file path=ppt/comments/modernComment_206_B01C4AB4.xml><?xml version="1.0" encoding="utf-8"?>
<p188:cmLst xmlns:a="http://schemas.openxmlformats.org/drawingml/2006/main" xmlns:r="http://schemas.openxmlformats.org/officeDocument/2006/relationships" xmlns:p188="http://schemas.microsoft.com/office/powerpoint/2018/8/main">
  <p188:cm id="{A06CA074-63F7-46E4-B9DB-4E01ACF4E5D8}" authorId="{A1661DD5-76F0-02BE-F908-AEF7240138DA}" created="2024-02-13T16:09:30.249">
    <pc:sldMkLst xmlns:pc="http://schemas.microsoft.com/office/powerpoint/2013/main/command">
      <pc:docMk/>
      <pc:sldMk cId="3566511737" sldId="509"/>
    </pc:sldMkLst>
    <p188:txBody>
      <a:bodyPr/>
      <a:lstStyle/>
      <a:p>
        <a:r>
          <a:rPr lang="en-US"/>
          <a:t>Range of the plot, 这个范围是怎么得到的</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64F44-63C3-4F9C-B932-DA6182F56DC7}"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67D3A-53C5-436C-98E7-077C76BAA4B2}" type="slidenum">
              <a:rPr lang="en-US" smtClean="0"/>
              <a:t>‹#›</a:t>
            </a:fld>
            <a:endParaRPr lang="en-US"/>
          </a:p>
        </p:txBody>
      </p:sp>
    </p:spTree>
    <p:extLst>
      <p:ext uri="{BB962C8B-B14F-4D97-AF65-F5344CB8AC3E}">
        <p14:creationId xmlns:p14="http://schemas.microsoft.com/office/powerpoint/2010/main" val="169840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267D3A-53C5-436C-98E7-077C76BAA4B2}" type="slidenum">
              <a:rPr lang="en-US" smtClean="0"/>
              <a:t>1</a:t>
            </a:fld>
            <a:endParaRPr lang="en-US"/>
          </a:p>
        </p:txBody>
      </p:sp>
    </p:spTree>
    <p:extLst>
      <p:ext uri="{BB962C8B-B14F-4D97-AF65-F5344CB8AC3E}">
        <p14:creationId xmlns:p14="http://schemas.microsoft.com/office/powerpoint/2010/main" val="784336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11</a:t>
            </a:fld>
            <a:endParaRPr lang="en-US"/>
          </a:p>
        </p:txBody>
      </p:sp>
    </p:spTree>
    <p:extLst>
      <p:ext uri="{BB962C8B-B14F-4D97-AF65-F5344CB8AC3E}">
        <p14:creationId xmlns:p14="http://schemas.microsoft.com/office/powerpoint/2010/main" val="1177912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12</a:t>
            </a:fld>
            <a:endParaRPr lang="en-US"/>
          </a:p>
        </p:txBody>
      </p:sp>
    </p:spTree>
    <p:extLst>
      <p:ext uri="{BB962C8B-B14F-4D97-AF65-F5344CB8AC3E}">
        <p14:creationId xmlns:p14="http://schemas.microsoft.com/office/powerpoint/2010/main" val="2148593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13</a:t>
            </a:fld>
            <a:endParaRPr lang="en-US"/>
          </a:p>
        </p:txBody>
      </p:sp>
    </p:spTree>
    <p:extLst>
      <p:ext uri="{BB962C8B-B14F-4D97-AF65-F5344CB8AC3E}">
        <p14:creationId xmlns:p14="http://schemas.microsoft.com/office/powerpoint/2010/main" val="1879336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14</a:t>
            </a:fld>
            <a:endParaRPr lang="en-US"/>
          </a:p>
        </p:txBody>
      </p:sp>
    </p:spTree>
    <p:extLst>
      <p:ext uri="{BB962C8B-B14F-4D97-AF65-F5344CB8AC3E}">
        <p14:creationId xmlns:p14="http://schemas.microsoft.com/office/powerpoint/2010/main" val="131900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15</a:t>
            </a:fld>
            <a:endParaRPr lang="en-US"/>
          </a:p>
        </p:txBody>
      </p:sp>
    </p:spTree>
    <p:extLst>
      <p:ext uri="{BB962C8B-B14F-4D97-AF65-F5344CB8AC3E}">
        <p14:creationId xmlns:p14="http://schemas.microsoft.com/office/powerpoint/2010/main" val="287455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16</a:t>
            </a:fld>
            <a:endParaRPr lang="en-US"/>
          </a:p>
        </p:txBody>
      </p:sp>
    </p:spTree>
    <p:extLst>
      <p:ext uri="{BB962C8B-B14F-4D97-AF65-F5344CB8AC3E}">
        <p14:creationId xmlns:p14="http://schemas.microsoft.com/office/powerpoint/2010/main" val="642706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17</a:t>
            </a:fld>
            <a:endParaRPr lang="en-US"/>
          </a:p>
        </p:txBody>
      </p:sp>
    </p:spTree>
    <p:extLst>
      <p:ext uri="{BB962C8B-B14F-4D97-AF65-F5344CB8AC3E}">
        <p14:creationId xmlns:p14="http://schemas.microsoft.com/office/powerpoint/2010/main" val="2104943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18</a:t>
            </a:fld>
            <a:endParaRPr lang="en-US"/>
          </a:p>
        </p:txBody>
      </p:sp>
    </p:spTree>
    <p:extLst>
      <p:ext uri="{BB962C8B-B14F-4D97-AF65-F5344CB8AC3E}">
        <p14:creationId xmlns:p14="http://schemas.microsoft.com/office/powerpoint/2010/main" val="1528592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19</a:t>
            </a:fld>
            <a:endParaRPr lang="en-US"/>
          </a:p>
        </p:txBody>
      </p:sp>
    </p:spTree>
    <p:extLst>
      <p:ext uri="{BB962C8B-B14F-4D97-AF65-F5344CB8AC3E}">
        <p14:creationId xmlns:p14="http://schemas.microsoft.com/office/powerpoint/2010/main" val="2879833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20</a:t>
            </a:fld>
            <a:endParaRPr lang="en-US"/>
          </a:p>
        </p:txBody>
      </p:sp>
    </p:spTree>
    <p:extLst>
      <p:ext uri="{BB962C8B-B14F-4D97-AF65-F5344CB8AC3E}">
        <p14:creationId xmlns:p14="http://schemas.microsoft.com/office/powerpoint/2010/main" val="268905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3</a:t>
            </a:fld>
            <a:endParaRPr lang="en-US"/>
          </a:p>
        </p:txBody>
      </p:sp>
    </p:spTree>
    <p:extLst>
      <p:ext uri="{BB962C8B-B14F-4D97-AF65-F5344CB8AC3E}">
        <p14:creationId xmlns:p14="http://schemas.microsoft.com/office/powerpoint/2010/main" val="4218335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21</a:t>
            </a:fld>
            <a:endParaRPr lang="en-US"/>
          </a:p>
        </p:txBody>
      </p:sp>
    </p:spTree>
    <p:extLst>
      <p:ext uri="{BB962C8B-B14F-4D97-AF65-F5344CB8AC3E}">
        <p14:creationId xmlns:p14="http://schemas.microsoft.com/office/powerpoint/2010/main" val="3304804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22</a:t>
            </a:fld>
            <a:endParaRPr lang="en-US"/>
          </a:p>
        </p:txBody>
      </p:sp>
    </p:spTree>
    <p:extLst>
      <p:ext uri="{BB962C8B-B14F-4D97-AF65-F5344CB8AC3E}">
        <p14:creationId xmlns:p14="http://schemas.microsoft.com/office/powerpoint/2010/main" val="371483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26</a:t>
            </a:fld>
            <a:endParaRPr lang="en-US"/>
          </a:p>
        </p:txBody>
      </p:sp>
    </p:spTree>
    <p:extLst>
      <p:ext uri="{BB962C8B-B14F-4D97-AF65-F5344CB8AC3E}">
        <p14:creationId xmlns:p14="http://schemas.microsoft.com/office/powerpoint/2010/main" val="1170813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27</a:t>
            </a:fld>
            <a:endParaRPr lang="en-US"/>
          </a:p>
        </p:txBody>
      </p:sp>
    </p:spTree>
    <p:extLst>
      <p:ext uri="{BB962C8B-B14F-4D97-AF65-F5344CB8AC3E}">
        <p14:creationId xmlns:p14="http://schemas.microsoft.com/office/powerpoint/2010/main" val="2075160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28</a:t>
            </a:fld>
            <a:endParaRPr lang="en-US"/>
          </a:p>
        </p:txBody>
      </p:sp>
    </p:spTree>
    <p:extLst>
      <p:ext uri="{BB962C8B-B14F-4D97-AF65-F5344CB8AC3E}">
        <p14:creationId xmlns:p14="http://schemas.microsoft.com/office/powerpoint/2010/main" val="46745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4</a:t>
            </a:fld>
            <a:endParaRPr lang="en-US"/>
          </a:p>
        </p:txBody>
      </p:sp>
    </p:spTree>
    <p:extLst>
      <p:ext uri="{BB962C8B-B14F-4D97-AF65-F5344CB8AC3E}">
        <p14:creationId xmlns:p14="http://schemas.microsoft.com/office/powerpoint/2010/main" val="239147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5</a:t>
            </a:fld>
            <a:endParaRPr lang="en-US"/>
          </a:p>
        </p:txBody>
      </p:sp>
    </p:spTree>
    <p:extLst>
      <p:ext uri="{BB962C8B-B14F-4D97-AF65-F5344CB8AC3E}">
        <p14:creationId xmlns:p14="http://schemas.microsoft.com/office/powerpoint/2010/main" val="2593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6</a:t>
            </a:fld>
            <a:endParaRPr lang="en-US"/>
          </a:p>
        </p:txBody>
      </p:sp>
    </p:spTree>
    <p:extLst>
      <p:ext uri="{BB962C8B-B14F-4D97-AF65-F5344CB8AC3E}">
        <p14:creationId xmlns:p14="http://schemas.microsoft.com/office/powerpoint/2010/main" val="32219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7</a:t>
            </a:fld>
            <a:endParaRPr lang="en-US"/>
          </a:p>
        </p:txBody>
      </p:sp>
    </p:spTree>
    <p:extLst>
      <p:ext uri="{BB962C8B-B14F-4D97-AF65-F5344CB8AC3E}">
        <p14:creationId xmlns:p14="http://schemas.microsoft.com/office/powerpoint/2010/main" val="284814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8</a:t>
            </a:fld>
            <a:endParaRPr lang="en-US"/>
          </a:p>
        </p:txBody>
      </p:sp>
    </p:spTree>
    <p:extLst>
      <p:ext uri="{BB962C8B-B14F-4D97-AF65-F5344CB8AC3E}">
        <p14:creationId xmlns:p14="http://schemas.microsoft.com/office/powerpoint/2010/main" val="939035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9</a:t>
            </a:fld>
            <a:endParaRPr lang="en-US"/>
          </a:p>
        </p:txBody>
      </p:sp>
    </p:spTree>
    <p:extLst>
      <p:ext uri="{BB962C8B-B14F-4D97-AF65-F5344CB8AC3E}">
        <p14:creationId xmlns:p14="http://schemas.microsoft.com/office/powerpoint/2010/main" val="40147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267D3A-53C5-436C-98E7-077C76BAA4B2}" type="slidenum">
              <a:rPr lang="en-US" smtClean="0"/>
              <a:t>10</a:t>
            </a:fld>
            <a:endParaRPr lang="en-US"/>
          </a:p>
        </p:txBody>
      </p:sp>
    </p:spTree>
    <p:extLst>
      <p:ext uri="{BB962C8B-B14F-4D97-AF65-F5344CB8AC3E}">
        <p14:creationId xmlns:p14="http://schemas.microsoft.com/office/powerpoint/2010/main" val="239776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DC083C6E-7422-6E47-BE94-E0E41A9C140A}"/>
              </a:ext>
            </a:extLst>
          </p:cNvPr>
          <p:cNvSpPr>
            <a:spLocks noGrp="1"/>
          </p:cNvSpPr>
          <p:nvPr>
            <p:ph type="title"/>
          </p:nvPr>
        </p:nvSpPr>
        <p:spPr>
          <a:xfrm>
            <a:off x="990600" y="2667000"/>
            <a:ext cx="6629400" cy="576783"/>
          </a:xfrm>
          <a:prstGeom prst="rect">
            <a:avLst/>
          </a:prstGeom>
        </p:spPr>
        <p:txBody>
          <a:bodyPr lIns="0" tIns="0" rIns="0" bIns="0" anchor="t" anchorCtr="0"/>
          <a:lstStyle>
            <a:lvl1pPr marL="0" indent="0">
              <a:tabLst/>
              <a:defRPr sz="40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1" name="Text Placeholder 2">
            <a:extLst>
              <a:ext uri="{FF2B5EF4-FFF2-40B4-BE49-F238E27FC236}">
                <a16:creationId xmlns:a16="http://schemas.microsoft.com/office/drawing/2014/main" id="{5E07F2B0-9F3A-594F-9555-9303D161A28A}"/>
              </a:ext>
            </a:extLst>
          </p:cNvPr>
          <p:cNvSpPr>
            <a:spLocks noGrp="1"/>
          </p:cNvSpPr>
          <p:nvPr>
            <p:ph type="body" sz="quarter" idx="15"/>
          </p:nvPr>
        </p:nvSpPr>
        <p:spPr>
          <a:xfrm>
            <a:off x="978568" y="6022063"/>
            <a:ext cx="5638800" cy="835937"/>
          </a:xfrm>
          <a:prstGeom prst="rect">
            <a:avLst/>
          </a:prstGeom>
        </p:spPr>
        <p:txBody>
          <a:bodyPr lIns="0"/>
          <a:lstStyle>
            <a:lvl1pPr marL="0" indent="0">
              <a:buNone/>
              <a:defRPr sz="2000" b="1">
                <a:solidFill>
                  <a:schemeClr val="bg2"/>
                </a:solidFill>
                <a:latin typeface="Calibri" panose="020F0502020204030204" pitchFamily="34" charset="0"/>
                <a:cs typeface="Calibri" panose="020F0502020204030204" pitchFamily="34" charset="0"/>
              </a:defRPr>
            </a:lvl1pPr>
            <a:lvl2pPr marL="457200" indent="0">
              <a:buNone/>
              <a:defRPr sz="1400">
                <a:solidFill>
                  <a:schemeClr val="bg2"/>
                </a:solidFill>
              </a:defRPr>
            </a:lvl2pPr>
            <a:lvl3pPr>
              <a:defRPr sz="1400">
                <a:solidFill>
                  <a:schemeClr val="bg2"/>
                </a:solidFill>
              </a:defRPr>
            </a:lvl3pPr>
            <a:lvl4pPr>
              <a:defRPr sz="1400">
                <a:solidFill>
                  <a:schemeClr val="bg2"/>
                </a:solidFill>
              </a:defRPr>
            </a:lvl4pPr>
            <a:lvl5pPr>
              <a:defRPr sz="1400">
                <a:solidFill>
                  <a:schemeClr val="bg2"/>
                </a:solidFill>
              </a:defRPr>
            </a:lvl5pPr>
          </a:lstStyle>
          <a:p>
            <a:pPr lvl="0"/>
            <a:r>
              <a:rPr lang="en-US" dirty="0"/>
              <a:t>Edit Master text styles</a:t>
            </a:r>
          </a:p>
        </p:txBody>
      </p:sp>
      <p:sp>
        <p:nvSpPr>
          <p:cNvPr id="7" name="Text Placeholder 2">
            <a:extLst>
              <a:ext uri="{FF2B5EF4-FFF2-40B4-BE49-F238E27FC236}">
                <a16:creationId xmlns:a16="http://schemas.microsoft.com/office/drawing/2014/main" id="{E80520C7-C675-2D42-BE53-5FA6FE70D0EE}"/>
              </a:ext>
            </a:extLst>
          </p:cNvPr>
          <p:cNvSpPr>
            <a:spLocks noGrp="1"/>
          </p:cNvSpPr>
          <p:nvPr>
            <p:ph type="body" sz="quarter" idx="14"/>
          </p:nvPr>
        </p:nvSpPr>
        <p:spPr>
          <a:xfrm>
            <a:off x="990600" y="5029200"/>
            <a:ext cx="5638800" cy="805383"/>
          </a:xfrm>
          <a:prstGeom prst="rect">
            <a:avLst/>
          </a:prstGeom>
        </p:spPr>
        <p:txBody>
          <a:bodyPr lIns="0"/>
          <a:lstStyle>
            <a:lvl1pPr marL="0" indent="0">
              <a:lnSpc>
                <a:spcPct val="100000"/>
              </a:lnSpc>
              <a:buNone/>
              <a:defRPr sz="2000">
                <a:solidFill>
                  <a:schemeClr val="bg2"/>
                </a:solidFill>
                <a:latin typeface="Calibri" panose="020F0502020204030204" pitchFamily="34" charset="0"/>
                <a:cs typeface="Calibri" panose="020F0502020204030204" pitchFamily="34" charset="0"/>
              </a:defRPr>
            </a:lvl1pPr>
            <a:lvl2pPr marL="457200" indent="0">
              <a:buNone/>
              <a:defRPr sz="1400">
                <a:solidFill>
                  <a:schemeClr val="bg2"/>
                </a:solidFill>
              </a:defRPr>
            </a:lvl2pPr>
            <a:lvl3pPr>
              <a:defRPr sz="1400">
                <a:solidFill>
                  <a:schemeClr val="bg2"/>
                </a:solidFill>
              </a:defRPr>
            </a:lvl3pPr>
            <a:lvl4pPr>
              <a:defRPr sz="1400">
                <a:solidFill>
                  <a:schemeClr val="bg2"/>
                </a:solidFill>
              </a:defRPr>
            </a:lvl4pPr>
            <a:lvl5pPr>
              <a:defRPr sz="1400">
                <a:solidFill>
                  <a:schemeClr val="bg2"/>
                </a:solidFill>
              </a:defRPr>
            </a:lvl5pPr>
          </a:lstStyle>
          <a:p>
            <a:pPr lvl="0"/>
            <a:r>
              <a:rPr lang="en-US" dirty="0"/>
              <a:t>Edit Master text styles</a:t>
            </a:r>
          </a:p>
        </p:txBody>
      </p:sp>
    </p:spTree>
    <p:extLst>
      <p:ext uri="{BB962C8B-B14F-4D97-AF65-F5344CB8AC3E}">
        <p14:creationId xmlns:p14="http://schemas.microsoft.com/office/powerpoint/2010/main" val="713256891"/>
      </p:ext>
    </p:extLst>
  </p:cSld>
  <p:clrMapOvr>
    <a:masterClrMapping/>
  </p:clrMapOvr>
  <p:transition>
    <p:fade/>
  </p:transition>
  <p:extLst>
    <p:ext uri="{DCECCB84-F9BA-43D5-87BE-67443E8EF086}">
      <p15:sldGuideLst xmlns:p15="http://schemas.microsoft.com/office/powerpoint/2012/main">
        <p15:guide id="1" pos="6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REENSHOT">
    <p:bg>
      <p:bgPr>
        <a:solidFill>
          <a:schemeClr val="bg2"/>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CFD7105-F563-564C-9F5D-CB65152F72F4}"/>
              </a:ext>
            </a:extLst>
          </p:cNvPr>
          <p:cNvSpPr/>
          <p:nvPr userDrawn="1"/>
        </p:nvSpPr>
        <p:spPr>
          <a:xfrm rot="10800000">
            <a:off x="-19878" y="0"/>
            <a:ext cx="12211878" cy="4962766"/>
          </a:xfrm>
          <a:custGeom>
            <a:avLst/>
            <a:gdLst>
              <a:gd name="connsiteX0" fmla="*/ 0 w 12192000"/>
              <a:gd name="connsiteY0" fmla="*/ 0 h 4028488"/>
              <a:gd name="connsiteX1" fmla="*/ 12192000 w 12192000"/>
              <a:gd name="connsiteY1" fmla="*/ 0 h 4028488"/>
              <a:gd name="connsiteX2" fmla="*/ 12192000 w 12192000"/>
              <a:gd name="connsiteY2" fmla="*/ 4028488 h 4028488"/>
              <a:gd name="connsiteX3" fmla="*/ 0 w 12192000"/>
              <a:gd name="connsiteY3" fmla="*/ 4028488 h 4028488"/>
              <a:gd name="connsiteX4" fmla="*/ 0 w 12192000"/>
              <a:gd name="connsiteY4" fmla="*/ 0 h 4028488"/>
              <a:gd name="connsiteX0" fmla="*/ 0 w 12192000"/>
              <a:gd name="connsiteY0" fmla="*/ 1172817 h 5201305"/>
              <a:gd name="connsiteX1" fmla="*/ 12192000 w 12192000"/>
              <a:gd name="connsiteY1" fmla="*/ 0 h 5201305"/>
              <a:gd name="connsiteX2" fmla="*/ 12192000 w 12192000"/>
              <a:gd name="connsiteY2" fmla="*/ 5201305 h 5201305"/>
              <a:gd name="connsiteX3" fmla="*/ 0 w 12192000"/>
              <a:gd name="connsiteY3" fmla="*/ 5201305 h 5201305"/>
              <a:gd name="connsiteX4" fmla="*/ 0 w 12192000"/>
              <a:gd name="connsiteY4" fmla="*/ 1172817 h 5201305"/>
              <a:gd name="connsiteX0" fmla="*/ 0 w 12231756"/>
              <a:gd name="connsiteY0" fmla="*/ 914400 h 4942888"/>
              <a:gd name="connsiteX1" fmla="*/ 12231756 w 12231756"/>
              <a:gd name="connsiteY1" fmla="*/ 0 h 4942888"/>
              <a:gd name="connsiteX2" fmla="*/ 12192000 w 12231756"/>
              <a:gd name="connsiteY2" fmla="*/ 4942888 h 4942888"/>
              <a:gd name="connsiteX3" fmla="*/ 0 w 12231756"/>
              <a:gd name="connsiteY3" fmla="*/ 4942888 h 4942888"/>
              <a:gd name="connsiteX4" fmla="*/ 0 w 12231756"/>
              <a:gd name="connsiteY4" fmla="*/ 914400 h 4942888"/>
              <a:gd name="connsiteX0" fmla="*/ 0 w 12211878"/>
              <a:gd name="connsiteY0" fmla="*/ 934278 h 4962766"/>
              <a:gd name="connsiteX1" fmla="*/ 12211878 w 12211878"/>
              <a:gd name="connsiteY1" fmla="*/ 0 h 4962766"/>
              <a:gd name="connsiteX2" fmla="*/ 12192000 w 12211878"/>
              <a:gd name="connsiteY2" fmla="*/ 4962766 h 4962766"/>
              <a:gd name="connsiteX3" fmla="*/ 0 w 12211878"/>
              <a:gd name="connsiteY3" fmla="*/ 4962766 h 4962766"/>
              <a:gd name="connsiteX4" fmla="*/ 0 w 12211878"/>
              <a:gd name="connsiteY4" fmla="*/ 934278 h 496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878" h="4962766">
                <a:moveTo>
                  <a:pt x="0" y="934278"/>
                </a:moveTo>
                <a:lnTo>
                  <a:pt x="12211878" y="0"/>
                </a:lnTo>
                <a:lnTo>
                  <a:pt x="12192000" y="4962766"/>
                </a:lnTo>
                <a:lnTo>
                  <a:pt x="0" y="4962766"/>
                </a:lnTo>
                <a:lnTo>
                  <a:pt x="0" y="93427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8D95F96-B341-B146-80F4-B8ACA3691627}"/>
              </a:ext>
            </a:extLst>
          </p:cNvPr>
          <p:cNvSpPr>
            <a:spLocks noGrp="1"/>
          </p:cNvSpPr>
          <p:nvPr>
            <p:ph type="title"/>
          </p:nvPr>
        </p:nvSpPr>
        <p:spPr>
          <a:xfrm>
            <a:off x="990600" y="381000"/>
            <a:ext cx="10210800" cy="576783"/>
          </a:xfrm>
          <a:prstGeom prst="rect">
            <a:avLst/>
          </a:prstGeom>
          <a:ln>
            <a:noFill/>
          </a:ln>
        </p:spPr>
        <p:txBody>
          <a:bodyPr lIns="0" tIns="0" rIns="0" bIns="0" anchor="b" anchorCtr="0"/>
          <a:lstStyle>
            <a:lvl1pPr marL="0" indent="0">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F7EC807-BE13-394F-8836-17A1C303F524}"/>
              </a:ext>
            </a:extLst>
          </p:cNvPr>
          <p:cNvSpPr/>
          <p:nvPr userDrawn="1"/>
        </p:nvSpPr>
        <p:spPr>
          <a:xfrm>
            <a:off x="990600" y="1151776"/>
            <a:ext cx="719137"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2" name="Text Placeholder 3">
            <a:extLst>
              <a:ext uri="{FF2B5EF4-FFF2-40B4-BE49-F238E27FC236}">
                <a16:creationId xmlns:a16="http://schemas.microsoft.com/office/drawing/2014/main" id="{4688F6C2-F388-4B4F-8C2E-B90886CD48CE}"/>
              </a:ext>
            </a:extLst>
          </p:cNvPr>
          <p:cNvSpPr>
            <a:spLocks noGrp="1"/>
          </p:cNvSpPr>
          <p:nvPr>
            <p:ph type="body" sz="quarter" idx="13"/>
          </p:nvPr>
        </p:nvSpPr>
        <p:spPr>
          <a:xfrm>
            <a:off x="990600" y="1536523"/>
            <a:ext cx="10258426" cy="4060825"/>
          </a:xfrm>
          <a:prstGeom prst="rect">
            <a:avLst/>
          </a:prstGeom>
        </p:spPr>
        <p:txBody>
          <a:bodyPr lIns="0" tIns="0" rIns="0" bIns="0"/>
          <a:lstStyle>
            <a:lvl1pPr>
              <a:lnSpc>
                <a:spcPct val="130000"/>
              </a:lnSpc>
              <a:buClr>
                <a:schemeClr val="accent6"/>
              </a:buClr>
              <a:defRPr sz="2000">
                <a:solidFill>
                  <a:schemeClr val="bg2"/>
                </a:solidFill>
              </a:defRPr>
            </a:lvl1pPr>
            <a:lvl2pPr marL="685800" indent="-228600">
              <a:lnSpc>
                <a:spcPct val="130000"/>
              </a:lnSpc>
              <a:buClr>
                <a:schemeClr val="accent6"/>
              </a:buClr>
              <a:buFont typeface="Wingdings" pitchFamily="2" charset="2"/>
              <a:buChar char="§"/>
              <a:defRPr sz="2000">
                <a:solidFill>
                  <a:schemeClr val="bg2"/>
                </a:solidFill>
              </a:defRPr>
            </a:lvl2pPr>
            <a:lvl3pPr marL="1143000" indent="-228600">
              <a:lnSpc>
                <a:spcPct val="130000"/>
              </a:lnSpc>
              <a:buClr>
                <a:schemeClr val="accent6"/>
              </a:buClr>
              <a:buFont typeface="Courier New" panose="02070309020205020404" pitchFamily="49" charset="0"/>
              <a:buChar char="o"/>
              <a:defRPr sz="2000">
                <a:solidFill>
                  <a:schemeClr val="bg2"/>
                </a:solidFill>
              </a:defRPr>
            </a:lvl3pPr>
            <a:lvl4pPr marL="1600200" indent="-228600">
              <a:lnSpc>
                <a:spcPct val="130000"/>
              </a:lnSpc>
              <a:buClr>
                <a:schemeClr val="accent6"/>
              </a:buClr>
              <a:buFont typeface="System Font Regular"/>
              <a:buChar char="-"/>
              <a:defRPr sz="2000">
                <a:solidFill>
                  <a:schemeClr val="bg2"/>
                </a:solidFill>
              </a:defRPr>
            </a:lvl4pPr>
            <a:lvl5pPr>
              <a:lnSpc>
                <a:spcPct val="130000"/>
              </a:lnSpc>
              <a:buClr>
                <a:schemeClr val="accent6"/>
              </a:buClr>
              <a:defRPr sz="2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pic>
        <p:nvPicPr>
          <p:cNvPr id="7" name="Picture 6">
            <a:extLst>
              <a:ext uri="{FF2B5EF4-FFF2-40B4-BE49-F238E27FC236}">
                <a16:creationId xmlns:a16="http://schemas.microsoft.com/office/drawing/2014/main" id="{5C711EB5-0E82-0E46-B580-A27C03B16A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0167" y="6303216"/>
            <a:ext cx="1691666" cy="439394"/>
          </a:xfrm>
          <a:prstGeom prst="rect">
            <a:avLst/>
          </a:prstGeom>
        </p:spPr>
      </p:pic>
    </p:spTree>
    <p:extLst>
      <p:ext uri="{BB962C8B-B14F-4D97-AF65-F5344CB8AC3E}">
        <p14:creationId xmlns:p14="http://schemas.microsoft.com/office/powerpoint/2010/main" val="2200759018"/>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2"/>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7AADDCC7-1D60-164E-9290-5827164695A9}"/>
              </a:ext>
            </a:extLst>
          </p:cNvPr>
          <p:cNvSpPr/>
          <p:nvPr userDrawn="1"/>
        </p:nvSpPr>
        <p:spPr>
          <a:xfrm rot="10800000">
            <a:off x="-32084" y="-16924"/>
            <a:ext cx="12241670" cy="2845208"/>
          </a:xfrm>
          <a:custGeom>
            <a:avLst/>
            <a:gdLst>
              <a:gd name="connsiteX0" fmla="*/ 0 w 12192000"/>
              <a:gd name="connsiteY0" fmla="*/ 0 h 4028488"/>
              <a:gd name="connsiteX1" fmla="*/ 12192000 w 12192000"/>
              <a:gd name="connsiteY1" fmla="*/ 0 h 4028488"/>
              <a:gd name="connsiteX2" fmla="*/ 12192000 w 12192000"/>
              <a:gd name="connsiteY2" fmla="*/ 4028488 h 4028488"/>
              <a:gd name="connsiteX3" fmla="*/ 0 w 12192000"/>
              <a:gd name="connsiteY3" fmla="*/ 4028488 h 4028488"/>
              <a:gd name="connsiteX4" fmla="*/ 0 w 12192000"/>
              <a:gd name="connsiteY4" fmla="*/ 0 h 4028488"/>
              <a:gd name="connsiteX0" fmla="*/ 0 w 12192000"/>
              <a:gd name="connsiteY0" fmla="*/ 1172817 h 5201305"/>
              <a:gd name="connsiteX1" fmla="*/ 12192000 w 12192000"/>
              <a:gd name="connsiteY1" fmla="*/ 0 h 5201305"/>
              <a:gd name="connsiteX2" fmla="*/ 12192000 w 12192000"/>
              <a:gd name="connsiteY2" fmla="*/ 5201305 h 5201305"/>
              <a:gd name="connsiteX3" fmla="*/ 0 w 12192000"/>
              <a:gd name="connsiteY3" fmla="*/ 5201305 h 5201305"/>
              <a:gd name="connsiteX4" fmla="*/ 0 w 12192000"/>
              <a:gd name="connsiteY4" fmla="*/ 1172817 h 5201305"/>
              <a:gd name="connsiteX0" fmla="*/ 0 w 12231756"/>
              <a:gd name="connsiteY0" fmla="*/ 914400 h 4942888"/>
              <a:gd name="connsiteX1" fmla="*/ 12231756 w 12231756"/>
              <a:gd name="connsiteY1" fmla="*/ 0 h 4942888"/>
              <a:gd name="connsiteX2" fmla="*/ 12192000 w 12231756"/>
              <a:gd name="connsiteY2" fmla="*/ 4942888 h 4942888"/>
              <a:gd name="connsiteX3" fmla="*/ 0 w 12231756"/>
              <a:gd name="connsiteY3" fmla="*/ 4942888 h 4942888"/>
              <a:gd name="connsiteX4" fmla="*/ 0 w 12231756"/>
              <a:gd name="connsiteY4" fmla="*/ 914400 h 4942888"/>
              <a:gd name="connsiteX0" fmla="*/ 0 w 12211878"/>
              <a:gd name="connsiteY0" fmla="*/ 934278 h 4962766"/>
              <a:gd name="connsiteX1" fmla="*/ 12211878 w 12211878"/>
              <a:gd name="connsiteY1" fmla="*/ 0 h 4962766"/>
              <a:gd name="connsiteX2" fmla="*/ 12192000 w 12211878"/>
              <a:gd name="connsiteY2" fmla="*/ 4962766 h 4962766"/>
              <a:gd name="connsiteX3" fmla="*/ 0 w 12211878"/>
              <a:gd name="connsiteY3" fmla="*/ 4962766 h 4962766"/>
              <a:gd name="connsiteX4" fmla="*/ 0 w 12211878"/>
              <a:gd name="connsiteY4" fmla="*/ 934278 h 4962766"/>
              <a:gd name="connsiteX0" fmla="*/ 0 w 12227920"/>
              <a:gd name="connsiteY0" fmla="*/ 1239078 h 4962766"/>
              <a:gd name="connsiteX1" fmla="*/ 12227920 w 12227920"/>
              <a:gd name="connsiteY1" fmla="*/ 0 h 4962766"/>
              <a:gd name="connsiteX2" fmla="*/ 12208042 w 12227920"/>
              <a:gd name="connsiteY2" fmla="*/ 4962766 h 4962766"/>
              <a:gd name="connsiteX3" fmla="*/ 16042 w 12227920"/>
              <a:gd name="connsiteY3" fmla="*/ 4962766 h 4962766"/>
              <a:gd name="connsiteX4" fmla="*/ 0 w 12227920"/>
              <a:gd name="connsiteY4" fmla="*/ 1239078 h 4962766"/>
              <a:gd name="connsiteX0" fmla="*/ 0 w 12227920"/>
              <a:gd name="connsiteY0" fmla="*/ 1239078 h 4962766"/>
              <a:gd name="connsiteX1" fmla="*/ 12227920 w 12227920"/>
              <a:gd name="connsiteY1" fmla="*/ 0 h 4962766"/>
              <a:gd name="connsiteX2" fmla="*/ 12031579 w 12227920"/>
              <a:gd name="connsiteY2" fmla="*/ 3839819 h 4962766"/>
              <a:gd name="connsiteX3" fmla="*/ 16042 w 12227920"/>
              <a:gd name="connsiteY3" fmla="*/ 4962766 h 4962766"/>
              <a:gd name="connsiteX4" fmla="*/ 0 w 12227920"/>
              <a:gd name="connsiteY4" fmla="*/ 1239078 h 4962766"/>
              <a:gd name="connsiteX0" fmla="*/ 0 w 12240126"/>
              <a:gd name="connsiteY0" fmla="*/ 1239078 h 4962766"/>
              <a:gd name="connsiteX1" fmla="*/ 12227920 w 12240126"/>
              <a:gd name="connsiteY1" fmla="*/ 0 h 4962766"/>
              <a:gd name="connsiteX2" fmla="*/ 12240126 w 12240126"/>
              <a:gd name="connsiteY2" fmla="*/ 2829166 h 4962766"/>
              <a:gd name="connsiteX3" fmla="*/ 16042 w 12240126"/>
              <a:gd name="connsiteY3" fmla="*/ 4962766 h 4962766"/>
              <a:gd name="connsiteX4" fmla="*/ 0 w 12240126"/>
              <a:gd name="connsiteY4" fmla="*/ 1239078 h 4962766"/>
              <a:gd name="connsiteX0" fmla="*/ 112464 w 12352590"/>
              <a:gd name="connsiteY0" fmla="*/ 1239078 h 2829166"/>
              <a:gd name="connsiteX1" fmla="*/ 12340384 w 12352590"/>
              <a:gd name="connsiteY1" fmla="*/ 0 h 2829166"/>
              <a:gd name="connsiteX2" fmla="*/ 12352590 w 12352590"/>
              <a:gd name="connsiteY2" fmla="*/ 2829166 h 2829166"/>
              <a:gd name="connsiteX3" fmla="*/ 169 w 12352590"/>
              <a:gd name="connsiteY3" fmla="*/ 2315819 h 2829166"/>
              <a:gd name="connsiteX4" fmla="*/ 112464 w 12352590"/>
              <a:gd name="connsiteY4" fmla="*/ 1239078 h 2829166"/>
              <a:gd name="connsiteX0" fmla="*/ 1544 w 12241670"/>
              <a:gd name="connsiteY0" fmla="*/ 1239078 h 2845208"/>
              <a:gd name="connsiteX1" fmla="*/ 12229464 w 12241670"/>
              <a:gd name="connsiteY1" fmla="*/ 0 h 2845208"/>
              <a:gd name="connsiteX2" fmla="*/ 12241670 w 12241670"/>
              <a:gd name="connsiteY2" fmla="*/ 2829166 h 2845208"/>
              <a:gd name="connsiteX3" fmla="*/ 1544 w 12241670"/>
              <a:gd name="connsiteY3" fmla="*/ 2845208 h 2845208"/>
              <a:gd name="connsiteX4" fmla="*/ 1544 w 12241670"/>
              <a:gd name="connsiteY4" fmla="*/ 1239078 h 2845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1670" h="2845208">
                <a:moveTo>
                  <a:pt x="1544" y="1239078"/>
                </a:moveTo>
                <a:lnTo>
                  <a:pt x="12229464" y="0"/>
                </a:lnTo>
                <a:cubicBezTo>
                  <a:pt x="12233533" y="943055"/>
                  <a:pt x="12237601" y="1886111"/>
                  <a:pt x="12241670" y="2829166"/>
                </a:cubicBezTo>
                <a:lnTo>
                  <a:pt x="1544" y="2845208"/>
                </a:lnTo>
                <a:cubicBezTo>
                  <a:pt x="-3803" y="1603979"/>
                  <a:pt x="6891" y="2480307"/>
                  <a:pt x="1544" y="123907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4217" y="1786711"/>
            <a:ext cx="3443566" cy="772271"/>
          </a:xfrm>
          <a:prstGeom prst="rect">
            <a:avLst/>
          </a:prstGeom>
        </p:spPr>
      </p:pic>
      <p:sp>
        <p:nvSpPr>
          <p:cNvPr id="10" name="Title 1">
            <a:extLst>
              <a:ext uri="{FF2B5EF4-FFF2-40B4-BE49-F238E27FC236}">
                <a16:creationId xmlns:a16="http://schemas.microsoft.com/office/drawing/2014/main" id="{EF0E78D8-9E8B-274D-A231-DDF885BA8E8E}"/>
              </a:ext>
            </a:extLst>
          </p:cNvPr>
          <p:cNvSpPr>
            <a:spLocks noGrp="1"/>
          </p:cNvSpPr>
          <p:nvPr>
            <p:ph type="title"/>
          </p:nvPr>
        </p:nvSpPr>
        <p:spPr>
          <a:xfrm>
            <a:off x="990600" y="3276600"/>
            <a:ext cx="10210800" cy="576783"/>
          </a:xfrm>
          <a:prstGeom prst="rect">
            <a:avLst/>
          </a:prstGeom>
        </p:spPr>
        <p:txBody>
          <a:bodyPr lIns="0" tIns="0" rIns="0" bIns="0"/>
          <a:lstStyle>
            <a:lvl1pPr marL="0" indent="0" algn="ctr">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918982922"/>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sp>
        <p:nvSpPr>
          <p:cNvPr id="7" name="Snip Single Corner Rectangle 6">
            <a:extLst>
              <a:ext uri="{FF2B5EF4-FFF2-40B4-BE49-F238E27FC236}">
                <a16:creationId xmlns:a16="http://schemas.microsoft.com/office/drawing/2014/main" id="{EE9E20E4-8A09-9048-B6C7-4FADCB61D49C}"/>
              </a:ext>
            </a:extLst>
          </p:cNvPr>
          <p:cNvSpPr/>
          <p:nvPr userDrawn="1"/>
        </p:nvSpPr>
        <p:spPr>
          <a:xfrm rot="10800000" flipH="1">
            <a:off x="-1184" y="0"/>
            <a:ext cx="12193184" cy="6281928"/>
          </a:xfrm>
          <a:custGeom>
            <a:avLst/>
            <a:gdLst>
              <a:gd name="connsiteX0" fmla="*/ 0 w 12191999"/>
              <a:gd name="connsiteY0" fmla="*/ 0 h 6858000"/>
              <a:gd name="connsiteX1" fmla="*/ 8762999 w 12191999"/>
              <a:gd name="connsiteY1" fmla="*/ 0 h 6858000"/>
              <a:gd name="connsiteX2" fmla="*/ 12191999 w 12191999"/>
              <a:gd name="connsiteY2" fmla="*/ 3429000 h 6858000"/>
              <a:gd name="connsiteX3" fmla="*/ 12191999 w 12191999"/>
              <a:gd name="connsiteY3" fmla="*/ 6858000 h 6858000"/>
              <a:gd name="connsiteX4" fmla="*/ 0 w 12191999"/>
              <a:gd name="connsiteY4" fmla="*/ 6858000 h 6858000"/>
              <a:gd name="connsiteX5" fmla="*/ 0 w 12191999"/>
              <a:gd name="connsiteY5" fmla="*/ 0 h 6858000"/>
              <a:gd name="connsiteX0" fmla="*/ 0 w 12191999"/>
              <a:gd name="connsiteY0" fmla="*/ 0 h 6858000"/>
              <a:gd name="connsiteX1" fmla="*/ 6705599 w 12191999"/>
              <a:gd name="connsiteY1" fmla="*/ 9144 h 6858000"/>
              <a:gd name="connsiteX2" fmla="*/ 12191999 w 12191999"/>
              <a:gd name="connsiteY2" fmla="*/ 3429000 h 6858000"/>
              <a:gd name="connsiteX3" fmla="*/ 12191999 w 12191999"/>
              <a:gd name="connsiteY3" fmla="*/ 6858000 h 6858000"/>
              <a:gd name="connsiteX4" fmla="*/ 0 w 12191999"/>
              <a:gd name="connsiteY4" fmla="*/ 6858000 h 6858000"/>
              <a:gd name="connsiteX5" fmla="*/ 0 w 12191999"/>
              <a:gd name="connsiteY5" fmla="*/ 0 h 6858000"/>
              <a:gd name="connsiteX0" fmla="*/ 0 w 12201143"/>
              <a:gd name="connsiteY0" fmla="*/ 0 h 6858000"/>
              <a:gd name="connsiteX1" fmla="*/ 6705599 w 12201143"/>
              <a:gd name="connsiteY1" fmla="*/ 9144 h 6858000"/>
              <a:gd name="connsiteX2" fmla="*/ 12201143 w 12201143"/>
              <a:gd name="connsiteY2" fmla="*/ 1344168 h 6858000"/>
              <a:gd name="connsiteX3" fmla="*/ 12191999 w 12201143"/>
              <a:gd name="connsiteY3" fmla="*/ 6858000 h 6858000"/>
              <a:gd name="connsiteX4" fmla="*/ 0 w 12201143"/>
              <a:gd name="connsiteY4" fmla="*/ 6858000 h 6858000"/>
              <a:gd name="connsiteX5" fmla="*/ 0 w 12201143"/>
              <a:gd name="connsiteY5" fmla="*/ 0 h 6858000"/>
              <a:gd name="connsiteX0" fmla="*/ 0 w 12201143"/>
              <a:gd name="connsiteY0" fmla="*/ 0 h 6858000"/>
              <a:gd name="connsiteX1" fmla="*/ 3614927 w 12201143"/>
              <a:gd name="connsiteY1" fmla="*/ 18288 h 6858000"/>
              <a:gd name="connsiteX2" fmla="*/ 12201143 w 12201143"/>
              <a:gd name="connsiteY2" fmla="*/ 1344168 h 6858000"/>
              <a:gd name="connsiteX3" fmla="*/ 12191999 w 12201143"/>
              <a:gd name="connsiteY3" fmla="*/ 6858000 h 6858000"/>
              <a:gd name="connsiteX4" fmla="*/ 0 w 12201143"/>
              <a:gd name="connsiteY4" fmla="*/ 6858000 h 6858000"/>
              <a:gd name="connsiteX5" fmla="*/ 0 w 12201143"/>
              <a:gd name="connsiteY5" fmla="*/ 0 h 6858000"/>
              <a:gd name="connsiteX0" fmla="*/ 33529 w 12234672"/>
              <a:gd name="connsiteY0" fmla="*/ 9144 h 6867144"/>
              <a:gd name="connsiteX1" fmla="*/ 0 w 12234672"/>
              <a:gd name="connsiteY1" fmla="*/ 0 h 6867144"/>
              <a:gd name="connsiteX2" fmla="*/ 12234672 w 12234672"/>
              <a:gd name="connsiteY2" fmla="*/ 1353312 h 6867144"/>
              <a:gd name="connsiteX3" fmla="*/ 12225528 w 12234672"/>
              <a:gd name="connsiteY3" fmla="*/ 6867144 h 6867144"/>
              <a:gd name="connsiteX4" fmla="*/ 33529 w 12234672"/>
              <a:gd name="connsiteY4" fmla="*/ 6867144 h 6867144"/>
              <a:gd name="connsiteX5" fmla="*/ 33529 w 12234672"/>
              <a:gd name="connsiteY5" fmla="*/ 9144 h 6867144"/>
              <a:gd name="connsiteX0" fmla="*/ 15241 w 12234672"/>
              <a:gd name="connsiteY0" fmla="*/ 777240 h 6867144"/>
              <a:gd name="connsiteX1" fmla="*/ 0 w 12234672"/>
              <a:gd name="connsiteY1" fmla="*/ 0 h 6867144"/>
              <a:gd name="connsiteX2" fmla="*/ 12234672 w 12234672"/>
              <a:gd name="connsiteY2" fmla="*/ 1353312 h 6867144"/>
              <a:gd name="connsiteX3" fmla="*/ 12225528 w 12234672"/>
              <a:gd name="connsiteY3" fmla="*/ 6867144 h 6867144"/>
              <a:gd name="connsiteX4" fmla="*/ 33529 w 12234672"/>
              <a:gd name="connsiteY4" fmla="*/ 6867144 h 6867144"/>
              <a:gd name="connsiteX5" fmla="*/ 15241 w 12234672"/>
              <a:gd name="connsiteY5" fmla="*/ 777240 h 6867144"/>
              <a:gd name="connsiteX0" fmla="*/ 15241 w 12234672"/>
              <a:gd name="connsiteY0" fmla="*/ 9144 h 6099048"/>
              <a:gd name="connsiteX1" fmla="*/ 0 w 12234672"/>
              <a:gd name="connsiteY1" fmla="*/ 0 h 6099048"/>
              <a:gd name="connsiteX2" fmla="*/ 12234672 w 12234672"/>
              <a:gd name="connsiteY2" fmla="*/ 585216 h 6099048"/>
              <a:gd name="connsiteX3" fmla="*/ 12225528 w 12234672"/>
              <a:gd name="connsiteY3" fmla="*/ 6099048 h 6099048"/>
              <a:gd name="connsiteX4" fmla="*/ 33529 w 12234672"/>
              <a:gd name="connsiteY4" fmla="*/ 6099048 h 6099048"/>
              <a:gd name="connsiteX5" fmla="*/ 15241 w 12234672"/>
              <a:gd name="connsiteY5" fmla="*/ 9144 h 6099048"/>
              <a:gd name="connsiteX0" fmla="*/ 15241 w 12234672"/>
              <a:gd name="connsiteY0" fmla="*/ 9144 h 6099048"/>
              <a:gd name="connsiteX1" fmla="*/ 0 w 12234672"/>
              <a:gd name="connsiteY1" fmla="*/ 0 h 6099048"/>
              <a:gd name="connsiteX2" fmla="*/ 12234672 w 12234672"/>
              <a:gd name="connsiteY2" fmla="*/ 868680 h 6099048"/>
              <a:gd name="connsiteX3" fmla="*/ 12225528 w 12234672"/>
              <a:gd name="connsiteY3" fmla="*/ 6099048 h 6099048"/>
              <a:gd name="connsiteX4" fmla="*/ 33529 w 12234672"/>
              <a:gd name="connsiteY4" fmla="*/ 6099048 h 6099048"/>
              <a:gd name="connsiteX5" fmla="*/ 15241 w 12234672"/>
              <a:gd name="connsiteY5" fmla="*/ 9144 h 6099048"/>
              <a:gd name="connsiteX0" fmla="*/ 33529 w 12234672"/>
              <a:gd name="connsiteY0" fmla="*/ 0 h 6483096"/>
              <a:gd name="connsiteX1" fmla="*/ 0 w 12234672"/>
              <a:gd name="connsiteY1" fmla="*/ 384048 h 6483096"/>
              <a:gd name="connsiteX2" fmla="*/ 12234672 w 12234672"/>
              <a:gd name="connsiteY2" fmla="*/ 1252728 h 6483096"/>
              <a:gd name="connsiteX3" fmla="*/ 12225528 w 12234672"/>
              <a:gd name="connsiteY3" fmla="*/ 6483096 h 6483096"/>
              <a:gd name="connsiteX4" fmla="*/ 33529 w 12234672"/>
              <a:gd name="connsiteY4" fmla="*/ 6483096 h 6483096"/>
              <a:gd name="connsiteX5" fmla="*/ 33529 w 12234672"/>
              <a:gd name="connsiteY5" fmla="*/ 0 h 6483096"/>
              <a:gd name="connsiteX0" fmla="*/ 33529 w 12234672"/>
              <a:gd name="connsiteY0" fmla="*/ 6099048 h 6099048"/>
              <a:gd name="connsiteX1" fmla="*/ 0 w 12234672"/>
              <a:gd name="connsiteY1" fmla="*/ 0 h 6099048"/>
              <a:gd name="connsiteX2" fmla="*/ 12234672 w 12234672"/>
              <a:gd name="connsiteY2" fmla="*/ 868680 h 6099048"/>
              <a:gd name="connsiteX3" fmla="*/ 12225528 w 12234672"/>
              <a:gd name="connsiteY3" fmla="*/ 6099048 h 6099048"/>
              <a:gd name="connsiteX4" fmla="*/ 33529 w 12234672"/>
              <a:gd name="connsiteY4" fmla="*/ 6099048 h 6099048"/>
              <a:gd name="connsiteX0" fmla="*/ 15241 w 12216384"/>
              <a:gd name="connsiteY0" fmla="*/ 6428232 h 6428232"/>
              <a:gd name="connsiteX1" fmla="*/ 0 w 12216384"/>
              <a:gd name="connsiteY1" fmla="*/ 0 h 6428232"/>
              <a:gd name="connsiteX2" fmla="*/ 12216384 w 12216384"/>
              <a:gd name="connsiteY2" fmla="*/ 1197864 h 6428232"/>
              <a:gd name="connsiteX3" fmla="*/ 12207240 w 12216384"/>
              <a:gd name="connsiteY3" fmla="*/ 6428232 h 6428232"/>
              <a:gd name="connsiteX4" fmla="*/ 15241 w 12216384"/>
              <a:gd name="connsiteY4" fmla="*/ 6428232 h 6428232"/>
              <a:gd name="connsiteX0" fmla="*/ 15241 w 12207240"/>
              <a:gd name="connsiteY0" fmla="*/ 6428232 h 6428232"/>
              <a:gd name="connsiteX1" fmla="*/ 0 w 12207240"/>
              <a:gd name="connsiteY1" fmla="*/ 0 h 6428232"/>
              <a:gd name="connsiteX2" fmla="*/ 12207240 w 12207240"/>
              <a:gd name="connsiteY2" fmla="*/ 813816 h 6428232"/>
              <a:gd name="connsiteX3" fmla="*/ 12207240 w 12207240"/>
              <a:gd name="connsiteY3" fmla="*/ 6428232 h 6428232"/>
              <a:gd name="connsiteX4" fmla="*/ 15241 w 12207240"/>
              <a:gd name="connsiteY4" fmla="*/ 6428232 h 6428232"/>
              <a:gd name="connsiteX0" fmla="*/ 24385 w 12216384"/>
              <a:gd name="connsiteY0" fmla="*/ 6245352 h 6245352"/>
              <a:gd name="connsiteX1" fmla="*/ 0 w 12216384"/>
              <a:gd name="connsiteY1" fmla="*/ 0 h 6245352"/>
              <a:gd name="connsiteX2" fmla="*/ 12216384 w 12216384"/>
              <a:gd name="connsiteY2" fmla="*/ 630936 h 6245352"/>
              <a:gd name="connsiteX3" fmla="*/ 12216384 w 12216384"/>
              <a:gd name="connsiteY3" fmla="*/ 6245352 h 6245352"/>
              <a:gd name="connsiteX4" fmla="*/ 24385 w 12216384"/>
              <a:gd name="connsiteY4" fmla="*/ 6245352 h 6245352"/>
              <a:gd name="connsiteX0" fmla="*/ 42673 w 12234672"/>
              <a:gd name="connsiteY0" fmla="*/ 6254496 h 6254496"/>
              <a:gd name="connsiteX1" fmla="*/ 0 w 12234672"/>
              <a:gd name="connsiteY1" fmla="*/ 0 h 6254496"/>
              <a:gd name="connsiteX2" fmla="*/ 12234672 w 12234672"/>
              <a:gd name="connsiteY2" fmla="*/ 640080 h 6254496"/>
              <a:gd name="connsiteX3" fmla="*/ 12234672 w 12234672"/>
              <a:gd name="connsiteY3" fmla="*/ 6254496 h 6254496"/>
              <a:gd name="connsiteX4" fmla="*/ 42673 w 12234672"/>
              <a:gd name="connsiteY4" fmla="*/ 6254496 h 6254496"/>
              <a:gd name="connsiteX0" fmla="*/ 15241 w 12207240"/>
              <a:gd name="connsiteY0" fmla="*/ 6263640 h 6263640"/>
              <a:gd name="connsiteX1" fmla="*/ 0 w 12207240"/>
              <a:gd name="connsiteY1" fmla="*/ 0 h 6263640"/>
              <a:gd name="connsiteX2" fmla="*/ 12207240 w 12207240"/>
              <a:gd name="connsiteY2" fmla="*/ 649224 h 6263640"/>
              <a:gd name="connsiteX3" fmla="*/ 12207240 w 12207240"/>
              <a:gd name="connsiteY3" fmla="*/ 6263640 h 6263640"/>
              <a:gd name="connsiteX4" fmla="*/ 15241 w 12207240"/>
              <a:gd name="connsiteY4" fmla="*/ 6263640 h 6263640"/>
              <a:gd name="connsiteX0" fmla="*/ 241 w 12192240"/>
              <a:gd name="connsiteY0" fmla="*/ 6272784 h 6272784"/>
              <a:gd name="connsiteX1" fmla="*/ 67296 w 12192240"/>
              <a:gd name="connsiteY1" fmla="*/ 0 h 6272784"/>
              <a:gd name="connsiteX2" fmla="*/ 12192240 w 12192240"/>
              <a:gd name="connsiteY2" fmla="*/ 658368 h 6272784"/>
              <a:gd name="connsiteX3" fmla="*/ 12192240 w 12192240"/>
              <a:gd name="connsiteY3" fmla="*/ 6272784 h 6272784"/>
              <a:gd name="connsiteX4" fmla="*/ 241 w 12192240"/>
              <a:gd name="connsiteY4" fmla="*/ 6272784 h 6272784"/>
              <a:gd name="connsiteX0" fmla="*/ 1185 w 12193184"/>
              <a:gd name="connsiteY0" fmla="*/ 6281928 h 6281928"/>
              <a:gd name="connsiteX1" fmla="*/ 4232 w 12193184"/>
              <a:gd name="connsiteY1" fmla="*/ 0 h 6281928"/>
              <a:gd name="connsiteX2" fmla="*/ 12193184 w 12193184"/>
              <a:gd name="connsiteY2" fmla="*/ 667512 h 6281928"/>
              <a:gd name="connsiteX3" fmla="*/ 12193184 w 12193184"/>
              <a:gd name="connsiteY3" fmla="*/ 6281928 h 6281928"/>
              <a:gd name="connsiteX4" fmla="*/ 1185 w 12193184"/>
              <a:gd name="connsiteY4" fmla="*/ 6281928 h 628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184" h="6281928">
                <a:moveTo>
                  <a:pt x="1185" y="6281928"/>
                </a:moveTo>
                <a:cubicBezTo>
                  <a:pt x="-3895" y="4139184"/>
                  <a:pt x="9312" y="2142744"/>
                  <a:pt x="4232" y="0"/>
                </a:cubicBezTo>
                <a:lnTo>
                  <a:pt x="12193184" y="667512"/>
                </a:lnTo>
                <a:lnTo>
                  <a:pt x="12193184" y="6281928"/>
                </a:lnTo>
                <a:lnTo>
                  <a:pt x="1185" y="62819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FF77C72-2BA7-3840-8D92-E49A3347DDB0}"/>
              </a:ext>
            </a:extLst>
          </p:cNvPr>
          <p:cNvSpPr>
            <a:spLocks noGrp="1"/>
          </p:cNvSpPr>
          <p:nvPr>
            <p:ph type="title"/>
          </p:nvPr>
        </p:nvSpPr>
        <p:spPr>
          <a:xfrm>
            <a:off x="990600" y="859905"/>
            <a:ext cx="10210800" cy="576783"/>
          </a:xfrm>
          <a:prstGeom prst="rect">
            <a:avLst/>
          </a:prstGeom>
        </p:spPr>
        <p:txBody>
          <a:bodyPr lIns="0" tIns="0" rIns="0" bIns="0" anchor="b" anchorCtr="0"/>
          <a:lstStyle>
            <a:lvl1pPr marL="0" indent="0">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1C59C886-2E8C-8F49-9115-DEF16EEE6FFC}"/>
              </a:ext>
            </a:extLst>
          </p:cNvPr>
          <p:cNvSpPr>
            <a:spLocks noGrp="1"/>
          </p:cNvSpPr>
          <p:nvPr>
            <p:ph type="body" sz="quarter" idx="13"/>
          </p:nvPr>
        </p:nvSpPr>
        <p:spPr>
          <a:xfrm>
            <a:off x="990599" y="1981200"/>
            <a:ext cx="10342563" cy="4060825"/>
          </a:xfrm>
          <a:prstGeom prst="rect">
            <a:avLst/>
          </a:prstGeom>
        </p:spPr>
        <p:txBody>
          <a:bodyPr lIns="0" tIns="0" rIns="0" bIns="0"/>
          <a:lstStyle>
            <a:lvl1pPr>
              <a:lnSpc>
                <a:spcPct val="130000"/>
              </a:lnSpc>
              <a:buClr>
                <a:schemeClr val="accent6"/>
              </a:buClr>
              <a:defRPr sz="2000">
                <a:solidFill>
                  <a:schemeClr val="bg2"/>
                </a:solidFill>
              </a:defRPr>
            </a:lvl1pPr>
            <a:lvl2pPr marL="685800" indent="-228600">
              <a:lnSpc>
                <a:spcPct val="130000"/>
              </a:lnSpc>
              <a:buClr>
                <a:schemeClr val="accent6"/>
              </a:buClr>
              <a:buFont typeface="Wingdings" pitchFamily="2" charset="2"/>
              <a:buChar char="§"/>
              <a:defRPr sz="2000">
                <a:solidFill>
                  <a:schemeClr val="bg2"/>
                </a:solidFill>
              </a:defRPr>
            </a:lvl2pPr>
            <a:lvl3pPr marL="1143000" indent="-228600">
              <a:lnSpc>
                <a:spcPct val="130000"/>
              </a:lnSpc>
              <a:buClr>
                <a:schemeClr val="accent6"/>
              </a:buClr>
              <a:buFont typeface="Courier New" panose="02070309020205020404" pitchFamily="49" charset="0"/>
              <a:buChar char="o"/>
              <a:defRPr sz="2000">
                <a:solidFill>
                  <a:schemeClr val="bg2"/>
                </a:solidFill>
              </a:defRPr>
            </a:lvl3pPr>
            <a:lvl4pPr marL="1600200" indent="-228600">
              <a:lnSpc>
                <a:spcPct val="130000"/>
              </a:lnSpc>
              <a:buClr>
                <a:schemeClr val="accent6"/>
              </a:buClr>
              <a:buFont typeface="System Font Regular"/>
              <a:buChar char="-"/>
              <a:defRPr sz="2000">
                <a:solidFill>
                  <a:schemeClr val="bg2"/>
                </a:solidFill>
              </a:defRPr>
            </a:lvl4pPr>
            <a:lvl5pPr>
              <a:lnSpc>
                <a:spcPct val="130000"/>
              </a:lnSpc>
              <a:buClr>
                <a:schemeClr val="accent6"/>
              </a:buClr>
              <a:defRPr sz="2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6F1CA2E9-671B-6345-B6B7-C201161F3278}"/>
              </a:ext>
            </a:extLst>
          </p:cNvPr>
          <p:cNvSpPr/>
          <p:nvPr userDrawn="1"/>
        </p:nvSpPr>
        <p:spPr>
          <a:xfrm>
            <a:off x="990600" y="1630681"/>
            <a:ext cx="719137"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pic>
        <p:nvPicPr>
          <p:cNvPr id="8" name="Picture 7">
            <a:extLst>
              <a:ext uri="{FF2B5EF4-FFF2-40B4-BE49-F238E27FC236}">
                <a16:creationId xmlns:a16="http://schemas.microsoft.com/office/drawing/2014/main" id="{579850FE-1BDB-794A-874C-44424CAF91C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0167" y="6303216"/>
            <a:ext cx="1691666" cy="439394"/>
          </a:xfrm>
          <a:prstGeom prst="rect">
            <a:avLst/>
          </a:prstGeom>
        </p:spPr>
      </p:pic>
    </p:spTree>
    <p:extLst>
      <p:ext uri="{BB962C8B-B14F-4D97-AF65-F5344CB8AC3E}">
        <p14:creationId xmlns:p14="http://schemas.microsoft.com/office/powerpoint/2010/main" val="821759589"/>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FF77C72-2BA7-3840-8D92-E49A3347DDB0}"/>
              </a:ext>
            </a:extLst>
          </p:cNvPr>
          <p:cNvSpPr>
            <a:spLocks noGrp="1"/>
          </p:cNvSpPr>
          <p:nvPr>
            <p:ph type="title"/>
          </p:nvPr>
        </p:nvSpPr>
        <p:spPr>
          <a:xfrm>
            <a:off x="990600" y="859905"/>
            <a:ext cx="10210800" cy="576783"/>
          </a:xfrm>
          <a:prstGeom prst="rect">
            <a:avLst/>
          </a:prstGeom>
        </p:spPr>
        <p:txBody>
          <a:bodyPr lIns="0" tIns="0" rIns="0" bIns="0" anchor="b" anchorCtr="0"/>
          <a:lstStyle>
            <a:lvl1pPr marL="0" indent="0">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1C59C886-2E8C-8F49-9115-DEF16EEE6FFC}"/>
              </a:ext>
            </a:extLst>
          </p:cNvPr>
          <p:cNvSpPr>
            <a:spLocks noGrp="1"/>
          </p:cNvSpPr>
          <p:nvPr>
            <p:ph type="body" sz="quarter" idx="13"/>
          </p:nvPr>
        </p:nvSpPr>
        <p:spPr>
          <a:xfrm>
            <a:off x="990600" y="1981200"/>
            <a:ext cx="10258426" cy="4114800"/>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6F1CA2E9-671B-6345-B6B7-C201161F3278}"/>
              </a:ext>
            </a:extLst>
          </p:cNvPr>
          <p:cNvSpPr/>
          <p:nvPr userDrawn="1"/>
        </p:nvSpPr>
        <p:spPr>
          <a:xfrm>
            <a:off x="990600" y="1630681"/>
            <a:ext cx="7191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pic>
        <p:nvPicPr>
          <p:cNvPr id="7" name="Picture 6">
            <a:extLst>
              <a:ext uri="{FF2B5EF4-FFF2-40B4-BE49-F238E27FC236}">
                <a16:creationId xmlns:a16="http://schemas.microsoft.com/office/drawing/2014/main" id="{AEB4EC7D-7428-7D4E-BC51-113291FAE93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0167" y="6303216"/>
            <a:ext cx="1691666" cy="439394"/>
          </a:xfrm>
          <a:prstGeom prst="rect">
            <a:avLst/>
          </a:prstGeom>
        </p:spPr>
      </p:pic>
    </p:spTree>
    <p:extLst>
      <p:ext uri="{BB962C8B-B14F-4D97-AF65-F5344CB8AC3E}">
        <p14:creationId xmlns:p14="http://schemas.microsoft.com/office/powerpoint/2010/main" val="2491055882"/>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_HIGH">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
        <p:nvSpPr>
          <p:cNvPr id="7" name="Title 1">
            <a:extLst>
              <a:ext uri="{FF2B5EF4-FFF2-40B4-BE49-F238E27FC236}">
                <a16:creationId xmlns:a16="http://schemas.microsoft.com/office/drawing/2014/main" id="{A443FCD7-F39F-854A-B7CC-B11950E4B8FC}"/>
              </a:ext>
            </a:extLst>
          </p:cNvPr>
          <p:cNvSpPr>
            <a:spLocks noGrp="1"/>
          </p:cNvSpPr>
          <p:nvPr>
            <p:ph type="title"/>
          </p:nvPr>
        </p:nvSpPr>
        <p:spPr>
          <a:xfrm>
            <a:off x="990600" y="381000"/>
            <a:ext cx="10210800" cy="576783"/>
          </a:xfrm>
          <a:prstGeom prst="rect">
            <a:avLst/>
          </a:prstGeom>
        </p:spPr>
        <p:txBody>
          <a:bodyPr lIns="0" tIns="0" rIns="0" bIns="0" anchor="b" anchorCtr="0"/>
          <a:lstStyle>
            <a:lvl1pPr marL="0" indent="0">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9" name="Rectangle 8">
            <a:extLst>
              <a:ext uri="{FF2B5EF4-FFF2-40B4-BE49-F238E27FC236}">
                <a16:creationId xmlns:a16="http://schemas.microsoft.com/office/drawing/2014/main" id="{C399932A-3B54-E944-AC31-DEFEA9E75D54}"/>
              </a:ext>
            </a:extLst>
          </p:cNvPr>
          <p:cNvSpPr/>
          <p:nvPr userDrawn="1"/>
        </p:nvSpPr>
        <p:spPr>
          <a:xfrm>
            <a:off x="990600" y="1151776"/>
            <a:ext cx="7191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E572ACB1-AB03-C84E-B0F3-DB363F574C5B}"/>
              </a:ext>
            </a:extLst>
          </p:cNvPr>
          <p:cNvSpPr>
            <a:spLocks noGrp="1"/>
          </p:cNvSpPr>
          <p:nvPr>
            <p:ph type="body" sz="quarter" idx="13"/>
          </p:nvPr>
        </p:nvSpPr>
        <p:spPr>
          <a:xfrm>
            <a:off x="990600" y="1536523"/>
            <a:ext cx="10258426" cy="4559477"/>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949BC781-E3E9-7940-B2B1-F2C770C7D6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0167" y="6303216"/>
            <a:ext cx="1691666" cy="439394"/>
          </a:xfrm>
          <a:prstGeom prst="rect">
            <a:avLst/>
          </a:prstGeom>
        </p:spPr>
      </p:pic>
    </p:spTree>
    <p:extLst>
      <p:ext uri="{BB962C8B-B14F-4D97-AF65-F5344CB8AC3E}">
        <p14:creationId xmlns:p14="http://schemas.microsoft.com/office/powerpoint/2010/main" val="2013757806"/>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LEFT">
    <p:bg>
      <p:bgPr>
        <a:solidFill>
          <a:schemeClr val="bg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sz="quarter" idx="13"/>
          </p:nvPr>
        </p:nvSpPr>
        <p:spPr>
          <a:xfrm>
            <a:off x="0" y="0"/>
            <a:ext cx="5187950" cy="6858000"/>
          </a:xfrm>
          <a:prstGeom prst="rect">
            <a:avLst/>
          </a:prstGeom>
          <a:solidFill>
            <a:schemeClr val="accent6">
              <a:lumMod val="50000"/>
            </a:schemeClr>
          </a:solidFill>
        </p:spPr>
        <p:txBody>
          <a:bodyPr/>
          <a:lstStyle>
            <a:lvl1pPr marL="0" indent="0">
              <a:buNone/>
              <a:defRPr sz="1000"/>
            </a:lvl1pPr>
          </a:lstStyle>
          <a:p>
            <a:endParaRPr lang="en-US"/>
          </a:p>
        </p:txBody>
      </p:sp>
      <p:sp>
        <p:nvSpPr>
          <p:cNvPr id="6" name="Title 1">
            <a:extLst>
              <a:ext uri="{FF2B5EF4-FFF2-40B4-BE49-F238E27FC236}">
                <a16:creationId xmlns:a16="http://schemas.microsoft.com/office/drawing/2014/main" id="{9A522F79-8560-C140-8452-76688672A05E}"/>
              </a:ext>
            </a:extLst>
          </p:cNvPr>
          <p:cNvSpPr>
            <a:spLocks noGrp="1"/>
          </p:cNvSpPr>
          <p:nvPr>
            <p:ph type="title"/>
          </p:nvPr>
        </p:nvSpPr>
        <p:spPr>
          <a:xfrm>
            <a:off x="5791200" y="859905"/>
            <a:ext cx="5478520" cy="576783"/>
          </a:xfrm>
          <a:prstGeom prst="rect">
            <a:avLst/>
          </a:prstGeom>
        </p:spPr>
        <p:txBody>
          <a:bodyPr lIns="0" tIns="0" rIns="0" bIns="0" anchor="b" anchorCtr="0"/>
          <a:lstStyle>
            <a:lvl1pPr marL="0" indent="0">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7" name="Text Placeholder 3">
            <a:extLst>
              <a:ext uri="{FF2B5EF4-FFF2-40B4-BE49-F238E27FC236}">
                <a16:creationId xmlns:a16="http://schemas.microsoft.com/office/drawing/2014/main" id="{8013B0F4-2435-534A-ADAA-248CC8F6CD50}"/>
              </a:ext>
            </a:extLst>
          </p:cNvPr>
          <p:cNvSpPr>
            <a:spLocks noGrp="1"/>
          </p:cNvSpPr>
          <p:nvPr>
            <p:ph type="body" sz="quarter" idx="14"/>
          </p:nvPr>
        </p:nvSpPr>
        <p:spPr>
          <a:xfrm>
            <a:off x="5791199" y="1981200"/>
            <a:ext cx="5478521" cy="4060825"/>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9C45649-366A-F940-B007-60DEFA9B03B8}"/>
              </a:ext>
            </a:extLst>
          </p:cNvPr>
          <p:cNvSpPr/>
          <p:nvPr userDrawn="1"/>
        </p:nvSpPr>
        <p:spPr>
          <a:xfrm>
            <a:off x="5791200" y="1630681"/>
            <a:ext cx="7191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pic>
        <p:nvPicPr>
          <p:cNvPr id="9" name="Picture 8">
            <a:extLst>
              <a:ext uri="{FF2B5EF4-FFF2-40B4-BE49-F238E27FC236}">
                <a16:creationId xmlns:a16="http://schemas.microsoft.com/office/drawing/2014/main" id="{FD8EF8D8-8F08-DB44-9007-D6CE69141A9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1199" y="6303216"/>
            <a:ext cx="1691666" cy="439394"/>
          </a:xfrm>
          <a:prstGeom prst="rect">
            <a:avLst/>
          </a:prstGeom>
        </p:spPr>
      </p:pic>
    </p:spTree>
    <p:extLst>
      <p:ext uri="{BB962C8B-B14F-4D97-AF65-F5344CB8AC3E}">
        <p14:creationId xmlns:p14="http://schemas.microsoft.com/office/powerpoint/2010/main" val="11820915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RIGHT">
    <p:bg>
      <p:bgPr>
        <a:solidFill>
          <a:schemeClr val="bg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19073" y="6372790"/>
            <a:ext cx="1404607" cy="315004"/>
          </a:xfrm>
          <a:prstGeom prst="rect">
            <a:avLst/>
          </a:prstGeom>
        </p:spPr>
      </p:pic>
      <p:sp>
        <p:nvSpPr>
          <p:cNvPr id="5" name="Picture Placeholder 2"/>
          <p:cNvSpPr>
            <a:spLocks noGrp="1"/>
          </p:cNvSpPr>
          <p:nvPr>
            <p:ph type="pic" sz="quarter" idx="13"/>
          </p:nvPr>
        </p:nvSpPr>
        <p:spPr>
          <a:xfrm>
            <a:off x="6477000" y="0"/>
            <a:ext cx="5722879" cy="6858000"/>
          </a:xfrm>
          <a:prstGeom prst="rect">
            <a:avLst/>
          </a:prstGeom>
          <a:solidFill>
            <a:schemeClr val="accent6">
              <a:lumMod val="50000"/>
            </a:schemeClr>
          </a:solidFill>
          <a:ln>
            <a:noFill/>
          </a:ln>
        </p:spPr>
        <p:txBody>
          <a:bodyPr/>
          <a:lstStyle>
            <a:lvl1pPr marL="0" indent="0">
              <a:buNone/>
              <a:defRPr sz="1000"/>
            </a:lvl1pPr>
          </a:lstStyle>
          <a:p>
            <a:endParaRPr lang="en-US" dirty="0"/>
          </a:p>
        </p:txBody>
      </p:sp>
      <p:sp>
        <p:nvSpPr>
          <p:cNvPr id="6" name="Title 1">
            <a:extLst>
              <a:ext uri="{FF2B5EF4-FFF2-40B4-BE49-F238E27FC236}">
                <a16:creationId xmlns:a16="http://schemas.microsoft.com/office/drawing/2014/main" id="{9A522F79-8560-C140-8452-76688672A05E}"/>
              </a:ext>
            </a:extLst>
          </p:cNvPr>
          <p:cNvSpPr>
            <a:spLocks noGrp="1"/>
          </p:cNvSpPr>
          <p:nvPr>
            <p:ph type="title"/>
          </p:nvPr>
        </p:nvSpPr>
        <p:spPr>
          <a:xfrm>
            <a:off x="990602" y="859905"/>
            <a:ext cx="5101458" cy="576783"/>
          </a:xfrm>
          <a:prstGeom prst="rect">
            <a:avLst/>
          </a:prstGeom>
        </p:spPr>
        <p:txBody>
          <a:bodyPr lIns="0" tIns="0" rIns="0" bIns="0" anchor="b" anchorCtr="0"/>
          <a:lstStyle>
            <a:lvl1pPr marL="0" indent="0">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7" name="Text Placeholder 3">
            <a:extLst>
              <a:ext uri="{FF2B5EF4-FFF2-40B4-BE49-F238E27FC236}">
                <a16:creationId xmlns:a16="http://schemas.microsoft.com/office/drawing/2014/main" id="{8013B0F4-2435-534A-ADAA-248CC8F6CD50}"/>
              </a:ext>
            </a:extLst>
          </p:cNvPr>
          <p:cNvSpPr>
            <a:spLocks noGrp="1"/>
          </p:cNvSpPr>
          <p:nvPr>
            <p:ph type="body" sz="quarter" idx="14"/>
          </p:nvPr>
        </p:nvSpPr>
        <p:spPr>
          <a:xfrm>
            <a:off x="990601" y="1981200"/>
            <a:ext cx="5101459" cy="4060825"/>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9C45649-366A-F940-B007-60DEFA9B03B8}"/>
              </a:ext>
            </a:extLst>
          </p:cNvPr>
          <p:cNvSpPr/>
          <p:nvPr userDrawn="1"/>
        </p:nvSpPr>
        <p:spPr>
          <a:xfrm>
            <a:off x="990601" y="1630681"/>
            <a:ext cx="7191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9032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34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3CB6DF-DFCE-494C-BAA9-ACBAF57C9E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22" y="-1"/>
            <a:ext cx="12199622" cy="6879486"/>
          </a:xfrm>
          <a:prstGeom prst="rect">
            <a:avLst/>
          </a:prstGeom>
        </p:spPr>
      </p:pic>
      <p:sp>
        <p:nvSpPr>
          <p:cNvPr id="10" name="Rectangle 9">
            <a:extLst>
              <a:ext uri="{FF2B5EF4-FFF2-40B4-BE49-F238E27FC236}">
                <a16:creationId xmlns:a16="http://schemas.microsoft.com/office/drawing/2014/main" id="{A457BD2F-0037-4E47-B45B-315977B7A152}"/>
              </a:ext>
            </a:extLst>
          </p:cNvPr>
          <p:cNvSpPr/>
          <p:nvPr userDrawn="1"/>
        </p:nvSpPr>
        <p:spPr>
          <a:xfrm rot="16200000">
            <a:off x="2656257" y="-2656258"/>
            <a:ext cx="6879486" cy="12192000"/>
          </a:xfrm>
          <a:prstGeom prst="rect">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4136FD7-DE4A-B443-BCE2-9AFA14C78112}"/>
              </a:ext>
            </a:extLst>
          </p:cNvPr>
          <p:cNvSpPr>
            <a:spLocks noGrp="1"/>
          </p:cNvSpPr>
          <p:nvPr>
            <p:ph type="title"/>
          </p:nvPr>
        </p:nvSpPr>
        <p:spPr>
          <a:xfrm>
            <a:off x="2417625" y="1219200"/>
            <a:ext cx="8402775" cy="576783"/>
          </a:xfrm>
          <a:prstGeom prst="rect">
            <a:avLst/>
          </a:prstGeom>
        </p:spPr>
        <p:txBody>
          <a:bodyPr lIns="0" tIns="0" rIns="0" bIns="0" anchor="t" anchorCtr="0"/>
          <a:lstStyle>
            <a:lvl1pPr marL="0" indent="0">
              <a:tabLst/>
              <a:defRPr sz="32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6" name="Content Placeholder 15">
            <a:extLst>
              <a:ext uri="{FF2B5EF4-FFF2-40B4-BE49-F238E27FC236}">
                <a16:creationId xmlns:a16="http://schemas.microsoft.com/office/drawing/2014/main" id="{F8DB7DA7-C0C7-CA4F-B8FE-C408D1AF126E}"/>
              </a:ext>
            </a:extLst>
          </p:cNvPr>
          <p:cNvSpPr>
            <a:spLocks noGrp="1"/>
          </p:cNvSpPr>
          <p:nvPr>
            <p:ph sz="quarter" idx="10" hasCustomPrompt="1"/>
          </p:nvPr>
        </p:nvSpPr>
        <p:spPr>
          <a:xfrm>
            <a:off x="2362200" y="2461940"/>
            <a:ext cx="8458200" cy="1106487"/>
          </a:xfrm>
          <a:prstGeom prst="rect">
            <a:avLst/>
          </a:prstGeom>
        </p:spPr>
        <p:txBody>
          <a:bodyPr/>
          <a:lstStyle>
            <a:lvl1pPr marL="0" indent="0">
              <a:lnSpc>
                <a:spcPct val="100000"/>
              </a:lnSpc>
              <a:spcBef>
                <a:spcPts val="0"/>
              </a:spcBef>
              <a:buNone/>
              <a:defRPr sz="2000">
                <a:solidFill>
                  <a:schemeClr val="bg2"/>
                </a:solidFill>
              </a:defRPr>
            </a:lvl1pPr>
          </a:lstStyle>
          <a:p>
            <a:r>
              <a:rPr lang="en-US" sz="2800" b="0" dirty="0"/>
              <a:t>Name</a:t>
            </a:r>
          </a:p>
          <a:p>
            <a:r>
              <a:rPr lang="en-US" sz="2800" b="0" dirty="0"/>
              <a:t>Company</a:t>
            </a:r>
          </a:p>
        </p:txBody>
      </p:sp>
      <p:pic>
        <p:nvPicPr>
          <p:cNvPr id="24" name="Picture 23">
            <a:extLst>
              <a:ext uri="{FF2B5EF4-FFF2-40B4-BE49-F238E27FC236}">
                <a16:creationId xmlns:a16="http://schemas.microsoft.com/office/drawing/2014/main" id="{DB80BED3-2AE2-6D42-AD55-B2BD20308BF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17494" y="1224156"/>
            <a:ext cx="1168400" cy="825500"/>
          </a:xfrm>
          <a:prstGeom prst="rect">
            <a:avLst/>
          </a:prstGeom>
        </p:spPr>
      </p:pic>
      <p:pic>
        <p:nvPicPr>
          <p:cNvPr id="11" name="Picture 10">
            <a:extLst>
              <a:ext uri="{FF2B5EF4-FFF2-40B4-BE49-F238E27FC236}">
                <a16:creationId xmlns:a16="http://schemas.microsoft.com/office/drawing/2014/main" id="{3782E376-9215-DF48-AC82-284AF99DB95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2209228286"/>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TART">
    <p:bg>
      <p:bgPr>
        <a:solidFill>
          <a:schemeClr val="bg2"/>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5AC5010-FD9D-BD47-B1C3-2546DD3CD946}"/>
              </a:ext>
            </a:extLst>
          </p:cNvPr>
          <p:cNvSpPr/>
          <p:nvPr userDrawn="1"/>
        </p:nvSpPr>
        <p:spPr>
          <a:xfrm rot="10800000">
            <a:off x="-19878" y="0"/>
            <a:ext cx="12211878" cy="4962766"/>
          </a:xfrm>
          <a:custGeom>
            <a:avLst/>
            <a:gdLst>
              <a:gd name="connsiteX0" fmla="*/ 0 w 12192000"/>
              <a:gd name="connsiteY0" fmla="*/ 0 h 4028488"/>
              <a:gd name="connsiteX1" fmla="*/ 12192000 w 12192000"/>
              <a:gd name="connsiteY1" fmla="*/ 0 h 4028488"/>
              <a:gd name="connsiteX2" fmla="*/ 12192000 w 12192000"/>
              <a:gd name="connsiteY2" fmla="*/ 4028488 h 4028488"/>
              <a:gd name="connsiteX3" fmla="*/ 0 w 12192000"/>
              <a:gd name="connsiteY3" fmla="*/ 4028488 h 4028488"/>
              <a:gd name="connsiteX4" fmla="*/ 0 w 12192000"/>
              <a:gd name="connsiteY4" fmla="*/ 0 h 4028488"/>
              <a:gd name="connsiteX0" fmla="*/ 0 w 12192000"/>
              <a:gd name="connsiteY0" fmla="*/ 1172817 h 5201305"/>
              <a:gd name="connsiteX1" fmla="*/ 12192000 w 12192000"/>
              <a:gd name="connsiteY1" fmla="*/ 0 h 5201305"/>
              <a:gd name="connsiteX2" fmla="*/ 12192000 w 12192000"/>
              <a:gd name="connsiteY2" fmla="*/ 5201305 h 5201305"/>
              <a:gd name="connsiteX3" fmla="*/ 0 w 12192000"/>
              <a:gd name="connsiteY3" fmla="*/ 5201305 h 5201305"/>
              <a:gd name="connsiteX4" fmla="*/ 0 w 12192000"/>
              <a:gd name="connsiteY4" fmla="*/ 1172817 h 5201305"/>
              <a:gd name="connsiteX0" fmla="*/ 0 w 12231756"/>
              <a:gd name="connsiteY0" fmla="*/ 914400 h 4942888"/>
              <a:gd name="connsiteX1" fmla="*/ 12231756 w 12231756"/>
              <a:gd name="connsiteY1" fmla="*/ 0 h 4942888"/>
              <a:gd name="connsiteX2" fmla="*/ 12192000 w 12231756"/>
              <a:gd name="connsiteY2" fmla="*/ 4942888 h 4942888"/>
              <a:gd name="connsiteX3" fmla="*/ 0 w 12231756"/>
              <a:gd name="connsiteY3" fmla="*/ 4942888 h 4942888"/>
              <a:gd name="connsiteX4" fmla="*/ 0 w 12231756"/>
              <a:gd name="connsiteY4" fmla="*/ 914400 h 4942888"/>
              <a:gd name="connsiteX0" fmla="*/ 0 w 12211878"/>
              <a:gd name="connsiteY0" fmla="*/ 934278 h 4962766"/>
              <a:gd name="connsiteX1" fmla="*/ 12211878 w 12211878"/>
              <a:gd name="connsiteY1" fmla="*/ 0 h 4962766"/>
              <a:gd name="connsiteX2" fmla="*/ 12192000 w 12211878"/>
              <a:gd name="connsiteY2" fmla="*/ 4962766 h 4962766"/>
              <a:gd name="connsiteX3" fmla="*/ 0 w 12211878"/>
              <a:gd name="connsiteY3" fmla="*/ 4962766 h 4962766"/>
              <a:gd name="connsiteX4" fmla="*/ 0 w 12211878"/>
              <a:gd name="connsiteY4" fmla="*/ 934278 h 496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878" h="4962766">
                <a:moveTo>
                  <a:pt x="0" y="934278"/>
                </a:moveTo>
                <a:lnTo>
                  <a:pt x="12211878" y="0"/>
                </a:lnTo>
                <a:lnTo>
                  <a:pt x="12192000" y="4962766"/>
                </a:lnTo>
                <a:lnTo>
                  <a:pt x="0" y="4962766"/>
                </a:lnTo>
                <a:lnTo>
                  <a:pt x="0" y="93427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F0E78D8-9E8B-274D-A231-DDF885BA8E8E}"/>
              </a:ext>
            </a:extLst>
          </p:cNvPr>
          <p:cNvSpPr>
            <a:spLocks noGrp="1"/>
          </p:cNvSpPr>
          <p:nvPr>
            <p:ph type="title"/>
          </p:nvPr>
        </p:nvSpPr>
        <p:spPr>
          <a:xfrm>
            <a:off x="990600" y="3116853"/>
            <a:ext cx="10210800" cy="576783"/>
          </a:xfrm>
          <a:prstGeom prst="rect">
            <a:avLst/>
          </a:prstGeom>
        </p:spPr>
        <p:txBody>
          <a:bodyPr lIns="0" tIns="0" rIns="0" bIns="0" anchor="ctr" anchorCtr="0"/>
          <a:lstStyle>
            <a:lvl1pPr marL="0" indent="0" algn="ctr">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pic>
        <p:nvPicPr>
          <p:cNvPr id="5" name="Picture 4">
            <a:extLst>
              <a:ext uri="{FF2B5EF4-FFF2-40B4-BE49-F238E27FC236}">
                <a16:creationId xmlns:a16="http://schemas.microsoft.com/office/drawing/2014/main" id="{2140DE8E-C80C-FF46-8E69-3426E2D7337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0167" y="6303216"/>
            <a:ext cx="1691666" cy="439394"/>
          </a:xfrm>
          <a:prstGeom prst="rect">
            <a:avLst/>
          </a:prstGeom>
        </p:spPr>
      </p:pic>
    </p:spTree>
    <p:extLst>
      <p:ext uri="{BB962C8B-B14F-4D97-AF65-F5344CB8AC3E}">
        <p14:creationId xmlns:p14="http://schemas.microsoft.com/office/powerpoint/2010/main" val="835883161"/>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D8789-D9CB-394A-8989-7E75D7C775D0}"/>
              </a:ext>
            </a:extLst>
          </p:cNvPr>
          <p:cNvSpPr txBox="1"/>
          <p:nvPr userDrawn="1"/>
        </p:nvSpPr>
        <p:spPr>
          <a:xfrm>
            <a:off x="1024467" y="6459379"/>
            <a:ext cx="4267200" cy="246221"/>
          </a:xfrm>
          <a:prstGeom prst="rect">
            <a:avLst/>
          </a:prstGeom>
          <a:noFill/>
        </p:spPr>
        <p:txBody>
          <a:bodyPr wrap="square" lIns="0" rtlCol="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lang="en-US" sz="1000" dirty="0">
                <a:solidFill>
                  <a:schemeClr val="accent3"/>
                </a:solidFill>
                <a:latin typeface="Calibri" panose="020F0502020204030204" pitchFamily="34" charset="0"/>
                <a:cs typeface="Calibri" panose="020F0502020204030204" pitchFamily="34" charset="0"/>
              </a:rPr>
              <a:t>Slide </a:t>
            </a:r>
            <a:fld id="{F1488A8B-C121-C846-AEE5-0D98B869D111}" type="slidenum">
              <a:rPr lang="en-US" sz="1000" smtClean="0">
                <a:solidFill>
                  <a:schemeClr val="accent3"/>
                </a:solidFill>
                <a:latin typeface="Calibri" panose="020F0502020204030204" pitchFamily="34" charset="0"/>
                <a:cs typeface="Calibri" panose="020F0502020204030204" pitchFamily="34" charset="0"/>
              </a:rPr>
              <a:pPr marL="0" marR="0" lvl="0" indent="0" algn="l" defTabSz="914400" rtl="0" eaLnBrk="1" fontAlgn="auto" latinLnBrk="0" hangingPunct="1">
                <a:lnSpc>
                  <a:spcPct val="100000"/>
                </a:lnSpc>
                <a:spcBef>
                  <a:spcPct val="50000"/>
                </a:spcBef>
                <a:spcAft>
                  <a:spcPts val="0"/>
                </a:spcAft>
                <a:buClrTx/>
                <a:buSzTx/>
                <a:buFontTx/>
                <a:buNone/>
                <a:tabLst/>
                <a:defRPr/>
              </a:pPr>
              <a:t>‹#›</a:t>
            </a:fld>
            <a:r>
              <a:rPr lang="en-US" sz="1000" dirty="0">
                <a:solidFill>
                  <a:schemeClr val="accent3"/>
                </a:solidFill>
                <a:latin typeface="Calibri" panose="020F0502020204030204" pitchFamily="34" charset="0"/>
                <a:cs typeface="Calibri" panose="020F0502020204030204" pitchFamily="34" charset="0"/>
              </a:rPr>
              <a:t>   </a:t>
            </a:r>
            <a:r>
              <a:rPr lang="en-US" sz="1000" dirty="0">
                <a:solidFill>
                  <a:schemeClr val="accent6">
                    <a:lumMod val="75000"/>
                  </a:schemeClr>
                </a:solidFill>
                <a:latin typeface="Calibri" panose="020F0502020204030204" pitchFamily="34" charset="0"/>
                <a:cs typeface="Calibri" panose="020F0502020204030204" pitchFamily="34" charset="0"/>
              </a:rPr>
              <a:t>Copyright © 2023 Kinaxis. All Rights Reserved.  </a:t>
            </a:r>
          </a:p>
        </p:txBody>
      </p:sp>
    </p:spTree>
    <p:extLst>
      <p:ext uri="{BB962C8B-B14F-4D97-AF65-F5344CB8AC3E}">
        <p14:creationId xmlns:p14="http://schemas.microsoft.com/office/powerpoint/2010/main" val="4224373573"/>
      </p:ext>
    </p:extLst>
  </p:cSld>
  <p:clrMap bg1="lt1" tx1="dk1" bg2="lt2" tx2="dk2" accent1="accent1" accent2="accent2" accent3="accent3" accent4="accent4" accent5="accent5" accent6="accent6" hlink="hlink" folHlink="folHlink"/>
  <p:sldLayoutIdLst>
    <p:sldLayoutId id="2147483652" r:id="rId1"/>
    <p:sldLayoutId id="2147483774" r:id="rId2"/>
    <p:sldLayoutId id="2147483783" r:id="rId3"/>
    <p:sldLayoutId id="2147483771" r:id="rId4"/>
    <p:sldLayoutId id="2147483684" r:id="rId5"/>
    <p:sldLayoutId id="2147483775" r:id="rId6"/>
    <p:sldLayoutId id="2147483788" r:id="rId7"/>
    <p:sldLayoutId id="2147483790" r:id="rId8"/>
    <p:sldLayoutId id="2147483706" r:id="rId9"/>
    <p:sldLayoutId id="2147483782" r:id="rId10"/>
    <p:sldLayoutId id="214748365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24" userDrawn="1">
          <p15:clr>
            <a:srgbClr val="F26B43"/>
          </p15:clr>
        </p15:guide>
        <p15:guide id="3" pos="708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FE_A85730F.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FF_DC53E5A0.xm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201_751F9013.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203_6F032AF0.xm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18/10/relationships/comments" Target="../comments/modernComment_206_B01C4AB4.xm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microsoft.com/office/2018/10/relationships/comments" Target="../comments/modernComment_1FB_5AA87037.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hyperlink" Target="https://app.datadoghq.com/dashboard/qf9-6n7-rvj/logs-dashboard?refresh_mode=sliding&amp;view=spans&amp;from_ts=1707231670787&amp;to_ts=1707318070787&amp;live=tru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18/10/relationships/comments" Target="../comments/modernComment_204_BC702D7.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FD_D494A679.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F3_8D13605F.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standing on a snowy mountain&#10;&#10;Description automatically generated with medium confidence">
            <a:extLst>
              <a:ext uri="{FF2B5EF4-FFF2-40B4-BE49-F238E27FC236}">
                <a16:creationId xmlns:a16="http://schemas.microsoft.com/office/drawing/2014/main" id="{E9157058-713B-A244-B2DE-8AFFE4D5A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87BF9D3-84FF-6348-B7A2-A26C3675D1CE}"/>
              </a:ext>
            </a:extLst>
          </p:cNvPr>
          <p:cNvSpPr>
            <a:spLocks noGrp="1"/>
          </p:cNvSpPr>
          <p:nvPr>
            <p:ph type="title"/>
          </p:nvPr>
        </p:nvSpPr>
        <p:spPr>
          <a:xfrm>
            <a:off x="990600" y="2667000"/>
            <a:ext cx="7848600" cy="1338783"/>
          </a:xfrm>
        </p:spPr>
        <p:txBody>
          <a:bodyPr/>
          <a:lstStyle/>
          <a:p>
            <a:r>
              <a:rPr lang="en-US" dirty="0"/>
              <a:t>Causal inference of multivariate server performance logs</a:t>
            </a:r>
          </a:p>
        </p:txBody>
      </p:sp>
      <p:sp>
        <p:nvSpPr>
          <p:cNvPr id="6" name="Text Placeholder 5">
            <a:extLst>
              <a:ext uri="{FF2B5EF4-FFF2-40B4-BE49-F238E27FC236}">
                <a16:creationId xmlns:a16="http://schemas.microsoft.com/office/drawing/2014/main" id="{1C6E420A-B293-4944-86AB-ABCAB926D351}"/>
              </a:ext>
            </a:extLst>
          </p:cNvPr>
          <p:cNvSpPr>
            <a:spLocks noGrp="1"/>
          </p:cNvSpPr>
          <p:nvPr>
            <p:ph type="body" sz="quarter" idx="15"/>
          </p:nvPr>
        </p:nvSpPr>
        <p:spPr>
          <a:xfrm>
            <a:off x="978568" y="6022063"/>
            <a:ext cx="5638800" cy="302537"/>
          </a:xfrm>
        </p:spPr>
        <p:txBody>
          <a:bodyPr/>
          <a:lstStyle/>
          <a:p>
            <a:r>
              <a:rPr lang="en-US" dirty="0"/>
              <a:t>2024/02/20</a:t>
            </a:r>
          </a:p>
        </p:txBody>
      </p:sp>
      <p:sp>
        <p:nvSpPr>
          <p:cNvPr id="5" name="Text Placeholder 4">
            <a:extLst>
              <a:ext uri="{FF2B5EF4-FFF2-40B4-BE49-F238E27FC236}">
                <a16:creationId xmlns:a16="http://schemas.microsoft.com/office/drawing/2014/main" id="{3C0FC997-0D61-CC4C-BA6B-FB065096574B}"/>
              </a:ext>
            </a:extLst>
          </p:cNvPr>
          <p:cNvSpPr>
            <a:spLocks noGrp="1"/>
          </p:cNvSpPr>
          <p:nvPr>
            <p:ph type="body" sz="quarter" idx="14"/>
          </p:nvPr>
        </p:nvSpPr>
        <p:spPr/>
        <p:txBody>
          <a:bodyPr/>
          <a:lstStyle/>
          <a:p>
            <a:r>
              <a:rPr lang="en-US" dirty="0"/>
              <a:t>Kewei Zhang</a:t>
            </a:r>
          </a:p>
        </p:txBody>
      </p:sp>
      <p:pic>
        <p:nvPicPr>
          <p:cNvPr id="7" name="Picture 6">
            <a:extLst>
              <a:ext uri="{FF2B5EF4-FFF2-40B4-BE49-F238E27FC236}">
                <a16:creationId xmlns:a16="http://schemas.microsoft.com/office/drawing/2014/main" id="{FF7C625A-74D6-654B-A99D-5940F3573F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0600" y="1584833"/>
            <a:ext cx="2553187" cy="572590"/>
          </a:xfrm>
          <a:prstGeom prst="rect">
            <a:avLst/>
          </a:prstGeom>
        </p:spPr>
      </p:pic>
    </p:spTree>
    <p:extLst>
      <p:ext uri="{BB962C8B-B14F-4D97-AF65-F5344CB8AC3E}">
        <p14:creationId xmlns:p14="http://schemas.microsoft.com/office/powerpoint/2010/main" val="32105302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B9CB8A-F2B1-DF8F-2661-981231D28B6E}"/>
              </a:ext>
            </a:extLst>
          </p:cNvPr>
          <p:cNvPicPr>
            <a:picLocks noChangeAspect="1"/>
          </p:cNvPicPr>
          <p:nvPr/>
        </p:nvPicPr>
        <p:blipFill>
          <a:blip r:embed="rId3"/>
          <a:stretch>
            <a:fillRect/>
          </a:stretch>
        </p:blipFill>
        <p:spPr>
          <a:xfrm>
            <a:off x="2263665" y="1219200"/>
            <a:ext cx="7664669" cy="4876450"/>
          </a:xfrm>
          <a:prstGeom prst="rect">
            <a:avLst/>
          </a:prstGeom>
        </p:spPr>
      </p:pic>
      <p:sp>
        <p:nvSpPr>
          <p:cNvPr id="5" name="Title 3">
            <a:extLst>
              <a:ext uri="{FF2B5EF4-FFF2-40B4-BE49-F238E27FC236}">
                <a16:creationId xmlns:a16="http://schemas.microsoft.com/office/drawing/2014/main" id="{D81705C2-775A-8AED-F0AF-DCBD334248AA}"/>
              </a:ext>
            </a:extLst>
          </p:cNvPr>
          <p:cNvSpPr>
            <a:spLocks noGrp="1"/>
          </p:cNvSpPr>
          <p:nvPr>
            <p:ph type="title"/>
          </p:nvPr>
        </p:nvSpPr>
        <p:spPr>
          <a:xfrm>
            <a:off x="990600" y="381000"/>
            <a:ext cx="10210800" cy="576783"/>
          </a:xfrm>
        </p:spPr>
        <p:txBody>
          <a:bodyPr/>
          <a:lstStyle/>
          <a:p>
            <a:r>
              <a:rPr lang="en-US" b="1" dirty="0">
                <a:solidFill>
                  <a:schemeClr val="tx1"/>
                </a:solidFill>
              </a:rPr>
              <a:t>Pearson Correlation </a:t>
            </a:r>
            <a:r>
              <a:rPr lang="en-US" altLang="zh-CN" b="1" dirty="0">
                <a:solidFill>
                  <a:schemeClr val="tx1"/>
                </a:solidFill>
              </a:rPr>
              <a:t>Coefficient</a:t>
            </a:r>
            <a:endParaRPr lang="en-US" dirty="0"/>
          </a:p>
        </p:txBody>
      </p:sp>
    </p:spTree>
    <p:extLst>
      <p:ext uri="{BB962C8B-B14F-4D97-AF65-F5344CB8AC3E}">
        <p14:creationId xmlns:p14="http://schemas.microsoft.com/office/powerpoint/2010/main" val="9469937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a:xfrm>
            <a:off x="990599" y="1536523"/>
            <a:ext cx="3230973" cy="4559477"/>
          </a:xfrm>
        </p:spPr>
        <p:txBody>
          <a:bodyPr/>
          <a:lstStyle/>
          <a:p>
            <a:pPr marL="0" indent="0">
              <a:buNone/>
            </a:pPr>
            <a:r>
              <a:rPr lang="en-US" b="1" dirty="0">
                <a:solidFill>
                  <a:schemeClr val="tx1"/>
                </a:solidFill>
              </a:rPr>
              <a:t>Spearman Correlation </a:t>
            </a:r>
            <a:r>
              <a:rPr lang="en-US" altLang="zh-CN" b="1" dirty="0">
                <a:solidFill>
                  <a:schemeClr val="tx1"/>
                </a:solidFill>
              </a:rPr>
              <a:t>Coefficient</a:t>
            </a:r>
          </a:p>
          <a:p>
            <a:pPr marL="0" indent="0">
              <a:buNone/>
            </a:pPr>
            <a:r>
              <a:rPr lang="en-US" sz="1600" dirty="0">
                <a:solidFill>
                  <a:schemeClr val="tx1"/>
                </a:solidFill>
              </a:rPr>
              <a:t>coefficient = 1/-1 : perfect positive/negative</a:t>
            </a:r>
            <a:r>
              <a:rPr lang="en-US" sz="1600" dirty="0">
                <a:solidFill>
                  <a:schemeClr val="accent1"/>
                </a:solidFill>
              </a:rPr>
              <a:t> monotonic </a:t>
            </a:r>
            <a:r>
              <a:rPr lang="en-US" sz="1600" dirty="0">
                <a:solidFill>
                  <a:schemeClr val="tx1"/>
                </a:solidFill>
              </a:rPr>
              <a:t>relationship </a:t>
            </a:r>
          </a:p>
          <a:p>
            <a:pPr marL="0" indent="0">
              <a:buNone/>
            </a:pPr>
            <a:r>
              <a:rPr lang="en-US" sz="1600" dirty="0">
                <a:solidFill>
                  <a:schemeClr val="tx1"/>
                </a:solidFill>
              </a:rPr>
              <a:t>Coefficient = 0 : no</a:t>
            </a:r>
            <a:r>
              <a:rPr lang="en-US" sz="1600" dirty="0">
                <a:solidFill>
                  <a:schemeClr val="accent1"/>
                </a:solidFill>
              </a:rPr>
              <a:t> monotonic </a:t>
            </a:r>
            <a:r>
              <a:rPr lang="en-US" sz="1600" dirty="0">
                <a:solidFill>
                  <a:schemeClr val="tx1"/>
                </a:solidFill>
              </a:rPr>
              <a:t>relationship</a:t>
            </a:r>
          </a:p>
        </p:txBody>
      </p:sp>
      <p:pic>
        <p:nvPicPr>
          <p:cNvPr id="9218" name="Picture 2" descr="undefined">
            <a:extLst>
              <a:ext uri="{FF2B5EF4-FFF2-40B4-BE49-F238E27FC236}">
                <a16:creationId xmlns:a16="http://schemas.microsoft.com/office/drawing/2014/main" id="{DDFCA1F9-96FF-106D-4D93-29CF88D0E1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2174" y="1399990"/>
            <a:ext cx="1651166" cy="159148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undefined">
            <a:extLst>
              <a:ext uri="{FF2B5EF4-FFF2-40B4-BE49-F238E27FC236}">
                <a16:creationId xmlns:a16="http://schemas.microsoft.com/office/drawing/2014/main" id="{73921BD7-2FAC-C18D-B8F4-3375DD181E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03506" y="1399989"/>
            <a:ext cx="1651167" cy="15914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537F58A-AE29-AC70-8CF1-8CB253804A25}"/>
              </a:ext>
            </a:extLst>
          </p:cNvPr>
          <p:cNvSpPr txBox="1"/>
          <p:nvPr/>
        </p:nvSpPr>
        <p:spPr>
          <a:xfrm>
            <a:off x="7011266" y="2919611"/>
            <a:ext cx="2161096" cy="584775"/>
          </a:xfrm>
          <a:prstGeom prst="rect">
            <a:avLst/>
          </a:prstGeom>
          <a:noFill/>
        </p:spPr>
        <p:txBody>
          <a:bodyPr wrap="square" rtlCol="0">
            <a:spAutoFit/>
          </a:bodyPr>
          <a:lstStyle/>
          <a:p>
            <a:pPr algn="ctr"/>
            <a:r>
              <a:rPr lang="en-US" sz="1600" dirty="0"/>
              <a:t>Monotonic </a:t>
            </a:r>
          </a:p>
          <a:p>
            <a:pPr algn="ctr"/>
            <a:r>
              <a:rPr lang="en-US" sz="1600" dirty="0"/>
              <a:t>non-increasing</a:t>
            </a:r>
          </a:p>
        </p:txBody>
      </p:sp>
      <p:pic>
        <p:nvPicPr>
          <p:cNvPr id="9222" name="Picture 6" descr="undefined">
            <a:extLst>
              <a:ext uri="{FF2B5EF4-FFF2-40B4-BE49-F238E27FC236}">
                <a16:creationId xmlns:a16="http://schemas.microsoft.com/office/drawing/2014/main" id="{6240EA62-589E-1853-D9C9-0A6A7A2031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0841" y="1396205"/>
            <a:ext cx="1651167" cy="15914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3139E2-0EC5-532F-D586-71B0FDE0E9F9}"/>
              </a:ext>
            </a:extLst>
          </p:cNvPr>
          <p:cNvSpPr txBox="1"/>
          <p:nvPr/>
        </p:nvSpPr>
        <p:spPr>
          <a:xfrm>
            <a:off x="4771738" y="2918718"/>
            <a:ext cx="2228048" cy="584775"/>
          </a:xfrm>
          <a:prstGeom prst="rect">
            <a:avLst/>
          </a:prstGeom>
          <a:noFill/>
        </p:spPr>
        <p:txBody>
          <a:bodyPr wrap="square" rtlCol="0">
            <a:spAutoFit/>
          </a:bodyPr>
          <a:lstStyle/>
          <a:p>
            <a:pPr algn="ctr"/>
            <a:r>
              <a:rPr lang="en-US" sz="1600" dirty="0"/>
              <a:t>Monotonic </a:t>
            </a:r>
          </a:p>
          <a:p>
            <a:pPr algn="ctr"/>
            <a:r>
              <a:rPr lang="en-US" sz="1600" dirty="0"/>
              <a:t>non-decreasing</a:t>
            </a:r>
          </a:p>
        </p:txBody>
      </p:sp>
      <p:sp>
        <p:nvSpPr>
          <p:cNvPr id="10" name="TextBox 9">
            <a:extLst>
              <a:ext uri="{FF2B5EF4-FFF2-40B4-BE49-F238E27FC236}">
                <a16:creationId xmlns:a16="http://schemas.microsoft.com/office/drawing/2014/main" id="{EE9B0D41-D182-7317-0CE4-B514AB7E8A04}"/>
              </a:ext>
            </a:extLst>
          </p:cNvPr>
          <p:cNvSpPr txBox="1"/>
          <p:nvPr/>
        </p:nvSpPr>
        <p:spPr>
          <a:xfrm>
            <a:off x="9372477" y="3026490"/>
            <a:ext cx="2161096" cy="338554"/>
          </a:xfrm>
          <a:prstGeom prst="rect">
            <a:avLst/>
          </a:prstGeom>
          <a:noFill/>
        </p:spPr>
        <p:txBody>
          <a:bodyPr wrap="square" rtlCol="0">
            <a:spAutoFit/>
          </a:bodyPr>
          <a:lstStyle/>
          <a:p>
            <a:r>
              <a:rPr lang="en-US" sz="1600" dirty="0"/>
              <a:t>Not monotonic</a:t>
            </a:r>
          </a:p>
        </p:txBody>
      </p:sp>
      <p:pic>
        <p:nvPicPr>
          <p:cNvPr id="9224" name="Picture 8">
            <a:extLst>
              <a:ext uri="{FF2B5EF4-FFF2-40B4-BE49-F238E27FC236}">
                <a16:creationId xmlns:a16="http://schemas.microsoft.com/office/drawing/2014/main" id="{55624D75-D15D-5F45-0897-292F391137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3241" y="3659355"/>
            <a:ext cx="2496117" cy="236299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undefined">
            <a:extLst>
              <a:ext uri="{FF2B5EF4-FFF2-40B4-BE49-F238E27FC236}">
                <a16:creationId xmlns:a16="http://schemas.microsoft.com/office/drawing/2014/main" id="{677F475C-DA87-6C1A-9339-CA2507E553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77200" y="3657600"/>
            <a:ext cx="2496118" cy="236474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EC53C012-80B1-5C12-22EC-B545234B19F3}"/>
              </a:ext>
            </a:extLst>
          </p:cNvPr>
          <p:cNvSpPr>
            <a:spLocks noGrp="1"/>
          </p:cNvSpPr>
          <p:nvPr>
            <p:ph type="title"/>
          </p:nvPr>
        </p:nvSpPr>
        <p:spPr>
          <a:xfrm>
            <a:off x="990600" y="381000"/>
            <a:ext cx="10210800" cy="576783"/>
          </a:xfrm>
        </p:spPr>
        <p:txBody>
          <a:bodyPr/>
          <a:lstStyle/>
          <a:p>
            <a:r>
              <a:rPr lang="en-US" dirty="0"/>
              <a:t>Correlation Analysis</a:t>
            </a:r>
          </a:p>
        </p:txBody>
      </p:sp>
    </p:spTree>
    <p:extLst>
      <p:ext uri="{BB962C8B-B14F-4D97-AF65-F5344CB8AC3E}">
        <p14:creationId xmlns:p14="http://schemas.microsoft.com/office/powerpoint/2010/main" val="19175139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08593C5A-26F0-BE66-A2DA-53398B5F847D}"/>
              </a:ext>
            </a:extLst>
          </p:cNvPr>
          <p:cNvSpPr>
            <a:spLocks noGrp="1"/>
          </p:cNvSpPr>
          <p:nvPr>
            <p:ph type="title"/>
          </p:nvPr>
        </p:nvSpPr>
        <p:spPr>
          <a:xfrm>
            <a:off x="990600" y="381000"/>
            <a:ext cx="10210800" cy="576783"/>
          </a:xfrm>
        </p:spPr>
        <p:txBody>
          <a:bodyPr/>
          <a:lstStyle/>
          <a:p>
            <a:pPr marL="0" indent="0">
              <a:buNone/>
            </a:pPr>
            <a:r>
              <a:rPr lang="en-US" b="1" dirty="0">
                <a:solidFill>
                  <a:schemeClr val="tx1"/>
                </a:solidFill>
              </a:rPr>
              <a:t>Spearman Correlation </a:t>
            </a:r>
            <a:r>
              <a:rPr lang="en-US" altLang="zh-CN" b="1" dirty="0">
                <a:solidFill>
                  <a:schemeClr val="tx1"/>
                </a:solidFill>
              </a:rPr>
              <a:t>Coefficient</a:t>
            </a:r>
          </a:p>
        </p:txBody>
      </p:sp>
      <p:pic>
        <p:nvPicPr>
          <p:cNvPr id="3" name="Picture 2">
            <a:extLst>
              <a:ext uri="{FF2B5EF4-FFF2-40B4-BE49-F238E27FC236}">
                <a16:creationId xmlns:a16="http://schemas.microsoft.com/office/drawing/2014/main" id="{345FA7AB-3C60-D557-DA0D-38F1CC53F7AB}"/>
              </a:ext>
            </a:extLst>
          </p:cNvPr>
          <p:cNvPicPr>
            <a:picLocks noChangeAspect="1"/>
          </p:cNvPicPr>
          <p:nvPr/>
        </p:nvPicPr>
        <p:blipFill>
          <a:blip r:embed="rId3"/>
          <a:stretch>
            <a:fillRect/>
          </a:stretch>
        </p:blipFill>
        <p:spPr>
          <a:xfrm>
            <a:off x="2286000" y="1054743"/>
            <a:ext cx="8070466" cy="5134627"/>
          </a:xfrm>
          <a:prstGeom prst="rect">
            <a:avLst/>
          </a:prstGeom>
        </p:spPr>
      </p:pic>
    </p:spTree>
    <p:extLst>
      <p:ext uri="{BB962C8B-B14F-4D97-AF65-F5344CB8AC3E}">
        <p14:creationId xmlns:p14="http://schemas.microsoft.com/office/powerpoint/2010/main" val="1163487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a:xfrm>
            <a:off x="990600" y="1536523"/>
            <a:ext cx="3810000" cy="4559477"/>
          </a:xfrm>
        </p:spPr>
        <p:txBody>
          <a:bodyPr/>
          <a:lstStyle/>
          <a:p>
            <a:pPr marL="0" indent="0">
              <a:buNone/>
            </a:pPr>
            <a:r>
              <a:rPr lang="en-US" sz="2000" dirty="0">
                <a:solidFill>
                  <a:schemeClr val="tx1"/>
                </a:solidFill>
              </a:rPr>
              <a:t>coefficient = 1/-1: </a:t>
            </a:r>
            <a:r>
              <a:rPr lang="en-US" dirty="0">
                <a:solidFill>
                  <a:schemeClr val="tx1"/>
                </a:solidFill>
              </a:rPr>
              <a:t>ranks of corresponding values within each data sample always same</a:t>
            </a:r>
          </a:p>
          <a:p>
            <a:pPr marL="0" indent="0">
              <a:buNone/>
            </a:pPr>
            <a:r>
              <a:rPr lang="en-US" sz="2000" dirty="0">
                <a:solidFill>
                  <a:schemeClr val="tx1"/>
                </a:solidFill>
              </a:rPr>
              <a:t>Coefficient = 0 : </a:t>
            </a:r>
            <a:r>
              <a:rPr lang="en-US" dirty="0">
                <a:solidFill>
                  <a:schemeClr val="tx1"/>
                </a:solidFill>
              </a:rPr>
              <a:t>no association between the ranks of the values </a:t>
            </a:r>
          </a:p>
          <a:p>
            <a:pPr marL="0" indent="0">
              <a:buNone/>
            </a:pPr>
            <a:endParaRPr lang="en-US" dirty="0">
              <a:solidFill>
                <a:schemeClr val="tx1"/>
              </a:solidFill>
            </a:endParaRPr>
          </a:p>
          <a:p>
            <a:pPr marL="0" indent="0">
              <a:buNone/>
            </a:pPr>
            <a:r>
              <a:rPr lang="en-US" sz="1600" dirty="0">
                <a:solidFill>
                  <a:schemeClr val="tx1"/>
                </a:solidFill>
              </a:rPr>
              <a:t>Ex: (xi,yi), (xj,yj), i &lt; j:</a:t>
            </a:r>
          </a:p>
          <a:p>
            <a:pPr marL="0" indent="0">
              <a:buNone/>
            </a:pPr>
            <a:r>
              <a:rPr lang="en-US" sz="1600" dirty="0">
                <a:solidFill>
                  <a:schemeClr val="tx1"/>
                </a:solidFill>
              </a:rPr>
              <a:t>Either both xi &gt; xj and yi &gt; yj or xi &lt; xj, yi &lt; yj</a:t>
            </a:r>
          </a:p>
        </p:txBody>
      </p:sp>
      <p:sp>
        <p:nvSpPr>
          <p:cNvPr id="6" name="Title 3">
            <a:extLst>
              <a:ext uri="{FF2B5EF4-FFF2-40B4-BE49-F238E27FC236}">
                <a16:creationId xmlns:a16="http://schemas.microsoft.com/office/drawing/2014/main" id="{AED893FB-C152-C552-95F6-FD14EE5A9FF2}"/>
              </a:ext>
            </a:extLst>
          </p:cNvPr>
          <p:cNvSpPr>
            <a:spLocks noGrp="1"/>
          </p:cNvSpPr>
          <p:nvPr>
            <p:ph type="title"/>
          </p:nvPr>
        </p:nvSpPr>
        <p:spPr>
          <a:xfrm>
            <a:off x="990600" y="381000"/>
            <a:ext cx="10210800" cy="576783"/>
          </a:xfrm>
        </p:spPr>
        <p:txBody>
          <a:bodyPr/>
          <a:lstStyle/>
          <a:p>
            <a:r>
              <a:rPr lang="en-US" altLang="zh-CN" b="1" dirty="0">
                <a:solidFill>
                  <a:schemeClr val="tx1"/>
                </a:solidFill>
              </a:rPr>
              <a:t>Kendall </a:t>
            </a:r>
            <a:r>
              <a:rPr lang="en-US" b="1" dirty="0">
                <a:solidFill>
                  <a:schemeClr val="tx1"/>
                </a:solidFill>
              </a:rPr>
              <a:t>Correlation </a:t>
            </a:r>
            <a:r>
              <a:rPr lang="en-US" altLang="zh-CN" b="1" dirty="0">
                <a:solidFill>
                  <a:schemeClr val="tx1"/>
                </a:solidFill>
              </a:rPr>
              <a:t>Coefficient</a:t>
            </a:r>
            <a:endParaRPr lang="en-US" dirty="0">
              <a:solidFill>
                <a:schemeClr val="tx1"/>
              </a:solidFill>
            </a:endParaRPr>
          </a:p>
        </p:txBody>
      </p:sp>
      <p:pic>
        <p:nvPicPr>
          <p:cNvPr id="7170" name="Picture 2" descr="undefined">
            <a:extLst>
              <a:ext uri="{FF2B5EF4-FFF2-40B4-BE49-F238E27FC236}">
                <a16:creationId xmlns:a16="http://schemas.microsoft.com/office/drawing/2014/main" id="{22C00AAB-CCAE-09E1-DA68-F263000CCE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37" t="12140" r="3704" b="10494"/>
          <a:stretch/>
        </p:blipFill>
        <p:spPr bwMode="auto">
          <a:xfrm>
            <a:off x="5105400" y="1752600"/>
            <a:ext cx="6019800" cy="382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6556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D58185-F09B-5FAE-F20A-00AA499441BA}"/>
              </a:ext>
            </a:extLst>
          </p:cNvPr>
          <p:cNvPicPr>
            <a:picLocks noChangeAspect="1"/>
          </p:cNvPicPr>
          <p:nvPr/>
        </p:nvPicPr>
        <p:blipFill>
          <a:blip r:embed="rId3"/>
          <a:stretch>
            <a:fillRect/>
          </a:stretch>
        </p:blipFill>
        <p:spPr>
          <a:xfrm>
            <a:off x="2133600" y="1066800"/>
            <a:ext cx="8118504" cy="5165191"/>
          </a:xfrm>
          <a:prstGeom prst="rect">
            <a:avLst/>
          </a:prstGeom>
        </p:spPr>
      </p:pic>
      <p:sp>
        <p:nvSpPr>
          <p:cNvPr id="4" name="Title 3">
            <a:extLst>
              <a:ext uri="{FF2B5EF4-FFF2-40B4-BE49-F238E27FC236}">
                <a16:creationId xmlns:a16="http://schemas.microsoft.com/office/drawing/2014/main" id="{91C007C3-50E0-6F71-46DA-6A6DE81C196D}"/>
              </a:ext>
            </a:extLst>
          </p:cNvPr>
          <p:cNvSpPr>
            <a:spLocks noGrp="1"/>
          </p:cNvSpPr>
          <p:nvPr>
            <p:ph type="title"/>
          </p:nvPr>
        </p:nvSpPr>
        <p:spPr>
          <a:xfrm>
            <a:off x="990600" y="381000"/>
            <a:ext cx="10210800" cy="576783"/>
          </a:xfrm>
        </p:spPr>
        <p:txBody>
          <a:bodyPr/>
          <a:lstStyle/>
          <a:p>
            <a:r>
              <a:rPr lang="en-US" altLang="zh-CN" b="1" dirty="0">
                <a:solidFill>
                  <a:schemeClr val="tx1"/>
                </a:solidFill>
              </a:rPr>
              <a:t>Kendall </a:t>
            </a:r>
            <a:r>
              <a:rPr lang="en-US" b="1" dirty="0">
                <a:solidFill>
                  <a:schemeClr val="tx1"/>
                </a:solidFill>
              </a:rPr>
              <a:t>Correlation </a:t>
            </a:r>
            <a:r>
              <a:rPr lang="en-US" altLang="zh-CN" b="1" dirty="0">
                <a:solidFill>
                  <a:schemeClr val="tx1"/>
                </a:solidFill>
              </a:rPr>
              <a:t>Coefficient</a:t>
            </a:r>
            <a:endParaRPr lang="en-US" dirty="0">
              <a:solidFill>
                <a:schemeClr val="tx1"/>
              </a:solidFill>
            </a:endParaRPr>
          </a:p>
        </p:txBody>
      </p:sp>
    </p:spTree>
    <p:extLst>
      <p:ext uri="{BB962C8B-B14F-4D97-AF65-F5344CB8AC3E}">
        <p14:creationId xmlns:p14="http://schemas.microsoft.com/office/powerpoint/2010/main" val="40500527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a:xfrm>
            <a:off x="609600" y="1546248"/>
            <a:ext cx="3657600" cy="4559477"/>
          </a:xfrm>
        </p:spPr>
        <p:txBody>
          <a:bodyPr/>
          <a:lstStyle/>
          <a:p>
            <a:pPr marL="0" indent="0">
              <a:buNone/>
            </a:pPr>
            <a:r>
              <a:rPr lang="en-US" sz="2000" dirty="0">
                <a:solidFill>
                  <a:schemeClr val="tx1"/>
                </a:solidFill>
              </a:rPr>
              <a:t>Top5 Results: </a:t>
            </a:r>
          </a:p>
          <a:p>
            <a:pPr marL="0" indent="0">
              <a:buNone/>
            </a:pPr>
            <a:r>
              <a:rPr lang="en-US" b="1" dirty="0">
                <a:solidFill>
                  <a:schemeClr val="tx1"/>
                </a:solidFill>
              </a:rPr>
              <a:t>Pearson Correlation: </a:t>
            </a:r>
          </a:p>
          <a:p>
            <a:pPr marL="0" indent="0">
              <a:buNone/>
            </a:pPr>
            <a:r>
              <a:rPr lang="en-US" dirty="0">
                <a:solidFill>
                  <a:schemeClr val="tx1"/>
                </a:solidFill>
              </a:rPr>
              <a:t>Queries being executed</a:t>
            </a:r>
          </a:p>
          <a:p>
            <a:pPr marL="0" indent="0">
              <a:buNone/>
            </a:pPr>
            <a:r>
              <a:rPr lang="en-US" dirty="0">
                <a:solidFill>
                  <a:schemeClr val="tx1"/>
                </a:solidFill>
              </a:rPr>
              <a:t>Users logged in</a:t>
            </a:r>
          </a:p>
          <a:p>
            <a:pPr marL="0" indent="0">
              <a:buNone/>
            </a:pPr>
            <a:r>
              <a:rPr lang="en-US" dirty="0">
                <a:solidFill>
                  <a:schemeClr val="tx1"/>
                </a:solidFill>
              </a:rPr>
              <a:t>DctBlocks: create rate (blocks/sec)</a:t>
            </a:r>
          </a:p>
          <a:p>
            <a:pPr marL="0" indent="0">
              <a:buNone/>
            </a:pPr>
            <a:r>
              <a:rPr lang="en-US" dirty="0">
                <a:solidFill>
                  <a:schemeClr val="tx1"/>
                </a:solidFill>
              </a:rPr>
              <a:t>MC: Total Quota (MB)</a:t>
            </a:r>
          </a:p>
          <a:p>
            <a:pPr marL="0" indent="0">
              <a:buNone/>
            </a:pPr>
            <a:r>
              <a:rPr lang="en-US" dirty="0">
                <a:solidFill>
                  <a:schemeClr val="tx1"/>
                </a:solidFill>
              </a:rPr>
              <a:t>MC: Total Inuse (MB)</a:t>
            </a:r>
            <a:endParaRPr lang="en-US" sz="2000" dirty="0">
              <a:solidFill>
                <a:schemeClr val="tx1"/>
              </a:solidFill>
            </a:endParaRPr>
          </a:p>
        </p:txBody>
      </p:sp>
      <p:sp>
        <p:nvSpPr>
          <p:cNvPr id="6" name="Title 3">
            <a:extLst>
              <a:ext uri="{FF2B5EF4-FFF2-40B4-BE49-F238E27FC236}">
                <a16:creationId xmlns:a16="http://schemas.microsoft.com/office/drawing/2014/main" id="{AED893FB-C152-C552-95F6-FD14EE5A9FF2}"/>
              </a:ext>
            </a:extLst>
          </p:cNvPr>
          <p:cNvSpPr>
            <a:spLocks noGrp="1"/>
          </p:cNvSpPr>
          <p:nvPr>
            <p:ph type="title"/>
          </p:nvPr>
        </p:nvSpPr>
        <p:spPr>
          <a:xfrm>
            <a:off x="990600" y="381000"/>
            <a:ext cx="10210800" cy="576783"/>
          </a:xfrm>
        </p:spPr>
        <p:txBody>
          <a:bodyPr/>
          <a:lstStyle/>
          <a:p>
            <a:r>
              <a:rPr lang="en-US" b="1" dirty="0">
                <a:solidFill>
                  <a:schemeClr val="tx1"/>
                </a:solidFill>
              </a:rPr>
              <a:t>Correlation </a:t>
            </a:r>
            <a:r>
              <a:rPr lang="en-US" altLang="zh-CN" b="1" dirty="0">
                <a:solidFill>
                  <a:schemeClr val="tx1"/>
                </a:solidFill>
              </a:rPr>
              <a:t>Coefficient</a:t>
            </a:r>
            <a:endParaRPr lang="en-US" dirty="0">
              <a:solidFill>
                <a:schemeClr val="tx1"/>
              </a:solidFill>
            </a:endParaRPr>
          </a:p>
        </p:txBody>
      </p:sp>
      <p:sp>
        <p:nvSpPr>
          <p:cNvPr id="2" name="Text Placeholder 4">
            <a:extLst>
              <a:ext uri="{FF2B5EF4-FFF2-40B4-BE49-F238E27FC236}">
                <a16:creationId xmlns:a16="http://schemas.microsoft.com/office/drawing/2014/main" id="{5E763010-5242-CD9B-5D72-C8E7E66F76A7}"/>
              </a:ext>
            </a:extLst>
          </p:cNvPr>
          <p:cNvSpPr txBox="1">
            <a:spLocks/>
          </p:cNvSpPr>
          <p:nvPr/>
        </p:nvSpPr>
        <p:spPr>
          <a:xfrm>
            <a:off x="4267200" y="1546247"/>
            <a:ext cx="3657600" cy="4559477"/>
          </a:xfrm>
          <a:prstGeom prst="rect">
            <a:avLst/>
          </a:prstGeom>
        </p:spPr>
        <p:txBody>
          <a:bodyPr lIns="0" tIns="0" rIns="0" bIns="0"/>
          <a:lstStyle>
            <a:lvl1pPr marL="228600" indent="-228600" algn="l" defTabSz="914400" rtl="0" eaLnBrk="1" latinLnBrk="0" hangingPunct="1">
              <a:lnSpc>
                <a:spcPct val="130000"/>
              </a:lnSpc>
              <a:spcBef>
                <a:spcPts val="1000"/>
              </a:spcBef>
              <a:buClr>
                <a:schemeClr val="accent6"/>
              </a:buClr>
              <a:buFont typeface="Arial" panose="020B0604020202020204" pitchFamily="34" charset="0"/>
              <a:buChar char="•"/>
              <a:defRPr sz="2000" kern="1200">
                <a:solidFill>
                  <a:schemeClr val="accent3"/>
                </a:solidFill>
                <a:latin typeface="+mn-lt"/>
                <a:ea typeface="+mn-ea"/>
                <a:cs typeface="+mn-cs"/>
              </a:defRPr>
            </a:lvl1pPr>
            <a:lvl2pPr marL="685800" indent="-228600" algn="l" defTabSz="914400" rtl="0" eaLnBrk="1" latinLnBrk="0" hangingPunct="1">
              <a:lnSpc>
                <a:spcPct val="130000"/>
              </a:lnSpc>
              <a:spcBef>
                <a:spcPts val="500"/>
              </a:spcBef>
              <a:buClr>
                <a:schemeClr val="accent6"/>
              </a:buClr>
              <a:buFont typeface="Wingdings" pitchFamily="2" charset="2"/>
              <a:buChar char="§"/>
              <a:defRPr sz="2000" kern="1200">
                <a:solidFill>
                  <a:schemeClr val="accent3"/>
                </a:solidFill>
                <a:latin typeface="+mn-lt"/>
                <a:ea typeface="+mn-ea"/>
                <a:cs typeface="+mn-cs"/>
              </a:defRPr>
            </a:lvl2pPr>
            <a:lvl3pPr marL="1143000" indent="-228600" algn="l" defTabSz="914400" rtl="0" eaLnBrk="1" latinLnBrk="0" hangingPunct="1">
              <a:lnSpc>
                <a:spcPct val="130000"/>
              </a:lnSpc>
              <a:spcBef>
                <a:spcPts val="500"/>
              </a:spcBef>
              <a:buClr>
                <a:schemeClr val="accent6"/>
              </a:buClr>
              <a:buFont typeface="Courier New" panose="02070309020205020404" pitchFamily="49" charset="0"/>
              <a:buChar char="o"/>
              <a:defRPr sz="2000" kern="1200">
                <a:solidFill>
                  <a:schemeClr val="accent3"/>
                </a:solidFill>
                <a:latin typeface="+mn-lt"/>
                <a:ea typeface="+mn-ea"/>
                <a:cs typeface="+mn-cs"/>
              </a:defRPr>
            </a:lvl3pPr>
            <a:lvl4pPr marL="1600200" indent="-228600" algn="l" defTabSz="914400" rtl="0" eaLnBrk="1" latinLnBrk="0" hangingPunct="1">
              <a:lnSpc>
                <a:spcPct val="130000"/>
              </a:lnSpc>
              <a:spcBef>
                <a:spcPts val="500"/>
              </a:spcBef>
              <a:buClr>
                <a:schemeClr val="accent6"/>
              </a:buClr>
              <a:buFont typeface="System Font Regular"/>
              <a:buChar char="-"/>
              <a:defRPr sz="2000" kern="1200">
                <a:solidFill>
                  <a:schemeClr val="accent3"/>
                </a:solidFill>
                <a:latin typeface="+mn-lt"/>
                <a:ea typeface="+mn-ea"/>
                <a:cs typeface="+mn-cs"/>
              </a:defRPr>
            </a:lvl4pPr>
            <a:lvl5pPr marL="2057400" indent="-228600" algn="l" defTabSz="914400" rtl="0" eaLnBrk="1" latinLnBrk="0" hangingPunct="1">
              <a:lnSpc>
                <a:spcPct val="130000"/>
              </a:lnSpc>
              <a:spcBef>
                <a:spcPts val="500"/>
              </a:spcBef>
              <a:buClr>
                <a:schemeClr val="accent6"/>
              </a:buClr>
              <a:buFont typeface="Arial" panose="020B0604020202020204" pitchFamily="34" charset="0"/>
              <a:buChar char="•"/>
              <a:defRPr sz="20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solidFill>
                <a:schemeClr val="tx1"/>
              </a:solidFill>
            </a:endParaRPr>
          </a:p>
          <a:p>
            <a:pPr marL="0" indent="0">
              <a:buFont typeface="Arial" panose="020B0604020202020204" pitchFamily="34" charset="0"/>
              <a:buNone/>
            </a:pPr>
            <a:r>
              <a:rPr lang="en-US" b="1" dirty="0">
                <a:solidFill>
                  <a:schemeClr val="tx1"/>
                </a:solidFill>
              </a:rPr>
              <a:t>Spearman Correlation: </a:t>
            </a:r>
          </a:p>
          <a:p>
            <a:pPr marL="0" indent="0">
              <a:buFont typeface="Arial" panose="020B0604020202020204" pitchFamily="34" charset="0"/>
              <a:buNone/>
            </a:pPr>
            <a:r>
              <a:rPr lang="en-US" dirty="0">
                <a:solidFill>
                  <a:schemeClr val="tx1"/>
                </a:solidFill>
              </a:rPr>
              <a:t>Total query execution time</a:t>
            </a:r>
          </a:p>
          <a:p>
            <a:pPr marL="0" indent="0">
              <a:buFont typeface="Arial" panose="020B0604020202020204" pitchFamily="34" charset="0"/>
              <a:buNone/>
            </a:pPr>
            <a:r>
              <a:rPr lang="en-US" dirty="0">
                <a:solidFill>
                  <a:schemeClr val="tx1"/>
                </a:solidFill>
              </a:rPr>
              <a:t>Queries being executed</a:t>
            </a:r>
          </a:p>
          <a:p>
            <a:pPr marL="0" indent="0">
              <a:buFont typeface="Arial" panose="020B0604020202020204" pitchFamily="34" charset="0"/>
              <a:buNone/>
            </a:pPr>
            <a:r>
              <a:rPr lang="en-US" dirty="0">
                <a:solidFill>
                  <a:schemeClr val="tx1"/>
                </a:solidFill>
              </a:rPr>
              <a:t>Total data query execution</a:t>
            </a:r>
          </a:p>
          <a:p>
            <a:pPr marL="0" indent="0">
              <a:buFont typeface="Arial" panose="020B0604020202020204" pitchFamily="34" charset="0"/>
              <a:buNone/>
            </a:pPr>
            <a:r>
              <a:rPr lang="en-US" dirty="0">
                <a:solidFill>
                  <a:schemeClr val="tx1"/>
                </a:solidFill>
              </a:rPr>
              <a:t>Users logged in</a:t>
            </a:r>
          </a:p>
          <a:p>
            <a:pPr marL="0" indent="0">
              <a:buFont typeface="Arial" panose="020B0604020202020204" pitchFamily="34" charset="0"/>
              <a:buNone/>
            </a:pPr>
            <a:r>
              <a:rPr lang="en-US" dirty="0">
                <a:solidFill>
                  <a:schemeClr val="tx1"/>
                </a:solidFill>
              </a:rPr>
              <a:t>DctBlocks: create rate (blocks/sec)</a:t>
            </a:r>
          </a:p>
        </p:txBody>
      </p:sp>
      <p:sp>
        <p:nvSpPr>
          <p:cNvPr id="3" name="Text Placeholder 4">
            <a:extLst>
              <a:ext uri="{FF2B5EF4-FFF2-40B4-BE49-F238E27FC236}">
                <a16:creationId xmlns:a16="http://schemas.microsoft.com/office/drawing/2014/main" id="{EE5883D9-67F3-58DB-0BFB-1DA46F881096}"/>
              </a:ext>
            </a:extLst>
          </p:cNvPr>
          <p:cNvSpPr txBox="1">
            <a:spLocks/>
          </p:cNvSpPr>
          <p:nvPr/>
        </p:nvSpPr>
        <p:spPr>
          <a:xfrm>
            <a:off x="8077200" y="1546246"/>
            <a:ext cx="3657600" cy="4559477"/>
          </a:xfrm>
          <a:prstGeom prst="rect">
            <a:avLst/>
          </a:prstGeom>
        </p:spPr>
        <p:txBody>
          <a:bodyPr lIns="0" tIns="0" rIns="0" bIns="0"/>
          <a:lstStyle>
            <a:lvl1pPr marL="228600" indent="-228600" algn="l" defTabSz="914400" rtl="0" eaLnBrk="1" latinLnBrk="0" hangingPunct="1">
              <a:lnSpc>
                <a:spcPct val="130000"/>
              </a:lnSpc>
              <a:spcBef>
                <a:spcPts val="1000"/>
              </a:spcBef>
              <a:buClr>
                <a:schemeClr val="accent6"/>
              </a:buClr>
              <a:buFont typeface="Arial" panose="020B0604020202020204" pitchFamily="34" charset="0"/>
              <a:buChar char="•"/>
              <a:defRPr sz="2000" kern="1200">
                <a:solidFill>
                  <a:schemeClr val="accent3"/>
                </a:solidFill>
                <a:latin typeface="+mn-lt"/>
                <a:ea typeface="+mn-ea"/>
                <a:cs typeface="+mn-cs"/>
              </a:defRPr>
            </a:lvl1pPr>
            <a:lvl2pPr marL="685800" indent="-228600" algn="l" defTabSz="914400" rtl="0" eaLnBrk="1" latinLnBrk="0" hangingPunct="1">
              <a:lnSpc>
                <a:spcPct val="130000"/>
              </a:lnSpc>
              <a:spcBef>
                <a:spcPts val="500"/>
              </a:spcBef>
              <a:buClr>
                <a:schemeClr val="accent6"/>
              </a:buClr>
              <a:buFont typeface="Wingdings" pitchFamily="2" charset="2"/>
              <a:buChar char="§"/>
              <a:defRPr sz="2000" kern="1200">
                <a:solidFill>
                  <a:schemeClr val="accent3"/>
                </a:solidFill>
                <a:latin typeface="+mn-lt"/>
                <a:ea typeface="+mn-ea"/>
                <a:cs typeface="+mn-cs"/>
              </a:defRPr>
            </a:lvl2pPr>
            <a:lvl3pPr marL="1143000" indent="-228600" algn="l" defTabSz="914400" rtl="0" eaLnBrk="1" latinLnBrk="0" hangingPunct="1">
              <a:lnSpc>
                <a:spcPct val="130000"/>
              </a:lnSpc>
              <a:spcBef>
                <a:spcPts val="500"/>
              </a:spcBef>
              <a:buClr>
                <a:schemeClr val="accent6"/>
              </a:buClr>
              <a:buFont typeface="Courier New" panose="02070309020205020404" pitchFamily="49" charset="0"/>
              <a:buChar char="o"/>
              <a:defRPr sz="2000" kern="1200">
                <a:solidFill>
                  <a:schemeClr val="accent3"/>
                </a:solidFill>
                <a:latin typeface="+mn-lt"/>
                <a:ea typeface="+mn-ea"/>
                <a:cs typeface="+mn-cs"/>
              </a:defRPr>
            </a:lvl3pPr>
            <a:lvl4pPr marL="1600200" indent="-228600" algn="l" defTabSz="914400" rtl="0" eaLnBrk="1" latinLnBrk="0" hangingPunct="1">
              <a:lnSpc>
                <a:spcPct val="130000"/>
              </a:lnSpc>
              <a:spcBef>
                <a:spcPts val="500"/>
              </a:spcBef>
              <a:buClr>
                <a:schemeClr val="accent6"/>
              </a:buClr>
              <a:buFont typeface="System Font Regular"/>
              <a:buChar char="-"/>
              <a:defRPr sz="2000" kern="1200">
                <a:solidFill>
                  <a:schemeClr val="accent3"/>
                </a:solidFill>
                <a:latin typeface="+mn-lt"/>
                <a:ea typeface="+mn-ea"/>
                <a:cs typeface="+mn-cs"/>
              </a:defRPr>
            </a:lvl4pPr>
            <a:lvl5pPr marL="2057400" indent="-228600" algn="l" defTabSz="914400" rtl="0" eaLnBrk="1" latinLnBrk="0" hangingPunct="1">
              <a:lnSpc>
                <a:spcPct val="130000"/>
              </a:lnSpc>
              <a:spcBef>
                <a:spcPts val="500"/>
              </a:spcBef>
              <a:buClr>
                <a:schemeClr val="accent6"/>
              </a:buClr>
              <a:buFont typeface="Arial" panose="020B0604020202020204" pitchFamily="34" charset="0"/>
              <a:buChar char="•"/>
              <a:defRPr sz="20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solidFill>
                <a:schemeClr val="tx1"/>
              </a:solidFill>
            </a:endParaRPr>
          </a:p>
          <a:p>
            <a:pPr marL="0" indent="0">
              <a:buFont typeface="Arial" panose="020B0604020202020204" pitchFamily="34" charset="0"/>
              <a:buNone/>
            </a:pPr>
            <a:r>
              <a:rPr lang="en-US" b="1" dirty="0">
                <a:solidFill>
                  <a:schemeClr val="tx1"/>
                </a:solidFill>
              </a:rPr>
              <a:t>Kendall Correlation: </a:t>
            </a:r>
          </a:p>
          <a:p>
            <a:pPr marL="0" indent="0">
              <a:buFont typeface="Arial" panose="020B0604020202020204" pitchFamily="34" charset="0"/>
              <a:buNone/>
            </a:pPr>
            <a:r>
              <a:rPr lang="en-US" dirty="0">
                <a:solidFill>
                  <a:schemeClr val="tx1"/>
                </a:solidFill>
              </a:rPr>
              <a:t>Total query execution time</a:t>
            </a:r>
          </a:p>
          <a:p>
            <a:pPr marL="0" indent="0">
              <a:buFont typeface="Arial" panose="020B0604020202020204" pitchFamily="34" charset="0"/>
              <a:buNone/>
            </a:pPr>
            <a:r>
              <a:rPr lang="en-US" dirty="0">
                <a:solidFill>
                  <a:schemeClr val="tx1"/>
                </a:solidFill>
              </a:rPr>
              <a:t>Queries being executed</a:t>
            </a:r>
          </a:p>
          <a:p>
            <a:pPr marL="0" indent="0">
              <a:buFont typeface="Arial" panose="020B0604020202020204" pitchFamily="34" charset="0"/>
              <a:buNone/>
            </a:pPr>
            <a:r>
              <a:rPr lang="en-US" dirty="0">
                <a:solidFill>
                  <a:schemeClr val="tx1"/>
                </a:solidFill>
              </a:rPr>
              <a:t>Total data query execution</a:t>
            </a:r>
          </a:p>
          <a:p>
            <a:pPr marL="0" indent="0">
              <a:buFont typeface="Arial" panose="020B0604020202020204" pitchFamily="34" charset="0"/>
              <a:buNone/>
            </a:pPr>
            <a:r>
              <a:rPr lang="en-US" dirty="0">
                <a:solidFill>
                  <a:schemeClr val="tx1"/>
                </a:solidFill>
              </a:rPr>
              <a:t>Users logged in</a:t>
            </a:r>
          </a:p>
          <a:p>
            <a:pPr marL="0" indent="0">
              <a:buFont typeface="Arial" panose="020B0604020202020204" pitchFamily="34" charset="0"/>
              <a:buNone/>
            </a:pPr>
            <a:r>
              <a:rPr lang="en-US" dirty="0">
                <a:solidFill>
                  <a:schemeClr val="tx1"/>
                </a:solidFill>
              </a:rPr>
              <a:t>DctBlocks: create rate (blocks/sec)</a:t>
            </a:r>
          </a:p>
        </p:txBody>
      </p:sp>
    </p:spTree>
    <p:extLst>
      <p:ext uri="{BB962C8B-B14F-4D97-AF65-F5344CB8AC3E}">
        <p14:creationId xmlns:p14="http://schemas.microsoft.com/office/powerpoint/2010/main" val="1212483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dirty="0"/>
              <a:t>Correlation VS Causation</a:t>
            </a:r>
          </a:p>
        </p:txBody>
      </p:sp>
      <p:pic>
        <p:nvPicPr>
          <p:cNvPr id="3074" name="Picture 2">
            <a:extLst>
              <a:ext uri="{FF2B5EF4-FFF2-40B4-BE49-F238E27FC236}">
                <a16:creationId xmlns:a16="http://schemas.microsoft.com/office/drawing/2014/main" id="{BF00D84D-1348-D6DF-C49F-E801A4E73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52600"/>
            <a:ext cx="5486400" cy="374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486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pPr>
              <a:lnSpc>
                <a:spcPct val="150000"/>
              </a:lnSpc>
            </a:pPr>
            <a:r>
              <a:rPr lang="en-US" sz="3600" b="1" dirty="0"/>
              <a:t>Transfer Entropy</a:t>
            </a:r>
          </a:p>
        </p:txBody>
      </p:sp>
      <p:sp>
        <p:nvSpPr>
          <p:cNvPr id="3" name="TextBox 2">
            <a:extLst>
              <a:ext uri="{FF2B5EF4-FFF2-40B4-BE49-F238E27FC236}">
                <a16:creationId xmlns:a16="http://schemas.microsoft.com/office/drawing/2014/main" id="{8F2AE67C-C133-D18A-6FE7-612242C7DD60}"/>
              </a:ext>
            </a:extLst>
          </p:cNvPr>
          <p:cNvSpPr txBox="1"/>
          <p:nvPr/>
        </p:nvSpPr>
        <p:spPr>
          <a:xfrm>
            <a:off x="990600" y="1524000"/>
            <a:ext cx="10210800" cy="3276282"/>
          </a:xfrm>
          <a:prstGeom prst="rect">
            <a:avLst/>
          </a:prstGeom>
          <a:noFill/>
        </p:spPr>
        <p:txBody>
          <a:bodyPr wrap="square">
            <a:spAutoFit/>
          </a:bodyPr>
          <a:lstStyle/>
          <a:p>
            <a:pPr>
              <a:lnSpc>
                <a:spcPct val="150000"/>
              </a:lnSpc>
            </a:pPr>
            <a:r>
              <a:rPr lang="en-US" sz="2000" dirty="0"/>
              <a:t>Features of time series: max, min, mean, median, variance,…</a:t>
            </a:r>
          </a:p>
          <a:p>
            <a:pPr>
              <a:lnSpc>
                <a:spcPct val="150000"/>
              </a:lnSpc>
            </a:pPr>
            <a:r>
              <a:rPr lang="en-US" sz="2000" dirty="0"/>
              <a:t>Series A : 1, 2, 1, 2, 1, 2, 1, …</a:t>
            </a:r>
          </a:p>
          <a:p>
            <a:pPr>
              <a:lnSpc>
                <a:spcPct val="150000"/>
              </a:lnSpc>
            </a:pPr>
            <a:r>
              <a:rPr lang="en-US" sz="2000" dirty="0"/>
              <a:t>Series B : 1, 1, 2, 1, 2, 2, 1, …</a:t>
            </a:r>
          </a:p>
          <a:p>
            <a:pPr>
              <a:lnSpc>
                <a:spcPct val="150000"/>
              </a:lnSpc>
            </a:pPr>
            <a:r>
              <a:rPr lang="en-US" sz="2000" dirty="0"/>
              <a:t>Same mean, same variance, same median, </a:t>
            </a:r>
            <a:r>
              <a:rPr lang="en-US" sz="2000" dirty="0">
                <a:solidFill>
                  <a:schemeClr val="accent1"/>
                </a:solidFill>
              </a:rPr>
              <a:t>different entropy </a:t>
            </a:r>
          </a:p>
          <a:p>
            <a:pPr>
              <a:lnSpc>
                <a:spcPct val="150000"/>
              </a:lnSpc>
            </a:pPr>
            <a:r>
              <a:rPr lang="en-US" sz="2000" dirty="0"/>
              <a:t>Larger the entropy, more chaotic the system</a:t>
            </a:r>
          </a:p>
          <a:p>
            <a:pPr>
              <a:lnSpc>
                <a:spcPct val="150000"/>
              </a:lnSpc>
            </a:pPr>
            <a:endParaRPr lang="en-US" sz="2000" dirty="0"/>
          </a:p>
          <a:p>
            <a:pPr>
              <a:lnSpc>
                <a:spcPct val="150000"/>
              </a:lnSpc>
            </a:pPr>
            <a:r>
              <a:rPr lang="en-US" sz="2000" dirty="0"/>
              <a:t>Transfer entropy: transfer of information</a:t>
            </a:r>
          </a:p>
        </p:txBody>
      </p:sp>
    </p:spTree>
    <p:extLst>
      <p:ext uri="{BB962C8B-B14F-4D97-AF65-F5344CB8AC3E}">
        <p14:creationId xmlns:p14="http://schemas.microsoft.com/office/powerpoint/2010/main" val="176517903"/>
      </p:ext>
    </p:extLst>
  </p:cSld>
  <p:clrMapOvr>
    <a:masterClrMapping/>
  </p:clrMapOvr>
  <p:transition>
    <p:fade/>
  </p:transition>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dirty="0"/>
              <a:t>Causal Inference</a:t>
            </a:r>
          </a:p>
        </p:txBody>
      </p:sp>
      <p:sp>
        <p:nvSpPr>
          <p:cNvPr id="3" name="TextBox 2">
            <a:extLst>
              <a:ext uri="{FF2B5EF4-FFF2-40B4-BE49-F238E27FC236}">
                <a16:creationId xmlns:a16="http://schemas.microsoft.com/office/drawing/2014/main" id="{8F2AE67C-C133-D18A-6FE7-612242C7DD60}"/>
              </a:ext>
            </a:extLst>
          </p:cNvPr>
          <p:cNvSpPr txBox="1"/>
          <p:nvPr/>
        </p:nvSpPr>
        <p:spPr>
          <a:xfrm>
            <a:off x="975946" y="1447800"/>
            <a:ext cx="3067050" cy="2214452"/>
          </a:xfrm>
          <a:prstGeom prst="rect">
            <a:avLst/>
          </a:prstGeom>
          <a:noFill/>
        </p:spPr>
        <p:txBody>
          <a:bodyPr wrap="square">
            <a:spAutoFit/>
          </a:bodyPr>
          <a:lstStyle/>
          <a:p>
            <a:pPr>
              <a:lnSpc>
                <a:spcPct val="150000"/>
              </a:lnSpc>
            </a:pPr>
            <a:r>
              <a:rPr lang="en-US" sz="2000" b="1" dirty="0"/>
              <a:t>Transfer Entropy</a:t>
            </a:r>
          </a:p>
          <a:p>
            <a:pPr>
              <a:lnSpc>
                <a:spcPct val="150000"/>
              </a:lnSpc>
            </a:pPr>
            <a:r>
              <a:rPr lang="en-US" dirty="0"/>
              <a:t>Symbol: direction of transfer</a:t>
            </a:r>
          </a:p>
          <a:p>
            <a:pPr>
              <a:lnSpc>
                <a:spcPct val="150000"/>
              </a:lnSpc>
            </a:pPr>
            <a:r>
              <a:rPr lang="en-US" dirty="0"/>
              <a:t>+:Y -&gt; X</a:t>
            </a:r>
          </a:p>
          <a:p>
            <a:pPr>
              <a:lnSpc>
                <a:spcPct val="150000"/>
              </a:lnSpc>
            </a:pPr>
            <a:r>
              <a:rPr lang="en-US" dirty="0"/>
              <a:t>-: X -&gt; Y </a:t>
            </a:r>
          </a:p>
          <a:p>
            <a:pPr>
              <a:lnSpc>
                <a:spcPct val="150000"/>
              </a:lnSpc>
            </a:pPr>
            <a:endParaRPr lang="en-US" sz="2000" b="1" dirty="0"/>
          </a:p>
        </p:txBody>
      </p:sp>
      <p:pic>
        <p:nvPicPr>
          <p:cNvPr id="7" name="Picture 6">
            <a:extLst>
              <a:ext uri="{FF2B5EF4-FFF2-40B4-BE49-F238E27FC236}">
                <a16:creationId xmlns:a16="http://schemas.microsoft.com/office/drawing/2014/main" id="{E3A2051F-D63D-DDDE-D684-3D69CD114BE4}"/>
              </a:ext>
            </a:extLst>
          </p:cNvPr>
          <p:cNvPicPr>
            <a:picLocks noChangeAspect="1"/>
          </p:cNvPicPr>
          <p:nvPr/>
        </p:nvPicPr>
        <p:blipFill>
          <a:blip r:embed="rId4"/>
          <a:stretch>
            <a:fillRect/>
          </a:stretch>
        </p:blipFill>
        <p:spPr>
          <a:xfrm>
            <a:off x="3867743" y="1066800"/>
            <a:ext cx="7656915" cy="4871517"/>
          </a:xfrm>
          <a:prstGeom prst="rect">
            <a:avLst/>
          </a:prstGeom>
        </p:spPr>
      </p:pic>
    </p:spTree>
    <p:extLst>
      <p:ext uri="{BB962C8B-B14F-4D97-AF65-F5344CB8AC3E}">
        <p14:creationId xmlns:p14="http://schemas.microsoft.com/office/powerpoint/2010/main" val="3696485792"/>
      </p:ext>
    </p:extLst>
  </p:cSld>
  <p:clrMapOvr>
    <a:masterClrMapping/>
  </p:clrMapOvr>
  <p:transition>
    <p:fade/>
  </p:transition>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dirty="0"/>
              <a:t>Causal Inference</a:t>
            </a:r>
          </a:p>
        </p:txBody>
      </p:sp>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a:xfrm>
            <a:off x="990600" y="1536523"/>
            <a:ext cx="10363200" cy="4559477"/>
          </a:xfrm>
        </p:spPr>
        <p:txBody>
          <a:bodyPr/>
          <a:lstStyle/>
          <a:p>
            <a:pPr marL="0" indent="0">
              <a:buNone/>
            </a:pPr>
            <a:r>
              <a:rPr lang="en-US" dirty="0">
                <a:solidFill>
                  <a:srgbClr val="0896B9"/>
                </a:solidFill>
              </a:rPr>
              <a:t>Causal Inference</a:t>
            </a:r>
          </a:p>
        </p:txBody>
      </p:sp>
      <p:sp>
        <p:nvSpPr>
          <p:cNvPr id="3" name="TextBox 2">
            <a:extLst>
              <a:ext uri="{FF2B5EF4-FFF2-40B4-BE49-F238E27FC236}">
                <a16:creationId xmlns:a16="http://schemas.microsoft.com/office/drawing/2014/main" id="{8F2AE67C-C133-D18A-6FE7-612242C7DD60}"/>
              </a:ext>
            </a:extLst>
          </p:cNvPr>
          <p:cNvSpPr txBox="1"/>
          <p:nvPr/>
        </p:nvSpPr>
        <p:spPr>
          <a:xfrm>
            <a:off x="971550" y="2057400"/>
            <a:ext cx="10210800" cy="1891287"/>
          </a:xfrm>
          <a:prstGeom prst="rect">
            <a:avLst/>
          </a:prstGeom>
          <a:noFill/>
        </p:spPr>
        <p:txBody>
          <a:bodyPr wrap="square">
            <a:spAutoFit/>
          </a:bodyPr>
          <a:lstStyle/>
          <a:p>
            <a:pPr>
              <a:lnSpc>
                <a:spcPct val="150000"/>
              </a:lnSpc>
            </a:pPr>
            <a:r>
              <a:rPr lang="en-US" sz="2000" b="1" dirty="0"/>
              <a:t>Neural Network: LSTM(Long-short term memory)</a:t>
            </a:r>
          </a:p>
          <a:p>
            <a:pPr>
              <a:lnSpc>
                <a:spcPct val="150000"/>
              </a:lnSpc>
            </a:pPr>
            <a:r>
              <a:rPr lang="en-US" sz="2000" dirty="0"/>
              <a:t>Step 1: Forecasting</a:t>
            </a:r>
          </a:p>
          <a:p>
            <a:pPr>
              <a:lnSpc>
                <a:spcPct val="150000"/>
              </a:lnSpc>
            </a:pPr>
            <a:r>
              <a:rPr lang="en-US" sz="2000" dirty="0"/>
              <a:t>Step 2: Evaluating the prediction model</a:t>
            </a:r>
          </a:p>
          <a:p>
            <a:pPr>
              <a:lnSpc>
                <a:spcPct val="150000"/>
              </a:lnSpc>
            </a:pPr>
            <a:r>
              <a:rPr lang="en-US" sz="2000" dirty="0"/>
              <a:t>Step 3: Calculating feature Importance</a:t>
            </a:r>
          </a:p>
        </p:txBody>
      </p:sp>
    </p:spTree>
    <p:extLst>
      <p:ext uri="{BB962C8B-B14F-4D97-AF65-F5344CB8AC3E}">
        <p14:creationId xmlns:p14="http://schemas.microsoft.com/office/powerpoint/2010/main" val="10300388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7D395-ABB0-5740-8C46-37AD3FBE755C}"/>
              </a:ext>
            </a:extLst>
          </p:cNvPr>
          <p:cNvSpPr>
            <a:spLocks noGrp="1"/>
          </p:cNvSpPr>
          <p:nvPr>
            <p:ph type="title"/>
          </p:nvPr>
        </p:nvSpPr>
        <p:spPr/>
        <p:txBody>
          <a:bodyPr/>
          <a:lstStyle/>
          <a:p>
            <a:r>
              <a:rPr lang="en-US" dirty="0"/>
              <a:t>Introduction </a:t>
            </a:r>
          </a:p>
        </p:txBody>
      </p:sp>
      <p:sp>
        <p:nvSpPr>
          <p:cNvPr id="5" name="Text Placeholder 4">
            <a:extLst>
              <a:ext uri="{FF2B5EF4-FFF2-40B4-BE49-F238E27FC236}">
                <a16:creationId xmlns:a16="http://schemas.microsoft.com/office/drawing/2014/main" id="{6EF3499F-CA68-8248-9C00-B559DF04A558}"/>
              </a:ext>
            </a:extLst>
          </p:cNvPr>
          <p:cNvSpPr>
            <a:spLocks noGrp="1"/>
          </p:cNvSpPr>
          <p:nvPr>
            <p:ph type="body" sz="quarter" idx="13"/>
          </p:nvPr>
        </p:nvSpPr>
        <p:spPr/>
        <p:txBody>
          <a:bodyPr/>
          <a:lstStyle/>
          <a:p>
            <a:r>
              <a:rPr lang="en-US" sz="1800" dirty="0">
                <a:latin typeface="Calibri" panose="020F0502020204030204" pitchFamily="34" charset="0"/>
                <a:ea typeface="DengXian" panose="02010600030101010101" pitchFamily="2" charset="-122"/>
                <a:cs typeface="Times New Roman" panose="02020603050405020304" pitchFamily="18" charset="0"/>
              </a:rPr>
              <a:t>D</a:t>
            </a:r>
            <a:r>
              <a:rPr lang="en-US" sz="1800" dirty="0">
                <a:effectLst/>
                <a:latin typeface="Calibri" panose="020F0502020204030204" pitchFamily="34" charset="0"/>
                <a:ea typeface="DengXian" panose="02010600030101010101" pitchFamily="2" charset="-122"/>
                <a:cs typeface="Times New Roman" panose="02020603050405020304" pitchFamily="18" charset="0"/>
              </a:rPr>
              <a:t>ata monitoring and visualization</a:t>
            </a:r>
          </a:p>
          <a:p>
            <a:pPr lvl="1"/>
            <a:r>
              <a:rPr lang="en-US" sz="1800" dirty="0">
                <a:effectLst/>
                <a:latin typeface="Calibri" panose="020F0502020204030204" pitchFamily="34" charset="0"/>
                <a:ea typeface="DengXian" panose="02010600030101010101" pitchFamily="2" charset="-122"/>
                <a:cs typeface="Times New Roman" panose="02020603050405020304" pitchFamily="18" charset="0"/>
              </a:rPr>
              <a:t>Datadog</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Causal Inference</a:t>
            </a:r>
          </a:p>
          <a:p>
            <a:pPr lvl="1"/>
            <a:r>
              <a:rPr lang="en-US" sz="1800" dirty="0">
                <a:latin typeface="Calibri" panose="020F0502020204030204" pitchFamily="34" charset="0"/>
                <a:ea typeface="DengXian" panose="02010600030101010101" pitchFamily="2" charset="-122"/>
                <a:cs typeface="Times New Roman" panose="02020603050405020304" pitchFamily="18" charset="0"/>
              </a:rPr>
              <a:t>Data Imputation</a:t>
            </a:r>
          </a:p>
          <a:p>
            <a:pPr lvl="1"/>
            <a:r>
              <a:rPr lang="en-US" sz="1800" dirty="0">
                <a:effectLst/>
                <a:latin typeface="Calibri" panose="020F0502020204030204" pitchFamily="34" charset="0"/>
                <a:ea typeface="DengXian" panose="02010600030101010101" pitchFamily="2" charset="-122"/>
                <a:cs typeface="Times New Roman" panose="02020603050405020304" pitchFamily="18" charset="0"/>
              </a:rPr>
              <a:t>Stationary Transformation</a:t>
            </a:r>
          </a:p>
          <a:p>
            <a:pPr lvl="1"/>
            <a:r>
              <a:rPr lang="en-US" sz="1800" dirty="0">
                <a:latin typeface="Calibri" panose="020F0502020204030204" pitchFamily="34" charset="0"/>
                <a:ea typeface="DengXian" panose="02010600030101010101" pitchFamily="2" charset="-122"/>
                <a:cs typeface="Times New Roman" panose="02020603050405020304" pitchFamily="18" charset="0"/>
              </a:rPr>
              <a:t>Correlation Analysis</a:t>
            </a:r>
          </a:p>
          <a:p>
            <a:pPr lvl="1"/>
            <a:r>
              <a:rPr lang="en-US" sz="1800" dirty="0">
                <a:effectLst/>
                <a:latin typeface="Calibri" panose="020F0502020204030204" pitchFamily="34" charset="0"/>
                <a:ea typeface="DengXian" panose="02010600030101010101" pitchFamily="2" charset="-122"/>
                <a:cs typeface="Times New Roman" panose="02020603050405020304" pitchFamily="18" charset="0"/>
              </a:rPr>
              <a:t>Causal and Inference</a:t>
            </a:r>
          </a:p>
          <a:p>
            <a:pPr lvl="1"/>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930226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dirty="0"/>
              <a:t>Causal Inference</a:t>
            </a:r>
          </a:p>
        </p:txBody>
      </p:sp>
      <p:sp>
        <p:nvSpPr>
          <p:cNvPr id="3" name="TextBox 2">
            <a:extLst>
              <a:ext uri="{FF2B5EF4-FFF2-40B4-BE49-F238E27FC236}">
                <a16:creationId xmlns:a16="http://schemas.microsoft.com/office/drawing/2014/main" id="{8F2AE67C-C133-D18A-6FE7-612242C7DD60}"/>
              </a:ext>
            </a:extLst>
          </p:cNvPr>
          <p:cNvSpPr txBox="1"/>
          <p:nvPr/>
        </p:nvSpPr>
        <p:spPr>
          <a:xfrm>
            <a:off x="914400" y="1600200"/>
            <a:ext cx="2914650" cy="1716111"/>
          </a:xfrm>
          <a:prstGeom prst="rect">
            <a:avLst/>
          </a:prstGeom>
          <a:noFill/>
        </p:spPr>
        <p:txBody>
          <a:bodyPr wrap="square">
            <a:spAutoFit/>
          </a:bodyPr>
          <a:lstStyle/>
          <a:p>
            <a:pPr>
              <a:lnSpc>
                <a:spcPct val="150000"/>
              </a:lnSpc>
            </a:pPr>
            <a:r>
              <a:rPr lang="en-US" sz="2000" dirty="0"/>
              <a:t>Step1: Forecasting</a:t>
            </a:r>
          </a:p>
          <a:p>
            <a:pPr>
              <a:lnSpc>
                <a:spcPct val="150000"/>
              </a:lnSpc>
            </a:pPr>
            <a:endParaRPr lang="en-US" sz="2000" dirty="0"/>
          </a:p>
          <a:p>
            <a:pPr>
              <a:lnSpc>
                <a:spcPct val="150000"/>
              </a:lnSpc>
            </a:pPr>
            <a:r>
              <a:rPr lang="en-US" sz="1600" dirty="0"/>
              <a:t>Selected 3 subsections from the entire dataset as examples</a:t>
            </a:r>
          </a:p>
        </p:txBody>
      </p:sp>
      <p:pic>
        <p:nvPicPr>
          <p:cNvPr id="7" name="Picture 6" descr="A graph of a graph&#10;&#10;Description automatically generated with medium confidence">
            <a:extLst>
              <a:ext uri="{FF2B5EF4-FFF2-40B4-BE49-F238E27FC236}">
                <a16:creationId xmlns:a16="http://schemas.microsoft.com/office/drawing/2014/main" id="{1CEE93C7-F4B1-30DB-D44B-67CF0943FAE5}"/>
              </a:ext>
            </a:extLst>
          </p:cNvPr>
          <p:cNvPicPr>
            <a:picLocks noChangeAspect="1"/>
          </p:cNvPicPr>
          <p:nvPr/>
        </p:nvPicPr>
        <p:blipFill rotWithShape="1">
          <a:blip r:embed="rId4">
            <a:extLst>
              <a:ext uri="{28A0092B-C50C-407E-A947-70E740481C1C}">
                <a14:useLocalDpi xmlns:a14="http://schemas.microsoft.com/office/drawing/2010/main" val="0"/>
              </a:ext>
            </a:extLst>
          </a:blip>
          <a:srcRect l="5138" t="9888" r="6225" b="5330"/>
          <a:stretch/>
        </p:blipFill>
        <p:spPr>
          <a:xfrm>
            <a:off x="4800600" y="448567"/>
            <a:ext cx="5943600" cy="5685183"/>
          </a:xfrm>
          <a:prstGeom prst="rect">
            <a:avLst/>
          </a:prstGeom>
        </p:spPr>
      </p:pic>
    </p:spTree>
    <p:extLst>
      <p:ext uri="{BB962C8B-B14F-4D97-AF65-F5344CB8AC3E}">
        <p14:creationId xmlns:p14="http://schemas.microsoft.com/office/powerpoint/2010/main" val="1965002771"/>
      </p:ext>
    </p:extLst>
  </p:cSld>
  <p:clrMapOvr>
    <a:masterClrMapping/>
  </p:clrMapOvr>
  <p:transition>
    <p:fade/>
  </p:transition>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dirty="0"/>
              <a:t>Causal Inference</a:t>
            </a:r>
          </a:p>
        </p:txBody>
      </p:sp>
      <p:sp>
        <p:nvSpPr>
          <p:cNvPr id="3" name="TextBox 2">
            <a:extLst>
              <a:ext uri="{FF2B5EF4-FFF2-40B4-BE49-F238E27FC236}">
                <a16:creationId xmlns:a16="http://schemas.microsoft.com/office/drawing/2014/main" id="{8F2AE67C-C133-D18A-6FE7-612242C7DD60}"/>
              </a:ext>
            </a:extLst>
          </p:cNvPr>
          <p:cNvSpPr txBox="1"/>
          <p:nvPr/>
        </p:nvSpPr>
        <p:spPr>
          <a:xfrm>
            <a:off x="973667" y="1427474"/>
            <a:ext cx="3524250" cy="2413418"/>
          </a:xfrm>
          <a:prstGeom prst="rect">
            <a:avLst/>
          </a:prstGeom>
          <a:noFill/>
        </p:spPr>
        <p:txBody>
          <a:bodyPr wrap="square">
            <a:spAutoFit/>
          </a:bodyPr>
          <a:lstStyle/>
          <a:p>
            <a:pPr>
              <a:lnSpc>
                <a:spcPct val="150000"/>
              </a:lnSpc>
            </a:pPr>
            <a:r>
              <a:rPr lang="en-US" sz="2000" dirty="0"/>
              <a:t>Step 2: Evaluating the prediction model</a:t>
            </a:r>
          </a:p>
          <a:p>
            <a:pPr>
              <a:lnSpc>
                <a:spcPct val="150000"/>
              </a:lnSpc>
            </a:pPr>
            <a:endParaRPr lang="en-US" sz="2000" dirty="0"/>
          </a:p>
          <a:p>
            <a:pPr>
              <a:lnSpc>
                <a:spcPct val="150000"/>
              </a:lnSpc>
            </a:pPr>
            <a:r>
              <a:rPr lang="en-US" sz="1400" dirty="0"/>
              <a:t>MAE: mean absolute error</a:t>
            </a:r>
          </a:p>
          <a:p>
            <a:pPr>
              <a:lnSpc>
                <a:spcPct val="150000"/>
              </a:lnSpc>
            </a:pPr>
            <a:r>
              <a:rPr lang="en-US" altLang="zh-CN" sz="1400" dirty="0"/>
              <a:t>MSE:</a:t>
            </a:r>
            <a:r>
              <a:rPr lang="zh-CN" altLang="en-US" sz="1400" dirty="0"/>
              <a:t> </a:t>
            </a:r>
            <a:r>
              <a:rPr lang="en-US" altLang="zh-CN" sz="1400" dirty="0"/>
              <a:t>mean squared error</a:t>
            </a:r>
          </a:p>
          <a:p>
            <a:pPr>
              <a:lnSpc>
                <a:spcPct val="150000"/>
              </a:lnSpc>
            </a:pPr>
            <a:r>
              <a:rPr lang="en-US" sz="1400" dirty="0"/>
              <a:t>RMSE: root mean squared error</a:t>
            </a:r>
          </a:p>
        </p:txBody>
      </p:sp>
      <p:pic>
        <p:nvPicPr>
          <p:cNvPr id="9" name="Picture 8">
            <a:extLst>
              <a:ext uri="{FF2B5EF4-FFF2-40B4-BE49-F238E27FC236}">
                <a16:creationId xmlns:a16="http://schemas.microsoft.com/office/drawing/2014/main" id="{9347DBDD-4274-5469-B135-88CE2FEB84C1}"/>
              </a:ext>
            </a:extLst>
          </p:cNvPr>
          <p:cNvPicPr>
            <a:picLocks noChangeAspect="1"/>
          </p:cNvPicPr>
          <p:nvPr/>
        </p:nvPicPr>
        <p:blipFill>
          <a:blip r:embed="rId3"/>
          <a:stretch>
            <a:fillRect/>
          </a:stretch>
        </p:blipFill>
        <p:spPr>
          <a:xfrm>
            <a:off x="5486400" y="1010796"/>
            <a:ext cx="5276850" cy="4333875"/>
          </a:xfrm>
          <a:prstGeom prst="rect">
            <a:avLst/>
          </a:prstGeom>
        </p:spPr>
      </p:pic>
    </p:spTree>
    <p:extLst>
      <p:ext uri="{BB962C8B-B14F-4D97-AF65-F5344CB8AC3E}">
        <p14:creationId xmlns:p14="http://schemas.microsoft.com/office/powerpoint/2010/main" val="856541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dirty="0"/>
              <a:t>Causal Inference</a:t>
            </a:r>
          </a:p>
        </p:txBody>
      </p:sp>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a:xfrm>
            <a:off x="990600" y="1536523"/>
            <a:ext cx="10363200" cy="4559477"/>
          </a:xfrm>
        </p:spPr>
        <p:txBody>
          <a:bodyPr/>
          <a:lstStyle/>
          <a:p>
            <a:pPr marL="0" indent="0">
              <a:buNone/>
            </a:pPr>
            <a:r>
              <a:rPr lang="en-US" dirty="0">
                <a:solidFill>
                  <a:srgbClr val="0896B9"/>
                </a:solidFill>
              </a:rPr>
              <a:t>Causal Inference</a:t>
            </a:r>
          </a:p>
        </p:txBody>
      </p:sp>
      <p:sp>
        <p:nvSpPr>
          <p:cNvPr id="3" name="TextBox 2">
            <a:extLst>
              <a:ext uri="{FF2B5EF4-FFF2-40B4-BE49-F238E27FC236}">
                <a16:creationId xmlns:a16="http://schemas.microsoft.com/office/drawing/2014/main" id="{8F2AE67C-C133-D18A-6FE7-612242C7DD60}"/>
              </a:ext>
            </a:extLst>
          </p:cNvPr>
          <p:cNvSpPr txBox="1"/>
          <p:nvPr/>
        </p:nvSpPr>
        <p:spPr>
          <a:xfrm>
            <a:off x="971550" y="2057400"/>
            <a:ext cx="3067050" cy="3562770"/>
          </a:xfrm>
          <a:prstGeom prst="rect">
            <a:avLst/>
          </a:prstGeom>
          <a:noFill/>
        </p:spPr>
        <p:txBody>
          <a:bodyPr wrap="square">
            <a:spAutoFit/>
          </a:bodyPr>
          <a:lstStyle/>
          <a:p>
            <a:pPr>
              <a:lnSpc>
                <a:spcPct val="150000"/>
              </a:lnSpc>
            </a:pPr>
            <a:r>
              <a:rPr lang="en-US" sz="2000" dirty="0"/>
              <a:t>Step 3: Calculating feature Importance</a:t>
            </a:r>
          </a:p>
          <a:p>
            <a:pPr>
              <a:lnSpc>
                <a:spcPct val="150000"/>
              </a:lnSpc>
            </a:pPr>
            <a:endParaRPr lang="en-US" sz="1600" dirty="0"/>
          </a:p>
          <a:p>
            <a:pPr>
              <a:lnSpc>
                <a:spcPct val="150000"/>
              </a:lnSpc>
            </a:pPr>
            <a:r>
              <a:rPr lang="en-US" sz="1600" dirty="0"/>
              <a:t>OOF: Out-of-Fold, dividing a dataset into subsets, known as “folds.” Each fold is then used as a validation set once while the remaining folds are utilized for training.</a:t>
            </a:r>
          </a:p>
        </p:txBody>
      </p:sp>
      <p:pic>
        <p:nvPicPr>
          <p:cNvPr id="7" name="Picture 6" descr="A blue and black lines&#10;&#10;Description automatically generated">
            <a:extLst>
              <a:ext uri="{FF2B5EF4-FFF2-40B4-BE49-F238E27FC236}">
                <a16:creationId xmlns:a16="http://schemas.microsoft.com/office/drawing/2014/main" id="{DF63E26A-BBBF-9A6B-CB72-1050983045CF}"/>
              </a:ext>
            </a:extLst>
          </p:cNvPr>
          <p:cNvPicPr>
            <a:picLocks noChangeAspect="1"/>
          </p:cNvPicPr>
          <p:nvPr/>
        </p:nvPicPr>
        <p:blipFill rotWithShape="1">
          <a:blip r:embed="rId4">
            <a:extLst>
              <a:ext uri="{28A0092B-C50C-407E-A947-70E740481C1C}">
                <a14:useLocalDpi xmlns:a14="http://schemas.microsoft.com/office/drawing/2010/main" val="0"/>
              </a:ext>
            </a:extLst>
          </a:blip>
          <a:srcRect t="8644" r="7120" b="6579"/>
          <a:stretch/>
        </p:blipFill>
        <p:spPr>
          <a:xfrm>
            <a:off x="4191000" y="685800"/>
            <a:ext cx="7781401" cy="5326932"/>
          </a:xfrm>
          <a:prstGeom prst="rect">
            <a:avLst/>
          </a:prstGeom>
        </p:spPr>
      </p:pic>
    </p:spTree>
    <p:extLst>
      <p:ext uri="{BB962C8B-B14F-4D97-AF65-F5344CB8AC3E}">
        <p14:creationId xmlns:p14="http://schemas.microsoft.com/office/powerpoint/2010/main" val="1862478576"/>
      </p:ext>
    </p:extLst>
  </p:cSld>
  <p:clrMapOvr>
    <a:masterClrMapping/>
  </p:clrMapOvr>
  <p:transition>
    <p:fade/>
  </p:transition>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C967-C9A4-554B-E1ED-E87524BA896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2768002-CC52-9297-31A1-765EE5426987}"/>
              </a:ext>
            </a:extLst>
          </p:cNvPr>
          <p:cNvSpPr>
            <a:spLocks noGrp="1"/>
          </p:cNvSpPr>
          <p:nvPr>
            <p:ph type="body" sz="quarter" idx="13"/>
          </p:nvPr>
        </p:nvSpPr>
        <p:spPr>
          <a:xfrm>
            <a:off x="990600" y="1536523"/>
            <a:ext cx="3505200" cy="4559477"/>
          </a:xfrm>
        </p:spPr>
        <p:txBody>
          <a:bodyPr/>
          <a:lstStyle/>
          <a:p>
            <a:r>
              <a:rPr lang="en-US" sz="1800" dirty="0"/>
              <a:t>Most Correlated metrics with Processor Time:</a:t>
            </a:r>
          </a:p>
          <a:p>
            <a:pPr lvl="1"/>
            <a:r>
              <a:rPr lang="en-US" sz="1800" dirty="0">
                <a:solidFill>
                  <a:schemeClr val="tx1"/>
                </a:solidFill>
              </a:rPr>
              <a:t>Total query execution time</a:t>
            </a:r>
          </a:p>
          <a:p>
            <a:pPr lvl="1"/>
            <a:r>
              <a:rPr lang="en-US" sz="1800" dirty="0">
                <a:solidFill>
                  <a:schemeClr val="tx1"/>
                </a:solidFill>
              </a:rPr>
              <a:t>Queries being executed</a:t>
            </a:r>
          </a:p>
          <a:p>
            <a:pPr lvl="1"/>
            <a:r>
              <a:rPr lang="en-US" sz="1800" dirty="0">
                <a:solidFill>
                  <a:schemeClr val="tx1"/>
                </a:solidFill>
              </a:rPr>
              <a:t>Total data query execution</a:t>
            </a:r>
          </a:p>
          <a:p>
            <a:pPr lvl="1"/>
            <a:r>
              <a:rPr lang="en-US" sz="1800" dirty="0">
                <a:solidFill>
                  <a:schemeClr val="tx1"/>
                </a:solidFill>
              </a:rPr>
              <a:t>users logged in</a:t>
            </a:r>
          </a:p>
          <a:p>
            <a:pPr lvl="1"/>
            <a:r>
              <a:rPr lang="en-US" sz="1800" dirty="0" err="1">
                <a:solidFill>
                  <a:schemeClr val="tx1"/>
                </a:solidFill>
              </a:rPr>
              <a:t>DctBlocks</a:t>
            </a:r>
            <a:r>
              <a:rPr lang="en-US" sz="1800" dirty="0">
                <a:solidFill>
                  <a:schemeClr val="tx1"/>
                </a:solidFill>
              </a:rPr>
              <a:t>: create rate (blocks/sec)</a:t>
            </a:r>
          </a:p>
        </p:txBody>
      </p:sp>
      <p:sp>
        <p:nvSpPr>
          <p:cNvPr id="4" name="Text Placeholder 2">
            <a:extLst>
              <a:ext uri="{FF2B5EF4-FFF2-40B4-BE49-F238E27FC236}">
                <a16:creationId xmlns:a16="http://schemas.microsoft.com/office/drawing/2014/main" id="{5074F819-F99D-2494-21E6-4BACF8BF53B3}"/>
              </a:ext>
            </a:extLst>
          </p:cNvPr>
          <p:cNvSpPr txBox="1">
            <a:spLocks/>
          </p:cNvSpPr>
          <p:nvPr/>
        </p:nvSpPr>
        <p:spPr>
          <a:xfrm>
            <a:off x="4343400" y="1536522"/>
            <a:ext cx="3505200" cy="4559477"/>
          </a:xfrm>
          <a:prstGeom prst="rect">
            <a:avLst/>
          </a:prstGeom>
        </p:spPr>
        <p:txBody>
          <a:bodyPr lIns="0" tIns="0" rIns="0" bIns="0"/>
          <a:lstStyle>
            <a:lvl1pPr marL="228600" indent="-228600" algn="l" defTabSz="914400" rtl="0" eaLnBrk="1" latinLnBrk="0" hangingPunct="1">
              <a:lnSpc>
                <a:spcPct val="130000"/>
              </a:lnSpc>
              <a:spcBef>
                <a:spcPts val="1000"/>
              </a:spcBef>
              <a:buClr>
                <a:schemeClr val="accent6"/>
              </a:buClr>
              <a:buFont typeface="Arial" panose="020B0604020202020204" pitchFamily="34" charset="0"/>
              <a:buChar char="•"/>
              <a:defRPr sz="2000" kern="1200">
                <a:solidFill>
                  <a:schemeClr val="accent3"/>
                </a:solidFill>
                <a:latin typeface="+mn-lt"/>
                <a:ea typeface="+mn-ea"/>
                <a:cs typeface="+mn-cs"/>
              </a:defRPr>
            </a:lvl1pPr>
            <a:lvl2pPr marL="685800" indent="-228600" algn="l" defTabSz="914400" rtl="0" eaLnBrk="1" latinLnBrk="0" hangingPunct="1">
              <a:lnSpc>
                <a:spcPct val="130000"/>
              </a:lnSpc>
              <a:spcBef>
                <a:spcPts val="500"/>
              </a:spcBef>
              <a:buClr>
                <a:schemeClr val="accent6"/>
              </a:buClr>
              <a:buFont typeface="Wingdings" pitchFamily="2" charset="2"/>
              <a:buChar char="§"/>
              <a:defRPr sz="2000" kern="1200">
                <a:solidFill>
                  <a:schemeClr val="accent3"/>
                </a:solidFill>
                <a:latin typeface="+mn-lt"/>
                <a:ea typeface="+mn-ea"/>
                <a:cs typeface="+mn-cs"/>
              </a:defRPr>
            </a:lvl2pPr>
            <a:lvl3pPr marL="1143000" indent="-228600" algn="l" defTabSz="914400" rtl="0" eaLnBrk="1" latinLnBrk="0" hangingPunct="1">
              <a:lnSpc>
                <a:spcPct val="130000"/>
              </a:lnSpc>
              <a:spcBef>
                <a:spcPts val="500"/>
              </a:spcBef>
              <a:buClr>
                <a:schemeClr val="accent6"/>
              </a:buClr>
              <a:buFont typeface="Courier New" panose="02070309020205020404" pitchFamily="49" charset="0"/>
              <a:buChar char="o"/>
              <a:defRPr sz="2000" kern="1200">
                <a:solidFill>
                  <a:schemeClr val="accent3"/>
                </a:solidFill>
                <a:latin typeface="+mn-lt"/>
                <a:ea typeface="+mn-ea"/>
                <a:cs typeface="+mn-cs"/>
              </a:defRPr>
            </a:lvl3pPr>
            <a:lvl4pPr marL="1600200" indent="-228600" algn="l" defTabSz="914400" rtl="0" eaLnBrk="1" latinLnBrk="0" hangingPunct="1">
              <a:lnSpc>
                <a:spcPct val="130000"/>
              </a:lnSpc>
              <a:spcBef>
                <a:spcPts val="500"/>
              </a:spcBef>
              <a:buClr>
                <a:schemeClr val="accent6"/>
              </a:buClr>
              <a:buFont typeface="System Font Regular"/>
              <a:buChar char="-"/>
              <a:defRPr sz="2000" kern="1200">
                <a:solidFill>
                  <a:schemeClr val="accent3"/>
                </a:solidFill>
                <a:latin typeface="+mn-lt"/>
                <a:ea typeface="+mn-ea"/>
                <a:cs typeface="+mn-cs"/>
              </a:defRPr>
            </a:lvl4pPr>
            <a:lvl5pPr marL="2057400" indent="-228600" algn="l" defTabSz="914400" rtl="0" eaLnBrk="1" latinLnBrk="0" hangingPunct="1">
              <a:lnSpc>
                <a:spcPct val="130000"/>
              </a:lnSpc>
              <a:spcBef>
                <a:spcPts val="500"/>
              </a:spcBef>
              <a:buClr>
                <a:schemeClr val="accent6"/>
              </a:buClr>
              <a:buFont typeface="Arial" panose="020B0604020202020204" pitchFamily="34" charset="0"/>
              <a:buChar char="•"/>
              <a:defRPr sz="20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Metrics with the largest Transfer Entropy:</a:t>
            </a:r>
          </a:p>
          <a:p>
            <a:pPr lvl="1"/>
            <a:r>
              <a:rPr lang="en-US" sz="1800" dirty="0"/>
              <a:t>MC metrics </a:t>
            </a:r>
          </a:p>
          <a:p>
            <a:pPr lvl="1"/>
            <a:r>
              <a:rPr lang="en-US" sz="1800" dirty="0"/>
              <a:t>Total query execution time</a:t>
            </a:r>
          </a:p>
          <a:p>
            <a:pPr lvl="1"/>
            <a:r>
              <a:rPr lang="en-US" sz="1800" dirty="0"/>
              <a:t>Lock wait time</a:t>
            </a:r>
          </a:p>
          <a:p>
            <a:pPr lvl="1"/>
            <a:r>
              <a:rPr lang="en-US" sz="1800" dirty="0"/>
              <a:t>Queries open</a:t>
            </a:r>
          </a:p>
          <a:p>
            <a:pPr lvl="1"/>
            <a:r>
              <a:rPr lang="en-US" sz="1800" dirty="0"/>
              <a:t>Total data query execution</a:t>
            </a:r>
          </a:p>
          <a:p>
            <a:pPr marL="457200" lvl="1" indent="0">
              <a:buNone/>
            </a:pPr>
            <a:endParaRPr lang="en-US" sz="1800" dirty="0"/>
          </a:p>
        </p:txBody>
      </p:sp>
      <p:sp>
        <p:nvSpPr>
          <p:cNvPr id="5" name="Text Placeholder 2">
            <a:extLst>
              <a:ext uri="{FF2B5EF4-FFF2-40B4-BE49-F238E27FC236}">
                <a16:creationId xmlns:a16="http://schemas.microsoft.com/office/drawing/2014/main" id="{A4B79D99-6EB9-0CD8-23C8-D5B3F6B189E0}"/>
              </a:ext>
            </a:extLst>
          </p:cNvPr>
          <p:cNvSpPr txBox="1">
            <a:spLocks/>
          </p:cNvSpPr>
          <p:nvPr/>
        </p:nvSpPr>
        <p:spPr>
          <a:xfrm>
            <a:off x="7847901" y="1518345"/>
            <a:ext cx="3505200" cy="4559477"/>
          </a:xfrm>
          <a:prstGeom prst="rect">
            <a:avLst/>
          </a:prstGeom>
        </p:spPr>
        <p:txBody>
          <a:bodyPr lIns="0" tIns="0" rIns="0" bIns="0"/>
          <a:lstStyle>
            <a:lvl1pPr marL="228600" indent="-228600" algn="l" defTabSz="914400" rtl="0" eaLnBrk="1" latinLnBrk="0" hangingPunct="1">
              <a:lnSpc>
                <a:spcPct val="130000"/>
              </a:lnSpc>
              <a:spcBef>
                <a:spcPts val="1000"/>
              </a:spcBef>
              <a:buClr>
                <a:schemeClr val="accent6"/>
              </a:buClr>
              <a:buFont typeface="Arial" panose="020B0604020202020204" pitchFamily="34" charset="0"/>
              <a:buChar char="•"/>
              <a:defRPr sz="2000" kern="1200">
                <a:solidFill>
                  <a:schemeClr val="accent3"/>
                </a:solidFill>
                <a:latin typeface="+mn-lt"/>
                <a:ea typeface="+mn-ea"/>
                <a:cs typeface="+mn-cs"/>
              </a:defRPr>
            </a:lvl1pPr>
            <a:lvl2pPr marL="685800" indent="-228600" algn="l" defTabSz="914400" rtl="0" eaLnBrk="1" latinLnBrk="0" hangingPunct="1">
              <a:lnSpc>
                <a:spcPct val="130000"/>
              </a:lnSpc>
              <a:spcBef>
                <a:spcPts val="500"/>
              </a:spcBef>
              <a:buClr>
                <a:schemeClr val="accent6"/>
              </a:buClr>
              <a:buFont typeface="Wingdings" pitchFamily="2" charset="2"/>
              <a:buChar char="§"/>
              <a:defRPr sz="2000" kern="1200">
                <a:solidFill>
                  <a:schemeClr val="accent3"/>
                </a:solidFill>
                <a:latin typeface="+mn-lt"/>
                <a:ea typeface="+mn-ea"/>
                <a:cs typeface="+mn-cs"/>
              </a:defRPr>
            </a:lvl2pPr>
            <a:lvl3pPr marL="1143000" indent="-228600" algn="l" defTabSz="914400" rtl="0" eaLnBrk="1" latinLnBrk="0" hangingPunct="1">
              <a:lnSpc>
                <a:spcPct val="130000"/>
              </a:lnSpc>
              <a:spcBef>
                <a:spcPts val="500"/>
              </a:spcBef>
              <a:buClr>
                <a:schemeClr val="accent6"/>
              </a:buClr>
              <a:buFont typeface="Courier New" panose="02070309020205020404" pitchFamily="49" charset="0"/>
              <a:buChar char="o"/>
              <a:defRPr sz="2000" kern="1200">
                <a:solidFill>
                  <a:schemeClr val="accent3"/>
                </a:solidFill>
                <a:latin typeface="+mn-lt"/>
                <a:ea typeface="+mn-ea"/>
                <a:cs typeface="+mn-cs"/>
              </a:defRPr>
            </a:lvl3pPr>
            <a:lvl4pPr marL="1600200" indent="-228600" algn="l" defTabSz="914400" rtl="0" eaLnBrk="1" latinLnBrk="0" hangingPunct="1">
              <a:lnSpc>
                <a:spcPct val="130000"/>
              </a:lnSpc>
              <a:spcBef>
                <a:spcPts val="500"/>
              </a:spcBef>
              <a:buClr>
                <a:schemeClr val="accent6"/>
              </a:buClr>
              <a:buFont typeface="System Font Regular"/>
              <a:buChar char="-"/>
              <a:defRPr sz="2000" kern="1200">
                <a:solidFill>
                  <a:schemeClr val="accent3"/>
                </a:solidFill>
                <a:latin typeface="+mn-lt"/>
                <a:ea typeface="+mn-ea"/>
                <a:cs typeface="+mn-cs"/>
              </a:defRPr>
            </a:lvl4pPr>
            <a:lvl5pPr marL="2057400" indent="-228600" algn="l" defTabSz="914400" rtl="0" eaLnBrk="1" latinLnBrk="0" hangingPunct="1">
              <a:lnSpc>
                <a:spcPct val="130000"/>
              </a:lnSpc>
              <a:spcBef>
                <a:spcPts val="500"/>
              </a:spcBef>
              <a:buClr>
                <a:schemeClr val="accent6"/>
              </a:buClr>
              <a:buFont typeface="Arial" panose="020B0604020202020204" pitchFamily="34" charset="0"/>
              <a:buChar char="•"/>
              <a:defRPr sz="20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Metrics with the biggest influence:</a:t>
            </a:r>
          </a:p>
          <a:p>
            <a:pPr lvl="1"/>
            <a:r>
              <a:rPr lang="en-US" sz="1800" dirty="0"/>
              <a:t>MC metrics </a:t>
            </a:r>
          </a:p>
          <a:p>
            <a:pPr lvl="1"/>
            <a:r>
              <a:rPr lang="en-US" sz="1800" dirty="0"/>
              <a:t>Queries open</a:t>
            </a:r>
          </a:p>
          <a:p>
            <a:pPr lvl="1"/>
            <a:r>
              <a:rPr lang="en-US" sz="1800" dirty="0"/>
              <a:t>Users logged in</a:t>
            </a:r>
          </a:p>
          <a:p>
            <a:pPr lvl="1"/>
            <a:r>
              <a:rPr lang="en-US" sz="1800" dirty="0"/>
              <a:t>Lock wait time</a:t>
            </a:r>
          </a:p>
          <a:p>
            <a:pPr lvl="1"/>
            <a:r>
              <a:rPr lang="en-US" sz="1800" dirty="0"/>
              <a:t>Total query execution time</a:t>
            </a:r>
          </a:p>
          <a:p>
            <a:pPr lvl="1"/>
            <a:endParaRPr lang="en-US" sz="1800" dirty="0"/>
          </a:p>
          <a:p>
            <a:pPr lvl="1"/>
            <a:endParaRPr lang="en-US" sz="1800" dirty="0"/>
          </a:p>
        </p:txBody>
      </p:sp>
    </p:spTree>
    <p:extLst>
      <p:ext uri="{BB962C8B-B14F-4D97-AF65-F5344CB8AC3E}">
        <p14:creationId xmlns:p14="http://schemas.microsoft.com/office/powerpoint/2010/main" val="4902373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C967-C9A4-554B-E1ED-E87524BA896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2768002-CC52-9297-31A1-765EE5426987}"/>
              </a:ext>
            </a:extLst>
          </p:cNvPr>
          <p:cNvSpPr>
            <a:spLocks noGrp="1"/>
          </p:cNvSpPr>
          <p:nvPr>
            <p:ph type="body" sz="quarter" idx="13"/>
          </p:nvPr>
        </p:nvSpPr>
        <p:spPr>
          <a:xfrm>
            <a:off x="990600" y="1536523"/>
            <a:ext cx="5334000" cy="4559477"/>
          </a:xfrm>
        </p:spPr>
        <p:txBody>
          <a:bodyPr/>
          <a:lstStyle/>
          <a:p>
            <a:pPr marL="0" indent="0">
              <a:buNone/>
            </a:pPr>
            <a:r>
              <a:rPr lang="en-US" sz="1800" dirty="0">
                <a:solidFill>
                  <a:schemeClr val="tx1"/>
                </a:solidFill>
              </a:rPr>
              <a:t>Possible Reason of error:</a:t>
            </a:r>
          </a:p>
          <a:p>
            <a:r>
              <a:rPr lang="en-US" sz="1800" dirty="0">
                <a:solidFill>
                  <a:schemeClr val="tx1"/>
                </a:solidFill>
              </a:rPr>
              <a:t>Insufficient data</a:t>
            </a:r>
          </a:p>
          <a:p>
            <a:r>
              <a:rPr lang="en-US" sz="1800" dirty="0">
                <a:solidFill>
                  <a:schemeClr val="tx1"/>
                </a:solidFill>
              </a:rPr>
              <a:t>Inappropriate model selection </a:t>
            </a:r>
          </a:p>
          <a:p>
            <a:pPr lvl="1"/>
            <a:r>
              <a:rPr lang="en-US" sz="1800" dirty="0">
                <a:solidFill>
                  <a:schemeClr val="tx1"/>
                </a:solidFill>
              </a:rPr>
              <a:t>Not suitable</a:t>
            </a:r>
          </a:p>
          <a:p>
            <a:pPr lvl="1"/>
            <a:r>
              <a:rPr lang="en-US" sz="1800" dirty="0">
                <a:solidFill>
                  <a:schemeClr val="tx1"/>
                </a:solidFill>
              </a:rPr>
              <a:t>Overfitting: too complex</a:t>
            </a:r>
            <a:r>
              <a:rPr lang="zh-CN" altLang="en-US" sz="1800" dirty="0">
                <a:solidFill>
                  <a:schemeClr val="tx1"/>
                </a:solidFill>
              </a:rPr>
              <a:t> </a:t>
            </a:r>
            <a:r>
              <a:rPr lang="en-US" altLang="zh-CN" sz="1800" dirty="0">
                <a:solidFill>
                  <a:schemeClr val="tx1"/>
                </a:solidFill>
              </a:rPr>
              <a:t>neural network model</a:t>
            </a:r>
          </a:p>
          <a:p>
            <a:pPr lvl="1"/>
            <a:r>
              <a:rPr lang="en-US" sz="1800" dirty="0">
                <a:solidFill>
                  <a:schemeClr val="tx1"/>
                </a:solidFill>
              </a:rPr>
              <a:t>Underfitting: complex topological structure</a:t>
            </a:r>
          </a:p>
          <a:p>
            <a:r>
              <a:rPr lang="en-US" sz="1800" dirty="0">
                <a:solidFill>
                  <a:schemeClr val="tx1"/>
                </a:solidFill>
              </a:rPr>
              <a:t>Feature engineering issues</a:t>
            </a:r>
          </a:p>
          <a:p>
            <a:pPr lvl="1"/>
            <a:r>
              <a:rPr lang="en-US" sz="1800" dirty="0">
                <a:solidFill>
                  <a:schemeClr val="tx1"/>
                </a:solidFill>
              </a:rPr>
              <a:t>Incorrect stationary transformation</a:t>
            </a:r>
          </a:p>
        </p:txBody>
      </p:sp>
    </p:spTree>
    <p:extLst>
      <p:ext uri="{BB962C8B-B14F-4D97-AF65-F5344CB8AC3E}">
        <p14:creationId xmlns:p14="http://schemas.microsoft.com/office/powerpoint/2010/main" val="24198637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2DF783-E42E-F2E4-E4B5-4F83B2720371}"/>
              </a:ext>
            </a:extLst>
          </p:cNvPr>
          <p:cNvPicPr>
            <a:picLocks noChangeAspect="1"/>
          </p:cNvPicPr>
          <p:nvPr/>
        </p:nvPicPr>
        <p:blipFill>
          <a:blip r:embed="rId2"/>
          <a:stretch>
            <a:fillRect/>
          </a:stretch>
        </p:blipFill>
        <p:spPr>
          <a:xfrm>
            <a:off x="-609600" y="914400"/>
            <a:ext cx="13231464" cy="10804781"/>
          </a:xfrm>
          <a:prstGeom prst="rect">
            <a:avLst/>
          </a:prstGeom>
        </p:spPr>
      </p:pic>
    </p:spTree>
    <p:extLst>
      <p:ext uri="{BB962C8B-B14F-4D97-AF65-F5344CB8AC3E}">
        <p14:creationId xmlns:p14="http://schemas.microsoft.com/office/powerpoint/2010/main" val="76823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6A80BF6-2A43-3FBE-BD69-F1F8D10E70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257" y="914400"/>
            <a:ext cx="6755486" cy="42127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C5E9276-9E72-72D0-3158-46E8F1523696}"/>
              </a:ext>
            </a:extLst>
          </p:cNvPr>
          <p:cNvSpPr txBox="1"/>
          <p:nvPr/>
        </p:nvSpPr>
        <p:spPr>
          <a:xfrm>
            <a:off x="6612195" y="4991813"/>
            <a:ext cx="809837" cy="338554"/>
          </a:xfrm>
          <a:prstGeom prst="rect">
            <a:avLst/>
          </a:prstGeom>
          <a:noFill/>
        </p:spPr>
        <p:txBody>
          <a:bodyPr wrap="none" rtlCol="0">
            <a:spAutoFit/>
          </a:bodyPr>
          <a:lstStyle/>
          <a:p>
            <a:r>
              <a:rPr lang="en-US" altLang="zh-CN" sz="1600" dirty="0">
                <a:solidFill>
                  <a:schemeClr val="accent1"/>
                </a:solidFill>
              </a:rPr>
              <a:t>median</a:t>
            </a:r>
            <a:endParaRPr lang="en-US" sz="1600" dirty="0">
              <a:solidFill>
                <a:schemeClr val="accent1"/>
              </a:solidFill>
            </a:endParaRPr>
          </a:p>
        </p:txBody>
      </p:sp>
      <p:sp>
        <p:nvSpPr>
          <p:cNvPr id="7" name="TextBox 6">
            <a:extLst>
              <a:ext uri="{FF2B5EF4-FFF2-40B4-BE49-F238E27FC236}">
                <a16:creationId xmlns:a16="http://schemas.microsoft.com/office/drawing/2014/main" id="{2AC8118F-1D68-0C5F-D40D-0E5EDB132DC2}"/>
              </a:ext>
            </a:extLst>
          </p:cNvPr>
          <p:cNvSpPr txBox="1"/>
          <p:nvPr/>
        </p:nvSpPr>
        <p:spPr>
          <a:xfrm>
            <a:off x="5590821" y="5167618"/>
            <a:ext cx="838200" cy="338554"/>
          </a:xfrm>
          <a:prstGeom prst="rect">
            <a:avLst/>
          </a:prstGeom>
          <a:noFill/>
        </p:spPr>
        <p:txBody>
          <a:bodyPr wrap="square" rtlCol="0">
            <a:spAutoFit/>
          </a:bodyPr>
          <a:lstStyle/>
          <a:p>
            <a:r>
              <a:rPr lang="en-US" sz="1600" dirty="0">
                <a:solidFill>
                  <a:schemeClr val="accent1"/>
                </a:solidFill>
              </a:rPr>
              <a:t>quartile</a:t>
            </a:r>
          </a:p>
        </p:txBody>
      </p:sp>
      <p:sp>
        <p:nvSpPr>
          <p:cNvPr id="8" name="TextBox 7">
            <a:extLst>
              <a:ext uri="{FF2B5EF4-FFF2-40B4-BE49-F238E27FC236}">
                <a16:creationId xmlns:a16="http://schemas.microsoft.com/office/drawing/2014/main" id="{88E7BF40-339A-D5E4-B376-BDA8698B090F}"/>
              </a:ext>
            </a:extLst>
          </p:cNvPr>
          <p:cNvSpPr txBox="1"/>
          <p:nvPr/>
        </p:nvSpPr>
        <p:spPr>
          <a:xfrm>
            <a:off x="7190587" y="5161090"/>
            <a:ext cx="838200" cy="338554"/>
          </a:xfrm>
          <a:prstGeom prst="rect">
            <a:avLst/>
          </a:prstGeom>
          <a:noFill/>
        </p:spPr>
        <p:txBody>
          <a:bodyPr wrap="square" rtlCol="0">
            <a:spAutoFit/>
          </a:bodyPr>
          <a:lstStyle/>
          <a:p>
            <a:r>
              <a:rPr lang="en-US" sz="1600" dirty="0">
                <a:solidFill>
                  <a:schemeClr val="accent1"/>
                </a:solidFill>
              </a:rPr>
              <a:t>quartile</a:t>
            </a:r>
          </a:p>
        </p:txBody>
      </p:sp>
      <p:sp>
        <p:nvSpPr>
          <p:cNvPr id="9" name="TextBox 8">
            <a:extLst>
              <a:ext uri="{FF2B5EF4-FFF2-40B4-BE49-F238E27FC236}">
                <a16:creationId xmlns:a16="http://schemas.microsoft.com/office/drawing/2014/main" id="{879AB00B-01BC-8FDC-6B46-879288244BDA}"/>
              </a:ext>
            </a:extLst>
          </p:cNvPr>
          <p:cNvSpPr txBox="1"/>
          <p:nvPr/>
        </p:nvSpPr>
        <p:spPr>
          <a:xfrm>
            <a:off x="3989306" y="5429311"/>
            <a:ext cx="1524000" cy="338554"/>
          </a:xfrm>
          <a:prstGeom prst="rect">
            <a:avLst/>
          </a:prstGeom>
          <a:noFill/>
        </p:spPr>
        <p:txBody>
          <a:bodyPr wrap="square" rtlCol="0">
            <a:spAutoFit/>
          </a:bodyPr>
          <a:lstStyle/>
          <a:p>
            <a:r>
              <a:rPr lang="en-US" sz="1600" dirty="0">
                <a:solidFill>
                  <a:schemeClr val="accent1"/>
                </a:solidFill>
              </a:rPr>
              <a:t>adjacent value</a:t>
            </a:r>
          </a:p>
        </p:txBody>
      </p:sp>
      <p:sp>
        <p:nvSpPr>
          <p:cNvPr id="10" name="TextBox 9">
            <a:extLst>
              <a:ext uri="{FF2B5EF4-FFF2-40B4-BE49-F238E27FC236}">
                <a16:creationId xmlns:a16="http://schemas.microsoft.com/office/drawing/2014/main" id="{7B5F3479-57D8-874A-D979-0D7830B157A9}"/>
              </a:ext>
            </a:extLst>
          </p:cNvPr>
          <p:cNvSpPr txBox="1"/>
          <p:nvPr/>
        </p:nvSpPr>
        <p:spPr>
          <a:xfrm>
            <a:off x="7663589" y="5429311"/>
            <a:ext cx="1524000" cy="338554"/>
          </a:xfrm>
          <a:prstGeom prst="rect">
            <a:avLst/>
          </a:prstGeom>
          <a:noFill/>
        </p:spPr>
        <p:txBody>
          <a:bodyPr wrap="square" rtlCol="0">
            <a:spAutoFit/>
          </a:bodyPr>
          <a:lstStyle/>
          <a:p>
            <a:r>
              <a:rPr lang="en-US" sz="1600" dirty="0">
                <a:solidFill>
                  <a:schemeClr val="accent1"/>
                </a:solidFill>
              </a:rPr>
              <a:t>adjacent value</a:t>
            </a:r>
          </a:p>
        </p:txBody>
      </p:sp>
      <p:sp>
        <p:nvSpPr>
          <p:cNvPr id="11" name="TextBox 10">
            <a:extLst>
              <a:ext uri="{FF2B5EF4-FFF2-40B4-BE49-F238E27FC236}">
                <a16:creationId xmlns:a16="http://schemas.microsoft.com/office/drawing/2014/main" id="{5B9D03BB-0185-1EA2-8E29-3C4919DEF94A}"/>
              </a:ext>
            </a:extLst>
          </p:cNvPr>
          <p:cNvSpPr txBox="1"/>
          <p:nvPr/>
        </p:nvSpPr>
        <p:spPr>
          <a:xfrm>
            <a:off x="2795554" y="5711022"/>
            <a:ext cx="1524000" cy="338554"/>
          </a:xfrm>
          <a:prstGeom prst="rect">
            <a:avLst/>
          </a:prstGeom>
          <a:noFill/>
        </p:spPr>
        <p:txBody>
          <a:bodyPr wrap="square" rtlCol="0">
            <a:spAutoFit/>
          </a:bodyPr>
          <a:lstStyle/>
          <a:p>
            <a:r>
              <a:rPr lang="en-US" sz="1600" dirty="0">
                <a:solidFill>
                  <a:schemeClr val="accent1"/>
                </a:solidFill>
              </a:rPr>
              <a:t>outside points</a:t>
            </a:r>
          </a:p>
        </p:txBody>
      </p:sp>
      <p:sp>
        <p:nvSpPr>
          <p:cNvPr id="12" name="TextBox 11">
            <a:extLst>
              <a:ext uri="{FF2B5EF4-FFF2-40B4-BE49-F238E27FC236}">
                <a16:creationId xmlns:a16="http://schemas.microsoft.com/office/drawing/2014/main" id="{33A5D521-B2A8-C553-FEDF-92E4FD808319}"/>
              </a:ext>
            </a:extLst>
          </p:cNvPr>
          <p:cNvSpPr txBox="1"/>
          <p:nvPr/>
        </p:nvSpPr>
        <p:spPr>
          <a:xfrm>
            <a:off x="8136591" y="5711022"/>
            <a:ext cx="1524000" cy="338554"/>
          </a:xfrm>
          <a:prstGeom prst="rect">
            <a:avLst/>
          </a:prstGeom>
          <a:noFill/>
        </p:spPr>
        <p:txBody>
          <a:bodyPr wrap="square" rtlCol="0">
            <a:spAutoFit/>
          </a:bodyPr>
          <a:lstStyle/>
          <a:p>
            <a:r>
              <a:rPr lang="en-US" sz="1600" dirty="0">
                <a:solidFill>
                  <a:schemeClr val="accent1"/>
                </a:solidFill>
              </a:rPr>
              <a:t>outside points</a:t>
            </a:r>
          </a:p>
        </p:txBody>
      </p:sp>
      <p:sp>
        <p:nvSpPr>
          <p:cNvPr id="18" name="Title 3">
            <a:extLst>
              <a:ext uri="{FF2B5EF4-FFF2-40B4-BE49-F238E27FC236}">
                <a16:creationId xmlns:a16="http://schemas.microsoft.com/office/drawing/2014/main" id="{2A2C5109-1D28-D1DE-E5DC-D76E485E635B}"/>
              </a:ext>
            </a:extLst>
          </p:cNvPr>
          <p:cNvSpPr>
            <a:spLocks noGrp="1"/>
          </p:cNvSpPr>
          <p:nvPr>
            <p:ph type="title"/>
          </p:nvPr>
        </p:nvSpPr>
        <p:spPr>
          <a:xfrm>
            <a:off x="990600" y="381000"/>
            <a:ext cx="10210800" cy="576783"/>
          </a:xfrm>
        </p:spPr>
        <p:txBody>
          <a:bodyPr/>
          <a:lstStyle/>
          <a:p>
            <a:r>
              <a:rPr lang="en-US" dirty="0"/>
              <a:t>Correlation Analysis</a:t>
            </a:r>
          </a:p>
        </p:txBody>
      </p:sp>
      <p:cxnSp>
        <p:nvCxnSpPr>
          <p:cNvPr id="20" name="Straight Connector 19">
            <a:extLst>
              <a:ext uri="{FF2B5EF4-FFF2-40B4-BE49-F238E27FC236}">
                <a16:creationId xmlns:a16="http://schemas.microsoft.com/office/drawing/2014/main" id="{7A95E0A4-8330-2A74-1ED9-44B546E1F951}"/>
              </a:ext>
            </a:extLst>
          </p:cNvPr>
          <p:cNvCxnSpPr>
            <a:cxnSpLocks/>
          </p:cNvCxnSpPr>
          <p:nvPr/>
        </p:nvCxnSpPr>
        <p:spPr>
          <a:xfrm flipH="1" flipV="1">
            <a:off x="7000841" y="1338783"/>
            <a:ext cx="1" cy="365303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46708F7-1AA7-4154-1018-29387589479A}"/>
              </a:ext>
            </a:extLst>
          </p:cNvPr>
          <p:cNvCxnSpPr>
            <a:cxnSpLocks/>
          </p:cNvCxnSpPr>
          <p:nvPr/>
        </p:nvCxnSpPr>
        <p:spPr>
          <a:xfrm flipH="1" flipV="1">
            <a:off x="5991860" y="1337796"/>
            <a:ext cx="1" cy="365303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D5AB606-F25F-B798-3FA3-164ED4393E68}"/>
              </a:ext>
            </a:extLst>
          </p:cNvPr>
          <p:cNvCxnSpPr>
            <a:cxnSpLocks/>
          </p:cNvCxnSpPr>
          <p:nvPr/>
        </p:nvCxnSpPr>
        <p:spPr>
          <a:xfrm flipH="1" flipV="1">
            <a:off x="7534240" y="1338783"/>
            <a:ext cx="1" cy="365303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FC4CC0-4B33-1651-B367-A9612A4C91AE}"/>
              </a:ext>
            </a:extLst>
          </p:cNvPr>
          <p:cNvCxnSpPr>
            <a:cxnSpLocks/>
          </p:cNvCxnSpPr>
          <p:nvPr/>
        </p:nvCxnSpPr>
        <p:spPr>
          <a:xfrm flipH="1" flipV="1">
            <a:off x="4287260" y="1337796"/>
            <a:ext cx="1" cy="365303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5C42ABB-8B02-5DBB-63CD-7ADAD9F94424}"/>
              </a:ext>
            </a:extLst>
          </p:cNvPr>
          <p:cNvCxnSpPr>
            <a:cxnSpLocks/>
          </p:cNvCxnSpPr>
          <p:nvPr/>
        </p:nvCxnSpPr>
        <p:spPr>
          <a:xfrm flipH="1" flipV="1">
            <a:off x="8447886" y="1337796"/>
            <a:ext cx="1" cy="365303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0DE899-F8C8-346B-2B86-61F109C73CEF}"/>
              </a:ext>
            </a:extLst>
          </p:cNvPr>
          <p:cNvCxnSpPr>
            <a:cxnSpLocks/>
          </p:cNvCxnSpPr>
          <p:nvPr/>
        </p:nvCxnSpPr>
        <p:spPr>
          <a:xfrm flipH="1" flipV="1">
            <a:off x="3503467" y="1337796"/>
            <a:ext cx="1" cy="365303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B05605-26C2-B0EC-FAD0-91F321087C58}"/>
              </a:ext>
            </a:extLst>
          </p:cNvPr>
          <p:cNvCxnSpPr>
            <a:cxnSpLocks/>
          </p:cNvCxnSpPr>
          <p:nvPr/>
        </p:nvCxnSpPr>
        <p:spPr>
          <a:xfrm flipH="1" flipV="1">
            <a:off x="9029665" y="1337796"/>
            <a:ext cx="1" cy="365303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644148"/>
      </p:ext>
    </p:extLst>
  </p:cSld>
  <p:clrMapOvr>
    <a:masterClrMapping/>
  </p:clrMapOvr>
  <p:transition>
    <p:fade/>
  </p:transition>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BB05CD-3965-AEED-B13B-84E117C7E057}"/>
              </a:ext>
            </a:extLst>
          </p:cNvPr>
          <p:cNvPicPr>
            <a:picLocks noChangeAspect="1"/>
          </p:cNvPicPr>
          <p:nvPr/>
        </p:nvPicPr>
        <p:blipFill>
          <a:blip r:embed="rId3"/>
          <a:stretch>
            <a:fillRect/>
          </a:stretch>
        </p:blipFill>
        <p:spPr>
          <a:xfrm>
            <a:off x="1066800" y="1481532"/>
            <a:ext cx="6998136" cy="4452385"/>
          </a:xfrm>
          <a:prstGeom prst="rect">
            <a:avLst/>
          </a:prstGeom>
        </p:spPr>
      </p:pic>
      <p:sp>
        <p:nvSpPr>
          <p:cNvPr id="9" name="TextBox 8">
            <a:extLst>
              <a:ext uri="{FF2B5EF4-FFF2-40B4-BE49-F238E27FC236}">
                <a16:creationId xmlns:a16="http://schemas.microsoft.com/office/drawing/2014/main" id="{C8A1018B-730F-D793-9031-3F11F5D38FAB}"/>
              </a:ext>
            </a:extLst>
          </p:cNvPr>
          <p:cNvSpPr txBox="1"/>
          <p:nvPr/>
        </p:nvSpPr>
        <p:spPr>
          <a:xfrm>
            <a:off x="8305800" y="1505301"/>
            <a:ext cx="2819400" cy="1569660"/>
          </a:xfrm>
          <a:prstGeom prst="rect">
            <a:avLst/>
          </a:prstGeom>
          <a:solidFill>
            <a:schemeClr val="bg2"/>
          </a:solidFill>
        </p:spPr>
        <p:txBody>
          <a:bodyPr wrap="square" rtlCol="0">
            <a:spAutoFit/>
          </a:bodyPr>
          <a:lstStyle/>
          <a:p>
            <a:r>
              <a:rPr lang="en-US" sz="1600" b="1" dirty="0">
                <a:solidFill>
                  <a:schemeClr val="tx1"/>
                </a:solidFill>
              </a:rPr>
              <a:t>Spearman Correlation </a:t>
            </a:r>
            <a:r>
              <a:rPr lang="en-US" sz="1600" b="1" dirty="0"/>
              <a:t>P-value:</a:t>
            </a:r>
          </a:p>
          <a:p>
            <a:r>
              <a:rPr lang="en-US" sz="1600" dirty="0"/>
              <a:t>p-value &gt; 0.05: The correlation is not statistically significant, means that the observed correlation could plausibly have happened by chance alone</a:t>
            </a:r>
          </a:p>
        </p:txBody>
      </p:sp>
      <p:sp>
        <p:nvSpPr>
          <p:cNvPr id="8" name="Title 3">
            <a:extLst>
              <a:ext uri="{FF2B5EF4-FFF2-40B4-BE49-F238E27FC236}">
                <a16:creationId xmlns:a16="http://schemas.microsoft.com/office/drawing/2014/main" id="{ADAB6306-7B71-CFAB-4701-12FC893BBB1A}"/>
              </a:ext>
            </a:extLst>
          </p:cNvPr>
          <p:cNvSpPr>
            <a:spLocks noGrp="1"/>
          </p:cNvSpPr>
          <p:nvPr>
            <p:ph type="title"/>
          </p:nvPr>
        </p:nvSpPr>
        <p:spPr>
          <a:xfrm>
            <a:off x="990600" y="381000"/>
            <a:ext cx="10210800" cy="576783"/>
          </a:xfrm>
        </p:spPr>
        <p:txBody>
          <a:bodyPr/>
          <a:lstStyle/>
          <a:p>
            <a:pPr marL="0" indent="0">
              <a:buNone/>
            </a:pPr>
            <a:r>
              <a:rPr lang="en-US" b="1" dirty="0">
                <a:solidFill>
                  <a:schemeClr val="tx1"/>
                </a:solidFill>
              </a:rPr>
              <a:t>Spearman Correlation </a:t>
            </a:r>
            <a:r>
              <a:rPr lang="en-US" altLang="zh-CN" b="1" dirty="0">
                <a:solidFill>
                  <a:schemeClr val="tx1"/>
                </a:solidFill>
              </a:rPr>
              <a:t>Coefficient P-value</a:t>
            </a:r>
          </a:p>
        </p:txBody>
      </p:sp>
    </p:spTree>
    <p:extLst>
      <p:ext uri="{BB962C8B-B14F-4D97-AF65-F5344CB8AC3E}">
        <p14:creationId xmlns:p14="http://schemas.microsoft.com/office/powerpoint/2010/main" val="416613021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D4F4CB5B-A785-6A83-9915-3FBCAC97F046}"/>
              </a:ext>
            </a:extLst>
          </p:cNvPr>
          <p:cNvSpPr>
            <a:spLocks noGrp="1"/>
          </p:cNvSpPr>
          <p:nvPr>
            <p:ph type="title"/>
          </p:nvPr>
        </p:nvSpPr>
        <p:spPr>
          <a:xfrm>
            <a:off x="990600" y="381000"/>
            <a:ext cx="10210800" cy="576783"/>
          </a:xfrm>
        </p:spPr>
        <p:txBody>
          <a:bodyPr/>
          <a:lstStyle/>
          <a:p>
            <a:r>
              <a:rPr lang="en-US" dirty="0">
                <a:solidFill>
                  <a:schemeClr val="tx1"/>
                </a:solidFill>
              </a:rPr>
              <a:t>Correlation Analysis</a:t>
            </a:r>
          </a:p>
        </p:txBody>
      </p:sp>
      <p:pic>
        <p:nvPicPr>
          <p:cNvPr id="3" name="Picture 2">
            <a:extLst>
              <a:ext uri="{FF2B5EF4-FFF2-40B4-BE49-F238E27FC236}">
                <a16:creationId xmlns:a16="http://schemas.microsoft.com/office/drawing/2014/main" id="{41AF7FDC-C01E-39E8-C8F6-ECAB07AE9FBB}"/>
              </a:ext>
            </a:extLst>
          </p:cNvPr>
          <p:cNvPicPr>
            <a:picLocks noChangeAspect="1"/>
          </p:cNvPicPr>
          <p:nvPr/>
        </p:nvPicPr>
        <p:blipFill>
          <a:blip r:embed="rId4"/>
          <a:stretch>
            <a:fillRect/>
          </a:stretch>
        </p:blipFill>
        <p:spPr>
          <a:xfrm>
            <a:off x="1066800" y="1295400"/>
            <a:ext cx="6971400" cy="4435375"/>
          </a:xfrm>
          <a:prstGeom prst="rect">
            <a:avLst/>
          </a:prstGeom>
        </p:spPr>
      </p:pic>
      <p:sp>
        <p:nvSpPr>
          <p:cNvPr id="5" name="TextBox 4">
            <a:extLst>
              <a:ext uri="{FF2B5EF4-FFF2-40B4-BE49-F238E27FC236}">
                <a16:creationId xmlns:a16="http://schemas.microsoft.com/office/drawing/2014/main" id="{72A08B0D-42CE-1CF6-8114-2E0E21310540}"/>
              </a:ext>
            </a:extLst>
          </p:cNvPr>
          <p:cNvSpPr txBox="1"/>
          <p:nvPr/>
        </p:nvSpPr>
        <p:spPr>
          <a:xfrm>
            <a:off x="8382000" y="1447800"/>
            <a:ext cx="2819400" cy="1569660"/>
          </a:xfrm>
          <a:prstGeom prst="rect">
            <a:avLst/>
          </a:prstGeom>
          <a:solidFill>
            <a:schemeClr val="bg2"/>
          </a:solidFill>
        </p:spPr>
        <p:txBody>
          <a:bodyPr wrap="square" rtlCol="0">
            <a:spAutoFit/>
          </a:bodyPr>
          <a:lstStyle/>
          <a:p>
            <a:r>
              <a:rPr lang="en-US" altLang="zh-CN" sz="1600" b="1" dirty="0"/>
              <a:t>Kendall</a:t>
            </a:r>
            <a:r>
              <a:rPr lang="en-US" sz="1600" b="1" dirty="0">
                <a:solidFill>
                  <a:schemeClr val="tx1"/>
                </a:solidFill>
              </a:rPr>
              <a:t> Correlation </a:t>
            </a:r>
            <a:r>
              <a:rPr lang="en-US" sz="1600" b="1" dirty="0"/>
              <a:t>P-value:</a:t>
            </a:r>
          </a:p>
          <a:p>
            <a:r>
              <a:rPr lang="en-US" sz="1600" dirty="0"/>
              <a:t>p-value &gt; 0.05: The correlation is not statistically significant, means that the observed correlation could plausibly have happened by chance alone</a:t>
            </a:r>
          </a:p>
        </p:txBody>
      </p:sp>
    </p:spTree>
    <p:extLst>
      <p:ext uri="{BB962C8B-B14F-4D97-AF65-F5344CB8AC3E}">
        <p14:creationId xmlns:p14="http://schemas.microsoft.com/office/powerpoint/2010/main" val="1520988215"/>
      </p:ext>
    </p:extLst>
  </p:cSld>
  <p:clrMapOvr>
    <a:masterClrMapping/>
  </p:clrMapOvr>
  <p:transition>
    <p:fade/>
  </p:transition>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altLang="zh-CN" dirty="0"/>
              <a:t>Data Monitoring and Visualization</a:t>
            </a:r>
            <a:endParaRPr lang="en-US" dirty="0"/>
          </a:p>
        </p:txBody>
      </p:sp>
      <p:sp>
        <p:nvSpPr>
          <p:cNvPr id="3" name="Text Placeholder 4">
            <a:extLst>
              <a:ext uri="{FF2B5EF4-FFF2-40B4-BE49-F238E27FC236}">
                <a16:creationId xmlns:a16="http://schemas.microsoft.com/office/drawing/2014/main" id="{3CA982D6-1637-9011-CD02-320B7E9DC381}"/>
              </a:ext>
            </a:extLst>
          </p:cNvPr>
          <p:cNvSpPr>
            <a:spLocks noGrp="1"/>
          </p:cNvSpPr>
          <p:nvPr>
            <p:ph type="body" sz="quarter" idx="13"/>
          </p:nvPr>
        </p:nvSpPr>
        <p:spPr>
          <a:xfrm>
            <a:off x="990600" y="1447800"/>
            <a:ext cx="10258426" cy="4114800"/>
          </a:xfrm>
        </p:spPr>
        <p:txBody>
          <a:bodyPr/>
          <a:lstStyle/>
          <a:p>
            <a:pPr marL="0" indent="0">
              <a:buNone/>
            </a:pPr>
            <a:r>
              <a:rPr lang="en-US" dirty="0">
                <a:solidFill>
                  <a:schemeClr val="accent4"/>
                </a:solidFill>
              </a:rPr>
              <a:t>Datadog</a:t>
            </a:r>
            <a:endParaRPr lang="en-US" dirty="0"/>
          </a:p>
          <a:p>
            <a:r>
              <a:rPr lang="en-US" dirty="0">
                <a:hlinkClick r:id="rId3"/>
              </a:rPr>
              <a:t>Logs Dashboard | Datadog (datadoghq.com)</a:t>
            </a:r>
            <a:endParaRPr lang="en-US" dirty="0"/>
          </a:p>
        </p:txBody>
      </p:sp>
    </p:spTree>
    <p:extLst>
      <p:ext uri="{BB962C8B-B14F-4D97-AF65-F5344CB8AC3E}">
        <p14:creationId xmlns:p14="http://schemas.microsoft.com/office/powerpoint/2010/main" val="37753941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dirty="0"/>
              <a:t>Causal Inference</a:t>
            </a:r>
          </a:p>
        </p:txBody>
      </p:sp>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p:txBody>
          <a:bodyPr/>
          <a:lstStyle/>
          <a:p>
            <a:pPr marL="0" indent="0">
              <a:buNone/>
            </a:pPr>
            <a:r>
              <a:rPr lang="en-US" dirty="0">
                <a:solidFill>
                  <a:schemeClr val="accent4"/>
                </a:solidFill>
              </a:rPr>
              <a:t>Establish </a:t>
            </a:r>
            <a:r>
              <a:rPr lang="en-US" dirty="0">
                <a:solidFill>
                  <a:srgbClr val="0896B9"/>
                </a:solidFill>
              </a:rPr>
              <a:t>whether a</a:t>
            </a:r>
            <a:r>
              <a:rPr lang="en-US" dirty="0">
                <a:solidFill>
                  <a:schemeClr val="accent4"/>
                </a:solidFill>
              </a:rPr>
              <a:t>nd how changes in one variable cause changes in another</a:t>
            </a:r>
          </a:p>
        </p:txBody>
      </p:sp>
      <p:pic>
        <p:nvPicPr>
          <p:cNvPr id="4097" name="Picture 1">
            <a:extLst>
              <a:ext uri="{FF2B5EF4-FFF2-40B4-BE49-F238E27FC236}">
                <a16:creationId xmlns:a16="http://schemas.microsoft.com/office/drawing/2014/main" id="{03FADC4D-7C31-7403-1EFF-89F282FA92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074" y="2547457"/>
            <a:ext cx="11667478" cy="1763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542D2A-74B3-5015-94BF-16132B132E07}"/>
              </a:ext>
            </a:extLst>
          </p:cNvPr>
          <p:cNvSpPr txBox="1"/>
          <p:nvPr/>
        </p:nvSpPr>
        <p:spPr>
          <a:xfrm>
            <a:off x="990600" y="4998311"/>
            <a:ext cx="8610600" cy="369332"/>
          </a:xfrm>
          <a:prstGeom prst="rect">
            <a:avLst/>
          </a:prstGeom>
          <a:noFill/>
        </p:spPr>
        <p:txBody>
          <a:bodyPr wrap="square">
            <a:spAutoFit/>
          </a:bodyPr>
          <a:lstStyle/>
          <a:p>
            <a:pPr marL="0" indent="0">
              <a:buNone/>
            </a:pPr>
            <a:r>
              <a:rPr lang="en-US" dirty="0"/>
              <a:t>Example: Processor Time – Performance Counter (Instance: RapidResponse)</a:t>
            </a:r>
          </a:p>
        </p:txBody>
      </p:sp>
    </p:spTree>
    <p:extLst>
      <p:ext uri="{BB962C8B-B14F-4D97-AF65-F5344CB8AC3E}">
        <p14:creationId xmlns:p14="http://schemas.microsoft.com/office/powerpoint/2010/main" val="31108020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dirty="0">
                <a:solidFill>
                  <a:schemeClr val="tx1"/>
                </a:solidFill>
                <a:latin typeface="+mn-lt"/>
              </a:rPr>
              <a:t>Data Imputation</a:t>
            </a:r>
          </a:p>
        </p:txBody>
      </p:sp>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a:xfrm>
            <a:off x="990600" y="1524000"/>
            <a:ext cx="3390900" cy="576783"/>
          </a:xfrm>
        </p:spPr>
        <p:txBody>
          <a:bodyPr/>
          <a:lstStyle/>
          <a:p>
            <a:pPr marL="0" indent="0">
              <a:buNone/>
            </a:pPr>
            <a:r>
              <a:rPr lang="en-US" dirty="0">
                <a:solidFill>
                  <a:schemeClr val="tx1"/>
                </a:solidFill>
              </a:rPr>
              <a:t>Imputation for missing value to generate complete datasets</a:t>
            </a:r>
          </a:p>
          <a:p>
            <a:pPr marL="0" indent="0">
              <a:buNone/>
            </a:pPr>
            <a:endParaRPr lang="en-US" dirty="0">
              <a:solidFill>
                <a:schemeClr val="tx1"/>
              </a:solidFill>
            </a:endParaRPr>
          </a:p>
          <a:p>
            <a:pPr marL="0" indent="0">
              <a:buNone/>
            </a:pPr>
            <a:endParaRPr lang="en-US" dirty="0">
              <a:solidFill>
                <a:schemeClr val="tx1"/>
              </a:solidFill>
            </a:endParaRPr>
          </a:p>
        </p:txBody>
      </p:sp>
      <p:pic>
        <p:nvPicPr>
          <p:cNvPr id="1026" name="Picture 2">
            <a:extLst>
              <a:ext uri="{FF2B5EF4-FFF2-40B4-BE49-F238E27FC236}">
                <a16:creationId xmlns:a16="http://schemas.microsoft.com/office/drawing/2014/main" id="{28CED465-4A23-D67F-B964-69EDDE6019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90"/>
          <a:stretch/>
        </p:blipFill>
        <p:spPr bwMode="auto">
          <a:xfrm>
            <a:off x="4876800" y="1010537"/>
            <a:ext cx="5486400" cy="49050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9EC3D81-10E5-21D8-861E-76F41F09709E}"/>
              </a:ext>
            </a:extLst>
          </p:cNvPr>
          <p:cNvSpPr/>
          <p:nvPr/>
        </p:nvSpPr>
        <p:spPr>
          <a:xfrm>
            <a:off x="6629400" y="2667000"/>
            <a:ext cx="3867150" cy="2133600"/>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2039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a:t>Stationary Transformation</a:t>
            </a:r>
            <a:endParaRPr lang="en-US" dirty="0"/>
          </a:p>
        </p:txBody>
      </p:sp>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a:xfrm>
            <a:off x="990600" y="1447800"/>
            <a:ext cx="3429000" cy="4559477"/>
          </a:xfrm>
        </p:spPr>
        <p:txBody>
          <a:bodyPr/>
          <a:lstStyle/>
          <a:p>
            <a:pPr marL="0" indent="0">
              <a:buNone/>
            </a:pPr>
            <a:r>
              <a:rPr lang="en-US">
                <a:solidFill>
                  <a:schemeClr val="tx1"/>
                </a:solidFill>
              </a:rPr>
              <a:t>Why stationary is important: </a:t>
            </a:r>
            <a:r>
              <a:rPr lang="en-US" b="0" i="0">
                <a:solidFill>
                  <a:srgbClr val="242424"/>
                </a:solidFill>
                <a:effectLst/>
                <a:latin typeface="source-serif-pro"/>
              </a:rPr>
              <a:t>most time series models assume that each point is independent of one another.</a:t>
            </a:r>
            <a:endParaRPr lang="en-US">
              <a:solidFill>
                <a:schemeClr val="tx1"/>
              </a:solidFill>
            </a:endParaRPr>
          </a:p>
          <a:p>
            <a:pPr marL="0" indent="0">
              <a:buNone/>
            </a:pPr>
            <a:r>
              <a:rPr lang="en-US" b="1">
                <a:solidFill>
                  <a:srgbClr val="242424"/>
                </a:solidFill>
                <a:latin typeface="source-serif-pro"/>
              </a:rPr>
              <a:t>S</a:t>
            </a:r>
            <a:r>
              <a:rPr lang="en-US" b="1" i="0">
                <a:solidFill>
                  <a:srgbClr val="242424"/>
                </a:solidFill>
                <a:effectLst/>
                <a:latin typeface="source-serif-pro"/>
              </a:rPr>
              <a:t>tationary data: </a:t>
            </a:r>
            <a:r>
              <a:rPr lang="en-US" b="0" i="0">
                <a:solidFill>
                  <a:srgbClr val="242424"/>
                </a:solidFill>
                <a:effectLst/>
                <a:latin typeface="source-serif-pro"/>
              </a:rPr>
              <a:t>mean and variance do not vary across time </a:t>
            </a:r>
            <a:endParaRPr lang="en-US" b="0" i="0" dirty="0">
              <a:solidFill>
                <a:srgbClr val="242424"/>
              </a:solidFill>
              <a:effectLst/>
              <a:latin typeface="source-serif-pro"/>
            </a:endParaRPr>
          </a:p>
        </p:txBody>
      </p:sp>
      <p:pic>
        <p:nvPicPr>
          <p:cNvPr id="7" name="Picture 2" descr="A graph of a graph of a graph&#10;&#10;Description automatically generated with medium confidence">
            <a:extLst>
              <a:ext uri="{FF2B5EF4-FFF2-40B4-BE49-F238E27FC236}">
                <a16:creationId xmlns:a16="http://schemas.microsoft.com/office/drawing/2014/main" id="{C7FCCFA0-D112-5B9F-83C9-FBDA6DEE02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6553200" y="371475"/>
            <a:ext cx="3371068" cy="25812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 graph and diagram of different types of graphs&#10;&#10;Description automatically generated with medium confidence">
            <a:extLst>
              <a:ext uri="{FF2B5EF4-FFF2-40B4-BE49-F238E27FC236}">
                <a16:creationId xmlns:a16="http://schemas.microsoft.com/office/drawing/2014/main" id="{C558E3E7-0E93-403B-BA41-DEE5434B82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8118"/>
          <a:stretch/>
        </p:blipFill>
        <p:spPr bwMode="auto">
          <a:xfrm>
            <a:off x="6714343" y="3124199"/>
            <a:ext cx="3293878" cy="28830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A869538-6226-4E35-70A8-8617342BF5EB}"/>
              </a:ext>
            </a:extLst>
          </p:cNvPr>
          <p:cNvSpPr txBox="1"/>
          <p:nvPr/>
        </p:nvSpPr>
        <p:spPr>
          <a:xfrm>
            <a:off x="7511773" y="2952750"/>
            <a:ext cx="1699017" cy="369332"/>
          </a:xfrm>
          <a:prstGeom prst="rect">
            <a:avLst/>
          </a:prstGeom>
          <a:noFill/>
        </p:spPr>
        <p:txBody>
          <a:bodyPr wrap="square" rtlCol="0">
            <a:spAutoFit/>
          </a:bodyPr>
          <a:lstStyle/>
          <a:p>
            <a:r>
              <a:rPr lang="en-US" dirty="0"/>
              <a:t>Stationary data</a:t>
            </a:r>
          </a:p>
        </p:txBody>
      </p:sp>
      <p:sp>
        <p:nvSpPr>
          <p:cNvPr id="10" name="TextBox 9">
            <a:extLst>
              <a:ext uri="{FF2B5EF4-FFF2-40B4-BE49-F238E27FC236}">
                <a16:creationId xmlns:a16="http://schemas.microsoft.com/office/drawing/2014/main" id="{1569A348-3E28-F087-7DA6-EB9D7E2EB7D9}"/>
              </a:ext>
            </a:extLst>
          </p:cNvPr>
          <p:cNvSpPr txBox="1"/>
          <p:nvPr/>
        </p:nvSpPr>
        <p:spPr>
          <a:xfrm>
            <a:off x="7278467" y="5943600"/>
            <a:ext cx="2165628" cy="369332"/>
          </a:xfrm>
          <a:prstGeom prst="rect">
            <a:avLst/>
          </a:prstGeom>
          <a:noFill/>
        </p:spPr>
        <p:txBody>
          <a:bodyPr wrap="square" rtlCol="0">
            <a:spAutoFit/>
          </a:bodyPr>
          <a:lstStyle/>
          <a:p>
            <a:r>
              <a:rPr lang="en-US" dirty="0"/>
              <a:t>Non-stationary data</a:t>
            </a:r>
          </a:p>
        </p:txBody>
      </p:sp>
    </p:spTree>
    <p:extLst>
      <p:ext uri="{BB962C8B-B14F-4D97-AF65-F5344CB8AC3E}">
        <p14:creationId xmlns:p14="http://schemas.microsoft.com/office/powerpoint/2010/main" val="197591767"/>
      </p:ext>
    </p:extLst>
  </p:cSld>
  <p:clrMapOvr>
    <a:masterClrMapping/>
  </p:clrMapOvr>
  <p:transition>
    <p:fade/>
  </p:transition>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5930B-7B6A-9840-B7DB-A543FF634629}"/>
              </a:ext>
            </a:extLst>
          </p:cNvPr>
          <p:cNvSpPr>
            <a:spLocks noGrp="1"/>
          </p:cNvSpPr>
          <p:nvPr>
            <p:ph type="title"/>
          </p:nvPr>
        </p:nvSpPr>
        <p:spPr/>
        <p:txBody>
          <a:bodyPr/>
          <a:lstStyle/>
          <a:p>
            <a:r>
              <a:rPr lang="en-US" dirty="0"/>
              <a:t>Correlation Analysis</a:t>
            </a:r>
          </a:p>
        </p:txBody>
      </p:sp>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a:xfrm>
            <a:off x="990600" y="1447800"/>
            <a:ext cx="10258426" cy="4559477"/>
          </a:xfrm>
        </p:spPr>
        <p:txBody>
          <a:bodyPr/>
          <a:lstStyle/>
          <a:p>
            <a:pPr marL="0" indent="0">
              <a:buNone/>
            </a:pPr>
            <a:r>
              <a:rPr lang="en-US" dirty="0">
                <a:solidFill>
                  <a:schemeClr val="tx1"/>
                </a:solidFill>
              </a:rPr>
              <a:t>Evaluate strength and direction of the </a:t>
            </a:r>
            <a:r>
              <a:rPr lang="en-US" dirty="0">
                <a:solidFill>
                  <a:srgbClr val="FF0000"/>
                </a:solidFill>
              </a:rPr>
              <a:t>linear</a:t>
            </a:r>
            <a:r>
              <a:rPr lang="en-US" dirty="0">
                <a:solidFill>
                  <a:schemeClr val="tx1"/>
                </a:solidFill>
              </a:rPr>
              <a:t> </a:t>
            </a:r>
            <a:r>
              <a:rPr lang="en-US" dirty="0">
                <a:solidFill>
                  <a:srgbClr val="FF0000"/>
                </a:solidFill>
              </a:rPr>
              <a:t>relationship</a:t>
            </a:r>
            <a:r>
              <a:rPr lang="en-US" dirty="0">
                <a:solidFill>
                  <a:srgbClr val="C00000"/>
                </a:solidFill>
              </a:rPr>
              <a:t> </a:t>
            </a:r>
            <a:r>
              <a:rPr lang="en-US" dirty="0">
                <a:solidFill>
                  <a:schemeClr val="tx1"/>
                </a:solidFill>
              </a:rPr>
              <a:t>between </a:t>
            </a:r>
            <a:r>
              <a:rPr lang="en-US" dirty="0">
                <a:solidFill>
                  <a:srgbClr val="FF0000"/>
                </a:solidFill>
              </a:rPr>
              <a:t>two variables</a:t>
            </a:r>
          </a:p>
          <a:p>
            <a:pPr marL="0" indent="0">
              <a:buNone/>
            </a:pPr>
            <a:endParaRPr lang="en-US" dirty="0">
              <a:solidFill>
                <a:schemeClr val="tx1"/>
              </a:solidFill>
            </a:endParaRPr>
          </a:p>
          <a:p>
            <a:pPr marL="0" indent="0">
              <a:buNone/>
            </a:pPr>
            <a:r>
              <a:rPr lang="en-US" dirty="0">
                <a:solidFill>
                  <a:schemeClr val="tx1"/>
                </a:solidFill>
              </a:rPr>
              <a:t>Question: We can only retain a month's worth of data, insufficient for any computation</a:t>
            </a:r>
          </a:p>
          <a:p>
            <a:pPr marL="0" indent="0">
              <a:buNone/>
            </a:pPr>
            <a:r>
              <a:rPr lang="en-US" dirty="0">
                <a:solidFill>
                  <a:schemeClr val="tx1"/>
                </a:solidFill>
              </a:rPr>
              <a:t>Solution: Employ a variety of mathematical computations</a:t>
            </a:r>
          </a:p>
          <a:p>
            <a:pPr marL="0" indent="0">
              <a:buNone/>
            </a:pPr>
            <a:r>
              <a:rPr lang="en-US" dirty="0">
                <a:solidFill>
                  <a:schemeClr val="tx1"/>
                </a:solidFill>
              </a:rPr>
              <a:t>Method: </a:t>
            </a:r>
          </a:p>
          <a:p>
            <a:pPr marL="914400" lvl="1" indent="-457200">
              <a:buFont typeface="+mj-lt"/>
              <a:buAutoNum type="arabicPeriod"/>
            </a:pPr>
            <a:r>
              <a:rPr lang="en-US" dirty="0">
                <a:solidFill>
                  <a:schemeClr val="tx1"/>
                </a:solidFill>
              </a:rPr>
              <a:t>Pearson correlation coefficient</a:t>
            </a:r>
          </a:p>
          <a:p>
            <a:pPr marL="914400" lvl="1" indent="-457200">
              <a:buFont typeface="+mj-lt"/>
              <a:buAutoNum type="arabicPeriod"/>
            </a:pPr>
            <a:r>
              <a:rPr lang="en-US" dirty="0">
                <a:solidFill>
                  <a:schemeClr val="tx1"/>
                </a:solidFill>
              </a:rPr>
              <a:t>Spearman correlation coefficient</a:t>
            </a:r>
          </a:p>
          <a:p>
            <a:pPr marL="914400" lvl="1" indent="-457200">
              <a:buFont typeface="+mj-lt"/>
              <a:buAutoNum type="arabicPeriod"/>
            </a:pPr>
            <a:r>
              <a:rPr lang="en-US" dirty="0">
                <a:solidFill>
                  <a:schemeClr val="tx1"/>
                </a:solidFill>
              </a:rPr>
              <a:t>Kendall correlation coefficient </a:t>
            </a:r>
          </a:p>
        </p:txBody>
      </p:sp>
    </p:spTree>
    <p:extLst>
      <p:ext uri="{BB962C8B-B14F-4D97-AF65-F5344CB8AC3E}">
        <p14:creationId xmlns:p14="http://schemas.microsoft.com/office/powerpoint/2010/main" val="12825294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11F3B-FD2C-FEAA-11F3-497B5D6D10B3}"/>
              </a:ext>
            </a:extLst>
          </p:cNvPr>
          <p:cNvPicPr>
            <a:picLocks noChangeAspect="1"/>
          </p:cNvPicPr>
          <p:nvPr/>
        </p:nvPicPr>
        <p:blipFill>
          <a:blip r:embed="rId4"/>
          <a:stretch>
            <a:fillRect/>
          </a:stretch>
        </p:blipFill>
        <p:spPr>
          <a:xfrm>
            <a:off x="3505200" y="1110369"/>
            <a:ext cx="5442072" cy="4680831"/>
          </a:xfrm>
          <a:prstGeom prst="rect">
            <a:avLst/>
          </a:prstGeom>
        </p:spPr>
      </p:pic>
      <p:sp>
        <p:nvSpPr>
          <p:cNvPr id="8" name="TextBox 7">
            <a:extLst>
              <a:ext uri="{FF2B5EF4-FFF2-40B4-BE49-F238E27FC236}">
                <a16:creationId xmlns:a16="http://schemas.microsoft.com/office/drawing/2014/main" id="{F0DCDC7A-FF67-6171-5338-357FFFDFEF13}"/>
              </a:ext>
            </a:extLst>
          </p:cNvPr>
          <p:cNvSpPr txBox="1"/>
          <p:nvPr/>
        </p:nvSpPr>
        <p:spPr>
          <a:xfrm>
            <a:off x="2871787" y="6015335"/>
            <a:ext cx="2943226" cy="276999"/>
          </a:xfrm>
          <a:prstGeom prst="rect">
            <a:avLst/>
          </a:prstGeom>
          <a:noFill/>
        </p:spPr>
        <p:txBody>
          <a:bodyPr wrap="square">
            <a:spAutoFit/>
          </a:bodyPr>
          <a:lstStyle/>
          <a:p>
            <a:pPr marL="0" indent="0">
              <a:buNone/>
            </a:pPr>
            <a:r>
              <a:rPr lang="en-US" sz="1200" dirty="0">
                <a:solidFill>
                  <a:schemeClr val="accent1"/>
                </a:solidFill>
              </a:rPr>
              <a:t> </a:t>
            </a:r>
          </a:p>
        </p:txBody>
      </p:sp>
      <p:sp>
        <p:nvSpPr>
          <p:cNvPr id="17" name="Title 3">
            <a:extLst>
              <a:ext uri="{FF2B5EF4-FFF2-40B4-BE49-F238E27FC236}">
                <a16:creationId xmlns:a16="http://schemas.microsoft.com/office/drawing/2014/main" id="{F9218281-187B-2F80-995A-0AA2BFD69FA9}"/>
              </a:ext>
            </a:extLst>
          </p:cNvPr>
          <p:cNvSpPr>
            <a:spLocks noGrp="1"/>
          </p:cNvSpPr>
          <p:nvPr>
            <p:ph type="title"/>
          </p:nvPr>
        </p:nvSpPr>
        <p:spPr>
          <a:xfrm>
            <a:off x="990600" y="381000"/>
            <a:ext cx="10210800" cy="576783"/>
          </a:xfrm>
        </p:spPr>
        <p:txBody>
          <a:bodyPr/>
          <a:lstStyle/>
          <a:p>
            <a:r>
              <a:rPr lang="en-US" dirty="0"/>
              <a:t>Correlation Analysis</a:t>
            </a:r>
          </a:p>
        </p:txBody>
      </p:sp>
    </p:spTree>
    <p:extLst>
      <p:ext uri="{BB962C8B-B14F-4D97-AF65-F5344CB8AC3E}">
        <p14:creationId xmlns:p14="http://schemas.microsoft.com/office/powerpoint/2010/main" val="3566511737"/>
      </p:ext>
    </p:extLst>
  </p:cSld>
  <p:clrMapOvr>
    <a:masterClrMapping/>
  </p:clrMapOvr>
  <p:transition>
    <p:fade/>
  </p:transition>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62EB92-E6D6-9944-A587-45615DFEEBEF}"/>
              </a:ext>
            </a:extLst>
          </p:cNvPr>
          <p:cNvSpPr>
            <a:spLocks noGrp="1"/>
          </p:cNvSpPr>
          <p:nvPr>
            <p:ph type="body" sz="quarter" idx="13"/>
          </p:nvPr>
        </p:nvSpPr>
        <p:spPr>
          <a:xfrm>
            <a:off x="990600" y="1536523"/>
            <a:ext cx="3124200" cy="4559477"/>
          </a:xfrm>
        </p:spPr>
        <p:txBody>
          <a:bodyPr/>
          <a:lstStyle/>
          <a:p>
            <a:pPr marL="0" indent="0">
              <a:buNone/>
            </a:pPr>
            <a:r>
              <a:rPr lang="en-US" b="1" dirty="0">
                <a:solidFill>
                  <a:schemeClr val="tx1"/>
                </a:solidFill>
              </a:rPr>
              <a:t>Pearson Correlation </a:t>
            </a:r>
            <a:r>
              <a:rPr lang="en-US" altLang="zh-CN" b="1" dirty="0">
                <a:solidFill>
                  <a:schemeClr val="tx1"/>
                </a:solidFill>
              </a:rPr>
              <a:t>Coefficient</a:t>
            </a:r>
            <a:r>
              <a:rPr lang="en-US" dirty="0">
                <a:solidFill>
                  <a:schemeClr val="tx1"/>
                </a:solidFill>
              </a:rPr>
              <a:t>: [-1,1]</a:t>
            </a:r>
          </a:p>
          <a:p>
            <a:pPr marL="0" indent="0">
              <a:buNone/>
            </a:pPr>
            <a:r>
              <a:rPr lang="en-US" sz="1600" dirty="0">
                <a:solidFill>
                  <a:schemeClr val="tx1"/>
                </a:solidFill>
              </a:rPr>
              <a:t>Coefficient = 1 </a:t>
            </a:r>
            <a:r>
              <a:rPr lang="en-US" altLang="zh-CN" sz="1600" dirty="0">
                <a:solidFill>
                  <a:schemeClr val="tx1"/>
                </a:solidFill>
              </a:rPr>
              <a:t>or </a:t>
            </a:r>
            <a:r>
              <a:rPr lang="en-US" sz="1600" dirty="0">
                <a:solidFill>
                  <a:schemeClr val="tx1"/>
                </a:solidFill>
              </a:rPr>
              <a:t>-1:  perfect </a:t>
            </a:r>
            <a:r>
              <a:rPr lang="en-US" sz="1600" dirty="0">
                <a:solidFill>
                  <a:schemeClr val="accent1"/>
                </a:solidFill>
              </a:rPr>
              <a:t>linear</a:t>
            </a:r>
            <a:r>
              <a:rPr lang="en-US" sz="1600" dirty="0">
                <a:solidFill>
                  <a:schemeClr val="tx1"/>
                </a:solidFill>
              </a:rPr>
              <a:t> relationship </a:t>
            </a:r>
          </a:p>
          <a:p>
            <a:pPr marL="0" indent="0">
              <a:buNone/>
            </a:pPr>
            <a:r>
              <a:rPr lang="en-US" sz="1600" dirty="0">
                <a:solidFill>
                  <a:schemeClr val="tx1"/>
                </a:solidFill>
              </a:rPr>
              <a:t>Coefficient = 0 :  no </a:t>
            </a:r>
            <a:r>
              <a:rPr lang="en-US" sz="1600" dirty="0">
                <a:solidFill>
                  <a:schemeClr val="accent1"/>
                </a:solidFill>
              </a:rPr>
              <a:t>linear</a:t>
            </a:r>
            <a:r>
              <a:rPr lang="en-US" sz="1600" dirty="0">
                <a:solidFill>
                  <a:schemeClr val="tx1"/>
                </a:solidFill>
              </a:rPr>
              <a:t> relationship, </a:t>
            </a:r>
            <a:r>
              <a:rPr lang="en-US" altLang="zh-CN" sz="1600" dirty="0">
                <a:solidFill>
                  <a:schemeClr val="tx1"/>
                </a:solidFill>
              </a:rPr>
              <a:t>could have a non-linear or more complex relationship</a:t>
            </a:r>
            <a:endParaRPr lang="en-US" sz="1600" dirty="0">
              <a:solidFill>
                <a:schemeClr val="tx1"/>
              </a:solidFill>
            </a:endParaRPr>
          </a:p>
        </p:txBody>
      </p:sp>
      <p:pic>
        <p:nvPicPr>
          <p:cNvPr id="11268" name="Picture 4">
            <a:extLst>
              <a:ext uri="{FF2B5EF4-FFF2-40B4-BE49-F238E27FC236}">
                <a16:creationId xmlns:a16="http://schemas.microsoft.com/office/drawing/2014/main" id="{3F0E9205-A2A4-3A69-9F39-F96E635BE0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706" r="13006" b="50000"/>
          <a:stretch/>
        </p:blipFill>
        <p:spPr bwMode="auto">
          <a:xfrm>
            <a:off x="5451659" y="1219200"/>
            <a:ext cx="5475315" cy="19811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0BF7296-A949-B888-4DE8-7BD9A8CE1AB7}"/>
              </a:ext>
            </a:extLst>
          </p:cNvPr>
          <p:cNvSpPr txBox="1"/>
          <p:nvPr/>
        </p:nvSpPr>
        <p:spPr>
          <a:xfrm>
            <a:off x="5782753" y="2970087"/>
            <a:ext cx="2765856" cy="338554"/>
          </a:xfrm>
          <a:prstGeom prst="rect">
            <a:avLst/>
          </a:prstGeom>
          <a:noFill/>
        </p:spPr>
        <p:txBody>
          <a:bodyPr wrap="square" rtlCol="0">
            <a:spAutoFit/>
          </a:bodyPr>
          <a:lstStyle/>
          <a:p>
            <a:r>
              <a:rPr lang="en-US" sz="1600" dirty="0"/>
              <a:t>perfect negative correlation</a:t>
            </a:r>
          </a:p>
        </p:txBody>
      </p:sp>
      <p:sp>
        <p:nvSpPr>
          <p:cNvPr id="14" name="TextBox 13">
            <a:extLst>
              <a:ext uri="{FF2B5EF4-FFF2-40B4-BE49-F238E27FC236}">
                <a16:creationId xmlns:a16="http://schemas.microsoft.com/office/drawing/2014/main" id="{B5FC3BED-5152-0E8B-532A-CC2AA82B9550}"/>
              </a:ext>
            </a:extLst>
          </p:cNvPr>
          <p:cNvSpPr txBox="1"/>
          <p:nvPr/>
        </p:nvSpPr>
        <p:spPr>
          <a:xfrm>
            <a:off x="8588066" y="2961732"/>
            <a:ext cx="2765856" cy="338554"/>
          </a:xfrm>
          <a:prstGeom prst="rect">
            <a:avLst/>
          </a:prstGeom>
          <a:noFill/>
        </p:spPr>
        <p:txBody>
          <a:bodyPr wrap="square" rtlCol="0">
            <a:spAutoFit/>
          </a:bodyPr>
          <a:lstStyle/>
          <a:p>
            <a:r>
              <a:rPr lang="en-US" sz="1600" dirty="0"/>
              <a:t>negative correlation</a:t>
            </a:r>
          </a:p>
        </p:txBody>
      </p:sp>
      <p:pic>
        <p:nvPicPr>
          <p:cNvPr id="11270" name="Picture 6">
            <a:extLst>
              <a:ext uri="{FF2B5EF4-FFF2-40B4-BE49-F238E27FC236}">
                <a16:creationId xmlns:a16="http://schemas.microsoft.com/office/drawing/2014/main" id="{053B95D2-F166-E3C6-9F3C-F824CA780D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9848"/>
          <a:stretch/>
        </p:blipFill>
        <p:spPr bwMode="auto">
          <a:xfrm>
            <a:off x="4648200" y="3510092"/>
            <a:ext cx="7155426" cy="19812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62096E0-76AE-D963-A695-AE16C6087033}"/>
              </a:ext>
            </a:extLst>
          </p:cNvPr>
          <p:cNvSpPr txBox="1"/>
          <p:nvPr/>
        </p:nvSpPr>
        <p:spPr>
          <a:xfrm>
            <a:off x="7216466" y="5396105"/>
            <a:ext cx="2765856" cy="338554"/>
          </a:xfrm>
          <a:prstGeom prst="rect">
            <a:avLst/>
          </a:prstGeom>
          <a:noFill/>
        </p:spPr>
        <p:txBody>
          <a:bodyPr wrap="square" rtlCol="0">
            <a:spAutoFit/>
          </a:bodyPr>
          <a:lstStyle/>
          <a:p>
            <a:r>
              <a:rPr lang="en-US" sz="1600" dirty="0"/>
              <a:t>perfect positive correlation</a:t>
            </a:r>
          </a:p>
        </p:txBody>
      </p:sp>
      <p:sp>
        <p:nvSpPr>
          <p:cNvPr id="16" name="TextBox 15">
            <a:extLst>
              <a:ext uri="{FF2B5EF4-FFF2-40B4-BE49-F238E27FC236}">
                <a16:creationId xmlns:a16="http://schemas.microsoft.com/office/drawing/2014/main" id="{C97F0FF5-D6B6-61E6-6E92-BFF66C07FC93}"/>
              </a:ext>
            </a:extLst>
          </p:cNvPr>
          <p:cNvSpPr txBox="1"/>
          <p:nvPr/>
        </p:nvSpPr>
        <p:spPr>
          <a:xfrm>
            <a:off x="5235266" y="5390536"/>
            <a:ext cx="2765856" cy="338554"/>
          </a:xfrm>
          <a:prstGeom prst="rect">
            <a:avLst/>
          </a:prstGeom>
          <a:noFill/>
        </p:spPr>
        <p:txBody>
          <a:bodyPr wrap="square" rtlCol="0">
            <a:spAutoFit/>
          </a:bodyPr>
          <a:lstStyle/>
          <a:p>
            <a:r>
              <a:rPr lang="en-US" sz="1600" dirty="0"/>
              <a:t>positive correlation</a:t>
            </a:r>
          </a:p>
        </p:txBody>
      </p:sp>
      <p:sp>
        <p:nvSpPr>
          <p:cNvPr id="17" name="TextBox 16">
            <a:extLst>
              <a:ext uri="{FF2B5EF4-FFF2-40B4-BE49-F238E27FC236}">
                <a16:creationId xmlns:a16="http://schemas.microsoft.com/office/drawing/2014/main" id="{9F659639-A4EB-D7B2-D009-931679C4FE23}"/>
              </a:ext>
            </a:extLst>
          </p:cNvPr>
          <p:cNvSpPr txBox="1"/>
          <p:nvPr/>
        </p:nvSpPr>
        <p:spPr>
          <a:xfrm>
            <a:off x="9848332" y="5401674"/>
            <a:ext cx="2115190" cy="338554"/>
          </a:xfrm>
          <a:prstGeom prst="rect">
            <a:avLst/>
          </a:prstGeom>
          <a:noFill/>
        </p:spPr>
        <p:txBody>
          <a:bodyPr wrap="square" rtlCol="0">
            <a:spAutoFit/>
          </a:bodyPr>
          <a:lstStyle/>
          <a:p>
            <a:r>
              <a:rPr lang="en-US" sz="1600" dirty="0"/>
              <a:t>no liner correlation</a:t>
            </a:r>
          </a:p>
        </p:txBody>
      </p:sp>
      <p:sp>
        <p:nvSpPr>
          <p:cNvPr id="6" name="Title 3">
            <a:extLst>
              <a:ext uri="{FF2B5EF4-FFF2-40B4-BE49-F238E27FC236}">
                <a16:creationId xmlns:a16="http://schemas.microsoft.com/office/drawing/2014/main" id="{1991FEE9-CACE-B537-1176-86D0A503D5BC}"/>
              </a:ext>
            </a:extLst>
          </p:cNvPr>
          <p:cNvSpPr>
            <a:spLocks noGrp="1"/>
          </p:cNvSpPr>
          <p:nvPr>
            <p:ph type="title"/>
          </p:nvPr>
        </p:nvSpPr>
        <p:spPr>
          <a:xfrm>
            <a:off x="990600" y="381000"/>
            <a:ext cx="10210800" cy="576783"/>
          </a:xfrm>
        </p:spPr>
        <p:txBody>
          <a:bodyPr/>
          <a:lstStyle/>
          <a:p>
            <a:r>
              <a:rPr lang="en-US" dirty="0"/>
              <a:t>Correlation Analysis</a:t>
            </a:r>
          </a:p>
        </p:txBody>
      </p:sp>
    </p:spTree>
    <p:extLst>
      <p:ext uri="{BB962C8B-B14F-4D97-AF65-F5344CB8AC3E}">
        <p14:creationId xmlns:p14="http://schemas.microsoft.com/office/powerpoint/2010/main" val="2366857311"/>
      </p:ext>
    </p:extLst>
  </p:cSld>
  <p:clrMapOvr>
    <a:masterClrMapping/>
  </p:clrMapOvr>
  <p:transition>
    <p:fade/>
  </p:transition>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Kinaxis 2018">
      <a:dk1>
        <a:srgbClr val="333639"/>
      </a:dk1>
      <a:lt1>
        <a:srgbClr val="F4F5FC"/>
      </a:lt1>
      <a:dk2>
        <a:srgbClr val="1E2E3E"/>
      </a:dk2>
      <a:lt2>
        <a:srgbClr val="FFFFFF"/>
      </a:lt2>
      <a:accent1>
        <a:srgbClr val="DB1D2F"/>
      </a:accent1>
      <a:accent2>
        <a:srgbClr val="EA5924"/>
      </a:accent2>
      <a:accent3>
        <a:srgbClr val="374858"/>
      </a:accent3>
      <a:accent4>
        <a:srgbClr val="0896B9"/>
      </a:accent4>
      <a:accent5>
        <a:srgbClr val="077997"/>
      </a:accent5>
      <a:accent6>
        <a:srgbClr val="A7B2BC"/>
      </a:accent6>
      <a:hlink>
        <a:srgbClr val="077997"/>
      </a:hlink>
      <a:folHlink>
        <a:srgbClr val="D7044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f9ea492f7ed44d2927643545c4a6706 xmlns="e18c989d-bf3b-41ca-ae95-c683e000cedd">
      <Terms xmlns="http://schemas.microsoft.com/office/infopath/2007/PartnerControls"/>
    </gf9ea492f7ed44d2927643545c4a6706>
    <TaxCatchAll xmlns="374ef30d-5eb0-473f-807f-9353e81912fa"/>
    <_dlc_DocId xmlns="374ef30d-5eb0-473f-807f-9353e81912fa">KINX-190-2993</_dlc_DocId>
    <_dlc_DocIdUrl xmlns="374ef30d-5eb0-473f-807f-9353e81912fa">
      <Url>https://kinaxis.sharepoint.com/Marketing/_layouts/15/DocIdRedir.aspx?ID=KINX-190-2993</Url>
      <Description>KINX-190-2993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EF9FEBF97E9548B7C3BC25EC6DE554" ma:contentTypeVersion="590" ma:contentTypeDescription="Create a new document." ma:contentTypeScope="" ma:versionID="9841783caaaaaddac03d8e1bd7591081">
  <xsd:schema xmlns:xsd="http://www.w3.org/2001/XMLSchema" xmlns:xs="http://www.w3.org/2001/XMLSchema" xmlns:p="http://schemas.microsoft.com/office/2006/metadata/properties" xmlns:ns2="374ef30d-5eb0-473f-807f-9353e81912fa" xmlns:ns3="e18c989d-bf3b-41ca-ae95-c683e000cedd" xmlns:ns4="0d780351-9604-4a7f-a538-42b29eb63833" targetNamespace="http://schemas.microsoft.com/office/2006/metadata/properties" ma:root="true" ma:fieldsID="1fd354e02b4273caec1c67f756f4acc6" ns2:_="" ns3:_="" ns4:_="">
    <xsd:import namespace="374ef30d-5eb0-473f-807f-9353e81912fa"/>
    <xsd:import namespace="e18c989d-bf3b-41ca-ae95-c683e000cedd"/>
    <xsd:import namespace="0d780351-9604-4a7f-a538-42b29eb63833"/>
    <xsd:element name="properties">
      <xsd:complexType>
        <xsd:sequence>
          <xsd:element name="documentManagement">
            <xsd:complexType>
              <xsd:all>
                <xsd:element ref="ns2:_dlc_DocId" minOccurs="0"/>
                <xsd:element ref="ns2:_dlc_DocIdUrl" minOccurs="0"/>
                <xsd:element ref="ns2:_dlc_DocIdPersistId" minOccurs="0"/>
                <xsd:element ref="ns3:gf9ea492f7ed44d2927643545c4a6706" minOccurs="0"/>
                <xsd:element ref="ns2:TaxCatchAll" minOccurs="0"/>
                <xsd:element ref="ns2:SharedWithUsers" minOccurs="0"/>
                <xsd:element ref="ns2:SharedWithDetails" minOccurs="0"/>
                <xsd:element ref="ns4:LastSharedByUser" minOccurs="0"/>
                <xsd:element ref="ns4: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4ef30d-5eb0-473f-807f-9353e81912f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description="" ma:hidden="true" ma:list="{b6158c15-ab1b-48da-b10c-a7e2a1ca611f}" ma:internalName="TaxCatchAll" ma:showField="CatchAllData" ma:web="374ef30d-5eb0-473f-807f-9353e81912fa">
      <xsd:complexType>
        <xsd:complexContent>
          <xsd:extension base="dms:MultiChoiceLookup">
            <xsd:sequence>
              <xsd:element name="Value" type="dms:Lookup" maxOccurs="unbounded" minOccurs="0" nillable="true"/>
            </xsd:sequence>
          </xsd:extension>
        </xsd:complexContent>
      </xsd:complexType>
    </xsd:element>
    <xsd:element name="SharedWithUsers" ma:index="14"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18c989d-bf3b-41ca-ae95-c683e000cedd" elementFormDefault="qualified">
    <xsd:import namespace="http://schemas.microsoft.com/office/2006/documentManagement/types"/>
    <xsd:import namespace="http://schemas.microsoft.com/office/infopath/2007/PartnerControls"/>
    <xsd:element name="gf9ea492f7ed44d2927643545c4a6706" ma:index="12" nillable="true" ma:taxonomy="true" ma:internalName="gf9ea492f7ed44d2927643545c4a6706" ma:taxonomyFieldName="Content_x0020_Type" ma:displayName="Content Type" ma:indexed="true" ma:default="" ma:fieldId="{0f9ea492-f7ed-44d2-9276-43545c4a6706}" ma:sspId="688ffc1f-a72d-478b-a4e6-1cd4f4f2e9ac" ma:termSetId="f4da5d2c-6d43-4e68-8575-8fe64cce638f" ma:anchorId="00000000-0000-0000-0000-000000000000" ma:open="false" ma:isKeyword="false">
      <xsd:complexType>
        <xsd:sequence>
          <xsd:element ref="pc:Terms" minOccurs="0" maxOccurs="1"/>
        </xsd:sequence>
      </xsd:complexType>
    </xsd:element>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MediaServiceAutoTags" ma:index="20" nillable="true" ma:displayName="MediaServiceAutoTags" ma:description=""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element name="MediaServiceDateTaken" ma:index="22" nillable="true" ma:displayName="MediaServiceDateTaken" ma:hidden="true" ma:internalName="MediaServiceDateTake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780351-9604-4a7f-a538-42b29eb63833" elementFormDefault="qualified">
    <xsd:import namespace="http://schemas.microsoft.com/office/2006/documentManagement/types"/>
    <xsd:import namespace="http://schemas.microsoft.com/office/infopath/2007/PartnerControls"/>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17C33E-210F-41BA-8969-040886952AA4}">
  <ds:schemaRefs>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terms/"/>
    <ds:schemaRef ds:uri="http://www.w3.org/XML/1998/namespace"/>
    <ds:schemaRef ds:uri="0d780351-9604-4a7f-a538-42b29eb63833"/>
    <ds:schemaRef ds:uri="http://purl.org/dc/elements/1.1/"/>
    <ds:schemaRef ds:uri="e18c989d-bf3b-41ca-ae95-c683e000cedd"/>
    <ds:schemaRef ds:uri="374ef30d-5eb0-473f-807f-9353e81912fa"/>
  </ds:schemaRefs>
</ds:datastoreItem>
</file>

<file path=customXml/itemProps2.xml><?xml version="1.0" encoding="utf-8"?>
<ds:datastoreItem xmlns:ds="http://schemas.openxmlformats.org/officeDocument/2006/customXml" ds:itemID="{8F030302-071D-4C02-BFBF-BCCE23EF7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4ef30d-5eb0-473f-807f-9353e81912fa"/>
    <ds:schemaRef ds:uri="e18c989d-bf3b-41ca-ae95-c683e000cedd"/>
    <ds:schemaRef ds:uri="0d780351-9604-4a7f-a538-42b29eb638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395BE-90E0-40AC-A8A7-F792E78375F1}">
  <ds:schemaRefs>
    <ds:schemaRef ds:uri="http://schemas.microsoft.com/sharepoint/events"/>
  </ds:schemaRefs>
</ds:datastoreItem>
</file>

<file path=customXml/itemProps4.xml><?xml version="1.0" encoding="utf-8"?>
<ds:datastoreItem xmlns:ds="http://schemas.openxmlformats.org/officeDocument/2006/customXml" ds:itemID="{C22DCD09-4A02-47CA-B269-A54D3DF925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20884</TotalTime>
  <Words>816</Words>
  <Application>Microsoft Office PowerPoint</Application>
  <PresentationFormat>Widescreen</PresentationFormat>
  <Paragraphs>185</Paragraphs>
  <Slides>28</Slides>
  <Notes>24</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source-serif-pro</vt:lpstr>
      <vt:lpstr>System Font Regular</vt:lpstr>
      <vt:lpstr>Arial</vt:lpstr>
      <vt:lpstr>Calibri</vt:lpstr>
      <vt:lpstr>Courier New</vt:lpstr>
      <vt:lpstr>Wingdings</vt:lpstr>
      <vt:lpstr>Office Theme</vt:lpstr>
      <vt:lpstr>Causal inference of multivariate server performance logs</vt:lpstr>
      <vt:lpstr>Introduction </vt:lpstr>
      <vt:lpstr>Data Monitoring and Visualization</vt:lpstr>
      <vt:lpstr>Causal Inference</vt:lpstr>
      <vt:lpstr>Data Imputation</vt:lpstr>
      <vt:lpstr>Stationary Transformation</vt:lpstr>
      <vt:lpstr>Correlation Analysis</vt:lpstr>
      <vt:lpstr>Correlation Analysis</vt:lpstr>
      <vt:lpstr>Correlation Analysis</vt:lpstr>
      <vt:lpstr>Pearson Correlation Coefficient</vt:lpstr>
      <vt:lpstr>Correlation Analysis</vt:lpstr>
      <vt:lpstr>Spearman Correlation Coefficient</vt:lpstr>
      <vt:lpstr>Kendall Correlation Coefficient</vt:lpstr>
      <vt:lpstr>Kendall Correlation Coefficient</vt:lpstr>
      <vt:lpstr>Correlation Coefficient</vt:lpstr>
      <vt:lpstr>Correlation VS Causation</vt:lpstr>
      <vt:lpstr>Transfer Entropy</vt:lpstr>
      <vt:lpstr>Causal Inference</vt:lpstr>
      <vt:lpstr>Causal Inference</vt:lpstr>
      <vt:lpstr>Causal Inference</vt:lpstr>
      <vt:lpstr>Causal Inference</vt:lpstr>
      <vt:lpstr>Causal Inference</vt:lpstr>
      <vt:lpstr>Conclusion</vt:lpstr>
      <vt:lpstr>Conclusion</vt:lpstr>
      <vt:lpstr>PowerPoint Presentation</vt:lpstr>
      <vt:lpstr>Correlation Analysis</vt:lpstr>
      <vt:lpstr>Spearman Correlation Coefficient P-value</vt:lpstr>
      <vt:lpstr>Correlation Analysis</vt:lpstr>
    </vt:vector>
  </TitlesOfParts>
  <Company>SimpleSmart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SimpleSmart</dc:title>
  <dc:creator>Sean Hamilton</dc:creator>
  <dc:description>http://graphicriver.net/user/simplesmart/portfolio</dc:description>
  <cp:lastModifiedBy>Kewei Zhang</cp:lastModifiedBy>
  <cp:revision>1254</cp:revision>
  <dcterms:created xsi:type="dcterms:W3CDTF">2015-08-21T03:53:48Z</dcterms:created>
  <dcterms:modified xsi:type="dcterms:W3CDTF">2024-02-20T14:41:42Z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0x0101002BEF9FEBF97E9548B7C3BC25EC6DE554</vt:lpwstr>
  </property>
  <property fmtid="{D5CDD505-2E9C-101B-9397-08002B2CF9AE}" pid="3" name="_dlc_DocIdItemGuid">
    <vt:lpwstr>a8620843-6129-477c-a48b-0b876130b9f7</vt:lpwstr>
  </property>
  <property fmtid="{D5CDD505-2E9C-101B-9397-08002B2CF9AE}" pid="4" name="Content Type">
    <vt:lpwstr/>
  </property>
  <property fmtid="{D5CDD505-2E9C-101B-9397-08002B2CF9AE}" pid="5" name="MSIP_Label_7c249db0-8c08-40dd-8155-b0beb4aa4a1e_Enabled">
    <vt:lpwstr>true</vt:lpwstr>
  </property>
  <property fmtid="{D5CDD505-2E9C-101B-9397-08002B2CF9AE}" pid="6" name="MSIP_Label_7c249db0-8c08-40dd-8155-b0beb4aa4a1e_SetDate">
    <vt:lpwstr>2022-01-19T16:01:40Z</vt:lpwstr>
  </property>
  <property fmtid="{D5CDD505-2E9C-101B-9397-08002B2CF9AE}" pid="7" name="MSIP_Label_7c249db0-8c08-40dd-8155-b0beb4aa4a1e_Method">
    <vt:lpwstr>Privileged</vt:lpwstr>
  </property>
  <property fmtid="{D5CDD505-2E9C-101B-9397-08002B2CF9AE}" pid="8" name="MSIP_Label_7c249db0-8c08-40dd-8155-b0beb4aa4a1e_Name">
    <vt:lpwstr>Internal Use</vt:lpwstr>
  </property>
  <property fmtid="{D5CDD505-2E9C-101B-9397-08002B2CF9AE}" pid="9" name="MSIP_Label_7c249db0-8c08-40dd-8155-b0beb4aa4a1e_SiteId">
    <vt:lpwstr>412b6b7e-2fe4-4a5f-98a1-2b3ad03af1f8</vt:lpwstr>
  </property>
  <property fmtid="{D5CDD505-2E9C-101B-9397-08002B2CF9AE}" pid="10" name="MSIP_Label_7c249db0-8c08-40dd-8155-b0beb4aa4a1e_ActionId">
    <vt:lpwstr>45c9d03c-6fba-4e73-b4cd-2b3e99290023</vt:lpwstr>
  </property>
  <property fmtid="{D5CDD505-2E9C-101B-9397-08002B2CF9AE}" pid="11" name="MSIP_Label_7c249db0-8c08-40dd-8155-b0beb4aa4a1e_ContentBits">
    <vt:lpwstr>0</vt:lpwstr>
  </property>
</Properties>
</file>