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5F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rgbClr val="2DC5FA">
                <a:alpha val="50000"/>
              </a:srgbClr>
            </a:solidFill>
          </c:spPr>
          <c:dPt>
            <c:idx val="0"/>
            <c:bubble3D val="0"/>
            <c:spPr>
              <a:solidFill>
                <a:srgbClr val="2DC5FA">
                  <a:alpha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C5-40F4-9B83-4E139E41C045}"/>
              </c:ext>
            </c:extLst>
          </c:dPt>
          <c:dPt>
            <c:idx val="1"/>
            <c:bubble3D val="0"/>
            <c:spPr>
              <a:solidFill>
                <a:srgbClr val="C00000">
                  <a:alpha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3C5-40F4-9B83-4E139E41C045}"/>
              </c:ext>
            </c:extLst>
          </c:dPt>
          <c:dLbls>
            <c:dLbl>
              <c:idx val="0"/>
              <c:layout>
                <c:manualLayout>
                  <c:x val="-0.11434612184455814"/>
                  <c:y val="-0.169535419553441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C5-40F4-9B83-4E139E41C045}"/>
                </c:ext>
              </c:extLst>
            </c:dLbl>
            <c:dLbl>
              <c:idx val="1"/>
              <c:layout>
                <c:manualLayout>
                  <c:x val="0.11434612184455813"/>
                  <c:y val="-0.110198022709736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C5-40F4-9B83-4E139E41C0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0.74285714285714288</c:v>
                </c:pt>
                <c:pt idx="1">
                  <c:v>0.25714285714285712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5-40F4-9B83-4E139E41C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32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solidFill>
                <a:srgbClr val="2DC5FA">
                  <a:alpha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05-4D62-983E-0BAA6E6DCD2B}"/>
              </c:ext>
            </c:extLst>
          </c:dPt>
          <c:dPt>
            <c:idx val="1"/>
            <c:bubble3D val="0"/>
            <c:spPr>
              <a:solidFill>
                <a:schemeClr val="accent4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05-4D62-983E-0BAA6E6DCD2B}"/>
              </c:ext>
            </c:extLst>
          </c:dPt>
          <c:dPt>
            <c:idx val="2"/>
            <c:bubble3D val="0"/>
            <c:spPr>
              <a:solidFill>
                <a:srgbClr val="C00000">
                  <a:alpha val="6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05-4D62-983E-0BAA6E6DCD2B}"/>
              </c:ext>
            </c:extLst>
          </c:dPt>
          <c:dPt>
            <c:idx val="3"/>
            <c:bubble3D val="0"/>
            <c:spPr>
              <a:solidFill>
                <a:schemeClr val="accent2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605-4D62-983E-0BAA6E6DCD2B}"/>
              </c:ext>
            </c:extLst>
          </c:dPt>
          <c:dPt>
            <c:idx val="4"/>
            <c:bubble3D val="0"/>
            <c:spPr>
              <a:solidFill>
                <a:schemeClr val="accent5">
                  <a:lumMod val="50000"/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605-4D62-983E-0BAA6E6DCD2B}"/>
              </c:ext>
            </c:extLst>
          </c:dPt>
          <c:dLbls>
            <c:dLbl>
              <c:idx val="0"/>
              <c:layout>
                <c:manualLayout>
                  <c:x val="-0.12438785504407443"/>
                  <c:y val="-0.25115125197160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05-4D62-983E-0BAA6E6DCD2B}"/>
                </c:ext>
              </c:extLst>
            </c:dLbl>
            <c:dLbl>
              <c:idx val="1"/>
              <c:layout>
                <c:manualLayout>
                  <c:x val="8.8552733769379346E-2"/>
                  <c:y val="-9.0293734008135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05-4D62-983E-0BAA6E6DCD2B}"/>
                </c:ext>
              </c:extLst>
            </c:dLbl>
            <c:dLbl>
              <c:idx val="2"/>
              <c:layout>
                <c:manualLayout>
                  <c:x val="7.9155907755319999E-2"/>
                  <c:y val="-6.06227159931453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05-4D62-983E-0BAA6E6DCD2B}"/>
                </c:ext>
              </c:extLst>
            </c:dLbl>
            <c:dLbl>
              <c:idx val="3"/>
              <c:layout>
                <c:manualLayout>
                  <c:x val="9.6118110586768765E-2"/>
                  <c:y val="-1.73207759980415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Poppins" panose="00000500000000000000" pitchFamily="2" charset="0"/>
                      <a:ea typeface="+mn-ea"/>
                      <a:cs typeface="Poppins" panose="00000500000000000000" pitchFamily="2" charset="0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416169530763065"/>
                      <c:h val="0.171042662980660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605-4D62-983E-0BAA6E6DCD2B}"/>
                </c:ext>
              </c:extLst>
            </c:dLbl>
            <c:dLbl>
              <c:idx val="4"/>
              <c:layout>
                <c:manualLayout>
                  <c:x val="7.9155907755319999E-2"/>
                  <c:y val="8.66038799902076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05-4D62-983E-0BAA6E6DCD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Feuil1!$A$12:$A$16</c:f>
              <c:strCache>
                <c:ptCount val="5"/>
                <c:pt idx="0">
                  <c:v>Engineering</c:v>
                </c:pt>
                <c:pt idx="1">
                  <c:v>Business/Law</c:v>
                </c:pt>
                <c:pt idx="2">
                  <c:v>Art</c:v>
                </c:pt>
                <c:pt idx="3">
                  <c:v>Medicine</c:v>
                </c:pt>
                <c:pt idx="4">
                  <c:v>Others</c:v>
                </c:pt>
              </c:strCache>
            </c:strRef>
          </c:cat>
          <c:val>
            <c:numRef>
              <c:f>Feuil1!$B$12:$B$16</c:f>
              <c:numCache>
                <c:formatCode>0%</c:formatCode>
                <c:ptCount val="5"/>
                <c:pt idx="0">
                  <c:v>0.56190476190476191</c:v>
                </c:pt>
                <c:pt idx="1">
                  <c:v>0.14761904761904762</c:v>
                </c:pt>
                <c:pt idx="2">
                  <c:v>9.0476190476190474E-2</c:v>
                </c:pt>
                <c:pt idx="3">
                  <c:v>4.7619047619047616E-2</c:v>
                </c:pt>
                <c:pt idx="4">
                  <c:v>0.15238095238095228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605-4D62-983E-0BAA6E6DC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48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Likelihood of becoming entrepreneur</c:v>
                </c:pt>
              </c:strCache>
            </c:strRef>
          </c:tx>
          <c:spPr>
            <a:solidFill>
              <a:schemeClr val="accent1">
                <a:lumMod val="75000"/>
                <a:alpha val="9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Engineering</c:v>
                </c:pt>
                <c:pt idx="1">
                  <c:v>Art</c:v>
                </c:pt>
                <c:pt idx="2">
                  <c:v>Medicine</c:v>
                </c:pt>
                <c:pt idx="3">
                  <c:v>Business/Law</c:v>
                </c:pt>
                <c:pt idx="4">
                  <c:v>Others</c:v>
                </c:pt>
              </c:strCache>
            </c:strRef>
          </c:cat>
          <c:val>
            <c:numRef>
              <c:f>Feuil1!$B$2:$B$6</c:f>
              <c:numCache>
                <c:formatCode>0%</c:formatCode>
                <c:ptCount val="5"/>
                <c:pt idx="0">
                  <c:v>0.44</c:v>
                </c:pt>
                <c:pt idx="1">
                  <c:v>0.42</c:v>
                </c:pt>
                <c:pt idx="2">
                  <c:v>0.3</c:v>
                </c:pt>
                <c:pt idx="3">
                  <c:v>0.28999999999999998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6B-49D5-A642-6F5AAD909A11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2DC5FA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Engineering</c:v>
                </c:pt>
                <c:pt idx="1">
                  <c:v>Art</c:v>
                </c:pt>
                <c:pt idx="2">
                  <c:v>Medicine</c:v>
                </c:pt>
                <c:pt idx="3">
                  <c:v>Business/Law</c:v>
                </c:pt>
                <c:pt idx="4">
                  <c:v>Others</c:v>
                </c:pt>
              </c:strCache>
            </c:strRef>
          </c:cat>
          <c:val>
            <c:numRef>
              <c:f>Feuil1!$C$2:$C$6</c:f>
              <c:numCache>
                <c:formatCode>0%</c:formatCode>
                <c:ptCount val="5"/>
                <c:pt idx="0">
                  <c:v>0.56000000000000005</c:v>
                </c:pt>
                <c:pt idx="1">
                  <c:v>0.58000000000000007</c:v>
                </c:pt>
                <c:pt idx="2">
                  <c:v>0.7</c:v>
                </c:pt>
                <c:pt idx="3">
                  <c:v>0.71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6B-49D5-A642-6F5AAD909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064432"/>
        <c:axId val="421061936"/>
      </c:barChart>
      <c:catAx>
        <c:axId val="421064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061936"/>
        <c:crosses val="autoZero"/>
        <c:auto val="1"/>
        <c:lblAlgn val="ctr"/>
        <c:lblOffset val="100"/>
        <c:noMultiLvlLbl val="0"/>
      </c:catAx>
      <c:valAx>
        <c:axId val="42106193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42106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81e68ee57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181e68ee57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1e68ee57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181e68ee57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81e68ee57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181e68ee57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81e68ee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181e68ee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17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81e68ee57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181e68ee57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200"/>
              <a:buFont typeface="Poppins"/>
              <a:buNone/>
              <a:defRPr sz="32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895" y="118321"/>
            <a:ext cx="1504210" cy="1446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628650" y="97826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2DC5F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4500"/>
              <a:buFont typeface="Poppi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cxnSp>
        <p:nvCxnSpPr>
          <p:cNvPr id="83" name="Google Shape;83;p17"/>
          <p:cNvCxnSpPr/>
          <p:nvPr/>
        </p:nvCxnSpPr>
        <p:spPr>
          <a:xfrm>
            <a:off x="628650" y="97826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2DC5F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628650" y="97826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2DC5F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400"/>
              <a:buFont typeface="Poppi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400"/>
              <a:buFont typeface="Poppi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1700"/>
              <a:buFont typeface="Poppins"/>
              <a:buNone/>
              <a:defRPr sz="1700" b="1" i="0" u="none" strike="noStrike" cap="none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3200"/>
              <a:buFont typeface="Poppins"/>
              <a:buNone/>
            </a:pPr>
            <a:r>
              <a:rPr lang="fr" dirty="0"/>
              <a:t>Module 1 – Project 3</a:t>
            </a:r>
            <a:endParaRPr dirty="0"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fr-FR" sz="2100" dirty="0"/>
              <a:t>Data </a:t>
            </a:r>
            <a:r>
              <a:rPr lang="fr-FR" sz="2100" dirty="0" err="1"/>
              <a:t>cleaning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 dirty="0" err="1"/>
              <a:t>Eric</a:t>
            </a:r>
            <a:r>
              <a:rPr lang="fr-FR" sz="1400" dirty="0"/>
              <a:t> Martinet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" sz="1400" dirty="0"/>
              <a:t>Victoire Rey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</a:pPr>
            <a:r>
              <a:rPr lang="fr" dirty="0"/>
              <a:t>Description of the dataset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4572000" y="1369219"/>
            <a:ext cx="3943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100" dirty="0"/>
              <a:t>Data collected from 198 university students in India to predict the likelihood for students to </a:t>
            </a:r>
            <a:r>
              <a:rPr lang="en-US" sz="1100" b="1" dirty="0"/>
              <a:t>become entrepreneur.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b="1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à"/>
            </a:pPr>
            <a:r>
              <a:rPr lang="en-US" sz="1100" dirty="0">
                <a:sym typeface="Wingdings" panose="05000000000000000000" pitchFamily="2" charset="2"/>
              </a:rPr>
              <a:t>I</a:t>
            </a:r>
            <a:r>
              <a:rPr lang="en-US" sz="1100" dirty="0"/>
              <a:t>dentify if there is a </a:t>
            </a:r>
            <a:r>
              <a:rPr lang="en-US" sz="1100" b="1" dirty="0"/>
              <a:t>correlation</a:t>
            </a:r>
            <a:r>
              <a:rPr lang="en-US" sz="1100" dirty="0"/>
              <a:t> between different personality traits associated with Entrepreneurship and create a target variable of entrepreneurship competency (0 or 1).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B29CEE5-5D33-4973-9AD6-CC6ED768A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96521"/>
              </p:ext>
            </p:extLst>
          </p:nvPr>
        </p:nvGraphicFramePr>
        <p:xfrm>
          <a:off x="724374" y="1394223"/>
          <a:ext cx="2702489" cy="3238500"/>
        </p:xfrm>
        <a:graphic>
          <a:graphicData uri="http://schemas.openxmlformats.org/drawingml/2006/table">
            <a:tbl>
              <a:tblPr/>
              <a:tblGrid>
                <a:gridCol w="2702489">
                  <a:extLst>
                    <a:ext uri="{9D8B030D-6E8A-4147-A177-3AD203B41FA5}">
                      <a16:colId xmlns:a16="http://schemas.microsoft.com/office/drawing/2014/main" val="8345991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Education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sector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97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951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Gender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87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Individual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project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55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Entrepreneurship</a:t>
                      </a: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competency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569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Perseverance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10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Desire to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take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initiative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9103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Competitiveness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903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Self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reliance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53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Strong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need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to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achieve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9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Self confidence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80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Good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physical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health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006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Key trait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3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Mental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disorder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93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150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Influenced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14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Reasons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for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lack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303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A99822D-9B87-4B54-9D59-74BA3891092A}"/>
              </a:ext>
            </a:extLst>
          </p:cNvPr>
          <p:cNvSpPr/>
          <p:nvPr/>
        </p:nvSpPr>
        <p:spPr>
          <a:xfrm>
            <a:off x="628650" y="2350093"/>
            <a:ext cx="1892359" cy="1341690"/>
          </a:xfrm>
          <a:prstGeom prst="rect">
            <a:avLst/>
          </a:prstGeom>
          <a:noFill/>
          <a:ln w="19050">
            <a:solidFill>
              <a:srgbClr val="2DC5F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8FA1DF-0812-4319-9F1A-168A7E0F05DF}"/>
              </a:ext>
            </a:extLst>
          </p:cNvPr>
          <p:cNvSpPr txBox="1"/>
          <p:nvPr/>
        </p:nvSpPr>
        <p:spPr>
          <a:xfrm>
            <a:off x="2580829" y="2642631"/>
            <a:ext cx="14613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Personality</a:t>
            </a:r>
            <a:r>
              <a:rPr lang="fr-FR" sz="11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fr-FR" sz="11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traits </a:t>
            </a:r>
          </a:p>
          <a:p>
            <a:r>
              <a:rPr lang="fr-FR" sz="1100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 1 to 5 </a:t>
            </a:r>
            <a:r>
              <a:rPr lang="fr-FR" sz="1100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scale</a:t>
            </a:r>
            <a:endParaRPr lang="fr-FR" sz="1100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</a:pPr>
            <a:r>
              <a:rPr lang="fr" dirty="0"/>
              <a:t>Process </a:t>
            </a:r>
            <a:endParaRPr dirty="0"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628650" y="1345474"/>
            <a:ext cx="383225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1" dirty="0"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  <a:endParaRPr lang="fr-FR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Description of the dataset (general statistics, distribution of values, missing values)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Filtering of columns with low variance and rows with too many missing values and duplicates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Fill of missing values based on a method/columns dictionary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Homogenization of data (e.g. columns names, datatypes)</a:t>
            </a:r>
          </a:p>
        </p:txBody>
      </p:sp>
      <p:sp>
        <p:nvSpPr>
          <p:cNvPr id="4" name="Google Shape;147;p27">
            <a:extLst>
              <a:ext uri="{FF2B5EF4-FFF2-40B4-BE49-F238E27FC236}">
                <a16:creationId xmlns:a16="http://schemas.microsoft.com/office/drawing/2014/main" id="{C3637ADB-D134-47B5-82DE-A3E926647D24}"/>
              </a:ext>
            </a:extLst>
          </p:cNvPr>
          <p:cNvSpPr txBox="1">
            <a:spLocks/>
          </p:cNvSpPr>
          <p:nvPr/>
        </p:nvSpPr>
        <p:spPr>
          <a:xfrm>
            <a:off x="4572000" y="1345474"/>
            <a:ext cx="394335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97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SQL</a:t>
            </a:r>
            <a:endParaRPr lang="en-US" sz="1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Create database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Select tables for analysis: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Students' profiles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Likeliness to have entrepreneur competency by education sector and gender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Average traits of entrepreneur vs non-entrepreneur competency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Reasons for not having entrepreneur competency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</a:pPr>
            <a:r>
              <a:rPr lang="fr" dirty="0"/>
              <a:t>Results</a:t>
            </a:r>
            <a:endParaRPr dirty="0"/>
          </a:p>
        </p:txBody>
      </p:sp>
      <p:graphicFrame>
        <p:nvGraphicFramePr>
          <p:cNvPr id="117" name="Graphique 116">
            <a:extLst>
              <a:ext uri="{FF2B5EF4-FFF2-40B4-BE49-F238E27FC236}">
                <a16:creationId xmlns:a16="http://schemas.microsoft.com/office/drawing/2014/main" id="{777B986B-ED9D-4990-A048-5BD22D5E0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756756"/>
              </p:ext>
            </p:extLst>
          </p:nvPr>
        </p:nvGraphicFramePr>
        <p:xfrm>
          <a:off x="628650" y="1236280"/>
          <a:ext cx="2246200" cy="162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0" name="Image 119">
            <a:extLst>
              <a:ext uri="{FF2B5EF4-FFF2-40B4-BE49-F238E27FC236}">
                <a16:creationId xmlns:a16="http://schemas.microsoft.com/office/drawing/2014/main" id="{4D406A9E-CFCF-42EA-AD06-2420DF8D4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082"/>
          <a:stretch/>
        </p:blipFill>
        <p:spPr>
          <a:xfrm>
            <a:off x="2541451" y="1938046"/>
            <a:ext cx="1887007" cy="298028"/>
          </a:xfrm>
          <a:prstGeom prst="rect">
            <a:avLst/>
          </a:prstGeom>
        </p:spPr>
      </p:pic>
      <p:sp>
        <p:nvSpPr>
          <p:cNvPr id="121" name="ZoneTexte 120">
            <a:extLst>
              <a:ext uri="{FF2B5EF4-FFF2-40B4-BE49-F238E27FC236}">
                <a16:creationId xmlns:a16="http://schemas.microsoft.com/office/drawing/2014/main" id="{B09314F3-E5B9-4260-B4E9-2BCE4E5615A2}"/>
              </a:ext>
            </a:extLst>
          </p:cNvPr>
          <p:cNvSpPr txBox="1"/>
          <p:nvPr/>
        </p:nvSpPr>
        <p:spPr>
          <a:xfrm>
            <a:off x="5411750" y="1808392"/>
            <a:ext cx="1079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210 </a:t>
            </a:r>
          </a:p>
          <a:p>
            <a:pPr algn="ctr"/>
            <a:r>
              <a:rPr lang="fr-FR" sz="9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students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127" name="Graphique 126">
            <a:extLst>
              <a:ext uri="{FF2B5EF4-FFF2-40B4-BE49-F238E27FC236}">
                <a16:creationId xmlns:a16="http://schemas.microsoft.com/office/drawing/2014/main" id="{B8123871-7767-4EC1-9CCB-E0831DC8F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000897"/>
              </p:ext>
            </p:extLst>
          </p:nvPr>
        </p:nvGraphicFramePr>
        <p:xfrm>
          <a:off x="4747146" y="1257199"/>
          <a:ext cx="2409073" cy="1578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2" name="Image 131" descr="Une image contenant texte, clipart, graphiques vectoriels, capture d’écran&#10;&#10;Description générée automatiquement">
            <a:extLst>
              <a:ext uri="{FF2B5EF4-FFF2-40B4-BE49-F238E27FC236}">
                <a16:creationId xmlns:a16="http://schemas.microsoft.com/office/drawing/2014/main" id="{15DCE71B-5974-465D-84CE-945CC458C2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077" t="87617"/>
          <a:stretch/>
        </p:blipFill>
        <p:spPr>
          <a:xfrm>
            <a:off x="6946496" y="2002280"/>
            <a:ext cx="2009127" cy="302981"/>
          </a:xfrm>
          <a:prstGeom prst="rect">
            <a:avLst/>
          </a:prstGeom>
        </p:spPr>
      </p:pic>
      <p:pic>
        <p:nvPicPr>
          <p:cNvPr id="134" name="Image 133" descr="Une image contenant texte, clipart, graphiques vectoriels, capture d’écran&#10;&#10;Description générée automatiquement">
            <a:extLst>
              <a:ext uri="{FF2B5EF4-FFF2-40B4-BE49-F238E27FC236}">
                <a16:creationId xmlns:a16="http://schemas.microsoft.com/office/drawing/2014/main" id="{50B6719D-A90A-4968-A65C-84020ABFC7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7617" r="48442"/>
          <a:stretch/>
        </p:blipFill>
        <p:spPr>
          <a:xfrm>
            <a:off x="6304055" y="1830036"/>
            <a:ext cx="2161527" cy="302981"/>
          </a:xfrm>
          <a:prstGeom prst="rect">
            <a:avLst/>
          </a:prstGeom>
        </p:spPr>
      </p:pic>
      <p:sp>
        <p:nvSpPr>
          <p:cNvPr id="135" name="ZoneTexte 134">
            <a:extLst>
              <a:ext uri="{FF2B5EF4-FFF2-40B4-BE49-F238E27FC236}">
                <a16:creationId xmlns:a16="http://schemas.microsoft.com/office/drawing/2014/main" id="{CFE0EAAA-4854-4344-87CE-C3F17B43C5CE}"/>
              </a:ext>
            </a:extLst>
          </p:cNvPr>
          <p:cNvSpPr txBox="1"/>
          <p:nvPr/>
        </p:nvSpPr>
        <p:spPr>
          <a:xfrm>
            <a:off x="1211818" y="1820576"/>
            <a:ext cx="10798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19.6 </a:t>
            </a:r>
          </a:p>
          <a:p>
            <a:pPr algn="ctr"/>
            <a:r>
              <a:rPr lang="fr-FR" sz="9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years</a:t>
            </a:r>
            <a:endParaRPr lang="fr-FR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137" name="Graphique 136">
            <a:extLst>
              <a:ext uri="{FF2B5EF4-FFF2-40B4-BE49-F238E27FC236}">
                <a16:creationId xmlns:a16="http://schemas.microsoft.com/office/drawing/2014/main" id="{2EFFE6DA-D13A-4672-9BA2-0178ED980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663882"/>
              </p:ext>
            </p:extLst>
          </p:nvPr>
        </p:nvGraphicFramePr>
        <p:xfrm>
          <a:off x="780398" y="3121485"/>
          <a:ext cx="3022566" cy="1832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38" name="Image 137">
            <a:extLst>
              <a:ext uri="{FF2B5EF4-FFF2-40B4-BE49-F238E27FC236}">
                <a16:creationId xmlns:a16="http://schemas.microsoft.com/office/drawing/2014/main" id="{817930DE-353C-42DF-8FAD-3C15C6BB1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2470" y="3358872"/>
            <a:ext cx="3044394" cy="1416782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85819E94-93C2-424A-89B6-E20380CACC81}"/>
              </a:ext>
            </a:extLst>
          </p:cNvPr>
          <p:cNvSpPr/>
          <p:nvPr/>
        </p:nvSpPr>
        <p:spPr>
          <a:xfrm>
            <a:off x="624348" y="1206079"/>
            <a:ext cx="3729363" cy="1771909"/>
          </a:xfrm>
          <a:prstGeom prst="rect">
            <a:avLst/>
          </a:prstGeom>
          <a:noFill/>
          <a:ln w="9525">
            <a:solidFill>
              <a:srgbClr val="2DC5F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356584A-4CB6-41A3-B8BF-564DFA3301A7}"/>
              </a:ext>
            </a:extLst>
          </p:cNvPr>
          <p:cNvSpPr/>
          <p:nvPr/>
        </p:nvSpPr>
        <p:spPr>
          <a:xfrm>
            <a:off x="4789679" y="1206079"/>
            <a:ext cx="3729976" cy="1771909"/>
          </a:xfrm>
          <a:prstGeom prst="rect">
            <a:avLst/>
          </a:prstGeom>
          <a:noFill/>
          <a:ln w="9525">
            <a:solidFill>
              <a:srgbClr val="2DC5F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48AF50B-6ED6-452B-8769-B10BA992B4F7}"/>
              </a:ext>
            </a:extLst>
          </p:cNvPr>
          <p:cNvSpPr/>
          <p:nvPr/>
        </p:nvSpPr>
        <p:spPr>
          <a:xfrm>
            <a:off x="624348" y="3151684"/>
            <a:ext cx="3729363" cy="1771200"/>
          </a:xfrm>
          <a:prstGeom prst="rect">
            <a:avLst/>
          </a:prstGeom>
          <a:noFill/>
          <a:ln w="9525">
            <a:solidFill>
              <a:srgbClr val="2DC5F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7A849E0-A652-42AF-8C43-62EE25D2C265}"/>
              </a:ext>
            </a:extLst>
          </p:cNvPr>
          <p:cNvSpPr/>
          <p:nvPr/>
        </p:nvSpPr>
        <p:spPr>
          <a:xfrm>
            <a:off x="4789679" y="3151684"/>
            <a:ext cx="3729976" cy="1771200"/>
          </a:xfrm>
          <a:prstGeom prst="rect">
            <a:avLst/>
          </a:prstGeom>
          <a:noFill/>
          <a:ln w="9525">
            <a:solidFill>
              <a:srgbClr val="2DC5F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299ED0B-7D77-4FF3-8ED0-E1BFBC52392C}"/>
              </a:ext>
            </a:extLst>
          </p:cNvPr>
          <p:cNvSpPr txBox="1"/>
          <p:nvPr/>
        </p:nvSpPr>
        <p:spPr>
          <a:xfrm>
            <a:off x="739509" y="1092783"/>
            <a:ext cx="66717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Gender</a:t>
            </a:r>
            <a:endParaRPr lang="fr-FR" sz="1100" b="1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2EECB70B-3A92-4DE7-94CA-6F51B4DDD7D5}"/>
              </a:ext>
            </a:extLst>
          </p:cNvPr>
          <p:cNvSpPr txBox="1"/>
          <p:nvPr/>
        </p:nvSpPr>
        <p:spPr>
          <a:xfrm>
            <a:off x="4935684" y="1092783"/>
            <a:ext cx="12907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Education </a:t>
            </a:r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sector</a:t>
            </a:r>
            <a:endParaRPr lang="fr-FR" sz="1100" b="1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E40F651-AF57-4A2D-A3C7-E9624D0878A5}"/>
              </a:ext>
            </a:extLst>
          </p:cNvPr>
          <p:cNvSpPr txBox="1"/>
          <p:nvPr/>
        </p:nvSpPr>
        <p:spPr>
          <a:xfrm>
            <a:off x="739509" y="3042057"/>
            <a:ext cx="26116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Likelihood</a:t>
            </a:r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of </a:t>
            </a:r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becoming</a:t>
            </a:r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entrepreneur</a:t>
            </a:r>
            <a:endParaRPr lang="fr-FR" sz="1100" b="1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67F026A5-8AEA-444D-A8BE-986AA36A49A1}"/>
              </a:ext>
            </a:extLst>
          </p:cNvPr>
          <p:cNvSpPr txBox="1"/>
          <p:nvPr/>
        </p:nvSpPr>
        <p:spPr>
          <a:xfrm>
            <a:off x="4935684" y="3046269"/>
            <a:ext cx="19094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Average</a:t>
            </a:r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1000" b="1" dirty="0" err="1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personality</a:t>
            </a:r>
            <a:r>
              <a:rPr lang="fr-FR" sz="1000" b="1" dirty="0">
                <a:solidFill>
                  <a:srgbClr val="2DC5F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traits</a:t>
            </a:r>
            <a:endParaRPr lang="fr-FR" sz="1100" b="1" dirty="0">
              <a:solidFill>
                <a:srgbClr val="2DC5F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085436" y="2006798"/>
            <a:ext cx="297312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5FA"/>
              </a:buClr>
              <a:buSzPts val="2100"/>
              <a:buFont typeface="Poppins"/>
              <a:buNone/>
            </a:pPr>
            <a:r>
              <a:rPr lang="fr" dirty="0"/>
              <a:t>Questions?</a:t>
            </a:r>
            <a:br>
              <a:rPr lang="fr" dirty="0"/>
            </a:br>
            <a:r>
              <a:rPr lang="fr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211</Words>
  <Application>Microsoft Office PowerPoint</Application>
  <PresentationFormat>Affichage à l'écran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Poppins</vt:lpstr>
      <vt:lpstr>Wingdings</vt:lpstr>
      <vt:lpstr>Calibri</vt:lpstr>
      <vt:lpstr>Arial</vt:lpstr>
      <vt:lpstr>Thème Office</vt:lpstr>
      <vt:lpstr>Module 1 – Project 3</vt:lpstr>
      <vt:lpstr>Description of the dataset</vt:lpstr>
      <vt:lpstr>Process </vt:lpstr>
      <vt:lpstr>Results</vt:lpstr>
      <vt:lpstr>Questions?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– Project 2</dc:title>
  <dc:creator>Administrateur</dc:creator>
  <cp:lastModifiedBy>Victoire Rey</cp:lastModifiedBy>
  <cp:revision>20</cp:revision>
  <dcterms:modified xsi:type="dcterms:W3CDTF">2022-03-13T14:34:24Z</dcterms:modified>
</cp:coreProperties>
</file>