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3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0aef5132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0aef5132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0aef5132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0aef5132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0aef5132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0aef5132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0aef5132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f0aef5132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0aef5132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0aef5132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0e68960a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0e68960a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f0e68960a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f0e68960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0e68960a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0e68960a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0aef5132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0aef5132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0aef5132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0aef5132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0aef5132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0aef513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0aef5132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0aef5132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0aef5132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0aef5132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0aef5132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0aef5132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22025"/>
            <a:ext cx="8520600" cy="48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52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6700" b="1">
                <a:latin typeface="Times New Roman"/>
                <a:ea typeface="Times New Roman"/>
                <a:cs typeface="Times New Roman"/>
                <a:sym typeface="Times New Roman"/>
              </a:rPr>
              <a:t>Evaluative</a:t>
            </a:r>
            <a:endParaRPr sz="67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6700" b="1">
                <a:latin typeface="Times New Roman"/>
                <a:ea typeface="Times New Roman"/>
                <a:cs typeface="Times New Roman"/>
                <a:sym typeface="Times New Roman"/>
              </a:rPr>
              <a:t>and</a:t>
            </a:r>
            <a:endParaRPr sz="6700" b="1">
              <a:latin typeface="Times New Roman"/>
              <a:ea typeface="Times New Roman"/>
              <a:cs typeface="Times New Roman"/>
              <a:sym typeface="Times New Roman"/>
            </a:endParaRPr>
          </a:p>
          <a:p>
            <a:pPr marL="0" lvl="0" indent="0" algn="ctr" rtl="0">
              <a:spcBef>
                <a:spcPts val="0"/>
              </a:spcBef>
              <a:spcAft>
                <a:spcPts val="0"/>
              </a:spcAft>
              <a:buNone/>
            </a:pPr>
            <a:r>
              <a:rPr lang="en" sz="6700" b="1">
                <a:latin typeface="Times New Roman"/>
                <a:ea typeface="Times New Roman"/>
                <a:cs typeface="Times New Roman"/>
                <a:sym typeface="Times New Roman"/>
              </a:rPr>
              <a:t>Extrapolative Reading</a:t>
            </a:r>
            <a:endParaRPr sz="67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Comprehension Types</a:t>
            </a:r>
            <a:endParaRPr sz="3000" b="1">
              <a:latin typeface="Times New Roman"/>
              <a:ea typeface="Times New Roman"/>
              <a:cs typeface="Times New Roman"/>
              <a:sym typeface="Times New Roman"/>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Evaluative Comprehension</a:t>
            </a:r>
            <a:r>
              <a:rPr lang="en" sz="1400">
                <a:solidFill>
                  <a:schemeClr val="dk1"/>
                </a:solidFill>
                <a:latin typeface="Times New Roman"/>
                <a:ea typeface="Times New Roman"/>
                <a:cs typeface="Times New Roman"/>
                <a:sym typeface="Times New Roman"/>
              </a:rPr>
              <a:t>:</a:t>
            </a:r>
            <a:endParaRPr sz="1400" b="1">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Assessing the text critically, making judgments about its content and quality.</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Focus</a:t>
            </a:r>
            <a:r>
              <a:rPr lang="en">
                <a:solidFill>
                  <a:schemeClr val="dk1"/>
                </a:solidFill>
                <a:latin typeface="Times New Roman"/>
                <a:ea typeface="Times New Roman"/>
                <a:cs typeface="Times New Roman"/>
                <a:sym typeface="Times New Roman"/>
              </a:rPr>
              <a:t>: Evaluating arguments, identifying bias, and assessing the credibility of the text.</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Skills Involved</a:t>
            </a:r>
            <a:r>
              <a:rPr lang="en">
                <a:solidFill>
                  <a:schemeClr val="dk1"/>
                </a:solidFill>
                <a:latin typeface="Times New Roman"/>
                <a:ea typeface="Times New Roman"/>
                <a:cs typeface="Times New Roman"/>
                <a:sym typeface="Times New Roman"/>
              </a:rPr>
              <a:t>: Analyzing the validity of information, critiquing the author's viewpoint, and comparing texts.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Example</a:t>
            </a:r>
            <a:r>
              <a:rPr lang="en">
                <a:solidFill>
                  <a:schemeClr val="dk1"/>
                </a:solidFill>
                <a:latin typeface="Times New Roman"/>
                <a:ea typeface="Times New Roman"/>
                <a:cs typeface="Times New Roman"/>
                <a:sym typeface="Times New Roman"/>
              </a:rPr>
              <a:t>: Answering questions like "Do you agree with the author's argument?" or "Is the information presented accurately?"</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Applied Comprehension</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Applying information and concepts from the text to new situations or contexts.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Focus</a:t>
            </a:r>
            <a:r>
              <a:rPr lang="en">
                <a:solidFill>
                  <a:schemeClr val="dk1"/>
                </a:solidFill>
                <a:latin typeface="Times New Roman"/>
                <a:ea typeface="Times New Roman"/>
                <a:cs typeface="Times New Roman"/>
                <a:sym typeface="Times New Roman"/>
              </a:rPr>
              <a:t>: Using knowledge gained from the text in practical or hypothetical scenarios.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Skills Involved</a:t>
            </a:r>
            <a:r>
              <a:rPr lang="en">
                <a:solidFill>
                  <a:schemeClr val="dk1"/>
                </a:solidFill>
                <a:latin typeface="Times New Roman"/>
                <a:ea typeface="Times New Roman"/>
                <a:cs typeface="Times New Roman"/>
                <a:sym typeface="Times New Roman"/>
              </a:rPr>
              <a:t>: Problem-solving, applying concepts, and making connections to real-life situations.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Example</a:t>
            </a:r>
            <a:r>
              <a:rPr lang="en">
                <a:solidFill>
                  <a:schemeClr val="dk1"/>
                </a:solidFill>
                <a:latin typeface="Times New Roman"/>
                <a:ea typeface="Times New Roman"/>
                <a:cs typeface="Times New Roman"/>
                <a:sym typeface="Times New Roman"/>
              </a:rPr>
              <a:t>: Answering questions like "How would you use this information in your own life?" or "What changes would you suggest based on the findings?"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14350" y="52225"/>
            <a:ext cx="8520600" cy="5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Evaluative Reading </a:t>
            </a:r>
            <a:endParaRPr sz="3000" b="1">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224675" y="764750"/>
            <a:ext cx="8520600" cy="43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Evaluative reading are advanced reading skills that go beyond basic comprehension. These skills involve assessing the value of the text and extending its ideas to new contexts or applications. </a:t>
            </a:r>
            <a:endParaRPr sz="140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400" b="1">
                <a:latin typeface="Times New Roman"/>
                <a:ea typeface="Times New Roman"/>
                <a:cs typeface="Times New Roman"/>
                <a:sym typeface="Times New Roman"/>
              </a:rPr>
              <a:t>Understanding Author's Purpose and Perspective</a:t>
            </a:r>
            <a:endParaRPr sz="1400" b="1">
              <a:latin typeface="Times New Roman"/>
              <a:ea typeface="Times New Roman"/>
              <a:cs typeface="Times New Roman"/>
              <a:sym typeface="Times New Roman"/>
            </a:endParaRPr>
          </a:p>
          <a:p>
            <a:pPr marL="457200" lvl="0" indent="-317500" algn="l" rtl="0">
              <a:spcBef>
                <a:spcPts val="1200"/>
              </a:spcBef>
              <a:spcAft>
                <a:spcPts val="0"/>
              </a:spcAft>
              <a:buSzPts val="1400"/>
              <a:buFont typeface="Times New Roman"/>
              <a:buChar char="●"/>
            </a:pPr>
            <a:r>
              <a:rPr lang="en" sz="1400">
                <a:latin typeface="Times New Roman"/>
                <a:ea typeface="Times New Roman"/>
                <a:cs typeface="Times New Roman"/>
                <a:sym typeface="Times New Roman"/>
              </a:rPr>
              <a:t>Identifying the author's intent (to inform, persuade, entertain, etc.).</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Recognizing bias and perspective.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Differentiating between fact and opinion.</a:t>
            </a:r>
            <a:endParaRPr sz="1400">
              <a:latin typeface="Times New Roman"/>
              <a:ea typeface="Times New Roman"/>
              <a:cs typeface="Times New Roman"/>
              <a:sym typeface="Times New Roman"/>
            </a:endParaRPr>
          </a:p>
          <a:p>
            <a:pPr marL="45720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400" b="1">
                <a:latin typeface="Times New Roman"/>
                <a:ea typeface="Times New Roman"/>
                <a:cs typeface="Times New Roman"/>
                <a:sym typeface="Times New Roman"/>
              </a:rPr>
              <a:t>Critical Analysis of Arguments</a:t>
            </a:r>
            <a:endParaRPr sz="1400" b="1">
              <a:latin typeface="Times New Roman"/>
              <a:ea typeface="Times New Roman"/>
              <a:cs typeface="Times New Roman"/>
              <a:sym typeface="Times New Roman"/>
            </a:endParaRPr>
          </a:p>
          <a:p>
            <a:pPr marL="457200" lvl="0" indent="-317500" algn="l" rtl="0">
              <a:spcBef>
                <a:spcPts val="1200"/>
              </a:spcBef>
              <a:spcAft>
                <a:spcPts val="0"/>
              </a:spcAft>
              <a:buSzPts val="1400"/>
              <a:buFont typeface="Times New Roman"/>
              <a:buChar char="●"/>
            </a:pPr>
            <a:r>
              <a:rPr lang="en" sz="1400">
                <a:latin typeface="Times New Roman"/>
                <a:ea typeface="Times New Roman"/>
                <a:cs typeface="Times New Roman"/>
                <a:sym typeface="Times New Roman"/>
              </a:rPr>
              <a:t>Evaluating the strength and validity of arguments.</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Identifying logical fallacies and unsupported claims.</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Assessing the credibility of sources and evidence.</a:t>
            </a:r>
            <a:endParaRPr sz="140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latin typeface="Times New Roman"/>
                <a:ea typeface="Times New Roman"/>
                <a:cs typeface="Times New Roman"/>
                <a:sym typeface="Times New Roman"/>
              </a:rPr>
              <a:t>Evaluative Reading </a:t>
            </a:r>
            <a:endParaRPr sz="300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55000"/>
              <a:buFont typeface="Arial"/>
              <a:buNone/>
            </a:pPr>
            <a:r>
              <a:rPr lang="en" sz="2000" b="1">
                <a:latin typeface="Times New Roman"/>
                <a:ea typeface="Times New Roman"/>
                <a:cs typeface="Times New Roman"/>
                <a:sym typeface="Times New Roman"/>
              </a:rPr>
              <a:t>Assessing the Text's Impact</a:t>
            </a:r>
            <a:endParaRPr sz="2000" b="1">
              <a:latin typeface="Times New Roman"/>
              <a:ea typeface="Times New Roman"/>
              <a:cs typeface="Times New Roman"/>
              <a:sym typeface="Times New Roman"/>
            </a:endParaRPr>
          </a:p>
          <a:p>
            <a:pPr marL="457200" lvl="0" indent="-336550" algn="l" rtl="0">
              <a:spcBef>
                <a:spcPts val="1200"/>
              </a:spcBef>
              <a:spcAft>
                <a:spcPts val="0"/>
              </a:spcAft>
              <a:buSzPct val="100000"/>
              <a:buFont typeface="Times New Roman"/>
              <a:buChar char="●"/>
            </a:pPr>
            <a:r>
              <a:rPr lang="en" sz="2000">
                <a:latin typeface="Times New Roman"/>
                <a:ea typeface="Times New Roman"/>
                <a:cs typeface="Times New Roman"/>
                <a:sym typeface="Times New Roman"/>
              </a:rPr>
              <a:t>Analyzing the emotional and intellectual impact of the text.</a:t>
            </a:r>
            <a:endParaRPr sz="2000">
              <a:latin typeface="Times New Roman"/>
              <a:ea typeface="Times New Roman"/>
              <a:cs typeface="Times New Roman"/>
              <a:sym typeface="Times New Roman"/>
            </a:endParaRPr>
          </a:p>
          <a:p>
            <a:pPr marL="457200" lvl="0" indent="-336550" algn="l" rtl="0">
              <a:spcBef>
                <a:spcPts val="0"/>
              </a:spcBef>
              <a:spcAft>
                <a:spcPts val="0"/>
              </a:spcAft>
              <a:buSzPct val="100000"/>
              <a:buFont typeface="Times New Roman"/>
              <a:buChar char="●"/>
            </a:pPr>
            <a:r>
              <a:rPr lang="en" sz="2000">
                <a:latin typeface="Times New Roman"/>
                <a:ea typeface="Times New Roman"/>
                <a:cs typeface="Times New Roman"/>
                <a:sym typeface="Times New Roman"/>
              </a:rPr>
              <a:t>Considering the effectiveness of rhetorical strategies (e.g., ethos, pathos, logos).</a:t>
            </a:r>
            <a:endParaRPr sz="2000">
              <a:latin typeface="Times New Roman"/>
              <a:ea typeface="Times New Roman"/>
              <a:cs typeface="Times New Roman"/>
              <a:sym typeface="Times New Roman"/>
            </a:endParaRPr>
          </a:p>
          <a:p>
            <a:pPr marL="457200" lvl="0" indent="-336550" algn="l" rtl="0">
              <a:spcBef>
                <a:spcPts val="0"/>
              </a:spcBef>
              <a:spcAft>
                <a:spcPts val="0"/>
              </a:spcAft>
              <a:buSzPct val="100000"/>
              <a:buFont typeface="Times New Roman"/>
              <a:buChar char="●"/>
            </a:pPr>
            <a:r>
              <a:rPr lang="en" sz="2000">
                <a:latin typeface="Times New Roman"/>
                <a:ea typeface="Times New Roman"/>
                <a:cs typeface="Times New Roman"/>
                <a:sym typeface="Times New Roman"/>
              </a:rPr>
              <a:t>Reflecting on the societal and ethical implications of the text.</a:t>
            </a:r>
            <a:endParaRPr sz="2000">
              <a:latin typeface="Times New Roman"/>
              <a:ea typeface="Times New Roman"/>
              <a:cs typeface="Times New Roman"/>
              <a:sym typeface="Times New Roman"/>
            </a:endParaRPr>
          </a:p>
          <a:p>
            <a:pPr marL="0" lvl="0" indent="0" algn="l" rtl="0">
              <a:spcBef>
                <a:spcPts val="1200"/>
              </a:spcBef>
              <a:spcAft>
                <a:spcPts val="0"/>
              </a:spcAft>
              <a:buClr>
                <a:schemeClr val="dk1"/>
              </a:buClr>
              <a:buSzPct val="55000"/>
              <a:buFont typeface="Arial"/>
              <a:buNone/>
            </a:pPr>
            <a:r>
              <a:rPr lang="en" sz="2000" b="1">
                <a:latin typeface="Times New Roman"/>
                <a:ea typeface="Times New Roman"/>
                <a:cs typeface="Times New Roman"/>
                <a:sym typeface="Times New Roman"/>
              </a:rPr>
              <a:t>Comparative Evaluation</a:t>
            </a:r>
            <a:endParaRPr sz="2000" b="1">
              <a:latin typeface="Times New Roman"/>
              <a:ea typeface="Times New Roman"/>
              <a:cs typeface="Times New Roman"/>
              <a:sym typeface="Times New Roman"/>
            </a:endParaRPr>
          </a:p>
          <a:p>
            <a:pPr marL="457200" lvl="0" indent="-336550" algn="l" rtl="0">
              <a:spcBef>
                <a:spcPts val="1200"/>
              </a:spcBef>
              <a:spcAft>
                <a:spcPts val="0"/>
              </a:spcAft>
              <a:buSzPct val="100000"/>
              <a:buFont typeface="Times New Roman"/>
              <a:buChar char="●"/>
            </a:pPr>
            <a:r>
              <a:rPr lang="en" sz="2000">
                <a:latin typeface="Times New Roman"/>
                <a:ea typeface="Times New Roman"/>
                <a:cs typeface="Times New Roman"/>
                <a:sym typeface="Times New Roman"/>
              </a:rPr>
              <a:t>Comparing and contrasting different texts on the same topic.</a:t>
            </a:r>
            <a:endParaRPr sz="2000">
              <a:latin typeface="Times New Roman"/>
              <a:ea typeface="Times New Roman"/>
              <a:cs typeface="Times New Roman"/>
              <a:sym typeface="Times New Roman"/>
            </a:endParaRPr>
          </a:p>
          <a:p>
            <a:pPr marL="457200" lvl="0" indent="-336550" algn="l" rtl="0">
              <a:spcBef>
                <a:spcPts val="0"/>
              </a:spcBef>
              <a:spcAft>
                <a:spcPts val="0"/>
              </a:spcAft>
              <a:buSzPct val="100000"/>
              <a:buFont typeface="Times New Roman"/>
              <a:buChar char="●"/>
            </a:pPr>
            <a:r>
              <a:rPr lang="en" sz="2000">
                <a:latin typeface="Times New Roman"/>
                <a:ea typeface="Times New Roman"/>
                <a:cs typeface="Times New Roman"/>
                <a:sym typeface="Times New Roman"/>
              </a:rPr>
              <a:t>Evaluating the relative strengths and weaknesses of different arguments or perspectives.</a:t>
            </a:r>
            <a:endParaRPr sz="2000">
              <a:latin typeface="Times New Roman"/>
              <a:ea typeface="Times New Roman"/>
              <a:cs typeface="Times New Roman"/>
              <a:sym typeface="Times New Roman"/>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57350"/>
            <a:ext cx="8520600" cy="77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Extrapolative Reading</a:t>
            </a:r>
            <a:endParaRPr sz="3000" b="1">
              <a:latin typeface="Times New Roman"/>
              <a:ea typeface="Times New Roman"/>
              <a:cs typeface="Times New Roman"/>
              <a:sym typeface="Times New Roman"/>
            </a:endParaRPr>
          </a:p>
        </p:txBody>
      </p:sp>
      <p:sp>
        <p:nvSpPr>
          <p:cNvPr id="127" name="Google Shape;127;p25"/>
          <p:cNvSpPr txBox="1">
            <a:spLocks noGrp="1"/>
          </p:cNvSpPr>
          <p:nvPr>
            <p:ph type="body" idx="1"/>
          </p:nvPr>
        </p:nvSpPr>
        <p:spPr>
          <a:xfrm>
            <a:off x="435050" y="1443150"/>
            <a:ext cx="8520600" cy="359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Extrapolative reading is a higher-order reading skill that involves making predictions, drawing conclusions, and extending ideas beyond the information explicitly presented in the text. This type of reading requires the reader to use their understanding of the text, combined with their own knowledge and reasoning, to infer outcomes, speculate about future events, or apply concepts to new and broader contexts.</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Making Predictions</a:t>
            </a:r>
            <a:endParaRPr sz="14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Predicting future developments based on the text.</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Extending the text's ideas to potential scenarios or applications.</a:t>
            </a: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Connecting to Broader Contexts</a:t>
            </a:r>
            <a:endParaRPr sz="14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Relating the text to historical, cultural, or social contexts.</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Applying the text's ideas to current events or personal experiences.</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latin typeface="Times New Roman"/>
                <a:ea typeface="Times New Roman"/>
                <a:cs typeface="Times New Roman"/>
                <a:sym typeface="Times New Roman"/>
              </a:rPr>
              <a:t>Extrapolative Reading</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sz="3000">
              <a:latin typeface="Times New Roman"/>
              <a:ea typeface="Times New Roman"/>
              <a:cs typeface="Times New Roman"/>
              <a:sym typeface="Times New Roman"/>
            </a:endParaRPr>
          </a:p>
        </p:txBody>
      </p:sp>
      <p:sp>
        <p:nvSpPr>
          <p:cNvPr id="133" name="Google Shape;133;p26"/>
          <p:cNvSpPr txBox="1">
            <a:spLocks noGrp="1"/>
          </p:cNvSpPr>
          <p:nvPr>
            <p:ph type="body" idx="1"/>
          </p:nvPr>
        </p:nvSpPr>
        <p:spPr>
          <a:xfrm>
            <a:off x="447375"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7350" b="1">
                <a:latin typeface="Times New Roman"/>
                <a:ea typeface="Times New Roman"/>
                <a:cs typeface="Times New Roman"/>
                <a:sym typeface="Times New Roman"/>
              </a:rPr>
              <a:t>Generating New Ideas</a:t>
            </a:r>
            <a:endParaRPr sz="7350" b="1">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7350">
                <a:latin typeface="Times New Roman"/>
                <a:ea typeface="Times New Roman"/>
                <a:cs typeface="Times New Roman"/>
                <a:sym typeface="Times New Roman"/>
              </a:rPr>
              <a:t>Using the text as a springboard for original thoughts or hypotheses.</a:t>
            </a:r>
            <a:endParaRPr sz="7350">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7350">
                <a:latin typeface="Times New Roman"/>
                <a:ea typeface="Times New Roman"/>
                <a:cs typeface="Times New Roman"/>
                <a:sym typeface="Times New Roman"/>
              </a:rPr>
              <a:t>Creating analogies or metaphors based on the text.</a:t>
            </a:r>
            <a:endParaRPr sz="7350">
              <a:latin typeface="Times New Roman"/>
              <a:ea typeface="Times New Roman"/>
              <a:cs typeface="Times New Roman"/>
              <a:sym typeface="Times New Roman"/>
            </a:endParaRPr>
          </a:p>
          <a:p>
            <a:pPr marL="0" lvl="0" indent="0" algn="l" rtl="0">
              <a:spcBef>
                <a:spcPts val="1200"/>
              </a:spcBef>
              <a:spcAft>
                <a:spcPts val="0"/>
              </a:spcAft>
              <a:buNone/>
            </a:pPr>
            <a:endParaRPr sz="7350" b="1">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7350" b="1">
                <a:latin typeface="Times New Roman"/>
                <a:ea typeface="Times New Roman"/>
                <a:cs typeface="Times New Roman"/>
                <a:sym typeface="Times New Roman"/>
              </a:rPr>
              <a:t>Problem-Solving and Innovation</a:t>
            </a:r>
            <a:endParaRPr sz="7350" b="1">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7350">
                <a:latin typeface="Times New Roman"/>
                <a:ea typeface="Times New Roman"/>
                <a:cs typeface="Times New Roman"/>
                <a:sym typeface="Times New Roman"/>
              </a:rPr>
              <a:t>Applying the text's principles to solve real-world problems.</a:t>
            </a:r>
            <a:endParaRPr sz="7350">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7350">
                <a:latin typeface="Times New Roman"/>
                <a:ea typeface="Times New Roman"/>
                <a:cs typeface="Times New Roman"/>
                <a:sym typeface="Times New Roman"/>
              </a:rPr>
              <a:t>Innovating new approaches or solutions inspired by the text.</a:t>
            </a:r>
            <a:endParaRPr sz="7350">
              <a:latin typeface="Times New Roman"/>
              <a:ea typeface="Times New Roman"/>
              <a:cs typeface="Times New Roman"/>
              <a:sym typeface="Times New Roman"/>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652875"/>
            <a:ext cx="8520600" cy="49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3300"/>
              <a:t>Let us Practice</a:t>
            </a:r>
            <a:endParaRPr sz="33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9" name="Google Shape;139;p27"/>
          <p:cNvSpPr txBox="1">
            <a:spLocks noGrp="1"/>
          </p:cNvSpPr>
          <p:nvPr>
            <p:ph type="body" idx="1"/>
          </p:nvPr>
        </p:nvSpPr>
        <p:spPr>
          <a:xfrm>
            <a:off x="311700" y="1152475"/>
            <a:ext cx="8520600" cy="381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7"/>
          <p:cNvPicPr preferRelativeResize="0"/>
          <p:nvPr/>
        </p:nvPicPr>
        <p:blipFill>
          <a:blip r:embed="rId3">
            <a:alphaModFix/>
          </a:blip>
          <a:stretch>
            <a:fillRect/>
          </a:stretch>
        </p:blipFill>
        <p:spPr>
          <a:xfrm>
            <a:off x="1629200" y="1236825"/>
            <a:ext cx="5075876" cy="390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1" name="Google Shape;61;p14"/>
          <p:cNvPicPr preferRelativeResize="0"/>
          <p:nvPr/>
        </p:nvPicPr>
        <p:blipFill>
          <a:blip r:embed="rId3">
            <a:alphaModFix/>
          </a:blip>
          <a:stretch>
            <a:fillRect/>
          </a:stretch>
        </p:blipFill>
        <p:spPr>
          <a:xfrm>
            <a:off x="483243" y="0"/>
            <a:ext cx="817751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220325"/>
            <a:ext cx="8520600" cy="6153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Clr>
                <a:schemeClr val="dk1"/>
              </a:buClr>
              <a:buSzPts val="1100"/>
              <a:buFont typeface="Arial"/>
              <a:buNone/>
            </a:pPr>
            <a:endParaRPr sz="2000" b="1">
              <a:latin typeface="Times New Roman"/>
              <a:ea typeface="Times New Roman"/>
              <a:cs typeface="Times New Roman"/>
              <a:sym typeface="Times New Roman"/>
            </a:endParaRPr>
          </a:p>
          <a:p>
            <a:pPr marL="0" lvl="0" indent="0" algn="ctr" rtl="0">
              <a:spcBef>
                <a:spcPts val="1200"/>
              </a:spcBef>
              <a:spcAft>
                <a:spcPts val="0"/>
              </a:spcAft>
              <a:buSzPts val="990"/>
              <a:buNone/>
            </a:pPr>
            <a:r>
              <a:rPr lang="en" sz="3000" b="1">
                <a:latin typeface="Times New Roman"/>
                <a:ea typeface="Times New Roman"/>
                <a:cs typeface="Times New Roman"/>
                <a:sym typeface="Times New Roman"/>
              </a:rPr>
              <a:t>Why Reading?</a:t>
            </a:r>
            <a:endParaRPr sz="3000" b="1">
              <a:latin typeface="Times New Roman"/>
              <a:ea typeface="Times New Roman"/>
              <a:cs typeface="Times New Roman"/>
              <a:sym typeface="Times New Roman"/>
            </a:endParaRPr>
          </a:p>
        </p:txBody>
      </p:sp>
      <p:sp>
        <p:nvSpPr>
          <p:cNvPr id="67" name="Google Shape;67;p15"/>
          <p:cNvSpPr txBox="1">
            <a:spLocks noGrp="1"/>
          </p:cNvSpPr>
          <p:nvPr>
            <p:ph type="subTitle" idx="1"/>
          </p:nvPr>
        </p:nvSpPr>
        <p:spPr>
          <a:xfrm>
            <a:off x="311700" y="1166200"/>
            <a:ext cx="8520600" cy="3881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solidFill>
                  <a:schemeClr val="dk1"/>
                </a:solidFill>
                <a:latin typeface="Times New Roman"/>
                <a:ea typeface="Times New Roman"/>
                <a:cs typeface="Times New Roman"/>
                <a:sym typeface="Times New Roman"/>
              </a:rPr>
              <a:t>Reading is a fundamental skill that holds immense importance for several reasons:</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AutoNum type="arabicPeriod"/>
            </a:pPr>
            <a:r>
              <a:rPr lang="en" sz="1400" b="1">
                <a:solidFill>
                  <a:schemeClr val="dk1"/>
                </a:solidFill>
                <a:latin typeface="Times New Roman"/>
                <a:ea typeface="Times New Roman"/>
                <a:cs typeface="Times New Roman"/>
                <a:sym typeface="Times New Roman"/>
              </a:rPr>
              <a:t>Knowledge Acquisition</a:t>
            </a:r>
            <a:r>
              <a:rPr lang="en" sz="1400">
                <a:solidFill>
                  <a:schemeClr val="dk1"/>
                </a:solidFill>
                <a:latin typeface="Times New Roman"/>
                <a:ea typeface="Times New Roman"/>
                <a:cs typeface="Times New Roman"/>
                <a:sym typeface="Times New Roman"/>
              </a:rPr>
              <a:t>: Reading opens doors to a vast amount of information and knowledge. Books, articles, and other written materials cover a wide array of subjects, allowing readers to learn about different cultures, histories, sciences, and more.</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AutoNum type="arabicPeriod"/>
            </a:pPr>
            <a:r>
              <a:rPr lang="en" sz="1400" b="1">
                <a:solidFill>
                  <a:schemeClr val="dk1"/>
                </a:solidFill>
                <a:latin typeface="Times New Roman"/>
                <a:ea typeface="Times New Roman"/>
                <a:cs typeface="Times New Roman"/>
                <a:sym typeface="Times New Roman"/>
              </a:rPr>
              <a:t>Cognitive Development</a:t>
            </a:r>
            <a:r>
              <a:rPr lang="en" sz="1400">
                <a:solidFill>
                  <a:schemeClr val="dk1"/>
                </a:solidFill>
                <a:latin typeface="Times New Roman"/>
                <a:ea typeface="Times New Roman"/>
                <a:cs typeface="Times New Roman"/>
                <a:sym typeface="Times New Roman"/>
              </a:rPr>
              <a:t>: Reading stimulates the brain, improving cognitive functions such as concentration, critical thinking, and analytical skills. It also enhances vocabulary and language skills, contributing to better communication abilities.</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AutoNum type="arabicPeriod"/>
            </a:pPr>
            <a:r>
              <a:rPr lang="en" sz="1400" b="1">
                <a:solidFill>
                  <a:schemeClr val="dk1"/>
                </a:solidFill>
                <a:latin typeface="Times New Roman"/>
                <a:ea typeface="Times New Roman"/>
                <a:cs typeface="Times New Roman"/>
                <a:sym typeface="Times New Roman"/>
              </a:rPr>
              <a:t>Empathy and Understanding</a:t>
            </a:r>
            <a:r>
              <a:rPr lang="en" sz="1400">
                <a:solidFill>
                  <a:schemeClr val="dk1"/>
                </a:solidFill>
                <a:latin typeface="Times New Roman"/>
                <a:ea typeface="Times New Roman"/>
                <a:cs typeface="Times New Roman"/>
                <a:sym typeface="Times New Roman"/>
              </a:rPr>
              <a:t>: Through reading, individuals can experience different perspectives and emotions, fostering empathy and understanding towards others. Literature, in particular, allows readers to step into the shoes of characters from diverse backgrounds.</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AutoNum type="arabicPeriod"/>
            </a:pPr>
            <a:r>
              <a:rPr lang="en" sz="1400" b="1">
                <a:solidFill>
                  <a:schemeClr val="dk1"/>
                </a:solidFill>
                <a:latin typeface="Times New Roman"/>
                <a:ea typeface="Times New Roman"/>
                <a:cs typeface="Times New Roman"/>
                <a:sym typeface="Times New Roman"/>
              </a:rPr>
              <a:t>Mental Health</a:t>
            </a:r>
            <a:r>
              <a:rPr lang="en" sz="1400">
                <a:solidFill>
                  <a:schemeClr val="dk1"/>
                </a:solidFill>
                <a:latin typeface="Times New Roman"/>
                <a:ea typeface="Times New Roman"/>
                <a:cs typeface="Times New Roman"/>
                <a:sym typeface="Times New Roman"/>
              </a:rPr>
              <a:t>: Reading can be a great stress-reliever. It provides an escape from daily pressures and can be a source of relaxation and comfort. Engaging in reading regularly has been linked to reduced symptoms of depression and anxiety.</a:t>
            </a:r>
            <a:endParaRPr sz="1400">
              <a:solidFill>
                <a:schemeClr val="dk1"/>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1200"/>
              </a:spcAft>
              <a:buClr>
                <a:schemeClr val="dk1"/>
              </a:buClr>
              <a:buSzPts val="1100"/>
              <a:buFont typeface="Arial"/>
              <a:buNone/>
            </a:pPr>
            <a:r>
              <a:rPr lang="en" sz="3000" b="1">
                <a:latin typeface="Times New Roman"/>
                <a:ea typeface="Times New Roman"/>
                <a:cs typeface="Times New Roman"/>
                <a:sym typeface="Times New Roman"/>
              </a:rPr>
              <a:t>Why Reading?</a:t>
            </a:r>
            <a:endParaRPr sz="300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a:solidFill>
                  <a:schemeClr val="dk1"/>
                </a:solidFill>
                <a:latin typeface="Times New Roman"/>
                <a:ea typeface="Times New Roman"/>
                <a:cs typeface="Times New Roman"/>
                <a:sym typeface="Times New Roman"/>
              </a:rPr>
              <a:t>5.  Personal Growth</a:t>
            </a:r>
            <a:r>
              <a:rPr lang="en" sz="1400">
                <a:solidFill>
                  <a:schemeClr val="dk1"/>
                </a:solidFill>
                <a:latin typeface="Times New Roman"/>
                <a:ea typeface="Times New Roman"/>
                <a:cs typeface="Times New Roman"/>
                <a:sym typeface="Times New Roman"/>
              </a:rPr>
              <a:t>: Reading inspires and motivates individuals to pursue their goals and dreams. It can provide insights into self-improvement, personal development, and lifelong learning.</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chemeClr val="dk1"/>
                </a:solidFill>
                <a:latin typeface="Times New Roman"/>
                <a:ea typeface="Times New Roman"/>
                <a:cs typeface="Times New Roman"/>
                <a:sym typeface="Times New Roman"/>
              </a:rPr>
              <a:t>6.  Educational Success</a:t>
            </a:r>
            <a:r>
              <a:rPr lang="en" sz="1400">
                <a:solidFill>
                  <a:schemeClr val="dk1"/>
                </a:solidFill>
                <a:latin typeface="Times New Roman"/>
                <a:ea typeface="Times New Roman"/>
                <a:cs typeface="Times New Roman"/>
                <a:sym typeface="Times New Roman"/>
              </a:rPr>
              <a:t>: Strong reading skills are crucial for academic success. Students who are proficient readers tend to perform better in all subjects, as reading is integral to understanding and following instructions, solving problems, and engaging with educational materials.</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chemeClr val="dk1"/>
                </a:solidFill>
                <a:latin typeface="Times New Roman"/>
                <a:ea typeface="Times New Roman"/>
                <a:cs typeface="Times New Roman"/>
                <a:sym typeface="Times New Roman"/>
              </a:rPr>
              <a:t>7.  Career Advancement</a:t>
            </a:r>
            <a:r>
              <a:rPr lang="en" sz="1400">
                <a:solidFill>
                  <a:schemeClr val="dk1"/>
                </a:solidFill>
                <a:latin typeface="Times New Roman"/>
                <a:ea typeface="Times New Roman"/>
                <a:cs typeface="Times New Roman"/>
                <a:sym typeface="Times New Roman"/>
              </a:rPr>
              <a:t>: In the professional world, reading is essential for staying updated with industry trends, understanding complex documents, and improving job-related skills. It can also enhance one's ability to communicate effectively in written form, a valuable asset in any career.</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0175"/>
            <a:ext cx="85206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Impact of Reading on other Skills</a:t>
            </a:r>
            <a:endParaRPr sz="3000"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905125"/>
            <a:ext cx="8520600" cy="44736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Better Writing Skills</a:t>
            </a:r>
            <a:r>
              <a:rPr lang="en" sz="1400">
                <a:solidFill>
                  <a:schemeClr val="dk1"/>
                </a:solidFill>
                <a:latin typeface="Times New Roman"/>
                <a:ea typeface="Times New Roman"/>
                <a:cs typeface="Times New Roman"/>
                <a:sym typeface="Times New Roman"/>
              </a:rPr>
              <a:t>: Reading diverse types of texts introduces various writing styles and techniques. This exposure helps individuals develop their own writing style, structure arguments coherently, and express ideas clearly.</a:t>
            </a:r>
            <a:endParaRPr sz="140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Enhanced Spoken Skills</a:t>
            </a:r>
            <a:r>
              <a:rPr lang="en" sz="1400">
                <a:solidFill>
                  <a:schemeClr val="dk1"/>
                </a:solidFill>
                <a:latin typeface="Times New Roman"/>
                <a:ea typeface="Times New Roman"/>
                <a:cs typeface="Times New Roman"/>
                <a:sym typeface="Times New Roman"/>
              </a:rPr>
              <a:t>: Readers often encounter well-constructed arguments and varied expressions, which they can emulate in their own speech. This makes their spoken communication more articulate and persuasive.</a:t>
            </a:r>
            <a:endParaRPr sz="140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Listening Skills</a:t>
            </a:r>
            <a:r>
              <a:rPr lang="en" sz="1400">
                <a:solidFill>
                  <a:schemeClr val="dk1"/>
                </a:solidFill>
                <a:latin typeface="Times New Roman"/>
                <a:ea typeface="Times New Roman"/>
                <a:cs typeface="Times New Roman"/>
                <a:sym typeface="Times New Roman"/>
              </a:rPr>
              <a:t>: Reading comprehension and active listening are closely related. The ability to understand complex texts translates to better understanding and interpretation of spoken information, making one a more effective listener.</a:t>
            </a:r>
            <a:endParaRPr sz="14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400">
                <a:solidFill>
                  <a:schemeClr val="dk1"/>
                </a:solidFill>
                <a:latin typeface="Times New Roman"/>
                <a:ea typeface="Times New Roman"/>
                <a:cs typeface="Times New Roman"/>
                <a:sym typeface="Times New Roman"/>
              </a:rPr>
              <a:t>Other skills </a:t>
            </a:r>
            <a:endParaRPr sz="1400">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Char char="●"/>
            </a:pPr>
            <a:r>
              <a:rPr lang="en" sz="1400" b="1">
                <a:solidFill>
                  <a:schemeClr val="dk1"/>
                </a:solidFill>
              </a:rPr>
              <a:t>Critical Thinking and Analysis</a:t>
            </a:r>
            <a:r>
              <a:rPr lang="en" sz="1400">
                <a:solidFill>
                  <a:schemeClr val="dk1"/>
                </a:solidFill>
              </a:rPr>
              <a:t>: Reading develops critical thinking by encouraging readers to evaluate and analyze information. These skills are vital for engaging in meaningful conversations and discussions, where analyzing and responding to others' viewpoints are crucial.</a:t>
            </a:r>
            <a:endParaRPr sz="1400">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Cultural Literacy</a:t>
            </a:r>
            <a:r>
              <a:rPr lang="en" sz="1400">
                <a:solidFill>
                  <a:schemeClr val="dk1"/>
                </a:solidFill>
              </a:rPr>
              <a:t>: Reading exposes individuals to different cultures, historical contexts, and societal norms. This cultural literacy enriches conversations and helps in understanding and relating to diverse audiences.</a:t>
            </a:r>
            <a:endParaRPr sz="1400">
              <a:solidFill>
                <a:schemeClr val="dk1"/>
              </a:solidFill>
            </a:endParaRPr>
          </a:p>
          <a:p>
            <a:pPr marL="457200" lvl="0" indent="-342900" algn="l" rtl="0">
              <a:spcBef>
                <a:spcPts val="0"/>
              </a:spcBef>
              <a:spcAft>
                <a:spcPts val="0"/>
              </a:spcAft>
              <a:buSzPts val="1800"/>
              <a:buChar cha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86350"/>
            <a:ext cx="8520600" cy="66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Reading Style</a:t>
            </a:r>
            <a:endParaRPr sz="3000" b="1">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410375" y="863425"/>
            <a:ext cx="8520600" cy="42801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Clr>
                <a:schemeClr val="dk1"/>
              </a:buClr>
              <a:buSzPct val="100000"/>
              <a:buFont typeface="Arial"/>
              <a:buNone/>
            </a:pPr>
            <a:r>
              <a:rPr lang="en" sz="1100" b="1">
                <a:solidFill>
                  <a:schemeClr val="dk1"/>
                </a:solidFill>
              </a:rPr>
              <a:t> </a:t>
            </a:r>
            <a:r>
              <a:rPr lang="en" sz="5600" b="1">
                <a:solidFill>
                  <a:schemeClr val="dk1"/>
                </a:solidFill>
                <a:latin typeface="Times New Roman"/>
                <a:ea typeface="Times New Roman"/>
                <a:cs typeface="Times New Roman"/>
                <a:sym typeface="Times New Roman"/>
              </a:rPr>
              <a:t>Skimming</a:t>
            </a:r>
            <a:r>
              <a:rPr lang="en" sz="5600">
                <a:solidFill>
                  <a:schemeClr val="dk1"/>
                </a:solidFill>
                <a:latin typeface="Times New Roman"/>
                <a:ea typeface="Times New Roman"/>
                <a:cs typeface="Times New Roman"/>
                <a:sym typeface="Times New Roman"/>
              </a:rPr>
              <a:t>:</a:t>
            </a:r>
            <a:endParaRPr sz="56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Purpose</a:t>
            </a:r>
            <a:r>
              <a:rPr lang="en" sz="5600">
                <a:solidFill>
                  <a:schemeClr val="dk1"/>
                </a:solidFill>
                <a:latin typeface="Times New Roman"/>
                <a:ea typeface="Times New Roman"/>
                <a:cs typeface="Times New Roman"/>
                <a:sym typeface="Times New Roman"/>
              </a:rPr>
              <a:t>: To quickly gather the main ideas of a text.</a:t>
            </a:r>
            <a:endParaRPr sz="56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Method</a:t>
            </a:r>
            <a:r>
              <a:rPr lang="en" sz="5600">
                <a:solidFill>
                  <a:schemeClr val="dk1"/>
                </a:solidFill>
                <a:latin typeface="Times New Roman"/>
                <a:ea typeface="Times New Roman"/>
                <a:cs typeface="Times New Roman"/>
                <a:sym typeface="Times New Roman"/>
              </a:rPr>
              <a:t>: Reading rapidly, focusing on headings, subheadings, and highlighted or bolded terms. Typically involves looking at the first and last sentences of paragraphs.</a:t>
            </a:r>
            <a:endParaRPr sz="56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Use Cases</a:t>
            </a:r>
            <a:r>
              <a:rPr lang="en" sz="5600">
                <a:solidFill>
                  <a:schemeClr val="dk1"/>
                </a:solidFill>
                <a:latin typeface="Times New Roman"/>
                <a:ea typeface="Times New Roman"/>
                <a:cs typeface="Times New Roman"/>
                <a:sym typeface="Times New Roman"/>
              </a:rPr>
              <a:t>: Reviewing articles, getting an overview of a book, quickly assessing content for relevance.</a:t>
            </a:r>
            <a:endParaRPr sz="56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5600" b="1">
                <a:solidFill>
                  <a:schemeClr val="dk1"/>
                </a:solidFill>
                <a:latin typeface="Times New Roman"/>
                <a:ea typeface="Times New Roman"/>
                <a:cs typeface="Times New Roman"/>
                <a:sym typeface="Times New Roman"/>
              </a:rPr>
              <a:t>Scanning</a:t>
            </a:r>
            <a:r>
              <a:rPr lang="en" sz="5600">
                <a:solidFill>
                  <a:schemeClr val="dk1"/>
                </a:solidFill>
                <a:latin typeface="Times New Roman"/>
                <a:ea typeface="Times New Roman"/>
                <a:cs typeface="Times New Roman"/>
                <a:sym typeface="Times New Roman"/>
              </a:rPr>
              <a:t>:</a:t>
            </a:r>
            <a:endParaRPr sz="56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Purpose</a:t>
            </a:r>
            <a:r>
              <a:rPr lang="en" sz="5600">
                <a:solidFill>
                  <a:schemeClr val="dk1"/>
                </a:solidFill>
                <a:latin typeface="Times New Roman"/>
                <a:ea typeface="Times New Roman"/>
                <a:cs typeface="Times New Roman"/>
                <a:sym typeface="Times New Roman"/>
              </a:rPr>
              <a:t>: To find specific information within a text.</a:t>
            </a:r>
            <a:endParaRPr sz="56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Method</a:t>
            </a:r>
            <a:r>
              <a:rPr lang="en" sz="5600">
                <a:solidFill>
                  <a:schemeClr val="dk1"/>
                </a:solidFill>
                <a:latin typeface="Times New Roman"/>
                <a:ea typeface="Times New Roman"/>
                <a:cs typeface="Times New Roman"/>
                <a:sym typeface="Times New Roman"/>
              </a:rPr>
              <a:t>: Moving eyes rapidly over the text, looking for keywords, numbers, or specific phrases.</a:t>
            </a:r>
            <a:endParaRPr sz="56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ct val="100000"/>
              <a:buChar char="●"/>
            </a:pPr>
            <a:r>
              <a:rPr lang="en" sz="5600" b="1">
                <a:solidFill>
                  <a:schemeClr val="dk1"/>
                </a:solidFill>
                <a:latin typeface="Times New Roman"/>
                <a:ea typeface="Times New Roman"/>
                <a:cs typeface="Times New Roman"/>
                <a:sym typeface="Times New Roman"/>
              </a:rPr>
              <a:t>Use Cases</a:t>
            </a:r>
            <a:r>
              <a:rPr lang="en" sz="5600">
                <a:solidFill>
                  <a:schemeClr val="dk1"/>
                </a:solidFill>
                <a:latin typeface="Times New Roman"/>
                <a:ea typeface="Times New Roman"/>
                <a:cs typeface="Times New Roman"/>
                <a:sym typeface="Times New Roman"/>
              </a:rPr>
              <a:t>: Searching for dates in a history book, looking for specific data in a report, finding a particular term in a glossar</a:t>
            </a:r>
            <a:endParaRPr sz="5600">
              <a:solidFill>
                <a:schemeClr val="dk1"/>
              </a:solidFill>
            </a:endParaRPr>
          </a:p>
          <a:p>
            <a:pPr marL="457200" lvl="0" indent="0" algn="l" rtl="0">
              <a:spcBef>
                <a:spcPts val="1200"/>
              </a:spcBef>
              <a:spcAft>
                <a:spcPts val="0"/>
              </a:spcAft>
              <a:buNone/>
            </a:pPr>
            <a:endParaRPr sz="7200">
              <a:solidFill>
                <a:schemeClr val="dk1"/>
              </a:solidFill>
            </a:endParaRPr>
          </a:p>
          <a:p>
            <a:pPr marL="0" lvl="0" indent="0" algn="l" rtl="0">
              <a:spcBef>
                <a:spcPts val="1200"/>
              </a:spcBef>
              <a:spcAft>
                <a:spcPts val="1200"/>
              </a:spcAft>
              <a:buNone/>
            </a:pP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3825" y="126975"/>
            <a:ext cx="8520600" cy="51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latin typeface="Times New Roman"/>
                <a:ea typeface="Times New Roman"/>
                <a:cs typeface="Times New Roman"/>
                <a:sym typeface="Times New Roman"/>
              </a:rPr>
              <a:t>Reading Style</a:t>
            </a:r>
            <a:endParaRPr sz="3000">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900425"/>
            <a:ext cx="8520600" cy="50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     Intensive Reading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14605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Purpose</a:t>
            </a:r>
            <a:r>
              <a:rPr lang="en" sz="1400">
                <a:solidFill>
                  <a:schemeClr val="dk1"/>
                </a:solidFill>
                <a:latin typeface="Times New Roman"/>
                <a:ea typeface="Times New Roman"/>
                <a:cs typeface="Times New Roman"/>
                <a:sym typeface="Times New Roman"/>
              </a:rPr>
              <a:t>: To understand detailed information and gain a deep understanding of the text.</a:t>
            </a:r>
            <a:endParaRPr sz="1400">
              <a:solidFill>
                <a:schemeClr val="dk1"/>
              </a:solidFill>
              <a:latin typeface="Times New Roman"/>
              <a:ea typeface="Times New Roman"/>
              <a:cs typeface="Times New Roman"/>
              <a:sym typeface="Times New Roman"/>
            </a:endParaRPr>
          </a:p>
          <a:p>
            <a:pPr marL="457200" lvl="0" indent="-14605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Method</a:t>
            </a:r>
            <a:r>
              <a:rPr lang="en" sz="1400">
                <a:solidFill>
                  <a:schemeClr val="dk1"/>
                </a:solidFill>
                <a:latin typeface="Times New Roman"/>
                <a:ea typeface="Times New Roman"/>
                <a:cs typeface="Times New Roman"/>
                <a:sym typeface="Times New Roman"/>
              </a:rPr>
              <a:t>: Reading carefully and thoroughly, paying close attention to every word, sentence, and paragraph. Often involves note-taking and highlighting.</a:t>
            </a:r>
            <a:endParaRPr sz="1400">
              <a:solidFill>
                <a:schemeClr val="dk1"/>
              </a:solidFill>
              <a:latin typeface="Times New Roman"/>
              <a:ea typeface="Times New Roman"/>
              <a:cs typeface="Times New Roman"/>
              <a:sym typeface="Times New Roman"/>
            </a:endParaRPr>
          </a:p>
          <a:p>
            <a:pPr marL="457200" lvl="0" indent="-14605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Use Cases</a:t>
            </a:r>
            <a:r>
              <a:rPr lang="en" sz="1400">
                <a:solidFill>
                  <a:schemeClr val="dk1"/>
                </a:solidFill>
                <a:latin typeface="Times New Roman"/>
                <a:ea typeface="Times New Roman"/>
                <a:cs typeface="Times New Roman"/>
                <a:sym typeface="Times New Roman"/>
              </a:rPr>
              <a:t>: Studying textbooks, analyzing literature, reading technical manuals, and preparing for exams.</a:t>
            </a:r>
            <a:endParaRPr sz="1400">
              <a:solidFill>
                <a:schemeClr val="dk1"/>
              </a:solidFill>
              <a:latin typeface="Times New Roman"/>
              <a:ea typeface="Times New Roman"/>
              <a:cs typeface="Times New Roman"/>
              <a:sym typeface="Times New Roman"/>
            </a:endParaRPr>
          </a:p>
          <a:p>
            <a:pPr marL="457200" lvl="0" indent="-57150" algn="l" rtl="0">
              <a:spcBef>
                <a:spcPts val="0"/>
              </a:spcBef>
              <a:spcAft>
                <a:spcPts val="0"/>
              </a:spcAft>
              <a:buNone/>
            </a:pPr>
            <a:endParaRPr sz="1400" b="1">
              <a:solidFill>
                <a:schemeClr val="dk1"/>
              </a:solidFill>
              <a:latin typeface="Times New Roman"/>
              <a:ea typeface="Times New Roman"/>
              <a:cs typeface="Times New Roman"/>
              <a:sym typeface="Times New Roman"/>
            </a:endParaRPr>
          </a:p>
          <a:p>
            <a:pPr marL="457200" lvl="0" indent="-57150" algn="l" rtl="0">
              <a:spcBef>
                <a:spcPts val="0"/>
              </a:spcBef>
              <a:spcAft>
                <a:spcPts val="0"/>
              </a:spcAft>
              <a:buNone/>
            </a:pPr>
            <a:endParaRPr sz="1400" b="1">
              <a:solidFill>
                <a:schemeClr val="dk1"/>
              </a:solidFill>
              <a:latin typeface="Times New Roman"/>
              <a:ea typeface="Times New Roman"/>
              <a:cs typeface="Times New Roman"/>
              <a:sym typeface="Times New Roman"/>
            </a:endParaRPr>
          </a:p>
          <a:p>
            <a:pPr marL="228600" lvl="0" indent="0" algn="l" rtl="0">
              <a:spcBef>
                <a:spcPts val="0"/>
              </a:spcBef>
              <a:spcAft>
                <a:spcPts val="0"/>
              </a:spcAft>
              <a:buNone/>
            </a:pPr>
            <a:r>
              <a:rPr lang="en" sz="1400" b="1">
                <a:solidFill>
                  <a:schemeClr val="dk1"/>
                </a:solidFill>
                <a:latin typeface="Times New Roman"/>
                <a:ea typeface="Times New Roman"/>
                <a:cs typeface="Times New Roman"/>
                <a:sym typeface="Times New Roman"/>
              </a:rPr>
              <a:t>Extensive Reading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2032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Purpose</a:t>
            </a:r>
            <a:r>
              <a:rPr lang="en" sz="1400">
                <a:solidFill>
                  <a:schemeClr val="dk1"/>
                </a:solidFill>
                <a:latin typeface="Times New Roman"/>
                <a:ea typeface="Times New Roman"/>
                <a:cs typeface="Times New Roman"/>
                <a:sym typeface="Times New Roman"/>
              </a:rPr>
              <a:t>: To enjoy the material and improve general reading skills and vocabulary.</a:t>
            </a:r>
            <a:endParaRPr sz="1400">
              <a:solidFill>
                <a:schemeClr val="dk1"/>
              </a:solidFill>
              <a:latin typeface="Times New Roman"/>
              <a:ea typeface="Times New Roman"/>
              <a:cs typeface="Times New Roman"/>
              <a:sym typeface="Times New Roman"/>
            </a:endParaRPr>
          </a:p>
          <a:p>
            <a:pPr marL="457200" lvl="0" indent="-2032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Method</a:t>
            </a:r>
            <a:r>
              <a:rPr lang="en" sz="1400">
                <a:solidFill>
                  <a:schemeClr val="dk1"/>
                </a:solidFill>
                <a:latin typeface="Times New Roman"/>
                <a:ea typeface="Times New Roman"/>
                <a:cs typeface="Times New Roman"/>
                <a:sym typeface="Times New Roman"/>
              </a:rPr>
              <a:t>: Reading for pleasure or broad understanding without focusing on every detail. Typically involves reading longer texts like novels or articles.</a:t>
            </a:r>
            <a:endParaRPr sz="1400">
              <a:solidFill>
                <a:schemeClr val="dk1"/>
              </a:solidFill>
              <a:latin typeface="Times New Roman"/>
              <a:ea typeface="Times New Roman"/>
              <a:cs typeface="Times New Roman"/>
              <a:sym typeface="Times New Roman"/>
            </a:endParaRPr>
          </a:p>
          <a:p>
            <a:pPr marL="457200" lvl="0" indent="-2032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Use Cases</a:t>
            </a:r>
            <a:r>
              <a:rPr lang="en" sz="1400">
                <a:solidFill>
                  <a:schemeClr val="dk1"/>
                </a:solidFill>
                <a:latin typeface="Times New Roman"/>
                <a:ea typeface="Times New Roman"/>
                <a:cs typeface="Times New Roman"/>
                <a:sym typeface="Times New Roman"/>
              </a:rPr>
              <a:t>: Reading novels, magazines, newspapers, and non-fiction books for leisure or general knowledge.</a:t>
            </a:r>
            <a:endParaRPr sz="1400">
              <a:solidFill>
                <a:schemeClr val="dk1"/>
              </a:solidFill>
              <a:latin typeface="Times New Roman"/>
              <a:ea typeface="Times New Roman"/>
              <a:cs typeface="Times New Roman"/>
              <a:sym typeface="Times New Roman"/>
            </a:endParaRPr>
          </a:p>
          <a:p>
            <a:pPr marL="457200" lvl="0" indent="-11430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0"/>
            <a:ext cx="8520600" cy="66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000" b="1">
                <a:latin typeface="Times New Roman"/>
                <a:ea typeface="Times New Roman"/>
                <a:cs typeface="Times New Roman"/>
                <a:sym typeface="Times New Roman"/>
              </a:rPr>
              <a:t>Reading Style</a:t>
            </a:r>
            <a:endParaRPr sz="3000">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311700" y="565725"/>
            <a:ext cx="8520600" cy="44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Critical Reading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Purpose</a:t>
            </a:r>
            <a:r>
              <a:rPr lang="en" sz="1400">
                <a:solidFill>
                  <a:schemeClr val="dk1"/>
                </a:solidFill>
                <a:latin typeface="Times New Roman"/>
                <a:ea typeface="Times New Roman"/>
                <a:cs typeface="Times New Roman"/>
                <a:sym typeface="Times New Roman"/>
              </a:rPr>
              <a:t>: To evaluate and question the content, considering its validity, relevance, and implications.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Method</a:t>
            </a:r>
            <a:r>
              <a:rPr lang="en" sz="1400">
                <a:solidFill>
                  <a:schemeClr val="dk1"/>
                </a:solidFill>
                <a:latin typeface="Times New Roman"/>
                <a:ea typeface="Times New Roman"/>
                <a:cs typeface="Times New Roman"/>
                <a:sym typeface="Times New Roman"/>
              </a:rPr>
              <a:t>: Analyzing the text for bias, assumptions, arguments, and evidence. Involves questioning the author’s intent and the strength of their arguments.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Use Cases</a:t>
            </a:r>
            <a:r>
              <a:rPr lang="en" sz="1400">
                <a:solidFill>
                  <a:schemeClr val="dk1"/>
                </a:solidFill>
                <a:latin typeface="Times New Roman"/>
                <a:ea typeface="Times New Roman"/>
                <a:cs typeface="Times New Roman"/>
                <a:sym typeface="Times New Roman"/>
              </a:rPr>
              <a:t>: Analyzing research papers, evaluating opinion pieces, reviewing persuasive essays.</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Analytical Reading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Purpose</a:t>
            </a:r>
            <a:r>
              <a:rPr lang="en" sz="1400">
                <a:solidFill>
                  <a:schemeClr val="dk1"/>
                </a:solidFill>
                <a:latin typeface="Times New Roman"/>
                <a:ea typeface="Times New Roman"/>
                <a:cs typeface="Times New Roman"/>
                <a:sym typeface="Times New Roman"/>
              </a:rPr>
              <a:t>: To dissect the text and understand its structure, arguments, and meaning.</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Method</a:t>
            </a:r>
            <a:r>
              <a:rPr lang="en" sz="1400">
                <a:solidFill>
                  <a:schemeClr val="dk1"/>
                </a:solidFill>
                <a:latin typeface="Times New Roman"/>
                <a:ea typeface="Times New Roman"/>
                <a:cs typeface="Times New Roman"/>
                <a:sym typeface="Times New Roman"/>
              </a:rPr>
              <a:t>: Breaking down the text into parts, examining the relationships between those parts, and understanding the logic and coherence of the arguments.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Use Cases</a:t>
            </a:r>
            <a:r>
              <a:rPr lang="en" sz="1400">
                <a:solidFill>
                  <a:schemeClr val="dk1"/>
                </a:solidFill>
                <a:latin typeface="Times New Roman"/>
                <a:ea typeface="Times New Roman"/>
                <a:cs typeface="Times New Roman"/>
                <a:sym typeface="Times New Roman"/>
              </a:rPr>
              <a:t>: Studying complex theoretical texts, conducting literary analysis, preparing academic critiques.</a:t>
            </a:r>
            <a:endParaRPr sz="14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0"/>
            <a:ext cx="8520600" cy="539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Comprehension and Reading</a:t>
            </a:r>
            <a:endParaRPr b="1">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311700" y="635325"/>
            <a:ext cx="8520600" cy="43776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Comprehension is the ability to understand and interpret what is being read. There are various types of comprehension, each focusing on different aspects of understanding a text. Here are the primary types of comprehension:</a:t>
            </a:r>
            <a:endParaRPr sz="14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Literal Comprehension</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Understanding the explicit or literal meaning of the text.</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Focus</a:t>
            </a:r>
            <a:r>
              <a:rPr lang="en">
                <a:solidFill>
                  <a:schemeClr val="dk1"/>
                </a:solidFill>
                <a:latin typeface="Times New Roman"/>
                <a:ea typeface="Times New Roman"/>
                <a:cs typeface="Times New Roman"/>
                <a:sym typeface="Times New Roman"/>
              </a:rPr>
              <a:t>: Facts, details, and directly stated information.</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Skills Involved</a:t>
            </a:r>
            <a:r>
              <a:rPr lang="en">
                <a:solidFill>
                  <a:schemeClr val="dk1"/>
                </a:solidFill>
                <a:latin typeface="Times New Roman"/>
                <a:ea typeface="Times New Roman"/>
                <a:cs typeface="Times New Roman"/>
                <a:sym typeface="Times New Roman"/>
              </a:rPr>
              <a:t>: Identifying main ideas, recalling specific details, and recognizing sequences of events.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Example</a:t>
            </a:r>
            <a:r>
              <a:rPr lang="en">
                <a:solidFill>
                  <a:schemeClr val="dk1"/>
                </a:solidFill>
                <a:latin typeface="Times New Roman"/>
                <a:ea typeface="Times New Roman"/>
                <a:cs typeface="Times New Roman"/>
                <a:sym typeface="Times New Roman"/>
              </a:rPr>
              <a:t>: Answering questions like "What happened first?" or "Who is the main character?"</a:t>
            </a:r>
            <a:endParaRPr>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Char char="●"/>
            </a:pPr>
            <a:r>
              <a:rPr lang="en" sz="1400" b="1">
                <a:solidFill>
                  <a:schemeClr val="dk1"/>
                </a:solidFill>
                <a:latin typeface="Times New Roman"/>
                <a:ea typeface="Times New Roman"/>
                <a:cs typeface="Times New Roman"/>
                <a:sym typeface="Times New Roman"/>
              </a:rPr>
              <a:t>Inferential Comprehension</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Understanding implicit meanings and reading between the lines.</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Focus</a:t>
            </a:r>
            <a:r>
              <a:rPr lang="en">
                <a:solidFill>
                  <a:schemeClr val="dk1"/>
                </a:solidFill>
                <a:latin typeface="Times New Roman"/>
                <a:ea typeface="Times New Roman"/>
                <a:cs typeface="Times New Roman"/>
                <a:sym typeface="Times New Roman"/>
              </a:rPr>
              <a:t>: Making inferences, drawing conclusions, and interpreting implied information.</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Skills Involved</a:t>
            </a:r>
            <a:r>
              <a:rPr lang="en">
                <a:solidFill>
                  <a:schemeClr val="dk1"/>
                </a:solidFill>
                <a:latin typeface="Times New Roman"/>
                <a:ea typeface="Times New Roman"/>
                <a:cs typeface="Times New Roman"/>
                <a:sym typeface="Times New Roman"/>
              </a:rPr>
              <a:t>: Predicting outcomes, deducing motives, and inferring meanings from context.</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Example</a:t>
            </a:r>
            <a:r>
              <a:rPr lang="en">
                <a:solidFill>
                  <a:schemeClr val="dk1"/>
                </a:solidFill>
                <a:latin typeface="Times New Roman"/>
                <a:ea typeface="Times New Roman"/>
                <a:cs typeface="Times New Roman"/>
                <a:sym typeface="Times New Roman"/>
              </a:rPr>
              <a:t>: Answering questions like "Why did the character act this way?" or "What can be inferred about the setting?"</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PresentationFormat>On-screen Show (16:9)</PresentationFormat>
  <Paragraphs>124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Slide 1</vt:lpstr>
      <vt:lpstr>Slide 2</vt:lpstr>
      <vt:lpstr> Why Reading?</vt:lpstr>
      <vt:lpstr>Why Reading?</vt:lpstr>
      <vt:lpstr>Impact of Reading on other Skills</vt:lpstr>
      <vt:lpstr>Reading Style</vt:lpstr>
      <vt:lpstr>Reading Style</vt:lpstr>
      <vt:lpstr>Reading Style</vt:lpstr>
      <vt:lpstr>Comprehension and Reading</vt:lpstr>
      <vt:lpstr>Comprehension Types</vt:lpstr>
      <vt:lpstr>Evaluative Reading </vt:lpstr>
      <vt:lpstr>Evaluative Reading </vt:lpstr>
      <vt:lpstr>Extrapolative Reading</vt:lpstr>
      <vt:lpstr>Extrapolative Reading </vt:lpstr>
      <vt:lpstr>                         Let us Practice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SnaiL 217</dc:creator>
  <cp:lastModifiedBy>GLAU</cp:lastModifiedBy>
  <cp:revision>1</cp:revision>
  <dcterms:modified xsi:type="dcterms:W3CDTF">2024-08-07T18:36:12Z</dcterms:modified>
</cp:coreProperties>
</file>