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34"/>
  </p:notesMasterIdLst>
  <p:handoutMasterIdLst>
    <p:handoutMasterId r:id="rId35"/>
  </p:handoutMasterIdLst>
  <p:sldIdLst>
    <p:sldId id="404" r:id="rId2"/>
    <p:sldId id="372" r:id="rId3"/>
    <p:sldId id="401" r:id="rId4"/>
    <p:sldId id="373" r:id="rId5"/>
    <p:sldId id="374" r:id="rId6"/>
    <p:sldId id="375"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402" r:id="rId20"/>
    <p:sldId id="388" r:id="rId21"/>
    <p:sldId id="389" r:id="rId22"/>
    <p:sldId id="403" r:id="rId23"/>
    <p:sldId id="390" r:id="rId24"/>
    <p:sldId id="391" r:id="rId25"/>
    <p:sldId id="393" r:id="rId26"/>
    <p:sldId id="400" r:id="rId27"/>
    <p:sldId id="394" r:id="rId28"/>
    <p:sldId id="395" r:id="rId29"/>
    <p:sldId id="396" r:id="rId30"/>
    <p:sldId id="397" r:id="rId31"/>
    <p:sldId id="398" r:id="rId32"/>
    <p:sldId id="399" r:id="rId33"/>
  </p:sldIdLst>
  <p:sldSz cx="9144000" cy="6858000" type="screen4x3"/>
  <p:notesSz cx="7034213"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CC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7" autoAdjust="0"/>
  </p:normalViewPr>
  <p:slideViewPr>
    <p:cSldViewPr>
      <p:cViewPr varScale="1">
        <p:scale>
          <a:sx n="62" d="100"/>
          <a:sy n="62" d="100"/>
        </p:scale>
        <p:origin x="154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3068638" cy="457200"/>
          </a:xfrm>
          <a:prstGeom prst="rect">
            <a:avLst/>
          </a:prstGeom>
          <a:noFill/>
          <a:ln w="9525">
            <a:noFill/>
            <a:miter lim="800000"/>
            <a:headEnd/>
            <a:tailEnd/>
          </a:ln>
          <a:effectLst/>
        </p:spPr>
        <p:txBody>
          <a:bodyPr vert="horz" wrap="square" lIns="91155" tIns="45578" rIns="91155" bIns="45578" numCol="1" anchor="t" anchorCtr="0" compatLnSpc="1">
            <a:prstTxWarp prst="textNoShape">
              <a:avLst/>
            </a:prstTxWarp>
          </a:bodyPr>
          <a:lstStyle>
            <a:lvl1pPr defTabSz="912813" eaLnBrk="0" hangingPunct="0">
              <a:defRPr sz="1200">
                <a:latin typeface="Helvetica" pitchFamily="34" charset="0"/>
              </a:defRPr>
            </a:lvl1pPr>
          </a:lstStyle>
          <a:p>
            <a:endParaRPr lang="en-US"/>
          </a:p>
        </p:txBody>
      </p:sp>
      <p:sp>
        <p:nvSpPr>
          <p:cNvPr id="125955" name="Rectangle 3"/>
          <p:cNvSpPr>
            <a:spLocks noGrp="1" noChangeArrowheads="1"/>
          </p:cNvSpPr>
          <p:nvPr>
            <p:ph type="dt" sz="quarter" idx="1"/>
          </p:nvPr>
        </p:nvSpPr>
        <p:spPr bwMode="auto">
          <a:xfrm>
            <a:off x="3990975" y="0"/>
            <a:ext cx="3068638" cy="457200"/>
          </a:xfrm>
          <a:prstGeom prst="rect">
            <a:avLst/>
          </a:prstGeom>
          <a:noFill/>
          <a:ln w="9525">
            <a:noFill/>
            <a:miter lim="800000"/>
            <a:headEnd/>
            <a:tailEnd/>
          </a:ln>
          <a:effectLst/>
        </p:spPr>
        <p:txBody>
          <a:bodyPr vert="horz" wrap="square" lIns="91155" tIns="45578" rIns="91155" bIns="45578" numCol="1" anchor="t" anchorCtr="0" compatLnSpc="1">
            <a:prstTxWarp prst="textNoShape">
              <a:avLst/>
            </a:prstTxWarp>
          </a:bodyPr>
          <a:lstStyle>
            <a:lvl1pPr algn="r" defTabSz="912813" eaLnBrk="0" hangingPunct="0">
              <a:defRPr sz="1200">
                <a:latin typeface="Helvetica" pitchFamily="34" charset="0"/>
              </a:defRPr>
            </a:lvl1pPr>
          </a:lstStyle>
          <a:p>
            <a:endParaRPr lang="en-US"/>
          </a:p>
        </p:txBody>
      </p:sp>
      <p:sp>
        <p:nvSpPr>
          <p:cNvPr id="125956" name="Rectangle 4"/>
          <p:cNvSpPr>
            <a:spLocks noGrp="1" noChangeArrowheads="1"/>
          </p:cNvSpPr>
          <p:nvPr>
            <p:ph type="ftr" sz="quarter" idx="2"/>
          </p:nvPr>
        </p:nvSpPr>
        <p:spPr bwMode="auto">
          <a:xfrm>
            <a:off x="0" y="8840788"/>
            <a:ext cx="3068638" cy="457200"/>
          </a:xfrm>
          <a:prstGeom prst="rect">
            <a:avLst/>
          </a:prstGeom>
          <a:noFill/>
          <a:ln w="9525">
            <a:noFill/>
            <a:miter lim="800000"/>
            <a:headEnd/>
            <a:tailEnd/>
          </a:ln>
          <a:effectLst/>
        </p:spPr>
        <p:txBody>
          <a:bodyPr vert="horz" wrap="square" lIns="91155" tIns="45578" rIns="91155" bIns="45578" numCol="1" anchor="b" anchorCtr="0" compatLnSpc="1">
            <a:prstTxWarp prst="textNoShape">
              <a:avLst/>
            </a:prstTxWarp>
          </a:bodyPr>
          <a:lstStyle>
            <a:lvl1pPr defTabSz="912813" eaLnBrk="0" hangingPunct="0">
              <a:defRPr sz="1200">
                <a:latin typeface="Helvetica" pitchFamily="34" charset="0"/>
              </a:defRPr>
            </a:lvl1pPr>
          </a:lstStyle>
          <a:p>
            <a:endParaRPr lang="en-US"/>
          </a:p>
        </p:txBody>
      </p:sp>
      <p:sp>
        <p:nvSpPr>
          <p:cNvPr id="125957" name="Rectangle 5"/>
          <p:cNvSpPr>
            <a:spLocks noGrp="1" noChangeArrowheads="1"/>
          </p:cNvSpPr>
          <p:nvPr>
            <p:ph type="sldNum" sz="quarter" idx="3"/>
          </p:nvPr>
        </p:nvSpPr>
        <p:spPr bwMode="auto">
          <a:xfrm>
            <a:off x="3990975" y="8840788"/>
            <a:ext cx="3068638" cy="457200"/>
          </a:xfrm>
          <a:prstGeom prst="rect">
            <a:avLst/>
          </a:prstGeom>
          <a:noFill/>
          <a:ln w="9525">
            <a:noFill/>
            <a:miter lim="800000"/>
            <a:headEnd/>
            <a:tailEnd/>
          </a:ln>
          <a:effectLst/>
        </p:spPr>
        <p:txBody>
          <a:bodyPr vert="horz" wrap="square" lIns="91155" tIns="45578" rIns="91155" bIns="45578" numCol="1" anchor="b" anchorCtr="0" compatLnSpc="1">
            <a:prstTxWarp prst="textNoShape">
              <a:avLst/>
            </a:prstTxWarp>
          </a:bodyPr>
          <a:lstStyle>
            <a:lvl1pPr algn="r" defTabSz="912813" eaLnBrk="0" hangingPunct="0">
              <a:defRPr sz="1200">
                <a:latin typeface="Helvetica" pitchFamily="34" charset="0"/>
              </a:defRPr>
            </a:lvl1pPr>
          </a:lstStyle>
          <a:p>
            <a:fld id="{9084C7BD-5D58-4C0F-B654-A857AC16375B}"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48000" cy="463550"/>
          </a:xfrm>
          <a:prstGeom prst="rect">
            <a:avLst/>
          </a:prstGeom>
          <a:noFill/>
          <a:ln w="9525">
            <a:noFill/>
            <a:miter lim="800000"/>
            <a:headEnd/>
            <a:tailEnd/>
          </a:ln>
          <a:effectLst/>
        </p:spPr>
        <p:txBody>
          <a:bodyPr vert="horz" wrap="square" lIns="92659" tIns="46329" rIns="92659" bIns="46329" numCol="1" anchor="t" anchorCtr="0" compatLnSpc="1">
            <a:prstTxWarp prst="textNoShape">
              <a:avLst/>
            </a:prstTxWarp>
          </a:bodyPr>
          <a:lstStyle>
            <a:lvl1pPr defTabSz="927100" eaLnBrk="0" hangingPunct="0">
              <a:defRPr sz="1200">
                <a:latin typeface="Helvetica" pitchFamily="34" charset="0"/>
              </a:defRPr>
            </a:lvl1pPr>
          </a:lstStyle>
          <a:p>
            <a:endParaRPr lang="en-US"/>
          </a:p>
        </p:txBody>
      </p:sp>
      <p:sp>
        <p:nvSpPr>
          <p:cNvPr id="122883" name="Rectangle 3"/>
          <p:cNvSpPr>
            <a:spLocks noGrp="1" noChangeArrowheads="1"/>
          </p:cNvSpPr>
          <p:nvPr>
            <p:ph type="dt" idx="1"/>
          </p:nvPr>
        </p:nvSpPr>
        <p:spPr bwMode="auto">
          <a:xfrm>
            <a:off x="3986213" y="0"/>
            <a:ext cx="3048000" cy="463550"/>
          </a:xfrm>
          <a:prstGeom prst="rect">
            <a:avLst/>
          </a:prstGeom>
          <a:noFill/>
          <a:ln w="9525">
            <a:noFill/>
            <a:miter lim="800000"/>
            <a:headEnd/>
            <a:tailEnd/>
          </a:ln>
          <a:effectLst/>
        </p:spPr>
        <p:txBody>
          <a:bodyPr vert="horz" wrap="square" lIns="92659" tIns="46329" rIns="92659" bIns="46329" numCol="1" anchor="t" anchorCtr="0" compatLnSpc="1">
            <a:prstTxWarp prst="textNoShape">
              <a:avLst/>
            </a:prstTxWarp>
          </a:bodyPr>
          <a:lstStyle>
            <a:lvl1pPr algn="r" defTabSz="927100" eaLnBrk="0" hangingPunct="0">
              <a:defRPr sz="1200">
                <a:latin typeface="Helvetica" pitchFamily="34" charset="0"/>
              </a:defRPr>
            </a:lvl1pPr>
          </a:lstStyle>
          <a:p>
            <a:endParaRPr lang="en-US"/>
          </a:p>
        </p:txBody>
      </p:sp>
      <p:sp>
        <p:nvSpPr>
          <p:cNvPr id="122884" name="Rectangle 4"/>
          <p:cNvSpPr>
            <a:spLocks noGrp="1" noRot="1" noChangeAspect="1" noChangeArrowheads="1" noTextEdit="1"/>
          </p:cNvSpPr>
          <p:nvPr>
            <p:ph type="sldImg" idx="2"/>
          </p:nvPr>
        </p:nvSpPr>
        <p:spPr bwMode="auto">
          <a:xfrm>
            <a:off x="1195388" y="696913"/>
            <a:ext cx="4641850" cy="3481387"/>
          </a:xfrm>
          <a:prstGeom prst="rect">
            <a:avLst/>
          </a:prstGeom>
          <a:noFill/>
          <a:ln w="9525">
            <a:solidFill>
              <a:srgbClr val="000000"/>
            </a:solidFill>
            <a:miter lim="800000"/>
            <a:headEnd/>
            <a:tailEnd/>
          </a:ln>
          <a:effectLst/>
        </p:spPr>
      </p:sp>
      <p:sp>
        <p:nvSpPr>
          <p:cNvPr id="122885" name="Rectangle 5"/>
          <p:cNvSpPr>
            <a:spLocks noGrp="1" noChangeArrowheads="1"/>
          </p:cNvSpPr>
          <p:nvPr>
            <p:ph type="body" sz="quarter" idx="3"/>
          </p:nvPr>
        </p:nvSpPr>
        <p:spPr bwMode="auto">
          <a:xfrm>
            <a:off x="936625" y="4410075"/>
            <a:ext cx="5160963" cy="4176713"/>
          </a:xfrm>
          <a:prstGeom prst="rect">
            <a:avLst/>
          </a:prstGeom>
          <a:noFill/>
          <a:ln w="9525">
            <a:noFill/>
            <a:miter lim="800000"/>
            <a:headEnd/>
            <a:tailEnd/>
          </a:ln>
          <a:effectLst/>
        </p:spPr>
        <p:txBody>
          <a:bodyPr vert="horz" wrap="square" lIns="92659" tIns="46329" rIns="92659" bIns="4632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886" name="Rectangle 6"/>
          <p:cNvSpPr>
            <a:spLocks noGrp="1" noChangeArrowheads="1"/>
          </p:cNvSpPr>
          <p:nvPr>
            <p:ph type="ftr" sz="quarter" idx="4"/>
          </p:nvPr>
        </p:nvSpPr>
        <p:spPr bwMode="auto">
          <a:xfrm>
            <a:off x="0" y="8820150"/>
            <a:ext cx="3048000" cy="463550"/>
          </a:xfrm>
          <a:prstGeom prst="rect">
            <a:avLst/>
          </a:prstGeom>
          <a:noFill/>
          <a:ln w="9525">
            <a:noFill/>
            <a:miter lim="800000"/>
            <a:headEnd/>
            <a:tailEnd/>
          </a:ln>
          <a:effectLst/>
        </p:spPr>
        <p:txBody>
          <a:bodyPr vert="horz" wrap="square" lIns="92659" tIns="46329" rIns="92659" bIns="46329" numCol="1" anchor="b" anchorCtr="0" compatLnSpc="1">
            <a:prstTxWarp prst="textNoShape">
              <a:avLst/>
            </a:prstTxWarp>
          </a:bodyPr>
          <a:lstStyle>
            <a:lvl1pPr defTabSz="927100" eaLnBrk="0" hangingPunct="0">
              <a:defRPr sz="1200">
                <a:latin typeface="Helvetica" pitchFamily="34" charset="0"/>
              </a:defRPr>
            </a:lvl1pPr>
          </a:lstStyle>
          <a:p>
            <a:endParaRPr lang="en-US"/>
          </a:p>
        </p:txBody>
      </p:sp>
      <p:sp>
        <p:nvSpPr>
          <p:cNvPr id="122887" name="Rectangle 7"/>
          <p:cNvSpPr>
            <a:spLocks noGrp="1" noChangeArrowheads="1"/>
          </p:cNvSpPr>
          <p:nvPr>
            <p:ph type="sldNum" sz="quarter" idx="5"/>
          </p:nvPr>
        </p:nvSpPr>
        <p:spPr bwMode="auto">
          <a:xfrm>
            <a:off x="3986213" y="8820150"/>
            <a:ext cx="3048000" cy="463550"/>
          </a:xfrm>
          <a:prstGeom prst="rect">
            <a:avLst/>
          </a:prstGeom>
          <a:noFill/>
          <a:ln w="9525">
            <a:noFill/>
            <a:miter lim="800000"/>
            <a:headEnd/>
            <a:tailEnd/>
          </a:ln>
          <a:effectLst/>
        </p:spPr>
        <p:txBody>
          <a:bodyPr vert="horz" wrap="square" lIns="92659" tIns="46329" rIns="92659" bIns="46329" numCol="1" anchor="b" anchorCtr="0" compatLnSpc="1">
            <a:prstTxWarp prst="textNoShape">
              <a:avLst/>
            </a:prstTxWarp>
          </a:bodyPr>
          <a:lstStyle>
            <a:lvl1pPr algn="r" defTabSz="927100" eaLnBrk="0" hangingPunct="0">
              <a:defRPr sz="1200">
                <a:latin typeface="Helvetica" pitchFamily="34" charset="0"/>
              </a:defRPr>
            </a:lvl1pPr>
          </a:lstStyle>
          <a:p>
            <a:fld id="{6A20769B-55DF-4D11-8190-6688131E578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252: Computer Organization</a:t>
            </a:r>
          </a:p>
        </p:txBody>
      </p:sp>
      <p:sp>
        <p:nvSpPr>
          <p:cNvPr id="6" name="Slide Number Placeholder 5"/>
          <p:cNvSpPr>
            <a:spLocks noGrp="1"/>
          </p:cNvSpPr>
          <p:nvPr>
            <p:ph type="sldNum" sz="quarter" idx="12"/>
          </p:nvPr>
        </p:nvSpPr>
        <p:spPr/>
        <p:txBody>
          <a:bodyPr/>
          <a:lstStyle>
            <a:lvl1pPr>
              <a:defRPr/>
            </a:lvl1pPr>
          </a:lstStyle>
          <a:p>
            <a:fld id="{32DA6779-6938-4436-B3C9-E19A8CAD1EC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252: Computer Organization</a:t>
            </a:r>
          </a:p>
        </p:txBody>
      </p:sp>
      <p:sp>
        <p:nvSpPr>
          <p:cNvPr id="6" name="Slide Number Placeholder 5"/>
          <p:cNvSpPr>
            <a:spLocks noGrp="1"/>
          </p:cNvSpPr>
          <p:nvPr>
            <p:ph type="sldNum" sz="quarter" idx="12"/>
          </p:nvPr>
        </p:nvSpPr>
        <p:spPr/>
        <p:txBody>
          <a:bodyPr/>
          <a:lstStyle>
            <a:lvl1pPr>
              <a:defRPr/>
            </a:lvl1pPr>
          </a:lstStyle>
          <a:p>
            <a:fld id="{BA310CAA-D5E9-4112-9E24-3CDA8B1191F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252: Computer Organization</a:t>
            </a:r>
          </a:p>
        </p:txBody>
      </p:sp>
      <p:sp>
        <p:nvSpPr>
          <p:cNvPr id="6" name="Slide Number Placeholder 5"/>
          <p:cNvSpPr>
            <a:spLocks noGrp="1"/>
          </p:cNvSpPr>
          <p:nvPr>
            <p:ph type="sldNum" sz="quarter" idx="12"/>
          </p:nvPr>
        </p:nvSpPr>
        <p:spPr/>
        <p:txBody>
          <a:bodyPr/>
          <a:lstStyle>
            <a:lvl1pPr>
              <a:defRPr/>
            </a:lvl1pPr>
          </a:lstStyle>
          <a:p>
            <a:fld id="{BD15DCAB-540E-4EC4-96EA-64905E38DAA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7534A891-829E-4EC4-B1BC-3785A7F7C2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252: Computer Organization</a:t>
            </a:r>
          </a:p>
        </p:txBody>
      </p:sp>
      <p:sp>
        <p:nvSpPr>
          <p:cNvPr id="7" name="Slide Number Placeholder 6"/>
          <p:cNvSpPr>
            <a:spLocks noGrp="1"/>
          </p:cNvSpPr>
          <p:nvPr>
            <p:ph type="sldNum" sz="quarter" idx="12"/>
          </p:nvPr>
        </p:nvSpPr>
        <p:spPr/>
        <p:txBody>
          <a:bodyPr/>
          <a:lstStyle>
            <a:lvl1pPr>
              <a:defRPr/>
            </a:lvl1pPr>
          </a:lstStyle>
          <a:p>
            <a:fld id="{0CA776EC-3B81-4326-AD94-E0EE3D6EFA2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cpe 252: Computer Organization</a:t>
            </a:r>
          </a:p>
        </p:txBody>
      </p:sp>
      <p:sp>
        <p:nvSpPr>
          <p:cNvPr id="9" name="Slide Number Placeholder 8"/>
          <p:cNvSpPr>
            <a:spLocks noGrp="1"/>
          </p:cNvSpPr>
          <p:nvPr>
            <p:ph type="sldNum" sz="quarter" idx="12"/>
          </p:nvPr>
        </p:nvSpPr>
        <p:spPr/>
        <p:txBody>
          <a:bodyPr/>
          <a:lstStyle>
            <a:lvl1pPr>
              <a:defRPr/>
            </a:lvl1pPr>
          </a:lstStyle>
          <a:p>
            <a:fld id="{CFA9799E-C7E5-4B00-A569-83043499377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cpe 252: Computer Organization</a:t>
            </a:r>
          </a:p>
        </p:txBody>
      </p:sp>
      <p:sp>
        <p:nvSpPr>
          <p:cNvPr id="5" name="Slide Number Placeholder 4"/>
          <p:cNvSpPr>
            <a:spLocks noGrp="1"/>
          </p:cNvSpPr>
          <p:nvPr>
            <p:ph type="sldNum" sz="quarter" idx="12"/>
          </p:nvPr>
        </p:nvSpPr>
        <p:spPr/>
        <p:txBody>
          <a:bodyPr/>
          <a:lstStyle>
            <a:lvl1pPr>
              <a:defRPr/>
            </a:lvl1pPr>
          </a:lstStyle>
          <a:p>
            <a:fld id="{8B28C8BD-EDE5-4D48-B0EE-AB36BBD3CE2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cpe 252: Computer Organization</a:t>
            </a:r>
          </a:p>
        </p:txBody>
      </p:sp>
      <p:sp>
        <p:nvSpPr>
          <p:cNvPr id="4" name="Slide Number Placeholder 3"/>
          <p:cNvSpPr>
            <a:spLocks noGrp="1"/>
          </p:cNvSpPr>
          <p:nvPr>
            <p:ph type="sldNum" sz="quarter" idx="12"/>
          </p:nvPr>
        </p:nvSpPr>
        <p:spPr/>
        <p:txBody>
          <a:bodyPr/>
          <a:lstStyle>
            <a:lvl1pPr>
              <a:defRPr/>
            </a:lvl1pPr>
          </a:lstStyle>
          <a:p>
            <a:fld id="{21854B05-66B9-48FF-BDEA-A8EAEA5D957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252: Computer Organization</a:t>
            </a:r>
          </a:p>
        </p:txBody>
      </p:sp>
      <p:sp>
        <p:nvSpPr>
          <p:cNvPr id="7" name="Slide Number Placeholder 6"/>
          <p:cNvSpPr>
            <a:spLocks noGrp="1"/>
          </p:cNvSpPr>
          <p:nvPr>
            <p:ph type="sldNum" sz="quarter" idx="12"/>
          </p:nvPr>
        </p:nvSpPr>
        <p:spPr/>
        <p:txBody>
          <a:bodyPr/>
          <a:lstStyle>
            <a:lvl1pPr>
              <a:defRPr/>
            </a:lvl1pPr>
          </a:lstStyle>
          <a:p>
            <a:fld id="{DE33DED9-4656-4176-BCFF-C346940A44D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252: Computer Organization</a:t>
            </a:r>
          </a:p>
        </p:txBody>
      </p:sp>
      <p:sp>
        <p:nvSpPr>
          <p:cNvPr id="7" name="Slide Number Placeholder 6"/>
          <p:cNvSpPr>
            <a:spLocks noGrp="1"/>
          </p:cNvSpPr>
          <p:nvPr>
            <p:ph type="sldNum" sz="quarter" idx="12"/>
          </p:nvPr>
        </p:nvSpPr>
        <p:spPr/>
        <p:txBody>
          <a:bodyPr/>
          <a:lstStyle>
            <a:lvl1pPr>
              <a:defRPr/>
            </a:lvl1pPr>
          </a:lstStyle>
          <a:p>
            <a:fld id="{F965BCF8-44D7-4925-B424-63EBB68AB33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4678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67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467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cpe 252: Computer Organization</a:t>
            </a:r>
          </a:p>
        </p:txBody>
      </p:sp>
      <p:sp>
        <p:nvSpPr>
          <p:cNvPr id="2467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19AD511-ED07-454D-AAC4-3BF0EA120ED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ctr" rtl="0" fontAlgn="base">
        <a:spcBef>
          <a:spcPct val="0"/>
        </a:spcBef>
        <a:spcAft>
          <a:spcPct val="0"/>
        </a:spcAft>
        <a:defRPr sz="4400">
          <a:solidFill>
            <a:schemeClr val="accent2"/>
          </a:solidFill>
          <a:latin typeface="+mj-lt"/>
          <a:ea typeface="+mj-ea"/>
          <a:cs typeface="+mj-cs"/>
        </a:defRPr>
      </a:lvl1pPr>
      <a:lvl2pPr algn="ctr" rtl="0" fontAlgn="base">
        <a:spcBef>
          <a:spcPct val="0"/>
        </a:spcBef>
        <a:spcAft>
          <a:spcPct val="0"/>
        </a:spcAft>
        <a:defRPr sz="4400">
          <a:solidFill>
            <a:schemeClr val="accent2"/>
          </a:solidFill>
          <a:latin typeface="Arial" charset="0"/>
        </a:defRPr>
      </a:lvl2pPr>
      <a:lvl3pPr algn="ctr" rtl="0" fontAlgn="base">
        <a:spcBef>
          <a:spcPct val="0"/>
        </a:spcBef>
        <a:spcAft>
          <a:spcPct val="0"/>
        </a:spcAft>
        <a:defRPr sz="4400">
          <a:solidFill>
            <a:schemeClr val="accent2"/>
          </a:solidFill>
          <a:latin typeface="Arial" charset="0"/>
        </a:defRPr>
      </a:lvl3pPr>
      <a:lvl4pPr algn="ctr" rtl="0" fontAlgn="base">
        <a:spcBef>
          <a:spcPct val="0"/>
        </a:spcBef>
        <a:spcAft>
          <a:spcPct val="0"/>
        </a:spcAft>
        <a:defRPr sz="4400">
          <a:solidFill>
            <a:schemeClr val="accent2"/>
          </a:solidFill>
          <a:latin typeface="Arial" charset="0"/>
        </a:defRPr>
      </a:lvl4pPr>
      <a:lvl5pPr algn="ctr" rtl="0" fontAlgn="base">
        <a:spcBef>
          <a:spcPct val="0"/>
        </a:spcBef>
        <a:spcAft>
          <a:spcPct val="0"/>
        </a:spcAft>
        <a:defRPr sz="4400">
          <a:solidFill>
            <a:schemeClr val="accent2"/>
          </a:solidFill>
          <a:latin typeface="Arial" charset="0"/>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AE554D-4FD4-704A-7FAF-78801DBAB3B6}"/>
              </a:ext>
            </a:extLst>
          </p:cNvPr>
          <p:cNvSpPr>
            <a:spLocks noGrp="1"/>
          </p:cNvSpPr>
          <p:nvPr>
            <p:ph idx="1"/>
          </p:nvPr>
        </p:nvSpPr>
        <p:spPr>
          <a:xfrm>
            <a:off x="457200" y="2590800"/>
            <a:ext cx="8229600" cy="1066800"/>
          </a:xfrm>
        </p:spPr>
        <p:txBody>
          <a:bodyPr/>
          <a:lstStyle/>
          <a:p>
            <a:pPr marL="0" indent="0" algn="ctr">
              <a:buNone/>
            </a:pPr>
            <a:r>
              <a:rPr lang="en-US" altLang="en-US" sz="6000" b="1" dirty="0">
                <a:solidFill>
                  <a:schemeClr val="accent2">
                    <a:lumMod val="60000"/>
                    <a:lumOff val="40000"/>
                  </a:schemeClr>
                </a:solidFill>
              </a:rPr>
              <a:t>Input and Output</a:t>
            </a:r>
          </a:p>
        </p:txBody>
      </p:sp>
    </p:spTree>
    <p:extLst>
      <p:ext uri="{BB962C8B-B14F-4D97-AF65-F5344CB8AC3E}">
        <p14:creationId xmlns:p14="http://schemas.microsoft.com/office/powerpoint/2010/main" val="102468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F42584A-0579-4764-8DDC-38B0951DB21A}"/>
              </a:ext>
            </a:extLst>
          </p:cNvPr>
          <p:cNvSpPr>
            <a:spLocks noGrp="1"/>
          </p:cNvSpPr>
          <p:nvPr>
            <p:ph type="title"/>
          </p:nvPr>
        </p:nvSpPr>
        <p:spPr/>
        <p:txBody>
          <a:bodyPr/>
          <a:lstStyle/>
          <a:p>
            <a:r>
              <a:rPr lang="en-US" altLang="en-US" dirty="0"/>
              <a:t>Input-Output Transfer (IOP)</a:t>
            </a:r>
          </a:p>
        </p:txBody>
      </p:sp>
      <p:sp>
        <p:nvSpPr>
          <p:cNvPr id="15363" name="Content Placeholder 2">
            <a:extLst>
              <a:ext uri="{FF2B5EF4-FFF2-40B4-BE49-F238E27FC236}">
                <a16:creationId xmlns:a16="http://schemas.microsoft.com/office/drawing/2014/main" id="{E7E97A49-0A59-4B25-9A11-3971BBDE79C3}"/>
              </a:ext>
            </a:extLst>
          </p:cNvPr>
          <p:cNvSpPr>
            <a:spLocks noGrp="1"/>
          </p:cNvSpPr>
          <p:nvPr>
            <p:ph idx="1"/>
          </p:nvPr>
        </p:nvSpPr>
        <p:spPr>
          <a:xfrm>
            <a:off x="214313" y="928688"/>
            <a:ext cx="8686800" cy="5486400"/>
          </a:xfrm>
        </p:spPr>
        <p:txBody>
          <a:bodyPr/>
          <a:lstStyle/>
          <a:p>
            <a:pPr>
              <a:lnSpc>
                <a:spcPct val="150000"/>
              </a:lnSpc>
            </a:pPr>
            <a:endParaRPr lang="en-US" altLang="en-US" sz="1800"/>
          </a:p>
          <a:p>
            <a:pPr>
              <a:lnSpc>
                <a:spcPct val="150000"/>
              </a:lnSpc>
            </a:pPr>
            <a:endParaRPr lang="en-US" altLang="en-US" sz="1800"/>
          </a:p>
        </p:txBody>
      </p:sp>
      <p:pic>
        <p:nvPicPr>
          <p:cNvPr id="15364" name="Picture 3">
            <a:extLst>
              <a:ext uri="{FF2B5EF4-FFF2-40B4-BE49-F238E27FC236}">
                <a16:creationId xmlns:a16="http://schemas.microsoft.com/office/drawing/2014/main" id="{9C225BB2-7C26-4153-A771-5F73F7BBF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844675"/>
            <a:ext cx="684053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A92A36F-A554-4BD9-B671-1F78D2687E83}"/>
              </a:ext>
            </a:extLst>
          </p:cNvPr>
          <p:cNvSpPr>
            <a:spLocks noGrp="1"/>
          </p:cNvSpPr>
          <p:nvPr>
            <p:ph type="title"/>
          </p:nvPr>
        </p:nvSpPr>
        <p:spPr>
          <a:xfrm>
            <a:off x="457200" y="303663"/>
            <a:ext cx="8229600" cy="1143000"/>
          </a:xfrm>
        </p:spPr>
        <p:txBody>
          <a:bodyPr/>
          <a:lstStyle/>
          <a:p>
            <a:r>
              <a:rPr lang="en-US" altLang="en-US" dirty="0"/>
              <a:t>Isolated I/O</a:t>
            </a:r>
          </a:p>
        </p:txBody>
      </p:sp>
      <p:sp>
        <p:nvSpPr>
          <p:cNvPr id="16387" name="Content Placeholder 2">
            <a:extLst>
              <a:ext uri="{FF2B5EF4-FFF2-40B4-BE49-F238E27FC236}">
                <a16:creationId xmlns:a16="http://schemas.microsoft.com/office/drawing/2014/main" id="{BA3B18C0-2A55-4565-88F6-26E26A5DC3CC}"/>
              </a:ext>
            </a:extLst>
          </p:cNvPr>
          <p:cNvSpPr>
            <a:spLocks noGrp="1"/>
          </p:cNvSpPr>
          <p:nvPr>
            <p:ph idx="1"/>
          </p:nvPr>
        </p:nvSpPr>
        <p:spPr>
          <a:xfrm>
            <a:off x="142875" y="1447800"/>
            <a:ext cx="8686800" cy="4967288"/>
          </a:xfrm>
        </p:spPr>
        <p:txBody>
          <a:bodyPr/>
          <a:lstStyle/>
          <a:p>
            <a:pPr algn="just">
              <a:spcBef>
                <a:spcPts val="1200"/>
              </a:spcBef>
              <a:buFont typeface="Wingdings" panose="05000000000000000000" pitchFamily="2" charset="2"/>
              <a:buChar char="q"/>
            </a:pPr>
            <a:r>
              <a:rPr lang="en-US" altLang="en-US" sz="2200" dirty="0"/>
              <a:t>The distinction between memory and I/O transfer is made through separate read and control lines.</a:t>
            </a:r>
          </a:p>
          <a:p>
            <a:pPr algn="just">
              <a:spcBef>
                <a:spcPts val="1200"/>
              </a:spcBef>
              <a:buFont typeface="Wingdings" panose="05000000000000000000" pitchFamily="2" charset="2"/>
              <a:buChar char="q"/>
            </a:pPr>
            <a:r>
              <a:rPr lang="en-US" altLang="en-US" sz="2200" dirty="0"/>
              <a:t>I/O read, and I/O write are enabled during I/O transfer and Memory read/write are enabled during memory transfer.</a:t>
            </a:r>
          </a:p>
          <a:p>
            <a:pPr algn="just">
              <a:spcBef>
                <a:spcPts val="1200"/>
              </a:spcBef>
              <a:buFont typeface="Wingdings" panose="05000000000000000000" pitchFamily="2" charset="2"/>
              <a:buChar char="q"/>
            </a:pPr>
            <a:r>
              <a:rPr lang="en-US" altLang="en-US" sz="2200" dirty="0"/>
              <a:t>In the isolated I/O configuration, CPU have distinct input and output instructions where each of it will be associated with address of the interface register.</a:t>
            </a:r>
          </a:p>
          <a:p>
            <a:pPr algn="just">
              <a:spcBef>
                <a:spcPts val="1200"/>
              </a:spcBef>
              <a:buFont typeface="Wingdings" panose="05000000000000000000" pitchFamily="2" charset="2"/>
              <a:buChar char="q"/>
            </a:pPr>
            <a:r>
              <a:rPr lang="en-US" altLang="en-US" sz="2200" dirty="0"/>
              <a:t>When the CPU fetches and decodes the I/O instruction, it places the address associated with the instruction on the common address lines and enables I/O read or I/O write control line.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2413B22-891B-4A1F-9ED0-929A38CE6D47}"/>
              </a:ext>
            </a:extLst>
          </p:cNvPr>
          <p:cNvSpPr>
            <a:spLocks noGrp="1"/>
          </p:cNvSpPr>
          <p:nvPr>
            <p:ph type="title"/>
          </p:nvPr>
        </p:nvSpPr>
        <p:spPr/>
        <p:txBody>
          <a:bodyPr/>
          <a:lstStyle/>
          <a:p>
            <a:r>
              <a:rPr lang="en-US" altLang="en-US"/>
              <a:t>Isolated I/O</a:t>
            </a:r>
          </a:p>
        </p:txBody>
      </p:sp>
      <p:sp>
        <p:nvSpPr>
          <p:cNvPr id="17411" name="Content Placeholder 2">
            <a:extLst>
              <a:ext uri="{FF2B5EF4-FFF2-40B4-BE49-F238E27FC236}">
                <a16:creationId xmlns:a16="http://schemas.microsoft.com/office/drawing/2014/main" id="{8495F01C-C8EC-4123-A969-7E49FC935D18}"/>
              </a:ext>
            </a:extLst>
          </p:cNvPr>
          <p:cNvSpPr>
            <a:spLocks noGrp="1"/>
          </p:cNvSpPr>
          <p:nvPr>
            <p:ph idx="1"/>
          </p:nvPr>
        </p:nvSpPr>
        <p:spPr>
          <a:xfrm>
            <a:off x="142875" y="1295400"/>
            <a:ext cx="8686800" cy="5119688"/>
          </a:xfrm>
        </p:spPr>
        <p:txBody>
          <a:bodyPr/>
          <a:lstStyle/>
          <a:p>
            <a:pPr algn="just">
              <a:lnSpc>
                <a:spcPct val="150000"/>
              </a:lnSpc>
              <a:spcBef>
                <a:spcPts val="1200"/>
              </a:spcBef>
              <a:buFont typeface="Wingdings" panose="05000000000000000000" pitchFamily="2" charset="2"/>
              <a:buChar char="q"/>
            </a:pPr>
            <a:r>
              <a:rPr lang="en-US" altLang="en-US" sz="2200" dirty="0"/>
              <a:t>When the CPU fetches and decodes the Memory instruction, it places the address associated with the instruction on the common address lines and enables Memory read or Memory write control line.</a:t>
            </a:r>
          </a:p>
          <a:p>
            <a:pPr algn="just">
              <a:lnSpc>
                <a:spcPct val="150000"/>
              </a:lnSpc>
              <a:spcBef>
                <a:spcPts val="1200"/>
              </a:spcBef>
              <a:buFont typeface="Wingdings" panose="05000000000000000000" pitchFamily="2" charset="2"/>
              <a:buChar char="q"/>
            </a:pPr>
            <a:r>
              <a:rPr lang="en-US" altLang="en-US" sz="2200" dirty="0"/>
              <a:t>The isolated I/O method isolates memory and I/O addresses.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20BC468-990C-4880-BE17-A9F504B68549}"/>
              </a:ext>
            </a:extLst>
          </p:cNvPr>
          <p:cNvSpPr>
            <a:spLocks noGrp="1"/>
          </p:cNvSpPr>
          <p:nvPr>
            <p:ph type="title"/>
          </p:nvPr>
        </p:nvSpPr>
        <p:spPr/>
        <p:txBody>
          <a:bodyPr/>
          <a:lstStyle/>
          <a:p>
            <a:r>
              <a:rPr lang="en-US" altLang="en-US" dirty="0"/>
              <a:t>Memory Mapped I/O</a:t>
            </a:r>
          </a:p>
        </p:txBody>
      </p:sp>
      <p:sp>
        <p:nvSpPr>
          <p:cNvPr id="18435" name="Content Placeholder 2">
            <a:extLst>
              <a:ext uri="{FF2B5EF4-FFF2-40B4-BE49-F238E27FC236}">
                <a16:creationId xmlns:a16="http://schemas.microsoft.com/office/drawing/2014/main" id="{D1830C66-9E8C-43E1-9F27-A51DD23355B8}"/>
              </a:ext>
            </a:extLst>
          </p:cNvPr>
          <p:cNvSpPr>
            <a:spLocks noGrp="1"/>
          </p:cNvSpPr>
          <p:nvPr>
            <p:ph idx="1"/>
          </p:nvPr>
        </p:nvSpPr>
        <p:spPr/>
        <p:txBody>
          <a:bodyPr/>
          <a:lstStyle/>
          <a:p>
            <a:pPr algn="just">
              <a:spcBef>
                <a:spcPts val="1200"/>
              </a:spcBef>
              <a:buFont typeface="Wingdings" panose="05000000000000000000" pitchFamily="2" charset="2"/>
              <a:buChar char="q"/>
            </a:pPr>
            <a:r>
              <a:rPr lang="en-US" altLang="en-US" sz="2200" dirty="0"/>
              <a:t>In this configuration, same address space is used for both memory and I/O. </a:t>
            </a:r>
          </a:p>
          <a:p>
            <a:pPr algn="just">
              <a:spcBef>
                <a:spcPts val="1200"/>
              </a:spcBef>
              <a:buFont typeface="Wingdings" panose="05000000000000000000" pitchFamily="2" charset="2"/>
              <a:buChar char="q"/>
            </a:pPr>
            <a:r>
              <a:rPr lang="en-US" altLang="en-US" sz="2200" dirty="0"/>
              <a:t>The computer treats interface register (I/O) as a part of memory system.</a:t>
            </a:r>
          </a:p>
          <a:p>
            <a:pPr algn="just">
              <a:spcBef>
                <a:spcPts val="1200"/>
              </a:spcBef>
              <a:buFont typeface="Wingdings" panose="05000000000000000000" pitchFamily="2" charset="2"/>
              <a:buChar char="q"/>
            </a:pPr>
            <a:r>
              <a:rPr lang="en-US" altLang="en-US" sz="2200" dirty="0"/>
              <a:t>The assigned address cannot be used for storing memory words, which reduces memory address range available.</a:t>
            </a:r>
          </a:p>
          <a:p>
            <a:pPr algn="just">
              <a:spcBef>
                <a:spcPts val="1200"/>
              </a:spcBef>
              <a:buFont typeface="Wingdings" panose="05000000000000000000" pitchFamily="2" charset="2"/>
              <a:buChar char="q"/>
            </a:pPr>
            <a:r>
              <a:rPr lang="en-US" altLang="en-US" sz="2200" dirty="0"/>
              <a:t>In a memory-mapped I/O organization, there are no specific, input or output instruction.</a:t>
            </a:r>
          </a:p>
          <a:p>
            <a:pPr algn="just">
              <a:spcBef>
                <a:spcPts val="1200"/>
              </a:spcBef>
              <a:buFont typeface="Wingdings" panose="05000000000000000000" pitchFamily="2" charset="2"/>
              <a:buChar char="q"/>
            </a:pPr>
            <a:r>
              <a:rPr lang="en-US" altLang="en-US" sz="2200" dirty="0"/>
              <a:t>CPU manipulate I/O data residing in interface registers with the same instruction used to manipulate memory words.</a:t>
            </a:r>
          </a:p>
          <a:p>
            <a:pPr algn="just">
              <a:spcBef>
                <a:spcPts val="1200"/>
              </a:spcBef>
              <a:buFont typeface="Wingdings" panose="05000000000000000000" pitchFamily="2" charset="2"/>
              <a:buChar char="q"/>
            </a:pPr>
            <a:endParaRPr lang="en-US" alt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C0725FD-376A-4210-9F6E-0E2989AD9A22}"/>
              </a:ext>
            </a:extLst>
          </p:cNvPr>
          <p:cNvSpPr>
            <a:spLocks noGrp="1"/>
          </p:cNvSpPr>
          <p:nvPr>
            <p:ph type="title"/>
          </p:nvPr>
        </p:nvSpPr>
        <p:spPr>
          <a:xfrm>
            <a:off x="457200" y="0"/>
            <a:ext cx="8229600" cy="1143000"/>
          </a:xfrm>
        </p:spPr>
        <p:txBody>
          <a:bodyPr/>
          <a:lstStyle/>
          <a:p>
            <a:r>
              <a:rPr lang="en-US" altLang="en-US" dirty="0"/>
              <a:t>Memory Mapped I/O</a:t>
            </a:r>
          </a:p>
        </p:txBody>
      </p:sp>
      <p:pic>
        <p:nvPicPr>
          <p:cNvPr id="19459" name="Picture 2">
            <a:extLst>
              <a:ext uri="{FF2B5EF4-FFF2-40B4-BE49-F238E27FC236}">
                <a16:creationId xmlns:a16="http://schemas.microsoft.com/office/drawing/2014/main" id="{0EB3A447-CEE8-44FC-9B31-2A951D383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1143000"/>
            <a:ext cx="8582025"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82A8B23-351B-49AE-B506-79DA77A23FE3}"/>
              </a:ext>
            </a:extLst>
          </p:cNvPr>
          <p:cNvSpPr>
            <a:spLocks noGrp="1"/>
          </p:cNvSpPr>
          <p:nvPr>
            <p:ph type="title"/>
          </p:nvPr>
        </p:nvSpPr>
        <p:spPr>
          <a:xfrm>
            <a:off x="457200" y="160337"/>
            <a:ext cx="8229600" cy="1143000"/>
          </a:xfrm>
        </p:spPr>
        <p:txBody>
          <a:bodyPr/>
          <a:lstStyle/>
          <a:p>
            <a:r>
              <a:rPr lang="en-US" altLang="en-US" dirty="0"/>
              <a:t>Modes of Transfer</a:t>
            </a:r>
          </a:p>
        </p:txBody>
      </p:sp>
      <p:sp>
        <p:nvSpPr>
          <p:cNvPr id="20483" name="Content Placeholder 2">
            <a:extLst>
              <a:ext uri="{FF2B5EF4-FFF2-40B4-BE49-F238E27FC236}">
                <a16:creationId xmlns:a16="http://schemas.microsoft.com/office/drawing/2014/main" id="{7D36BC0B-7BB3-47BF-A27E-E98BEE4AE818}"/>
              </a:ext>
            </a:extLst>
          </p:cNvPr>
          <p:cNvSpPr>
            <a:spLocks noGrp="1"/>
          </p:cNvSpPr>
          <p:nvPr>
            <p:ph idx="1"/>
          </p:nvPr>
        </p:nvSpPr>
        <p:spPr>
          <a:xfrm>
            <a:off x="457200" y="1166018"/>
            <a:ext cx="8229600" cy="4525963"/>
          </a:xfrm>
        </p:spPr>
        <p:txBody>
          <a:bodyPr/>
          <a:lstStyle/>
          <a:p>
            <a:pPr algn="just"/>
            <a:r>
              <a:rPr lang="en-US" altLang="en-US" sz="2200" dirty="0">
                <a:solidFill>
                  <a:srgbClr val="92D050"/>
                </a:solidFill>
              </a:rPr>
              <a:t>Data transfer between the CPU and the I/O devices may be handled in variety of modes. </a:t>
            </a:r>
            <a:r>
              <a:rPr lang="en-US" altLang="en-US" sz="2200" dirty="0"/>
              <a:t>Some modes use the CPU as an intermediate path and others transfer the data directly to and from the memory unit.</a:t>
            </a:r>
          </a:p>
          <a:p>
            <a:endParaRPr lang="en-US" altLang="en-US" sz="2200" dirty="0"/>
          </a:p>
          <a:p>
            <a:r>
              <a:rPr lang="en-US" altLang="en-US" sz="2200" dirty="0"/>
              <a:t>Data transfer to and from peripherals may be handled in three ways:</a:t>
            </a:r>
          </a:p>
          <a:p>
            <a:pPr lvl="1">
              <a:spcBef>
                <a:spcPts val="100"/>
              </a:spcBef>
            </a:pPr>
            <a:r>
              <a:rPr lang="en-US" altLang="en-US" sz="2200" dirty="0"/>
              <a:t>Programmed I/O</a:t>
            </a:r>
          </a:p>
          <a:p>
            <a:pPr lvl="1">
              <a:spcBef>
                <a:spcPts val="100"/>
              </a:spcBef>
            </a:pPr>
            <a:r>
              <a:rPr lang="en-US" altLang="en-US" sz="2200" dirty="0"/>
              <a:t>Interrupt-initiated I/O</a:t>
            </a:r>
          </a:p>
          <a:p>
            <a:pPr lvl="1">
              <a:spcBef>
                <a:spcPts val="100"/>
              </a:spcBef>
            </a:pPr>
            <a:r>
              <a:rPr lang="en-US" altLang="en-US" sz="2200" dirty="0"/>
              <a:t>Direct Memory Access (DMA)</a:t>
            </a:r>
          </a:p>
          <a:p>
            <a:pPr lvl="1"/>
            <a:endParaRPr lang="en-US" altLang="en-US" sz="2200" dirty="0"/>
          </a:p>
          <a:p>
            <a:pPr lvl="1"/>
            <a:endParaRPr lang="en-US" altLang="en-US"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3C727F8-1334-4F32-8AFA-34BDD697B06E}"/>
              </a:ext>
            </a:extLst>
          </p:cNvPr>
          <p:cNvSpPr>
            <a:spLocks noGrp="1"/>
          </p:cNvSpPr>
          <p:nvPr>
            <p:ph type="title"/>
          </p:nvPr>
        </p:nvSpPr>
        <p:spPr>
          <a:xfrm>
            <a:off x="457200" y="0"/>
            <a:ext cx="8229600" cy="1143000"/>
          </a:xfrm>
        </p:spPr>
        <p:txBody>
          <a:bodyPr/>
          <a:lstStyle/>
          <a:p>
            <a:r>
              <a:rPr lang="en-US" altLang="en-US" dirty="0"/>
              <a:t>Programmed I/O</a:t>
            </a:r>
          </a:p>
        </p:txBody>
      </p:sp>
      <p:sp>
        <p:nvSpPr>
          <p:cNvPr id="21507" name="Content Placeholder 2">
            <a:extLst>
              <a:ext uri="{FF2B5EF4-FFF2-40B4-BE49-F238E27FC236}">
                <a16:creationId xmlns:a16="http://schemas.microsoft.com/office/drawing/2014/main" id="{3F5FF95F-560F-483C-A26B-27E3A57BC341}"/>
              </a:ext>
            </a:extLst>
          </p:cNvPr>
          <p:cNvSpPr>
            <a:spLocks noGrp="1"/>
          </p:cNvSpPr>
          <p:nvPr>
            <p:ph idx="1"/>
          </p:nvPr>
        </p:nvSpPr>
        <p:spPr>
          <a:xfrm>
            <a:off x="152400" y="990601"/>
            <a:ext cx="8686800" cy="3505200"/>
          </a:xfrm>
        </p:spPr>
        <p:txBody>
          <a:bodyPr/>
          <a:lstStyle/>
          <a:p>
            <a:pPr algn="just"/>
            <a:r>
              <a:rPr lang="en-US" altLang="en-US" sz="2000" dirty="0"/>
              <a:t>Programmed I/O operations are the result of I/O instructions. Each data item transfer is initiate by an instruction in the program.</a:t>
            </a:r>
          </a:p>
          <a:p>
            <a:pPr algn="just"/>
            <a:r>
              <a:rPr lang="en-US" altLang="en-US" sz="2000" dirty="0"/>
              <a:t>Usually, the transfer is to and from a CPU register and peripheral. Other instructions are needed to transfer data between memory and CPU.</a:t>
            </a:r>
          </a:p>
          <a:p>
            <a:pPr algn="just"/>
            <a:r>
              <a:rPr lang="en-US" altLang="en-US" sz="2000" dirty="0"/>
              <a:t>Once a data transfer is initiated, the CPU is required to monitor the interface to see when a transfer can again be made.</a:t>
            </a:r>
          </a:p>
          <a:p>
            <a:pPr algn="just"/>
            <a:endParaRPr lang="en-US" altLang="en-US" sz="2000" dirty="0"/>
          </a:p>
        </p:txBody>
      </p:sp>
      <p:pic>
        <p:nvPicPr>
          <p:cNvPr id="2" name="Picture 1">
            <a:extLst>
              <a:ext uri="{FF2B5EF4-FFF2-40B4-BE49-F238E27FC236}">
                <a16:creationId xmlns:a16="http://schemas.microsoft.com/office/drawing/2014/main" id="{EA642597-7E47-2C47-3E9F-3672D55F98AB}"/>
              </a:ext>
            </a:extLst>
          </p:cNvPr>
          <p:cNvPicPr>
            <a:picLocks noChangeAspect="1"/>
          </p:cNvPicPr>
          <p:nvPr/>
        </p:nvPicPr>
        <p:blipFill>
          <a:blip r:embed="rId2"/>
          <a:stretch>
            <a:fillRect/>
          </a:stretch>
        </p:blipFill>
        <p:spPr>
          <a:xfrm>
            <a:off x="2286001" y="3014858"/>
            <a:ext cx="4056508" cy="325306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C396061-03A8-45FE-A957-ABD0AC6A385A}"/>
              </a:ext>
            </a:extLst>
          </p:cNvPr>
          <p:cNvSpPr>
            <a:spLocks noGrp="1"/>
          </p:cNvSpPr>
          <p:nvPr>
            <p:ph type="title"/>
          </p:nvPr>
        </p:nvSpPr>
        <p:spPr/>
        <p:txBody>
          <a:bodyPr/>
          <a:lstStyle/>
          <a:p>
            <a:r>
              <a:rPr lang="en-US" altLang="en-US" dirty="0"/>
              <a:t>Programmed I/O</a:t>
            </a:r>
          </a:p>
        </p:txBody>
      </p:sp>
      <p:pic>
        <p:nvPicPr>
          <p:cNvPr id="22531" name="Picture 2">
            <a:extLst>
              <a:ext uri="{FF2B5EF4-FFF2-40B4-BE49-F238E27FC236}">
                <a16:creationId xmlns:a16="http://schemas.microsoft.com/office/drawing/2014/main" id="{BA97C0B4-5D8E-4420-B887-3E40FBD62A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5081" y="1752600"/>
            <a:ext cx="7346072" cy="37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F424C2A-1DF7-4B47-8F3D-90B7EFEA1654}"/>
              </a:ext>
            </a:extLst>
          </p:cNvPr>
          <p:cNvSpPr>
            <a:spLocks noGrp="1"/>
          </p:cNvSpPr>
          <p:nvPr>
            <p:ph type="title"/>
          </p:nvPr>
        </p:nvSpPr>
        <p:spPr/>
        <p:txBody>
          <a:bodyPr/>
          <a:lstStyle/>
          <a:p>
            <a:r>
              <a:rPr lang="en-US" altLang="en-US" dirty="0">
                <a:solidFill>
                  <a:srgbClr val="FF0000"/>
                </a:solidFill>
              </a:rPr>
              <a:t>Interrupt Initiated I/O</a:t>
            </a:r>
          </a:p>
        </p:txBody>
      </p:sp>
      <p:sp>
        <p:nvSpPr>
          <p:cNvPr id="12291" name="Content Placeholder 2">
            <a:extLst>
              <a:ext uri="{FF2B5EF4-FFF2-40B4-BE49-F238E27FC236}">
                <a16:creationId xmlns:a16="http://schemas.microsoft.com/office/drawing/2014/main" id="{A8512ADC-10D3-4555-BF8F-F6087723F65F}"/>
              </a:ext>
            </a:extLst>
          </p:cNvPr>
          <p:cNvSpPr>
            <a:spLocks noGrp="1"/>
          </p:cNvSpPr>
          <p:nvPr>
            <p:ph idx="1"/>
          </p:nvPr>
        </p:nvSpPr>
        <p:spPr/>
        <p:txBody>
          <a:bodyPr/>
          <a:lstStyle/>
          <a:p>
            <a:pPr algn="just">
              <a:defRPr/>
            </a:pPr>
            <a:r>
              <a:rPr lang="en-US" altLang="en-US" sz="2200" dirty="0">
                <a:ea typeface="굴림" pitchFamily="34" charset="-127"/>
              </a:rPr>
              <a:t>In the programmed I/O CPU stays in program loop until the I/O indicates that it is ready for data transfer.</a:t>
            </a:r>
          </a:p>
          <a:p>
            <a:pPr algn="just">
              <a:defRPr/>
            </a:pPr>
            <a:r>
              <a:rPr lang="en-US" altLang="en-US" sz="2200" dirty="0">
                <a:ea typeface="굴림" pitchFamily="34" charset="-127"/>
              </a:rPr>
              <a:t>This is time consuming process since it makes CPU busy needlessly.</a:t>
            </a:r>
          </a:p>
          <a:p>
            <a:pPr algn="just">
              <a:defRPr/>
            </a:pPr>
            <a:r>
              <a:rPr lang="en-US" altLang="en-US" sz="2200" dirty="0">
                <a:ea typeface="굴림" pitchFamily="34" charset="-127"/>
              </a:rPr>
              <a:t>This can be avoided by using an interrupt facility.</a:t>
            </a:r>
          </a:p>
          <a:p>
            <a:pPr algn="just">
              <a:defRPr/>
            </a:pPr>
            <a:r>
              <a:rPr lang="en-US" altLang="en-US" sz="2200" dirty="0">
                <a:ea typeface="굴림" pitchFamily="34" charset="-127"/>
              </a:rPr>
              <a:t>When the interface determines that device is ready for data transfer, it generates an interrupt request.</a:t>
            </a:r>
          </a:p>
          <a:p>
            <a:pPr algn="just">
              <a:defRPr/>
            </a:pPr>
            <a:r>
              <a:rPr lang="en-US" altLang="en-US" sz="2200" dirty="0">
                <a:ea typeface="굴림" pitchFamily="34" charset="-127"/>
              </a:rPr>
              <a:t>Upon detecting external interrupt signal, the CPU momentarily stops the task it is processing.</a:t>
            </a:r>
          </a:p>
          <a:p>
            <a:pPr algn="just">
              <a:defRPr/>
            </a:pPr>
            <a:r>
              <a:rPr lang="en-US" altLang="en-US" sz="2200" dirty="0">
                <a:ea typeface="굴림" pitchFamily="34" charset="-127"/>
              </a:rPr>
              <a:t>It then branches to fulfill the I/O request and return to the original task.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1FDE5-720F-8BD4-1E59-4AE95EEFC961}"/>
            </a:ext>
          </a:extLst>
        </p:cNvPr>
        <p:cNvGrpSpPr/>
        <p:nvPr/>
      </p:nvGrpSpPr>
      <p:grpSpPr>
        <a:xfrm>
          <a:off x="0" y="0"/>
          <a:ext cx="0" cy="0"/>
          <a:chOff x="0" y="0"/>
          <a:chExt cx="0" cy="0"/>
        </a:xfrm>
      </p:grpSpPr>
      <p:sp>
        <p:nvSpPr>
          <p:cNvPr id="23554" name="Title 1">
            <a:extLst>
              <a:ext uri="{FF2B5EF4-FFF2-40B4-BE49-F238E27FC236}">
                <a16:creationId xmlns:a16="http://schemas.microsoft.com/office/drawing/2014/main" id="{65B515E4-78F0-D079-EA63-00A4E475B499}"/>
              </a:ext>
            </a:extLst>
          </p:cNvPr>
          <p:cNvSpPr>
            <a:spLocks noGrp="1"/>
          </p:cNvSpPr>
          <p:nvPr>
            <p:ph type="title"/>
          </p:nvPr>
        </p:nvSpPr>
        <p:spPr>
          <a:xfrm>
            <a:off x="457200" y="0"/>
            <a:ext cx="8229600" cy="1143000"/>
          </a:xfrm>
        </p:spPr>
        <p:txBody>
          <a:bodyPr/>
          <a:lstStyle/>
          <a:p>
            <a:r>
              <a:rPr lang="en-US" altLang="en-US" dirty="0">
                <a:solidFill>
                  <a:srgbClr val="FF0000"/>
                </a:solidFill>
              </a:rPr>
              <a:t>Interrupt Initiated I/O</a:t>
            </a:r>
          </a:p>
        </p:txBody>
      </p:sp>
      <p:pic>
        <p:nvPicPr>
          <p:cNvPr id="5" name="Picture 4">
            <a:extLst>
              <a:ext uri="{FF2B5EF4-FFF2-40B4-BE49-F238E27FC236}">
                <a16:creationId xmlns:a16="http://schemas.microsoft.com/office/drawing/2014/main" id="{7018E4DB-EFA6-20F3-23E9-A8C6C7963E1F}"/>
              </a:ext>
            </a:extLst>
          </p:cNvPr>
          <p:cNvPicPr>
            <a:picLocks noChangeAspect="1"/>
          </p:cNvPicPr>
          <p:nvPr/>
        </p:nvPicPr>
        <p:blipFill>
          <a:blip r:embed="rId2"/>
          <a:stretch>
            <a:fillRect/>
          </a:stretch>
        </p:blipFill>
        <p:spPr>
          <a:xfrm>
            <a:off x="838200" y="1112293"/>
            <a:ext cx="6934200" cy="5051258"/>
          </a:xfrm>
          <a:prstGeom prst="rect">
            <a:avLst/>
          </a:prstGeom>
        </p:spPr>
      </p:pic>
      <p:sp>
        <p:nvSpPr>
          <p:cNvPr id="6" name="Rectangle 5">
            <a:extLst>
              <a:ext uri="{FF2B5EF4-FFF2-40B4-BE49-F238E27FC236}">
                <a16:creationId xmlns:a16="http://schemas.microsoft.com/office/drawing/2014/main" id="{8C564E34-45AE-55ED-D011-43BE136AAFEB}"/>
              </a:ext>
            </a:extLst>
          </p:cNvPr>
          <p:cNvSpPr/>
          <p:nvPr/>
        </p:nvSpPr>
        <p:spPr>
          <a:xfrm>
            <a:off x="6827292" y="990054"/>
            <a:ext cx="1630907" cy="137214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010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9D1CECF-EBC0-4309-96EB-EFC1CDB169AB}"/>
              </a:ext>
            </a:extLst>
          </p:cNvPr>
          <p:cNvSpPr>
            <a:spLocks noGrp="1"/>
          </p:cNvSpPr>
          <p:nvPr>
            <p:ph type="title"/>
          </p:nvPr>
        </p:nvSpPr>
        <p:spPr/>
        <p:txBody>
          <a:bodyPr/>
          <a:lstStyle/>
          <a:p>
            <a:r>
              <a:rPr lang="en-US" altLang="en-US" dirty="0"/>
              <a:t>Input-Output Organization</a:t>
            </a:r>
          </a:p>
        </p:txBody>
      </p:sp>
      <p:sp>
        <p:nvSpPr>
          <p:cNvPr id="8195" name="Content Placeholder 2">
            <a:extLst>
              <a:ext uri="{FF2B5EF4-FFF2-40B4-BE49-F238E27FC236}">
                <a16:creationId xmlns:a16="http://schemas.microsoft.com/office/drawing/2014/main" id="{7B3528A6-6449-43E8-B133-D6A465CC7EC2}"/>
              </a:ext>
            </a:extLst>
          </p:cNvPr>
          <p:cNvSpPr>
            <a:spLocks noGrp="1"/>
          </p:cNvSpPr>
          <p:nvPr>
            <p:ph idx="1"/>
          </p:nvPr>
        </p:nvSpPr>
        <p:spPr>
          <a:xfrm>
            <a:off x="419669" y="1417638"/>
            <a:ext cx="8229600" cy="4525963"/>
          </a:xfrm>
        </p:spPr>
        <p:txBody>
          <a:bodyPr/>
          <a:lstStyle/>
          <a:p>
            <a:pPr algn="just">
              <a:spcBef>
                <a:spcPts val="600"/>
              </a:spcBef>
              <a:buFont typeface="Wingdings" panose="05000000000000000000" pitchFamily="2" charset="2"/>
              <a:buChar char="q"/>
            </a:pPr>
            <a:r>
              <a:rPr lang="en-US" altLang="en-US" sz="2400" dirty="0"/>
              <a:t>Peripheral Devices: Input &amp; Output devices attached to computer are called Peripheral.</a:t>
            </a:r>
          </a:p>
          <a:p>
            <a:pPr algn="just">
              <a:spcBef>
                <a:spcPts val="600"/>
              </a:spcBef>
              <a:buFont typeface="Wingdings" panose="05000000000000000000" pitchFamily="2" charset="2"/>
              <a:buChar char="q"/>
            </a:pPr>
            <a:r>
              <a:rPr lang="en-US" altLang="en-US" sz="2400" dirty="0"/>
              <a:t>Input and output devices communicate alphanumeric information by using ASCII 7bit code.</a:t>
            </a:r>
          </a:p>
          <a:p>
            <a:pPr algn="just">
              <a:spcBef>
                <a:spcPts val="600"/>
              </a:spcBef>
              <a:buFont typeface="Wingdings" panose="05000000000000000000" pitchFamily="2" charset="2"/>
              <a:buChar char="q"/>
            </a:pPr>
            <a:r>
              <a:rPr lang="en-US" altLang="en-US" sz="2400" dirty="0"/>
              <a:t>To use computer efficiently, large number of programs and data must be prepared in advance for execution with computer.</a:t>
            </a:r>
          </a:p>
          <a:p>
            <a:pPr algn="just">
              <a:spcBef>
                <a:spcPts val="600"/>
              </a:spcBef>
              <a:buFont typeface="Wingdings" panose="05000000000000000000" pitchFamily="2" charset="2"/>
              <a:buChar char="q"/>
            </a:pPr>
            <a:r>
              <a:rPr lang="en-US" altLang="en-US" sz="2400" dirty="0"/>
              <a:t>I/O interface provides a method for transferring information between internal storage and external I/O devices. </a:t>
            </a:r>
          </a:p>
          <a:p>
            <a:pPr lvl="2"/>
            <a:endParaRPr lang="en-US" altLang="en-US" sz="1600" dirty="0"/>
          </a:p>
          <a:p>
            <a:pPr lvl="2"/>
            <a:endParaRPr lang="en-US" altLang="en-US" sz="1600" dirty="0"/>
          </a:p>
          <a:p>
            <a:pPr lvl="2"/>
            <a:endParaRPr lang="en-US" altLang="en-US" sz="1600" dirty="0"/>
          </a:p>
          <a:p>
            <a:pPr lvl="2"/>
            <a:endParaRPr lang="en-US" altLang="en-US" sz="1600" dirty="0"/>
          </a:p>
          <a:p>
            <a:pPr lvl="2"/>
            <a:endParaRPr lang="en-US" altLang="en-US" sz="1600" dirty="0"/>
          </a:p>
          <a:p>
            <a:pPr lvl="2"/>
            <a:endParaRPr lang="en-US" altLang="en-US" sz="1600" dirty="0"/>
          </a:p>
          <a:p>
            <a:pPr lvl="2" algn="just">
              <a:buFont typeface="Monotype Sorts" pitchFamily="2" charset="2"/>
              <a:buNone/>
            </a:pPr>
            <a:endParaRPr lang="en-US" altLang="en-US" sz="1600" dirty="0"/>
          </a:p>
          <a:p>
            <a:pPr lvl="2" algn="just">
              <a:buFont typeface="Monotype Sorts" pitchFamily="2" charset="2"/>
              <a:buNone/>
            </a:pPr>
            <a:endParaRPr lang="en-US" altLang="en-US" sz="1600" dirty="0"/>
          </a:p>
          <a:p>
            <a:pPr lvl="2">
              <a:buFont typeface="Monotype Sorts" pitchFamily="2" charset="2"/>
              <a:buNone/>
            </a:pPr>
            <a:r>
              <a:rPr lang="en-US" altLang="en-US" sz="1600"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29C830D-38B6-43B0-96BD-F0B08953BACC}"/>
              </a:ext>
            </a:extLst>
          </p:cNvPr>
          <p:cNvSpPr>
            <a:spLocks noGrp="1"/>
          </p:cNvSpPr>
          <p:nvPr>
            <p:ph type="title"/>
          </p:nvPr>
        </p:nvSpPr>
        <p:spPr/>
        <p:txBody>
          <a:bodyPr/>
          <a:lstStyle/>
          <a:p>
            <a:r>
              <a:rPr lang="en-US" altLang="en-US" dirty="0">
                <a:solidFill>
                  <a:srgbClr val="FF0000"/>
                </a:solidFill>
              </a:rPr>
              <a:t>Direct</a:t>
            </a:r>
            <a:r>
              <a:rPr lang="en-US" altLang="en-US" dirty="0"/>
              <a:t> </a:t>
            </a:r>
            <a:r>
              <a:rPr lang="en-US" altLang="en-US" dirty="0">
                <a:solidFill>
                  <a:srgbClr val="FF0000"/>
                </a:solidFill>
              </a:rPr>
              <a:t>Memory Access (DMA)</a:t>
            </a:r>
          </a:p>
        </p:txBody>
      </p:sp>
      <p:sp>
        <p:nvSpPr>
          <p:cNvPr id="24579" name="Content Placeholder 2">
            <a:extLst>
              <a:ext uri="{FF2B5EF4-FFF2-40B4-BE49-F238E27FC236}">
                <a16:creationId xmlns:a16="http://schemas.microsoft.com/office/drawing/2014/main" id="{DBF1520B-00AA-4688-81B6-6ED61E72808D}"/>
              </a:ext>
            </a:extLst>
          </p:cNvPr>
          <p:cNvSpPr>
            <a:spLocks noGrp="1"/>
          </p:cNvSpPr>
          <p:nvPr>
            <p:ph idx="1"/>
          </p:nvPr>
        </p:nvSpPr>
        <p:spPr>
          <a:xfrm>
            <a:off x="457200" y="1371600"/>
            <a:ext cx="8229600" cy="4525963"/>
          </a:xfrm>
        </p:spPr>
        <p:txBody>
          <a:bodyPr/>
          <a:lstStyle/>
          <a:p>
            <a:pPr algn="just"/>
            <a:r>
              <a:rPr lang="en-US" altLang="en-US" sz="2200" dirty="0"/>
              <a:t>The transfer of data between a fast storage device such as magnetic disk and memory often limited to the speed of CPU.</a:t>
            </a:r>
          </a:p>
          <a:p>
            <a:pPr algn="just"/>
            <a:r>
              <a:rPr lang="en-US" altLang="en-US" sz="2200" dirty="0"/>
              <a:t>Removing the CPU and letting the peripheral device manage the memory bus directly improve speed of transfer.</a:t>
            </a:r>
          </a:p>
          <a:p>
            <a:pPr algn="just"/>
            <a:r>
              <a:rPr lang="en-US" altLang="en-US" sz="2200" dirty="0"/>
              <a:t>Such transfer technique is called Direct Memory Access (DMA).</a:t>
            </a:r>
          </a:p>
          <a:p>
            <a:pPr algn="just"/>
            <a:r>
              <a:rPr lang="en-US" altLang="en-US" sz="2200" dirty="0"/>
              <a:t>A DMA controller takes over the buses to manage the transfer directly between I/O device and memory.</a:t>
            </a:r>
          </a:p>
          <a:p>
            <a:pPr algn="just"/>
            <a:r>
              <a:rPr lang="en-US" altLang="en-US" sz="2200" dirty="0"/>
              <a:t>During DMA transfer, the CPU is idle and has no control over memory buses.</a:t>
            </a:r>
          </a:p>
          <a:p>
            <a:pPr algn="just"/>
            <a:r>
              <a:rPr lang="en-US" altLang="en-US" sz="2200" dirty="0"/>
              <a:t>By using </a:t>
            </a:r>
            <a:r>
              <a:rPr lang="en-US" altLang="en-US" sz="2200" b="1" dirty="0"/>
              <a:t>Bus Request(BR) </a:t>
            </a:r>
            <a:r>
              <a:rPr lang="en-US" altLang="en-US" sz="2200" dirty="0"/>
              <a:t>and </a:t>
            </a:r>
            <a:r>
              <a:rPr lang="en-US" altLang="en-US" sz="2200" b="1" dirty="0"/>
              <a:t>Bus Grant(BG)</a:t>
            </a:r>
            <a:r>
              <a:rPr lang="en-US" altLang="en-US" sz="2200" dirty="0"/>
              <a:t> the buses are released to DMA controller.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60D807F3-855D-442E-B3C8-50BE6A75DE66}"/>
              </a:ext>
            </a:extLst>
          </p:cNvPr>
          <p:cNvSpPr>
            <a:spLocks noGrp="1"/>
          </p:cNvSpPr>
          <p:nvPr>
            <p:ph type="title"/>
          </p:nvPr>
        </p:nvSpPr>
        <p:spPr>
          <a:xfrm>
            <a:off x="609600" y="-228600"/>
            <a:ext cx="8229600" cy="1143000"/>
          </a:xfrm>
        </p:spPr>
        <p:txBody>
          <a:bodyPr/>
          <a:lstStyle/>
          <a:p>
            <a:r>
              <a:rPr lang="en-US" altLang="en-US" dirty="0">
                <a:solidFill>
                  <a:srgbClr val="FF0000"/>
                </a:solidFill>
              </a:rPr>
              <a:t>DMA</a:t>
            </a:r>
          </a:p>
        </p:txBody>
      </p:sp>
      <p:pic>
        <p:nvPicPr>
          <p:cNvPr id="5" name="Picture 4">
            <a:extLst>
              <a:ext uri="{FF2B5EF4-FFF2-40B4-BE49-F238E27FC236}">
                <a16:creationId xmlns:a16="http://schemas.microsoft.com/office/drawing/2014/main" id="{BB02A3E3-4E04-C81D-A140-3644127D59EA}"/>
              </a:ext>
            </a:extLst>
          </p:cNvPr>
          <p:cNvPicPr>
            <a:picLocks noChangeAspect="1"/>
          </p:cNvPicPr>
          <p:nvPr/>
        </p:nvPicPr>
        <p:blipFill>
          <a:blip r:embed="rId2"/>
          <a:stretch>
            <a:fillRect/>
          </a:stretch>
        </p:blipFill>
        <p:spPr>
          <a:xfrm>
            <a:off x="152400" y="762000"/>
            <a:ext cx="8382000" cy="5438427"/>
          </a:xfrm>
          <a:prstGeom prst="rect">
            <a:avLst/>
          </a:prstGeom>
        </p:spPr>
      </p:pic>
      <p:sp>
        <p:nvSpPr>
          <p:cNvPr id="6" name="Rectangle 5">
            <a:extLst>
              <a:ext uri="{FF2B5EF4-FFF2-40B4-BE49-F238E27FC236}">
                <a16:creationId xmlns:a16="http://schemas.microsoft.com/office/drawing/2014/main" id="{4C32E6D2-F972-53E0-99F5-37AB62E5241D}"/>
              </a:ext>
            </a:extLst>
          </p:cNvPr>
          <p:cNvSpPr/>
          <p:nvPr/>
        </p:nvSpPr>
        <p:spPr>
          <a:xfrm>
            <a:off x="7116170" y="914400"/>
            <a:ext cx="1875430" cy="3200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E6437-063E-0200-3D0B-69E207D84720}"/>
            </a:ext>
          </a:extLst>
        </p:cNvPr>
        <p:cNvGrpSpPr/>
        <p:nvPr/>
      </p:nvGrpSpPr>
      <p:grpSpPr>
        <a:xfrm>
          <a:off x="0" y="0"/>
          <a:ext cx="0" cy="0"/>
          <a:chOff x="0" y="0"/>
          <a:chExt cx="0" cy="0"/>
        </a:xfrm>
      </p:grpSpPr>
      <p:sp>
        <p:nvSpPr>
          <p:cNvPr id="25602" name="Title 1">
            <a:extLst>
              <a:ext uri="{FF2B5EF4-FFF2-40B4-BE49-F238E27FC236}">
                <a16:creationId xmlns:a16="http://schemas.microsoft.com/office/drawing/2014/main" id="{C406352B-B236-203D-41C6-9A705B3749AA}"/>
              </a:ext>
            </a:extLst>
          </p:cNvPr>
          <p:cNvSpPr>
            <a:spLocks noGrp="1"/>
          </p:cNvSpPr>
          <p:nvPr>
            <p:ph type="title"/>
          </p:nvPr>
        </p:nvSpPr>
        <p:spPr>
          <a:xfrm>
            <a:off x="609600" y="0"/>
            <a:ext cx="8229600" cy="1143000"/>
          </a:xfrm>
        </p:spPr>
        <p:txBody>
          <a:bodyPr/>
          <a:lstStyle/>
          <a:p>
            <a:r>
              <a:rPr lang="en-US" altLang="en-US" dirty="0">
                <a:solidFill>
                  <a:srgbClr val="FF0000"/>
                </a:solidFill>
              </a:rPr>
              <a:t>DMA</a:t>
            </a:r>
          </a:p>
        </p:txBody>
      </p:sp>
      <p:sp>
        <p:nvSpPr>
          <p:cNvPr id="25603" name="Content Placeholder 2">
            <a:extLst>
              <a:ext uri="{FF2B5EF4-FFF2-40B4-BE49-F238E27FC236}">
                <a16:creationId xmlns:a16="http://schemas.microsoft.com/office/drawing/2014/main" id="{FA43B8F8-468F-B7B3-1DFF-272AF88BE690}"/>
              </a:ext>
            </a:extLst>
          </p:cNvPr>
          <p:cNvSpPr>
            <a:spLocks noGrp="1"/>
          </p:cNvSpPr>
          <p:nvPr>
            <p:ph idx="1"/>
          </p:nvPr>
        </p:nvSpPr>
        <p:spPr>
          <a:xfrm>
            <a:off x="152400" y="3714750"/>
            <a:ext cx="8686800" cy="2762250"/>
          </a:xfrm>
        </p:spPr>
        <p:txBody>
          <a:bodyPr/>
          <a:lstStyle/>
          <a:p>
            <a:r>
              <a:rPr lang="en-US" altLang="en-US" sz="2200" dirty="0"/>
              <a:t>Data transfer ways:</a:t>
            </a:r>
          </a:p>
          <a:p>
            <a:pPr lvl="1"/>
            <a:endParaRPr lang="en-US" altLang="en-US" sz="2000" dirty="0"/>
          </a:p>
          <a:p>
            <a:pPr lvl="1" algn="just"/>
            <a:r>
              <a:rPr lang="en-US" altLang="en-US" sz="2000" dirty="0"/>
              <a:t>Burst Transfer: Here number of words are transferred in a block. Example: Magnetic disk. </a:t>
            </a:r>
          </a:p>
          <a:p>
            <a:pPr lvl="1" algn="just"/>
            <a:r>
              <a:rPr lang="en-US" altLang="en-US" sz="2000" dirty="0"/>
              <a:t>Cycle stealing: Allows the DMA controller to transfer one data word at a time after it must return the control of buses to CPU.</a:t>
            </a:r>
          </a:p>
        </p:txBody>
      </p:sp>
      <p:pic>
        <p:nvPicPr>
          <p:cNvPr id="25604" name="Picture 2">
            <a:extLst>
              <a:ext uri="{FF2B5EF4-FFF2-40B4-BE49-F238E27FC236}">
                <a16:creationId xmlns:a16="http://schemas.microsoft.com/office/drawing/2014/main" id="{0DD169BB-BA98-3B71-36FA-ED43E4061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066800"/>
            <a:ext cx="660478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extLst>
      <p:ext uri="{BB962C8B-B14F-4D97-AF65-F5344CB8AC3E}">
        <p14:creationId xmlns:p14="http://schemas.microsoft.com/office/powerpoint/2010/main" val="4290825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1BE011D8-9F89-404E-9E03-FEA60D16229F}"/>
              </a:ext>
            </a:extLst>
          </p:cNvPr>
          <p:cNvSpPr>
            <a:spLocks noGrp="1"/>
          </p:cNvSpPr>
          <p:nvPr>
            <p:ph type="title"/>
          </p:nvPr>
        </p:nvSpPr>
        <p:spPr>
          <a:xfrm>
            <a:off x="604838" y="0"/>
            <a:ext cx="7772400" cy="685800"/>
          </a:xfrm>
        </p:spPr>
        <p:txBody>
          <a:bodyPr/>
          <a:lstStyle/>
          <a:p>
            <a:r>
              <a:rPr lang="en-US" altLang="en-US" dirty="0">
                <a:solidFill>
                  <a:srgbClr val="FF0000"/>
                </a:solidFill>
              </a:rPr>
              <a:t>DMA Controller</a:t>
            </a:r>
          </a:p>
        </p:txBody>
      </p:sp>
      <p:pic>
        <p:nvPicPr>
          <p:cNvPr id="26627" name="Picture 4">
            <a:extLst>
              <a:ext uri="{FF2B5EF4-FFF2-40B4-BE49-F238E27FC236}">
                <a16:creationId xmlns:a16="http://schemas.microsoft.com/office/drawing/2014/main" id="{70D76C87-2247-4FD4-8746-B5040F303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22" y="823628"/>
            <a:ext cx="759142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923B2FB-8FD5-4CBC-80C8-6D8969EAC66E}"/>
              </a:ext>
            </a:extLst>
          </p:cNvPr>
          <p:cNvSpPr>
            <a:spLocks noGrp="1"/>
          </p:cNvSpPr>
          <p:nvPr>
            <p:ph type="title"/>
          </p:nvPr>
        </p:nvSpPr>
        <p:spPr/>
        <p:txBody>
          <a:bodyPr/>
          <a:lstStyle/>
          <a:p>
            <a:r>
              <a:rPr lang="en-US" altLang="en-US" dirty="0">
                <a:solidFill>
                  <a:srgbClr val="FF0000"/>
                </a:solidFill>
              </a:rPr>
              <a:t>Initialization of DMA</a:t>
            </a:r>
          </a:p>
        </p:txBody>
      </p:sp>
      <p:sp>
        <p:nvSpPr>
          <p:cNvPr id="27651" name="Content Placeholder 2">
            <a:extLst>
              <a:ext uri="{FF2B5EF4-FFF2-40B4-BE49-F238E27FC236}">
                <a16:creationId xmlns:a16="http://schemas.microsoft.com/office/drawing/2014/main" id="{DAC68471-F2C8-4306-A477-0B533B889117}"/>
              </a:ext>
            </a:extLst>
          </p:cNvPr>
          <p:cNvSpPr>
            <a:spLocks noGrp="1"/>
          </p:cNvSpPr>
          <p:nvPr>
            <p:ph idx="1"/>
          </p:nvPr>
        </p:nvSpPr>
        <p:spPr/>
        <p:txBody>
          <a:bodyPr/>
          <a:lstStyle/>
          <a:p>
            <a:pPr algn="just"/>
            <a:r>
              <a:rPr lang="en-US" altLang="en-US" sz="2200" dirty="0"/>
              <a:t>The CPU initializes the DMA by sending the following information through the data bus.</a:t>
            </a:r>
          </a:p>
          <a:p>
            <a:pPr lvl="1" algn="just"/>
            <a:endParaRPr lang="en-US" altLang="en-US" sz="2000" dirty="0"/>
          </a:p>
          <a:p>
            <a:pPr lvl="1" algn="just"/>
            <a:r>
              <a:rPr lang="en-US" altLang="en-US" sz="2000" dirty="0"/>
              <a:t>The starting address of the memory block where data are available(for read) or where data are to be stored(for write).</a:t>
            </a:r>
          </a:p>
          <a:p>
            <a:pPr lvl="1" algn="just"/>
            <a:endParaRPr lang="en-US" altLang="en-US" sz="2000" dirty="0"/>
          </a:p>
          <a:p>
            <a:pPr lvl="1" algn="just"/>
            <a:r>
              <a:rPr lang="en-US" altLang="en-US" sz="2000" dirty="0"/>
              <a:t>The word count, which is the number of words in the memory block.</a:t>
            </a:r>
          </a:p>
          <a:p>
            <a:pPr lvl="1" algn="just"/>
            <a:endParaRPr lang="en-US" altLang="en-US" sz="2000" dirty="0"/>
          </a:p>
          <a:p>
            <a:pPr lvl="1" algn="just"/>
            <a:r>
              <a:rPr lang="en-US" altLang="en-US" sz="2000" dirty="0"/>
              <a:t>Control to specify the mode of transfer such as read or write.</a:t>
            </a:r>
          </a:p>
          <a:p>
            <a:pPr lvl="1" algn="just"/>
            <a:endParaRPr lang="en-US" altLang="en-US" sz="2000" dirty="0"/>
          </a:p>
          <a:p>
            <a:pPr lvl="1" algn="just"/>
            <a:r>
              <a:rPr lang="en-US" altLang="en-US" sz="2000" dirty="0"/>
              <a:t>A control to start the DMA transfer.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FACE1CD5-5025-496D-A8DA-C9A7910C2978}"/>
              </a:ext>
            </a:extLst>
          </p:cNvPr>
          <p:cNvSpPr>
            <a:spLocks noGrp="1"/>
          </p:cNvSpPr>
          <p:nvPr>
            <p:ph type="title"/>
          </p:nvPr>
        </p:nvSpPr>
        <p:spPr>
          <a:xfrm>
            <a:off x="457200" y="103993"/>
            <a:ext cx="8229600" cy="1143000"/>
          </a:xfrm>
        </p:spPr>
        <p:txBody>
          <a:bodyPr/>
          <a:lstStyle/>
          <a:p>
            <a:r>
              <a:rPr lang="en-US" altLang="en-US" dirty="0">
                <a:solidFill>
                  <a:srgbClr val="FF0000"/>
                </a:solidFill>
              </a:rPr>
              <a:t>Bus Arbitration</a:t>
            </a:r>
          </a:p>
        </p:txBody>
      </p:sp>
      <p:sp>
        <p:nvSpPr>
          <p:cNvPr id="29699" name="Content Placeholder 2">
            <a:extLst>
              <a:ext uri="{FF2B5EF4-FFF2-40B4-BE49-F238E27FC236}">
                <a16:creationId xmlns:a16="http://schemas.microsoft.com/office/drawing/2014/main" id="{1D09BD7F-C256-4581-80AB-649DF801C9B9}"/>
              </a:ext>
            </a:extLst>
          </p:cNvPr>
          <p:cNvSpPr>
            <a:spLocks noGrp="1"/>
          </p:cNvSpPr>
          <p:nvPr>
            <p:ph idx="1"/>
          </p:nvPr>
        </p:nvSpPr>
        <p:spPr>
          <a:xfrm>
            <a:off x="571500" y="1066800"/>
            <a:ext cx="8205788" cy="2928937"/>
          </a:xfrm>
        </p:spPr>
        <p:txBody>
          <a:bodyPr/>
          <a:lstStyle/>
          <a:p>
            <a:pPr algn="just"/>
            <a:r>
              <a:rPr lang="en-US" altLang="en-US" sz="2400" dirty="0"/>
              <a:t>The device that is allowed to initiate data transfers on the bus at any given time is called Bus master.</a:t>
            </a:r>
          </a:p>
          <a:p>
            <a:pPr algn="just"/>
            <a:r>
              <a:rPr lang="en-US" altLang="en-US" sz="2400" dirty="0"/>
              <a:t>Bus arbitration is the process by which the next device becomes Bus master and will do the data transfer. </a:t>
            </a:r>
          </a:p>
          <a:p>
            <a:pPr algn="just"/>
            <a:r>
              <a:rPr lang="en-US" altLang="en-US" sz="2400" dirty="0"/>
              <a:t>Two approaches: Centralized Arbitration and Distributed Arbitration.</a:t>
            </a:r>
          </a:p>
          <a:p>
            <a:endParaRPr lang="en-US" altLang="en-US" sz="2400" dirty="0"/>
          </a:p>
        </p:txBody>
      </p:sp>
      <p:pic>
        <p:nvPicPr>
          <p:cNvPr id="29700" name="Picture 3">
            <a:extLst>
              <a:ext uri="{FF2B5EF4-FFF2-40B4-BE49-F238E27FC236}">
                <a16:creationId xmlns:a16="http://schemas.microsoft.com/office/drawing/2014/main" id="{B2D2001E-652A-42E0-9828-8950BDBD6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581400"/>
            <a:ext cx="68580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FA177-4A50-9E22-2D4A-33749DBB2CE1}"/>
            </a:ext>
          </a:extLst>
        </p:cNvPr>
        <p:cNvGrpSpPr/>
        <p:nvPr/>
      </p:nvGrpSpPr>
      <p:grpSpPr>
        <a:xfrm>
          <a:off x="0" y="0"/>
          <a:ext cx="0" cy="0"/>
          <a:chOff x="0" y="0"/>
          <a:chExt cx="0" cy="0"/>
        </a:xfrm>
      </p:grpSpPr>
      <p:sp>
        <p:nvSpPr>
          <p:cNvPr id="30722" name="Title 1">
            <a:extLst>
              <a:ext uri="{FF2B5EF4-FFF2-40B4-BE49-F238E27FC236}">
                <a16:creationId xmlns:a16="http://schemas.microsoft.com/office/drawing/2014/main" id="{B1C4AD7A-9258-47B0-C651-3FADAEE60509}"/>
              </a:ext>
            </a:extLst>
          </p:cNvPr>
          <p:cNvSpPr>
            <a:spLocks noGrp="1"/>
          </p:cNvSpPr>
          <p:nvPr>
            <p:ph type="title"/>
          </p:nvPr>
        </p:nvSpPr>
        <p:spPr>
          <a:xfrm>
            <a:off x="457199" y="-228600"/>
            <a:ext cx="8229600" cy="1143000"/>
          </a:xfrm>
        </p:spPr>
        <p:txBody>
          <a:bodyPr/>
          <a:lstStyle/>
          <a:p>
            <a:r>
              <a:rPr lang="en-US" altLang="en-US" dirty="0">
                <a:solidFill>
                  <a:srgbClr val="FF0000"/>
                </a:solidFill>
              </a:rPr>
              <a:t>Interrupt</a:t>
            </a:r>
          </a:p>
        </p:txBody>
      </p:sp>
      <p:sp>
        <p:nvSpPr>
          <p:cNvPr id="30723" name="Content Placeholder 2">
            <a:extLst>
              <a:ext uri="{FF2B5EF4-FFF2-40B4-BE49-F238E27FC236}">
                <a16:creationId xmlns:a16="http://schemas.microsoft.com/office/drawing/2014/main" id="{B69FFBB0-07BB-F82D-4B67-AB77D94F0A15}"/>
              </a:ext>
            </a:extLst>
          </p:cNvPr>
          <p:cNvSpPr>
            <a:spLocks noGrp="1"/>
          </p:cNvSpPr>
          <p:nvPr>
            <p:ph idx="1"/>
          </p:nvPr>
        </p:nvSpPr>
        <p:spPr>
          <a:xfrm>
            <a:off x="326231" y="828675"/>
            <a:ext cx="8491537" cy="4886325"/>
          </a:xfrm>
        </p:spPr>
        <p:txBody>
          <a:bodyPr/>
          <a:lstStyle/>
          <a:p>
            <a:pPr algn="just">
              <a:spcBef>
                <a:spcPts val="1800"/>
              </a:spcBef>
            </a:pPr>
            <a:r>
              <a:rPr lang="en-US" altLang="en-US" sz="2400" b="1" dirty="0">
                <a:solidFill>
                  <a:schemeClr val="accent2">
                    <a:lumMod val="60000"/>
                    <a:lumOff val="40000"/>
                  </a:schemeClr>
                </a:solidFill>
              </a:rPr>
              <a:t>An interrupt in a system is a signal that causes the computer to stop its current task and perform a predefined routine called an interrupt handler. </a:t>
            </a:r>
          </a:p>
          <a:p>
            <a:pPr>
              <a:spcBef>
                <a:spcPts val="1800"/>
              </a:spcBef>
            </a:pPr>
            <a:r>
              <a:rPr lang="en-US" altLang="en-US" sz="2400" dirty="0"/>
              <a:t>Types of Interrupt are:</a:t>
            </a:r>
          </a:p>
          <a:p>
            <a:pPr lvl="1" algn="just">
              <a:spcBef>
                <a:spcPts val="1800"/>
              </a:spcBef>
            </a:pPr>
            <a:r>
              <a:rPr lang="en-US" altLang="en-US" sz="2400" b="1" dirty="0">
                <a:solidFill>
                  <a:schemeClr val="tx1"/>
                </a:solidFill>
              </a:rPr>
              <a:t>External Interrupt</a:t>
            </a:r>
            <a:r>
              <a:rPr lang="en-US" altLang="en-US" sz="2400" dirty="0">
                <a:solidFill>
                  <a:schemeClr val="tx1"/>
                </a:solidFill>
              </a:rPr>
              <a:t>: It comes from I/O devices, from timing device, or from any other external source.</a:t>
            </a:r>
          </a:p>
          <a:p>
            <a:pPr lvl="1" algn="just">
              <a:spcBef>
                <a:spcPts val="1200"/>
              </a:spcBef>
            </a:pPr>
            <a:r>
              <a:rPr lang="en-US" altLang="en-US" sz="2400" b="1" dirty="0">
                <a:solidFill>
                  <a:schemeClr val="tx1"/>
                </a:solidFill>
              </a:rPr>
              <a:t>Internal Interrupt</a:t>
            </a:r>
            <a:r>
              <a:rPr lang="en-US" altLang="en-US" sz="2400" dirty="0">
                <a:solidFill>
                  <a:schemeClr val="tx1"/>
                </a:solidFill>
              </a:rPr>
              <a:t>: It includes register overflow, invalid operation code, stack overflow etc.</a:t>
            </a:r>
          </a:p>
          <a:p>
            <a:pPr lvl="1" algn="just">
              <a:spcBef>
                <a:spcPts val="1200"/>
              </a:spcBef>
            </a:pPr>
            <a:r>
              <a:rPr lang="en-US" altLang="en-US" sz="2400" b="1" dirty="0">
                <a:solidFill>
                  <a:schemeClr val="tx1"/>
                </a:solidFill>
              </a:rPr>
              <a:t>Software Interrupt or Hardware Interrupt</a:t>
            </a:r>
            <a:r>
              <a:rPr lang="en-US" altLang="en-US" sz="2400" dirty="0">
                <a:solidFill>
                  <a:schemeClr val="tx1"/>
                </a:solidFill>
              </a:rPr>
              <a:t>: External and Internal interrupts are initiated from signals that occur in the hardware of the CPU. </a:t>
            </a:r>
            <a:r>
              <a:rPr lang="en-US" altLang="en-US" sz="2400" i="1" dirty="0">
                <a:solidFill>
                  <a:schemeClr val="tx1"/>
                </a:solidFill>
              </a:rPr>
              <a:t>A software interrupt is initiated by executing an instruction.</a:t>
            </a:r>
          </a:p>
        </p:txBody>
      </p:sp>
    </p:spTree>
    <p:extLst>
      <p:ext uri="{BB962C8B-B14F-4D97-AF65-F5344CB8AC3E}">
        <p14:creationId xmlns:p14="http://schemas.microsoft.com/office/powerpoint/2010/main" val="3696531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6B726EF-FA18-4899-8374-8F8D551E483C}"/>
              </a:ext>
            </a:extLst>
          </p:cNvPr>
          <p:cNvSpPr>
            <a:spLocks noGrp="1"/>
          </p:cNvSpPr>
          <p:nvPr>
            <p:ph type="title"/>
          </p:nvPr>
        </p:nvSpPr>
        <p:spPr>
          <a:xfrm>
            <a:off x="457199" y="0"/>
            <a:ext cx="8229600" cy="1143000"/>
          </a:xfrm>
        </p:spPr>
        <p:txBody>
          <a:bodyPr/>
          <a:lstStyle/>
          <a:p>
            <a:r>
              <a:rPr lang="en-US" altLang="en-US" dirty="0">
                <a:solidFill>
                  <a:srgbClr val="FF0000"/>
                </a:solidFill>
              </a:rPr>
              <a:t>Types of Interrupt</a:t>
            </a:r>
          </a:p>
        </p:txBody>
      </p:sp>
      <p:sp>
        <p:nvSpPr>
          <p:cNvPr id="30723" name="Content Placeholder 2">
            <a:extLst>
              <a:ext uri="{FF2B5EF4-FFF2-40B4-BE49-F238E27FC236}">
                <a16:creationId xmlns:a16="http://schemas.microsoft.com/office/drawing/2014/main" id="{160FF395-76C6-44CD-8062-8623C8E40DFD}"/>
              </a:ext>
            </a:extLst>
          </p:cNvPr>
          <p:cNvSpPr>
            <a:spLocks noGrp="1"/>
          </p:cNvSpPr>
          <p:nvPr>
            <p:ph idx="1"/>
          </p:nvPr>
        </p:nvSpPr>
        <p:spPr>
          <a:xfrm>
            <a:off x="326230" y="1143000"/>
            <a:ext cx="8491537" cy="4886325"/>
          </a:xfrm>
        </p:spPr>
        <p:txBody>
          <a:bodyPr/>
          <a:lstStyle/>
          <a:p>
            <a:pPr lvl="1" algn="just">
              <a:spcBef>
                <a:spcPts val="1200"/>
              </a:spcBef>
            </a:pPr>
            <a:r>
              <a:rPr lang="en-US" altLang="en-US" sz="2400" b="1" dirty="0">
                <a:solidFill>
                  <a:schemeClr val="tx1"/>
                </a:solidFill>
              </a:rPr>
              <a:t>Maskable and Non-maskable Interrupt</a:t>
            </a:r>
            <a:r>
              <a:rPr lang="en-US" altLang="en-US" sz="2400" dirty="0">
                <a:solidFill>
                  <a:schemeClr val="tx1"/>
                </a:solidFill>
              </a:rPr>
              <a:t>: An interrupt that can be disabled or ignored by the instructions of CPU are called as Maskable Interrupt. The interrupt that can not be disabled or ignored are called as Non-Maskable Interrupt. </a:t>
            </a:r>
            <a:r>
              <a:rPr lang="en-US" altLang="en-US" sz="2400" i="1" dirty="0">
                <a:solidFill>
                  <a:schemeClr val="tx1"/>
                </a:solidFill>
              </a:rPr>
              <a:t>.</a:t>
            </a:r>
          </a:p>
          <a:p>
            <a:pPr lvl="1" algn="just">
              <a:spcBef>
                <a:spcPts val="1200"/>
              </a:spcBef>
            </a:pPr>
            <a:r>
              <a:rPr lang="en-US" altLang="en-US" sz="2400" b="1" dirty="0">
                <a:solidFill>
                  <a:schemeClr val="tx1"/>
                </a:solidFill>
              </a:rPr>
              <a:t>Priority Interrupt</a:t>
            </a:r>
            <a:r>
              <a:rPr lang="en-US" altLang="en-US" sz="2400" dirty="0">
                <a:solidFill>
                  <a:schemeClr val="tx1"/>
                </a:solidFill>
              </a:rPr>
              <a:t>: In case several sources will request service simultaneously, in this case system must decide which device to service first. For ex: Polling, Daisy Chain</a:t>
            </a:r>
            <a:r>
              <a:rPr lang="en-US" altLang="en-US" sz="2400" dirty="0"/>
              <a:t>.</a:t>
            </a:r>
            <a:endParaRPr lang="en-US" altLang="en-US" sz="2400"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EF710AE-9DEC-48DB-B331-15B1A56BE5C2}"/>
              </a:ext>
            </a:extLst>
          </p:cNvPr>
          <p:cNvSpPr>
            <a:spLocks noGrp="1"/>
          </p:cNvSpPr>
          <p:nvPr>
            <p:ph type="title"/>
          </p:nvPr>
        </p:nvSpPr>
        <p:spPr>
          <a:xfrm>
            <a:off x="457200" y="14193"/>
            <a:ext cx="8229600" cy="1143000"/>
          </a:xfrm>
        </p:spPr>
        <p:txBody>
          <a:bodyPr/>
          <a:lstStyle/>
          <a:p>
            <a:r>
              <a:rPr lang="en-US" altLang="en-US" dirty="0">
                <a:solidFill>
                  <a:srgbClr val="FF0000"/>
                </a:solidFill>
              </a:rPr>
              <a:t>Buses</a:t>
            </a:r>
          </a:p>
        </p:txBody>
      </p:sp>
      <p:sp>
        <p:nvSpPr>
          <p:cNvPr id="31747" name="Content Placeholder 2">
            <a:extLst>
              <a:ext uri="{FF2B5EF4-FFF2-40B4-BE49-F238E27FC236}">
                <a16:creationId xmlns:a16="http://schemas.microsoft.com/office/drawing/2014/main" id="{683F34EB-ADC0-4AAF-AF8A-4E318FFAE618}"/>
              </a:ext>
            </a:extLst>
          </p:cNvPr>
          <p:cNvSpPr>
            <a:spLocks noGrp="1"/>
          </p:cNvSpPr>
          <p:nvPr>
            <p:ph idx="1"/>
          </p:nvPr>
        </p:nvSpPr>
        <p:spPr>
          <a:xfrm>
            <a:off x="228600" y="1406265"/>
            <a:ext cx="8686800" cy="1938338"/>
          </a:xfrm>
        </p:spPr>
        <p:txBody>
          <a:bodyPr/>
          <a:lstStyle/>
          <a:p>
            <a:r>
              <a:rPr lang="en-US" altLang="en-US" sz="2400" dirty="0"/>
              <a:t>Data Bus: Bi-directional and transfers data.</a:t>
            </a:r>
          </a:p>
          <a:p>
            <a:r>
              <a:rPr lang="en-US" altLang="en-US" sz="2400" dirty="0"/>
              <a:t>Address Bus: Uni-directional and sends the address.</a:t>
            </a:r>
          </a:p>
          <a:p>
            <a:r>
              <a:rPr lang="en-US" altLang="en-US" sz="2400" dirty="0"/>
              <a:t>Control Bus: R/W, BR,BG etc.</a:t>
            </a:r>
          </a:p>
          <a:p>
            <a:r>
              <a:rPr lang="en-US" altLang="en-US" sz="2400" dirty="0"/>
              <a:t>Bus Structure: Single bus</a:t>
            </a:r>
          </a:p>
          <a:p>
            <a:endParaRPr lang="en-US" altLang="en-US" dirty="0"/>
          </a:p>
        </p:txBody>
      </p:sp>
      <p:pic>
        <p:nvPicPr>
          <p:cNvPr id="31748" name="Picture 4">
            <a:extLst>
              <a:ext uri="{FF2B5EF4-FFF2-40B4-BE49-F238E27FC236}">
                <a16:creationId xmlns:a16="http://schemas.microsoft.com/office/drawing/2014/main" id="{4721AEC6-FAC3-4C5C-8B63-AF283911E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519085"/>
            <a:ext cx="4686300" cy="181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49462DF-EBB1-452F-B193-486D10A9C473}"/>
              </a:ext>
            </a:extLst>
          </p:cNvPr>
          <p:cNvSpPr>
            <a:spLocks noGrp="1"/>
          </p:cNvSpPr>
          <p:nvPr>
            <p:ph type="title"/>
          </p:nvPr>
        </p:nvSpPr>
        <p:spPr>
          <a:xfrm>
            <a:off x="457200" y="66675"/>
            <a:ext cx="8229600" cy="1143000"/>
          </a:xfrm>
        </p:spPr>
        <p:txBody>
          <a:bodyPr/>
          <a:lstStyle/>
          <a:p>
            <a:r>
              <a:rPr lang="en-US" altLang="en-US" dirty="0">
                <a:solidFill>
                  <a:srgbClr val="FF0000"/>
                </a:solidFill>
              </a:rPr>
              <a:t>Buses</a:t>
            </a:r>
          </a:p>
        </p:txBody>
      </p:sp>
      <p:pic>
        <p:nvPicPr>
          <p:cNvPr id="7170" name="Picture 2" descr="Bus organization of 8085 microprocessor - GeeksforGeeks">
            <a:extLst>
              <a:ext uri="{FF2B5EF4-FFF2-40B4-BE49-F238E27FC236}">
                <a16:creationId xmlns:a16="http://schemas.microsoft.com/office/drawing/2014/main" id="{55E6F22F-9EF6-671B-CDA5-EA873FF3CA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14462"/>
            <a:ext cx="7162800" cy="4029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5DD415-20EF-1130-126D-57EFC8FD0D4E}"/>
              </a:ext>
            </a:extLst>
          </p:cNvPr>
          <p:cNvPicPr>
            <a:picLocks noChangeAspect="1"/>
          </p:cNvPicPr>
          <p:nvPr/>
        </p:nvPicPr>
        <p:blipFill>
          <a:blip r:embed="rId2"/>
          <a:stretch>
            <a:fillRect/>
          </a:stretch>
        </p:blipFill>
        <p:spPr>
          <a:xfrm>
            <a:off x="1716783" y="1524000"/>
            <a:ext cx="5710434" cy="4579404"/>
          </a:xfrm>
          <a:prstGeom prst="rect">
            <a:avLst/>
          </a:prstGeom>
        </p:spPr>
      </p:pic>
      <p:sp>
        <p:nvSpPr>
          <p:cNvPr id="2" name="Title 1">
            <a:extLst>
              <a:ext uri="{FF2B5EF4-FFF2-40B4-BE49-F238E27FC236}">
                <a16:creationId xmlns:a16="http://schemas.microsoft.com/office/drawing/2014/main" id="{68E8918C-29DF-896C-BC9F-E99A7813BA34}"/>
              </a:ext>
            </a:extLst>
          </p:cNvPr>
          <p:cNvSpPr>
            <a:spLocks noGrp="1"/>
          </p:cNvSpPr>
          <p:nvPr>
            <p:ph type="title"/>
          </p:nvPr>
        </p:nvSpPr>
        <p:spPr>
          <a:xfrm>
            <a:off x="457200" y="274638"/>
            <a:ext cx="8229600" cy="1143000"/>
          </a:xfrm>
        </p:spPr>
        <p:txBody>
          <a:bodyPr/>
          <a:lstStyle/>
          <a:p>
            <a:r>
              <a:rPr lang="en-US" altLang="en-US" dirty="0"/>
              <a:t>Input-Output Organization</a:t>
            </a:r>
          </a:p>
        </p:txBody>
      </p:sp>
    </p:spTree>
    <p:extLst>
      <p:ext uri="{BB962C8B-B14F-4D97-AF65-F5344CB8AC3E}">
        <p14:creationId xmlns:p14="http://schemas.microsoft.com/office/powerpoint/2010/main" val="2337455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30E5E3FD-E0D8-4272-BB42-2638D0C08BA0}"/>
              </a:ext>
            </a:extLst>
          </p:cNvPr>
          <p:cNvSpPr>
            <a:spLocks noGrp="1"/>
          </p:cNvSpPr>
          <p:nvPr>
            <p:ph type="title"/>
          </p:nvPr>
        </p:nvSpPr>
        <p:spPr/>
        <p:txBody>
          <a:bodyPr/>
          <a:lstStyle/>
          <a:p>
            <a:r>
              <a:rPr lang="en-US" altLang="en-US" dirty="0">
                <a:solidFill>
                  <a:srgbClr val="FF0000"/>
                </a:solidFill>
              </a:rPr>
              <a:t>Synchronous or Asynchronous Data Transfer</a:t>
            </a:r>
          </a:p>
        </p:txBody>
      </p:sp>
      <p:sp>
        <p:nvSpPr>
          <p:cNvPr id="33795" name="Content Placeholder 2">
            <a:extLst>
              <a:ext uri="{FF2B5EF4-FFF2-40B4-BE49-F238E27FC236}">
                <a16:creationId xmlns:a16="http://schemas.microsoft.com/office/drawing/2014/main" id="{4FB19CDE-64E8-47D4-B811-E531346B3289}"/>
              </a:ext>
            </a:extLst>
          </p:cNvPr>
          <p:cNvSpPr>
            <a:spLocks noGrp="1"/>
          </p:cNvSpPr>
          <p:nvPr>
            <p:ph idx="1"/>
          </p:nvPr>
        </p:nvSpPr>
        <p:spPr>
          <a:xfrm>
            <a:off x="228600" y="1600200"/>
            <a:ext cx="8686800" cy="4581525"/>
          </a:xfrm>
        </p:spPr>
        <p:txBody>
          <a:bodyPr/>
          <a:lstStyle/>
          <a:p>
            <a:pPr algn="just"/>
            <a:r>
              <a:rPr lang="en-US" altLang="en-US" sz="2400" dirty="0"/>
              <a:t>Internal operations in a digital system are synchronized by means of clock pulses supplied by common pulse generator.</a:t>
            </a:r>
          </a:p>
          <a:p>
            <a:pPr algn="just"/>
            <a:r>
              <a:rPr lang="en-US" altLang="en-US" sz="2400" dirty="0"/>
              <a:t>If the registers in the interface share a common clock with the CPU registers, the transfer is synchronous.</a:t>
            </a:r>
          </a:p>
          <a:p>
            <a:pPr algn="just"/>
            <a:r>
              <a:rPr lang="en-US" altLang="en-US" sz="2400" dirty="0"/>
              <a:t>Asynchronous data transfer requires that control signals be transmitted between communicating units to indicate the time at which data is being transmitted.</a:t>
            </a:r>
          </a:p>
          <a:p>
            <a:pPr algn="just"/>
            <a:r>
              <a:rPr lang="en-US" altLang="en-US" sz="2400" dirty="0"/>
              <a:t>Asynchronous data transfer can be accomplished by Strobe &amp; Handshaking.</a:t>
            </a:r>
          </a:p>
          <a:p>
            <a:endParaRPr lang="en-US" altLang="en-US" sz="2400" dirty="0"/>
          </a:p>
          <a:p>
            <a:endParaRPr lang="en-US" altLang="en-US" sz="2400" dirty="0"/>
          </a:p>
          <a:p>
            <a:endParaRPr lang="en-US"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1F96922-37AB-4E0D-8B78-F9C170BE013B}"/>
              </a:ext>
            </a:extLst>
          </p:cNvPr>
          <p:cNvSpPr>
            <a:spLocks noGrp="1"/>
          </p:cNvSpPr>
          <p:nvPr>
            <p:ph type="title"/>
          </p:nvPr>
        </p:nvSpPr>
        <p:spPr>
          <a:xfrm>
            <a:off x="457199" y="-304800"/>
            <a:ext cx="8229600" cy="1143000"/>
          </a:xfrm>
        </p:spPr>
        <p:txBody>
          <a:bodyPr/>
          <a:lstStyle/>
          <a:p>
            <a:r>
              <a:rPr lang="en-US" altLang="en-US" dirty="0">
                <a:solidFill>
                  <a:srgbClr val="FF0000"/>
                </a:solidFill>
              </a:rPr>
              <a:t>Strobe Control</a:t>
            </a:r>
          </a:p>
        </p:txBody>
      </p:sp>
      <p:sp>
        <p:nvSpPr>
          <p:cNvPr id="34819" name="Content Placeholder 2">
            <a:extLst>
              <a:ext uri="{FF2B5EF4-FFF2-40B4-BE49-F238E27FC236}">
                <a16:creationId xmlns:a16="http://schemas.microsoft.com/office/drawing/2014/main" id="{B377C476-9F5E-4564-9664-485D3F222CDA}"/>
              </a:ext>
            </a:extLst>
          </p:cNvPr>
          <p:cNvSpPr>
            <a:spLocks noGrp="1"/>
          </p:cNvSpPr>
          <p:nvPr>
            <p:ph idx="1"/>
          </p:nvPr>
        </p:nvSpPr>
        <p:spPr>
          <a:xfrm>
            <a:off x="427630" y="471488"/>
            <a:ext cx="8686800" cy="1357312"/>
          </a:xfrm>
        </p:spPr>
        <p:txBody>
          <a:bodyPr/>
          <a:lstStyle/>
          <a:p>
            <a:r>
              <a:rPr lang="en-US" altLang="en-US" dirty="0"/>
              <a:t>Strobe control: </a:t>
            </a:r>
          </a:p>
          <a:p>
            <a:pPr lvl="1" algn="just">
              <a:spcBef>
                <a:spcPts val="1200"/>
              </a:spcBef>
            </a:pPr>
            <a:r>
              <a:rPr lang="en-US" altLang="en-US" sz="2000" dirty="0"/>
              <a:t>It employs single control line to time for each transfer.</a:t>
            </a:r>
          </a:p>
          <a:p>
            <a:pPr lvl="1" algn="just">
              <a:spcBef>
                <a:spcPts val="600"/>
              </a:spcBef>
            </a:pPr>
            <a:r>
              <a:rPr lang="en-US" altLang="en-US" sz="2000" dirty="0"/>
              <a:t>It can be activated either by source or destination unit. </a:t>
            </a:r>
          </a:p>
          <a:p>
            <a:pPr lvl="1" algn="just">
              <a:spcBef>
                <a:spcPts val="600"/>
              </a:spcBef>
            </a:pPr>
            <a:endParaRPr lang="en-US" altLang="en-US" sz="2000" dirty="0"/>
          </a:p>
          <a:p>
            <a:pPr lvl="1" algn="just">
              <a:spcBef>
                <a:spcPts val="600"/>
              </a:spcBef>
            </a:pPr>
            <a:endParaRPr lang="en-US" altLang="en-US" sz="2000" dirty="0"/>
          </a:p>
          <a:p>
            <a:pPr lvl="1" algn="just">
              <a:spcBef>
                <a:spcPts val="600"/>
              </a:spcBef>
            </a:pPr>
            <a:endParaRPr lang="en-US" altLang="en-US" sz="2000" dirty="0"/>
          </a:p>
          <a:p>
            <a:pPr lvl="1" algn="just">
              <a:spcBef>
                <a:spcPts val="600"/>
              </a:spcBef>
            </a:pPr>
            <a:endParaRPr lang="en-US" altLang="en-US" sz="2000" dirty="0"/>
          </a:p>
          <a:p>
            <a:pPr lvl="1" algn="just">
              <a:spcBef>
                <a:spcPts val="600"/>
              </a:spcBef>
            </a:pPr>
            <a:endParaRPr lang="en-US" altLang="en-US" sz="2000" dirty="0"/>
          </a:p>
          <a:p>
            <a:pPr lvl="1" algn="just">
              <a:spcBef>
                <a:spcPts val="600"/>
              </a:spcBef>
            </a:pPr>
            <a:endParaRPr lang="en-US" altLang="en-US" sz="2000" dirty="0"/>
          </a:p>
          <a:p>
            <a:pPr lvl="1" algn="just">
              <a:spcBef>
                <a:spcPts val="600"/>
              </a:spcBef>
            </a:pPr>
            <a:endParaRPr lang="en-US" altLang="en-US" sz="2000" dirty="0"/>
          </a:p>
          <a:p>
            <a:pPr algn="just">
              <a:spcBef>
                <a:spcPts val="600"/>
              </a:spcBef>
            </a:pPr>
            <a:endParaRPr lang="en-US" altLang="en-US" sz="2400" dirty="0"/>
          </a:p>
          <a:p>
            <a:pPr algn="just">
              <a:spcBef>
                <a:spcPts val="600"/>
              </a:spcBef>
            </a:pPr>
            <a:r>
              <a:rPr lang="en-US" altLang="en-US" sz="2400" b="1" dirty="0"/>
              <a:t>Disadvantage: </a:t>
            </a:r>
          </a:p>
          <a:p>
            <a:pPr lvl="1" algn="just">
              <a:spcBef>
                <a:spcPts val="600"/>
              </a:spcBef>
            </a:pPr>
            <a:r>
              <a:rPr lang="en-US" altLang="en-US" sz="2000" dirty="0"/>
              <a:t>No Acknowledgement</a:t>
            </a:r>
          </a:p>
          <a:p>
            <a:endParaRPr lang="en-US" altLang="en-US" dirty="0"/>
          </a:p>
          <a:p>
            <a:endParaRPr lang="en-US" altLang="en-US" dirty="0"/>
          </a:p>
        </p:txBody>
      </p:sp>
      <p:pic>
        <p:nvPicPr>
          <p:cNvPr id="34820" name="Picture 4">
            <a:extLst>
              <a:ext uri="{FF2B5EF4-FFF2-40B4-BE49-F238E27FC236}">
                <a16:creationId xmlns:a16="http://schemas.microsoft.com/office/drawing/2014/main" id="{7D399D30-5D7C-4F00-9F1D-439802D8D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71676"/>
            <a:ext cx="5138737" cy="2882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C308542E-5A9B-44F8-B8C8-6C7C6B193ED6}"/>
              </a:ext>
            </a:extLst>
          </p:cNvPr>
          <p:cNvSpPr>
            <a:spLocks noGrp="1"/>
          </p:cNvSpPr>
          <p:nvPr>
            <p:ph type="title"/>
          </p:nvPr>
        </p:nvSpPr>
        <p:spPr>
          <a:xfrm>
            <a:off x="457200" y="0"/>
            <a:ext cx="8229600" cy="1143000"/>
          </a:xfrm>
        </p:spPr>
        <p:txBody>
          <a:bodyPr/>
          <a:lstStyle/>
          <a:p>
            <a:r>
              <a:rPr lang="en-US" altLang="en-US" dirty="0">
                <a:solidFill>
                  <a:srgbClr val="FF0000"/>
                </a:solidFill>
              </a:rPr>
              <a:t>Handshaking</a:t>
            </a:r>
            <a:r>
              <a:rPr lang="en-US" altLang="en-US" b="1" dirty="0"/>
              <a:t> </a:t>
            </a:r>
          </a:p>
        </p:txBody>
      </p:sp>
      <p:pic>
        <p:nvPicPr>
          <p:cNvPr id="35843" name="Picture 3">
            <a:extLst>
              <a:ext uri="{FF2B5EF4-FFF2-40B4-BE49-F238E27FC236}">
                <a16:creationId xmlns:a16="http://schemas.microsoft.com/office/drawing/2014/main" id="{F1D0FEF2-9603-4730-A08E-949237947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94" y="1295400"/>
            <a:ext cx="7643812" cy="494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157E486-DBD6-48DB-9895-BDB08A169281}"/>
              </a:ext>
            </a:extLst>
          </p:cNvPr>
          <p:cNvSpPr>
            <a:spLocks noGrp="1"/>
          </p:cNvSpPr>
          <p:nvPr>
            <p:ph type="title"/>
          </p:nvPr>
        </p:nvSpPr>
        <p:spPr/>
        <p:txBody>
          <a:bodyPr/>
          <a:lstStyle/>
          <a:p>
            <a:r>
              <a:rPr lang="en-US" altLang="en-US"/>
              <a:t>Input-Output Interface</a:t>
            </a:r>
          </a:p>
        </p:txBody>
      </p:sp>
      <p:sp>
        <p:nvSpPr>
          <p:cNvPr id="9219" name="Content Placeholder 2">
            <a:extLst>
              <a:ext uri="{FF2B5EF4-FFF2-40B4-BE49-F238E27FC236}">
                <a16:creationId xmlns:a16="http://schemas.microsoft.com/office/drawing/2014/main" id="{3F737A7A-0DCF-4DDE-9C59-5D054A038E23}"/>
              </a:ext>
            </a:extLst>
          </p:cNvPr>
          <p:cNvSpPr>
            <a:spLocks noGrp="1"/>
          </p:cNvSpPr>
          <p:nvPr>
            <p:ph idx="1"/>
          </p:nvPr>
        </p:nvSpPr>
        <p:spPr>
          <a:xfrm>
            <a:off x="457200" y="1385793"/>
            <a:ext cx="8229600" cy="4525963"/>
          </a:xfrm>
        </p:spPr>
        <p:txBody>
          <a:bodyPr/>
          <a:lstStyle/>
          <a:p>
            <a:pPr algn="just">
              <a:lnSpc>
                <a:spcPct val="150000"/>
              </a:lnSpc>
              <a:spcBef>
                <a:spcPts val="600"/>
              </a:spcBef>
              <a:buFont typeface="Wingdings" panose="05000000000000000000" pitchFamily="2" charset="2"/>
              <a:buChar char="q"/>
            </a:pPr>
            <a:r>
              <a:rPr lang="en-US" altLang="en-US" sz="2200" dirty="0"/>
              <a:t>The purpose of interfacing are as follows:</a:t>
            </a:r>
          </a:p>
          <a:p>
            <a:pPr lvl="1" algn="just">
              <a:lnSpc>
                <a:spcPct val="150000"/>
              </a:lnSpc>
              <a:spcBef>
                <a:spcPts val="600"/>
              </a:spcBef>
            </a:pPr>
            <a:r>
              <a:rPr lang="en-US" altLang="en-US" sz="2000" dirty="0"/>
              <a:t>Peripherals are electromechanical &amp; electromagnetic devices and are interacting with electronics devices(CPU).</a:t>
            </a:r>
          </a:p>
          <a:p>
            <a:pPr lvl="1" algn="just">
              <a:lnSpc>
                <a:spcPct val="150000"/>
              </a:lnSpc>
              <a:spcBef>
                <a:spcPts val="600"/>
              </a:spcBef>
            </a:pPr>
            <a:r>
              <a:rPr lang="en-US" altLang="en-US" sz="2000" dirty="0"/>
              <a:t>Data transfer rate of peripherals is usually slower than transfer rate of CPU.</a:t>
            </a:r>
          </a:p>
          <a:p>
            <a:pPr lvl="1" algn="just">
              <a:lnSpc>
                <a:spcPct val="150000"/>
              </a:lnSpc>
              <a:spcBef>
                <a:spcPts val="600"/>
              </a:spcBef>
            </a:pPr>
            <a:r>
              <a:rPr lang="en-US" altLang="en-US" sz="2000" dirty="0"/>
              <a:t>Data codes and formats in peripherals differ from word format in CPU</a:t>
            </a:r>
          </a:p>
          <a:p>
            <a:pPr lvl="1" algn="just">
              <a:lnSpc>
                <a:spcPct val="150000"/>
              </a:lnSpc>
              <a:spcBef>
                <a:spcPts val="600"/>
              </a:spcBef>
            </a:pPr>
            <a:r>
              <a:rPr lang="en-US" altLang="en-US" sz="2000" dirty="0"/>
              <a:t>Operating modes of peripherals are different from each other and each one must be controlled without disturbing other.</a:t>
            </a:r>
          </a:p>
          <a:p>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338FC8F-C91A-4334-A318-804DB085ECBD}"/>
              </a:ext>
            </a:extLst>
          </p:cNvPr>
          <p:cNvSpPr>
            <a:spLocks noGrp="1"/>
          </p:cNvSpPr>
          <p:nvPr>
            <p:ph type="title"/>
          </p:nvPr>
        </p:nvSpPr>
        <p:spPr/>
        <p:txBody>
          <a:bodyPr/>
          <a:lstStyle/>
          <a:p>
            <a:r>
              <a:rPr lang="en-US" altLang="en-US"/>
              <a:t>Input-Output Interface</a:t>
            </a:r>
            <a:endParaRPr lang="en-IN" altLang="en-US"/>
          </a:p>
        </p:txBody>
      </p:sp>
      <p:sp>
        <p:nvSpPr>
          <p:cNvPr id="10243" name="Content Placeholder 2">
            <a:extLst>
              <a:ext uri="{FF2B5EF4-FFF2-40B4-BE49-F238E27FC236}">
                <a16:creationId xmlns:a16="http://schemas.microsoft.com/office/drawing/2014/main" id="{0BCED186-E3BD-459A-A450-6B074FD1C975}"/>
              </a:ext>
            </a:extLst>
          </p:cNvPr>
          <p:cNvSpPr>
            <a:spLocks noGrp="1"/>
          </p:cNvSpPr>
          <p:nvPr>
            <p:ph idx="1"/>
          </p:nvPr>
        </p:nvSpPr>
        <p:spPr/>
        <p:txBody>
          <a:bodyPr/>
          <a:lstStyle/>
          <a:p>
            <a:pPr algn="just">
              <a:lnSpc>
                <a:spcPct val="150000"/>
              </a:lnSpc>
              <a:spcBef>
                <a:spcPts val="600"/>
              </a:spcBef>
              <a:buClr>
                <a:srgbClr val="FF0000"/>
              </a:buClr>
              <a:buSzTx/>
              <a:buFont typeface="Wingdings" panose="05000000000000000000" pitchFamily="2" charset="2"/>
              <a:buChar char="q"/>
            </a:pPr>
            <a:r>
              <a:rPr lang="en-US" altLang="en-US" sz="2200" dirty="0"/>
              <a:t>To resolve these differences, computer system includes Interface units between CPU and peripherals to supervise and synchronize all input and output transfers.</a:t>
            </a:r>
          </a:p>
          <a:p>
            <a:pPr algn="just">
              <a:lnSpc>
                <a:spcPct val="150000"/>
              </a:lnSpc>
              <a:spcBef>
                <a:spcPts val="600"/>
              </a:spcBef>
              <a:buClr>
                <a:srgbClr val="FF0000"/>
              </a:buClr>
              <a:buSzTx/>
              <a:buFont typeface="Wingdings" panose="05000000000000000000" pitchFamily="2" charset="2"/>
              <a:buChar char="q"/>
            </a:pPr>
            <a:r>
              <a:rPr lang="en-US" altLang="en-US" sz="2200" dirty="0"/>
              <a:t>Each peripheral has its own controller that operates a particular electromechanical device.</a:t>
            </a:r>
          </a:p>
          <a:p>
            <a:pPr algn="just">
              <a:lnSpc>
                <a:spcPct val="150000"/>
              </a:lnSpc>
              <a:spcBef>
                <a:spcPts val="600"/>
              </a:spcBef>
              <a:buClr>
                <a:srgbClr val="FF0000"/>
              </a:buClr>
              <a:buSzTx/>
              <a:buFont typeface="Wingdings" panose="05000000000000000000" pitchFamily="2" charset="2"/>
              <a:buChar char="q"/>
            </a:pPr>
            <a:r>
              <a:rPr lang="en-US" altLang="en-US" sz="2200" dirty="0"/>
              <a:t>To communicate with a particular device, the processor places a device address on the address lines.</a:t>
            </a:r>
            <a:endParaRPr lang="en-US" altLang="en-US" sz="2200" dirty="0">
              <a:latin typeface="Times New Roman" panose="02020603050405020304" pitchFamily="18" charset="0"/>
            </a:endParaRPr>
          </a:p>
          <a:p>
            <a:pPr>
              <a:spcBef>
                <a:spcPct val="0"/>
              </a:spcBef>
              <a:buClr>
                <a:srgbClr val="FF0000"/>
              </a:buClr>
              <a:buSzTx/>
              <a:buFont typeface="Wingdings" panose="05000000000000000000" pitchFamily="2" charset="2"/>
              <a:buChar char="§"/>
            </a:pPr>
            <a:endParaRPr lang="en-US" altLang="en-US" sz="3600" dirty="0"/>
          </a:p>
          <a:p>
            <a:pPr>
              <a:spcBef>
                <a:spcPct val="0"/>
              </a:spcBef>
              <a:buClr>
                <a:srgbClr val="FF0000"/>
              </a:buClr>
              <a:buSzTx/>
              <a:buFont typeface="Wingdings" panose="05000000000000000000" pitchFamily="2" charset="2"/>
              <a:buChar char="§"/>
            </a:pPr>
            <a:endParaRPr lang="en-US" altLang="en-US" dirty="0"/>
          </a:p>
          <a:p>
            <a:pPr>
              <a:spcBef>
                <a:spcPct val="0"/>
              </a:spcBef>
              <a:buClr>
                <a:srgbClr val="FF0000"/>
              </a:buClr>
              <a:buSzTx/>
              <a:buFont typeface="Wingdings" panose="05000000000000000000" pitchFamily="2" charset="2"/>
              <a:buChar char="§"/>
            </a:pPr>
            <a:endParaRPr lang="en-US" altLang="en-US" dirty="0"/>
          </a:p>
          <a:p>
            <a:endParaRPr lang="en-I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C99A634-892D-4442-BCEA-C328CF45CAE5}"/>
              </a:ext>
            </a:extLst>
          </p:cNvPr>
          <p:cNvSpPr>
            <a:spLocks noGrp="1"/>
          </p:cNvSpPr>
          <p:nvPr>
            <p:ph type="title"/>
          </p:nvPr>
        </p:nvSpPr>
        <p:spPr/>
        <p:txBody>
          <a:bodyPr/>
          <a:lstStyle/>
          <a:p>
            <a:r>
              <a:rPr lang="en-US" altLang="en-US" dirty="0"/>
              <a:t>Input-Output Interface</a:t>
            </a:r>
          </a:p>
        </p:txBody>
      </p:sp>
      <p:pic>
        <p:nvPicPr>
          <p:cNvPr id="11267" name="Picture 2">
            <a:extLst>
              <a:ext uri="{FF2B5EF4-FFF2-40B4-BE49-F238E27FC236}">
                <a16:creationId xmlns:a16="http://schemas.microsoft.com/office/drawing/2014/main" id="{49AFBDC5-4BDE-47CC-9C53-6E1EA5DDB4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1196975"/>
            <a:ext cx="7296150" cy="4319588"/>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864EB10F-B00D-4E1F-9AE4-B0F662292251}"/>
              </a:ext>
            </a:extLst>
          </p:cNvPr>
          <p:cNvSpPr>
            <a:spLocks noGrp="1"/>
          </p:cNvSpPr>
          <p:nvPr>
            <p:ph type="title"/>
          </p:nvPr>
        </p:nvSpPr>
        <p:spPr>
          <a:xfrm>
            <a:off x="457200" y="-76200"/>
            <a:ext cx="8229600" cy="1143000"/>
          </a:xfrm>
        </p:spPr>
        <p:txBody>
          <a:bodyPr/>
          <a:lstStyle/>
          <a:p>
            <a:r>
              <a:rPr lang="en-US" altLang="en-US" dirty="0"/>
              <a:t>Input-Output Interface</a:t>
            </a:r>
          </a:p>
        </p:txBody>
      </p:sp>
      <p:sp>
        <p:nvSpPr>
          <p:cNvPr id="12291" name="Content Placeholder 2">
            <a:extLst>
              <a:ext uri="{FF2B5EF4-FFF2-40B4-BE49-F238E27FC236}">
                <a16:creationId xmlns:a16="http://schemas.microsoft.com/office/drawing/2014/main" id="{9E685001-EC68-4D6C-9A6A-9B96D26A411C}"/>
              </a:ext>
            </a:extLst>
          </p:cNvPr>
          <p:cNvSpPr>
            <a:spLocks noGrp="1"/>
          </p:cNvSpPr>
          <p:nvPr>
            <p:ph idx="1"/>
          </p:nvPr>
        </p:nvSpPr>
        <p:spPr>
          <a:xfrm>
            <a:off x="457200" y="1066800"/>
            <a:ext cx="8229600" cy="4525963"/>
          </a:xfrm>
        </p:spPr>
        <p:txBody>
          <a:bodyPr/>
          <a:lstStyle/>
          <a:p>
            <a:pPr algn="just">
              <a:spcBef>
                <a:spcPts val="600"/>
              </a:spcBef>
              <a:buFont typeface="Wingdings" panose="05000000000000000000" pitchFamily="2" charset="2"/>
              <a:buChar char="q"/>
            </a:pPr>
            <a:r>
              <a:rPr lang="en-US" altLang="en-US" sz="2200" dirty="0"/>
              <a:t>When the interface detects its own address, it activates path between bus lines and the device. </a:t>
            </a:r>
          </a:p>
          <a:p>
            <a:pPr algn="just">
              <a:spcBef>
                <a:spcPts val="600"/>
              </a:spcBef>
              <a:buFont typeface="Wingdings" panose="05000000000000000000" pitchFamily="2" charset="2"/>
              <a:buChar char="q"/>
            </a:pPr>
            <a:r>
              <a:rPr lang="en-US" altLang="en-US" sz="2200" dirty="0"/>
              <a:t>At the time address is made available in address lines, the processor provides function code(I/O command) in the control lines.</a:t>
            </a:r>
          </a:p>
          <a:p>
            <a:pPr algn="just">
              <a:spcBef>
                <a:spcPts val="600"/>
              </a:spcBef>
              <a:buFont typeface="Wingdings" panose="05000000000000000000" pitchFamily="2" charset="2"/>
              <a:buChar char="q"/>
            </a:pPr>
            <a:r>
              <a:rPr lang="en-US" altLang="en-US" sz="2200" dirty="0"/>
              <a:t>Types of I/O command:</a:t>
            </a:r>
          </a:p>
          <a:p>
            <a:pPr algn="just">
              <a:spcBef>
                <a:spcPts val="600"/>
              </a:spcBef>
              <a:buFont typeface="Wingdings" panose="05000000000000000000" pitchFamily="2" charset="2"/>
              <a:buChar char="Ø"/>
            </a:pPr>
            <a:r>
              <a:rPr lang="en-US" altLang="en-US" sz="2200" dirty="0">
                <a:solidFill>
                  <a:srgbClr val="0070C0"/>
                </a:solidFill>
              </a:rPr>
              <a:t>Control command</a:t>
            </a:r>
            <a:r>
              <a:rPr lang="en-US" altLang="en-US" sz="2200" dirty="0"/>
              <a:t>: To activate and inform what to do.</a:t>
            </a:r>
          </a:p>
          <a:p>
            <a:pPr algn="just">
              <a:spcBef>
                <a:spcPts val="600"/>
              </a:spcBef>
              <a:buFont typeface="Wingdings" panose="05000000000000000000" pitchFamily="2" charset="2"/>
              <a:buChar char="Ø"/>
            </a:pPr>
            <a:r>
              <a:rPr lang="en-US" altLang="en-US" sz="2200" dirty="0">
                <a:solidFill>
                  <a:srgbClr val="0070C0"/>
                </a:solidFill>
              </a:rPr>
              <a:t>Status command</a:t>
            </a:r>
            <a:r>
              <a:rPr lang="en-US" altLang="en-US" sz="2200" dirty="0"/>
              <a:t>: To test various status conditions.</a:t>
            </a:r>
          </a:p>
          <a:p>
            <a:pPr algn="just">
              <a:spcBef>
                <a:spcPts val="600"/>
              </a:spcBef>
              <a:buFont typeface="Wingdings" panose="05000000000000000000" pitchFamily="2" charset="2"/>
              <a:buChar char="Ø"/>
            </a:pPr>
            <a:r>
              <a:rPr lang="en-US" altLang="en-US" sz="2200" dirty="0">
                <a:solidFill>
                  <a:srgbClr val="0070C0"/>
                </a:solidFill>
              </a:rPr>
              <a:t>Data Output command</a:t>
            </a:r>
            <a:r>
              <a:rPr lang="en-US" altLang="en-US" sz="2200" dirty="0"/>
              <a:t>: It causes the transfer of data from bus into one of its registers.</a:t>
            </a:r>
          </a:p>
          <a:p>
            <a:pPr algn="just">
              <a:spcBef>
                <a:spcPts val="600"/>
              </a:spcBef>
              <a:buFont typeface="Wingdings" panose="05000000000000000000" pitchFamily="2" charset="2"/>
              <a:buChar char="Ø"/>
            </a:pPr>
            <a:r>
              <a:rPr lang="en-US" altLang="en-US" sz="2200" dirty="0">
                <a:solidFill>
                  <a:srgbClr val="0070C0"/>
                </a:solidFill>
              </a:rPr>
              <a:t>Data Input Command</a:t>
            </a:r>
            <a:r>
              <a:rPr lang="en-US" altLang="en-US" sz="2200" dirty="0"/>
              <a:t>: Interface receives data from peripheral and places them on buffer register where it is put into data lines.</a:t>
            </a:r>
          </a:p>
          <a:p>
            <a:endParaRPr lang="en-US" alt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A794DA4-7BE6-4A04-AD55-9C96A941E0DA}"/>
              </a:ext>
            </a:extLst>
          </p:cNvPr>
          <p:cNvSpPr>
            <a:spLocks noGrp="1"/>
          </p:cNvSpPr>
          <p:nvPr>
            <p:ph type="title"/>
          </p:nvPr>
        </p:nvSpPr>
        <p:spPr/>
        <p:txBody>
          <a:bodyPr/>
          <a:lstStyle/>
          <a:p>
            <a:r>
              <a:rPr lang="en-US" altLang="en-US" dirty="0"/>
              <a:t>I/O versus Memory Bus</a:t>
            </a:r>
          </a:p>
        </p:txBody>
      </p:sp>
      <p:sp>
        <p:nvSpPr>
          <p:cNvPr id="13315" name="Content Placeholder 2">
            <a:extLst>
              <a:ext uri="{FF2B5EF4-FFF2-40B4-BE49-F238E27FC236}">
                <a16:creationId xmlns:a16="http://schemas.microsoft.com/office/drawing/2014/main" id="{DF244794-EC54-4D8F-8B0D-4AD5EA9738FE}"/>
              </a:ext>
            </a:extLst>
          </p:cNvPr>
          <p:cNvSpPr>
            <a:spLocks noGrp="1"/>
          </p:cNvSpPr>
          <p:nvPr>
            <p:ph idx="1"/>
          </p:nvPr>
        </p:nvSpPr>
        <p:spPr>
          <a:xfrm>
            <a:off x="445827" y="1295400"/>
            <a:ext cx="8229600" cy="4525963"/>
          </a:xfrm>
        </p:spPr>
        <p:txBody>
          <a:bodyPr/>
          <a:lstStyle/>
          <a:p>
            <a:pPr algn="just">
              <a:lnSpc>
                <a:spcPct val="150000"/>
              </a:lnSpc>
              <a:spcBef>
                <a:spcPts val="600"/>
              </a:spcBef>
              <a:buFont typeface="Wingdings" panose="05000000000000000000" pitchFamily="2" charset="2"/>
              <a:buChar char="q"/>
            </a:pPr>
            <a:r>
              <a:rPr lang="en-US" altLang="en-US" sz="2200" dirty="0"/>
              <a:t>In addition to communicating to I/O, processor must also communicate with memory unit.</a:t>
            </a:r>
          </a:p>
          <a:p>
            <a:pPr algn="just">
              <a:lnSpc>
                <a:spcPct val="150000"/>
              </a:lnSpc>
              <a:spcBef>
                <a:spcPts val="600"/>
              </a:spcBef>
              <a:buFont typeface="Wingdings" panose="05000000000000000000" pitchFamily="2" charset="2"/>
              <a:buChar char="q"/>
            </a:pPr>
            <a:r>
              <a:rPr lang="en-US" altLang="en-US" sz="2200" dirty="0"/>
              <a:t>There are three ways that computer buses can be used to communicate with memory and I/O: </a:t>
            </a:r>
          </a:p>
          <a:p>
            <a:pPr lvl="1" algn="just">
              <a:lnSpc>
                <a:spcPct val="150000"/>
              </a:lnSpc>
              <a:buFont typeface="Wingdings" panose="05000000000000000000" pitchFamily="2" charset="2"/>
              <a:buChar char="v"/>
            </a:pPr>
            <a:r>
              <a:rPr lang="en-US" altLang="en-US" sz="2000" dirty="0">
                <a:solidFill>
                  <a:schemeClr val="accent6">
                    <a:lumMod val="40000"/>
                    <a:lumOff val="60000"/>
                  </a:schemeClr>
                </a:solidFill>
              </a:rPr>
              <a:t>Use two separate buses, one for memory and one for I/O. (IOP)</a:t>
            </a:r>
          </a:p>
          <a:p>
            <a:pPr lvl="1" algn="just">
              <a:lnSpc>
                <a:spcPct val="150000"/>
              </a:lnSpc>
              <a:buFont typeface="Wingdings" panose="05000000000000000000" pitchFamily="2" charset="2"/>
              <a:buChar char="v"/>
            </a:pPr>
            <a:r>
              <a:rPr lang="en-US" altLang="en-US" sz="2000" dirty="0">
                <a:solidFill>
                  <a:schemeClr val="accent6">
                    <a:lumMod val="40000"/>
                    <a:lumOff val="60000"/>
                  </a:schemeClr>
                </a:solidFill>
              </a:rPr>
              <a:t>Use one common bus for both memory and I/O but have separate control lines for each. (Isolated I/O)</a:t>
            </a:r>
          </a:p>
          <a:p>
            <a:pPr lvl="1" algn="just">
              <a:lnSpc>
                <a:spcPct val="150000"/>
              </a:lnSpc>
              <a:buFont typeface="Wingdings" panose="05000000000000000000" pitchFamily="2" charset="2"/>
              <a:buChar char="v"/>
            </a:pPr>
            <a:r>
              <a:rPr lang="en-US" altLang="en-US" sz="2000" dirty="0">
                <a:solidFill>
                  <a:schemeClr val="accent6">
                    <a:lumMod val="40000"/>
                    <a:lumOff val="60000"/>
                  </a:schemeClr>
                </a:solidFill>
              </a:rPr>
              <a:t>Use one common bus for memory and I/O with common control lines. (Memory Mapped I/O)</a:t>
            </a:r>
          </a:p>
          <a:p>
            <a:pPr algn="just">
              <a:buFont typeface="Wingdings" panose="05000000000000000000" pitchFamily="2" charset="2"/>
              <a:buChar char="v"/>
            </a:pPr>
            <a:endParaRPr lang="en-US" alt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299F00C-62CB-4997-AF39-AC95F2210484}"/>
              </a:ext>
            </a:extLst>
          </p:cNvPr>
          <p:cNvSpPr>
            <a:spLocks noGrp="1"/>
          </p:cNvSpPr>
          <p:nvPr>
            <p:ph type="title"/>
          </p:nvPr>
        </p:nvSpPr>
        <p:spPr>
          <a:xfrm>
            <a:off x="457200" y="76200"/>
            <a:ext cx="8229600" cy="1143000"/>
          </a:xfrm>
        </p:spPr>
        <p:txBody>
          <a:bodyPr/>
          <a:lstStyle/>
          <a:p>
            <a:r>
              <a:rPr lang="en-US" altLang="en-US" dirty="0"/>
              <a:t>Input-Output Transfer (IOP)</a:t>
            </a:r>
          </a:p>
        </p:txBody>
      </p:sp>
      <p:sp>
        <p:nvSpPr>
          <p:cNvPr id="14339" name="Content Placeholder 2">
            <a:extLst>
              <a:ext uri="{FF2B5EF4-FFF2-40B4-BE49-F238E27FC236}">
                <a16:creationId xmlns:a16="http://schemas.microsoft.com/office/drawing/2014/main" id="{2F5CBFC7-3D54-49A1-BF2C-2AC3F498DB7F}"/>
              </a:ext>
            </a:extLst>
          </p:cNvPr>
          <p:cNvSpPr>
            <a:spLocks noGrp="1"/>
          </p:cNvSpPr>
          <p:nvPr>
            <p:ph idx="1"/>
          </p:nvPr>
        </p:nvSpPr>
        <p:spPr>
          <a:xfrm>
            <a:off x="214313" y="1524000"/>
            <a:ext cx="8686800" cy="3505200"/>
          </a:xfrm>
        </p:spPr>
        <p:txBody>
          <a:bodyPr/>
          <a:lstStyle/>
          <a:p>
            <a:pPr algn="just">
              <a:spcBef>
                <a:spcPts val="600"/>
              </a:spcBef>
              <a:buFont typeface="Wingdings" panose="05000000000000000000" pitchFamily="2" charset="2"/>
              <a:buChar char="q"/>
            </a:pPr>
            <a:r>
              <a:rPr lang="en-US" altLang="en-US" sz="2200" dirty="0"/>
              <a:t>An IOP takes care of input and output tasks.</a:t>
            </a:r>
          </a:p>
          <a:p>
            <a:pPr algn="just">
              <a:spcBef>
                <a:spcPts val="600"/>
              </a:spcBef>
              <a:buFont typeface="Wingdings" panose="05000000000000000000" pitchFamily="2" charset="2"/>
              <a:buChar char="q"/>
            </a:pPr>
            <a:r>
              <a:rPr lang="en-US" altLang="en-US" sz="2200" dirty="0"/>
              <a:t>The CPU is assigned the task of initiating all operations, but I/O instructions are executed in IOP.</a:t>
            </a:r>
          </a:p>
          <a:p>
            <a:pPr algn="just">
              <a:spcBef>
                <a:spcPts val="600"/>
              </a:spcBef>
              <a:buFont typeface="Wingdings" panose="05000000000000000000" pitchFamily="2" charset="2"/>
              <a:buChar char="q"/>
            </a:pPr>
            <a:r>
              <a:rPr lang="en-US" altLang="en-US" sz="2200" dirty="0"/>
              <a:t>When an I/O operation is required, the CPU informs the IOP where to find the I/O program and then leaves the transfer details to the IOP.</a:t>
            </a:r>
          </a:p>
          <a:p>
            <a:pPr algn="just">
              <a:spcBef>
                <a:spcPts val="600"/>
              </a:spcBef>
              <a:buFont typeface="Wingdings" panose="05000000000000000000" pitchFamily="2" charset="2"/>
              <a:buChar char="q"/>
            </a:pPr>
            <a:r>
              <a:rPr lang="en-US" altLang="en-US" sz="2200" dirty="0"/>
              <a:t>IOP is also responsible of taking care of data synchronization, formats </a:t>
            </a:r>
            <a:r>
              <a:rPr lang="en-US" altLang="en-US" sz="2200" dirty="0" err="1"/>
              <a:t>etc</a:t>
            </a:r>
            <a:r>
              <a:rPr lang="en-US" altLang="en-US" sz="2200" dirty="0"/>
              <a:t> between CPU and I/O devices. In most computers CPU is master and IOP is slave.</a:t>
            </a:r>
          </a:p>
          <a:p>
            <a:endParaRPr lang="en-US" altLang="en-US" sz="22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21765</TotalTime>
  <Words>1690</Words>
  <Application>Microsoft Office PowerPoint</Application>
  <PresentationFormat>On-screen Show (4:3)</PresentationFormat>
  <Paragraphs>148</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굴림</vt:lpstr>
      <vt:lpstr>Arial</vt:lpstr>
      <vt:lpstr>Helvetica</vt:lpstr>
      <vt:lpstr>Monotype Sorts</vt:lpstr>
      <vt:lpstr>Times New Roman</vt:lpstr>
      <vt:lpstr>Wingdings</vt:lpstr>
      <vt:lpstr>Default Design</vt:lpstr>
      <vt:lpstr>PowerPoint Presentation</vt:lpstr>
      <vt:lpstr>Input-Output Organization</vt:lpstr>
      <vt:lpstr>Input-Output Organization</vt:lpstr>
      <vt:lpstr>Input-Output Interface</vt:lpstr>
      <vt:lpstr>Input-Output Interface</vt:lpstr>
      <vt:lpstr>Input-Output Interface</vt:lpstr>
      <vt:lpstr>Input-Output Interface</vt:lpstr>
      <vt:lpstr>I/O versus Memory Bus</vt:lpstr>
      <vt:lpstr>Input-Output Transfer (IOP)</vt:lpstr>
      <vt:lpstr>Input-Output Transfer (IOP)</vt:lpstr>
      <vt:lpstr>Isolated I/O</vt:lpstr>
      <vt:lpstr>Isolated I/O</vt:lpstr>
      <vt:lpstr>Memory Mapped I/O</vt:lpstr>
      <vt:lpstr>Memory Mapped I/O</vt:lpstr>
      <vt:lpstr>Modes of Transfer</vt:lpstr>
      <vt:lpstr>Programmed I/O</vt:lpstr>
      <vt:lpstr>Programmed I/O</vt:lpstr>
      <vt:lpstr>Interrupt Initiated I/O</vt:lpstr>
      <vt:lpstr>Interrupt Initiated I/O</vt:lpstr>
      <vt:lpstr>Direct Memory Access (DMA)</vt:lpstr>
      <vt:lpstr>DMA</vt:lpstr>
      <vt:lpstr>DMA</vt:lpstr>
      <vt:lpstr>DMA Controller</vt:lpstr>
      <vt:lpstr>Initialization of DMA</vt:lpstr>
      <vt:lpstr>Bus Arbitration</vt:lpstr>
      <vt:lpstr>Interrupt</vt:lpstr>
      <vt:lpstr>Types of Interrupt</vt:lpstr>
      <vt:lpstr>Buses</vt:lpstr>
      <vt:lpstr>Buses</vt:lpstr>
      <vt:lpstr>Synchronous or Asynchronous Data Transfer</vt:lpstr>
      <vt:lpstr>Strobe Control</vt:lpstr>
      <vt:lpstr>Handshaking </vt:lpstr>
    </vt:vector>
  </TitlesOfParts>
  <Company>ciscoSystems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ECE271</dc:title>
  <dc:creator>Alexandre Tenca and Wen-Tsong Shiue</dc:creator>
  <cp:lastModifiedBy>Ms. Anjana Bhardwaj</cp:lastModifiedBy>
  <cp:revision>637</cp:revision>
  <cp:lastPrinted>2002-03-21T23:42:09Z</cp:lastPrinted>
  <dcterms:created xsi:type="dcterms:W3CDTF">1999-09-22T00:03:18Z</dcterms:created>
  <dcterms:modified xsi:type="dcterms:W3CDTF">2024-11-22T05:36:11Z</dcterms:modified>
</cp:coreProperties>
</file>