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595" r:id="rId3"/>
    <p:sldId id="597" r:id="rId4"/>
    <p:sldId id="599" r:id="rId5"/>
    <p:sldId id="600" r:id="rId6"/>
    <p:sldId id="601" r:id="rId7"/>
    <p:sldId id="603" r:id="rId8"/>
    <p:sldId id="602" r:id="rId9"/>
    <p:sldId id="604" r:id="rId10"/>
    <p:sldId id="605" r:id="rId11"/>
    <p:sldId id="606" r:id="rId12"/>
    <p:sldId id="607" r:id="rId13"/>
    <p:sldId id="608" r:id="rId14"/>
    <p:sldId id="609" r:id="rId15"/>
    <p:sldId id="610" r:id="rId16"/>
    <p:sldId id="611" r:id="rId17"/>
    <p:sldId id="612" r:id="rId18"/>
    <p:sldId id="613" r:id="rId19"/>
    <p:sldId id="614" r:id="rId20"/>
    <p:sldId id="626" r:id="rId21"/>
    <p:sldId id="615" r:id="rId22"/>
    <p:sldId id="616" r:id="rId23"/>
    <p:sldId id="617" r:id="rId24"/>
    <p:sldId id="621" r:id="rId25"/>
    <p:sldId id="618" r:id="rId26"/>
    <p:sldId id="619" r:id="rId27"/>
    <p:sldId id="620" r:id="rId28"/>
    <p:sldId id="623" r:id="rId29"/>
    <p:sldId id="624" r:id="rId30"/>
    <p:sldId id="625" r:id="rId31"/>
    <p:sldId id="43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03" autoAdjust="0"/>
    <p:restoredTop sz="99821" autoAdjust="0"/>
  </p:normalViewPr>
  <p:slideViewPr>
    <p:cSldViewPr>
      <p:cViewPr varScale="1">
        <p:scale>
          <a:sx n="85" d="100"/>
          <a:sy n="85" d="100"/>
        </p:scale>
        <p:origin x="158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sanka Rout" userId="f08e87f0f1a1970e" providerId="LiveId" clId="{2CB93865-28ED-4A1D-974A-7BFC8F9D9C37}"/>
    <pc:docChg chg="custSel delSld modSld">
      <pc:chgData name="Shasanka Rout" userId="f08e87f0f1a1970e" providerId="LiveId" clId="{2CB93865-28ED-4A1D-974A-7BFC8F9D9C37}" dt="2023-11-28T12:18:02.749" v="87" actId="1076"/>
      <pc:docMkLst>
        <pc:docMk/>
      </pc:docMkLst>
      <pc:sldChg chg="modSp mod">
        <pc:chgData name="Shasanka Rout" userId="f08e87f0f1a1970e" providerId="LiveId" clId="{2CB93865-28ED-4A1D-974A-7BFC8F9D9C37}" dt="2023-11-28T12:17:22.273" v="6" actId="20577"/>
        <pc:sldMkLst>
          <pc:docMk/>
          <pc:sldMk cId="0" sldId="256"/>
        </pc:sldMkLst>
        <pc:spChg chg="mod">
          <ac:chgData name="Shasanka Rout" userId="f08e87f0f1a1970e" providerId="LiveId" clId="{2CB93865-28ED-4A1D-974A-7BFC8F9D9C37}" dt="2023-11-28T12:17:22.273" v="6" actId="20577"/>
          <ac:spMkLst>
            <pc:docMk/>
            <pc:sldMk cId="0" sldId="256"/>
            <ac:spMk id="9" creationId="{00000000-0000-0000-0000-000000000000}"/>
          </ac:spMkLst>
        </pc:spChg>
        <pc:spChg chg="mod">
          <ac:chgData name="Shasanka Rout" userId="f08e87f0f1a1970e" providerId="LiveId" clId="{2CB93865-28ED-4A1D-974A-7BFC8F9D9C37}" dt="2023-11-28T12:17:16.384" v="0" actId="20577"/>
          <ac:spMkLst>
            <pc:docMk/>
            <pc:sldMk cId="0" sldId="256"/>
            <ac:spMk id="11" creationId="{00000000-0000-0000-0000-000000000000}"/>
          </ac:spMkLst>
        </pc:spChg>
      </pc:sldChg>
      <pc:sldChg chg="del">
        <pc:chgData name="Shasanka Rout" userId="f08e87f0f1a1970e" providerId="LiveId" clId="{2CB93865-28ED-4A1D-974A-7BFC8F9D9C37}" dt="2023-11-28T12:17:29.389" v="8" actId="47"/>
        <pc:sldMkLst>
          <pc:docMk/>
          <pc:sldMk cId="515504592" sldId="395"/>
        </pc:sldMkLst>
      </pc:sldChg>
      <pc:sldChg chg="delSp modSp mod">
        <pc:chgData name="Shasanka Rout" userId="f08e87f0f1a1970e" providerId="LiveId" clId="{2CB93865-28ED-4A1D-974A-7BFC8F9D9C37}" dt="2023-11-28T12:18:02.749" v="87" actId="1076"/>
        <pc:sldMkLst>
          <pc:docMk/>
          <pc:sldMk cId="3705824125" sldId="438"/>
        </pc:sldMkLst>
        <pc:spChg chg="mod">
          <ac:chgData name="Shasanka Rout" userId="f08e87f0f1a1970e" providerId="LiveId" clId="{2CB93865-28ED-4A1D-974A-7BFC8F9D9C37}" dt="2023-11-28T12:18:02.749" v="87" actId="1076"/>
          <ac:spMkLst>
            <pc:docMk/>
            <pc:sldMk cId="3705824125" sldId="438"/>
            <ac:spMk id="2" creationId="{00000000-0000-0000-0000-000000000000}"/>
          </ac:spMkLst>
        </pc:spChg>
        <pc:picChg chg="del">
          <ac:chgData name="Shasanka Rout" userId="f08e87f0f1a1970e" providerId="LiveId" clId="{2CB93865-28ED-4A1D-974A-7BFC8F9D9C37}" dt="2023-11-28T12:18:00.071" v="86" actId="478"/>
          <ac:picMkLst>
            <pc:docMk/>
            <pc:sldMk cId="3705824125" sldId="438"/>
            <ac:picMk id="2050" creationId="{00000000-0000-0000-0000-000000000000}"/>
          </ac:picMkLst>
        </pc:picChg>
      </pc:sldChg>
      <pc:sldChg chg="del">
        <pc:chgData name="Shasanka Rout" userId="f08e87f0f1a1970e" providerId="LiveId" clId="{2CB93865-28ED-4A1D-974A-7BFC8F9D9C37}" dt="2023-11-28T12:17:38.949" v="73" actId="47"/>
        <pc:sldMkLst>
          <pc:docMk/>
          <pc:sldMk cId="472242645" sldId="516"/>
        </pc:sldMkLst>
      </pc:sldChg>
      <pc:sldChg chg="del">
        <pc:chgData name="Shasanka Rout" userId="f08e87f0f1a1970e" providerId="LiveId" clId="{2CB93865-28ED-4A1D-974A-7BFC8F9D9C37}" dt="2023-11-28T12:17:39.468" v="74" actId="47"/>
        <pc:sldMkLst>
          <pc:docMk/>
          <pc:sldMk cId="4063127756" sldId="517"/>
        </pc:sldMkLst>
      </pc:sldChg>
      <pc:sldChg chg="del">
        <pc:chgData name="Shasanka Rout" userId="f08e87f0f1a1970e" providerId="LiveId" clId="{2CB93865-28ED-4A1D-974A-7BFC8F9D9C37}" dt="2023-11-28T12:17:38.823" v="72" actId="47"/>
        <pc:sldMkLst>
          <pc:docMk/>
          <pc:sldMk cId="3102945872" sldId="518"/>
        </pc:sldMkLst>
      </pc:sldChg>
      <pc:sldChg chg="del">
        <pc:chgData name="Shasanka Rout" userId="f08e87f0f1a1970e" providerId="LiveId" clId="{2CB93865-28ED-4A1D-974A-7BFC8F9D9C37}" dt="2023-11-28T12:17:33.639" v="40" actId="47"/>
        <pc:sldMkLst>
          <pc:docMk/>
          <pc:sldMk cId="1528660254" sldId="519"/>
        </pc:sldMkLst>
      </pc:sldChg>
      <pc:sldChg chg="del">
        <pc:chgData name="Shasanka Rout" userId="f08e87f0f1a1970e" providerId="LiveId" clId="{2CB93865-28ED-4A1D-974A-7BFC8F9D9C37}" dt="2023-11-28T12:17:34.237" v="41" actId="47"/>
        <pc:sldMkLst>
          <pc:docMk/>
          <pc:sldMk cId="999609422" sldId="520"/>
        </pc:sldMkLst>
      </pc:sldChg>
      <pc:sldChg chg="del">
        <pc:chgData name="Shasanka Rout" userId="f08e87f0f1a1970e" providerId="LiveId" clId="{2CB93865-28ED-4A1D-974A-7BFC8F9D9C37}" dt="2023-11-28T12:17:34.284" v="42" actId="47"/>
        <pc:sldMkLst>
          <pc:docMk/>
          <pc:sldMk cId="3234580928" sldId="521"/>
        </pc:sldMkLst>
      </pc:sldChg>
      <pc:sldChg chg="del">
        <pc:chgData name="Shasanka Rout" userId="f08e87f0f1a1970e" providerId="LiveId" clId="{2CB93865-28ED-4A1D-974A-7BFC8F9D9C37}" dt="2023-11-28T12:17:34.300" v="43" actId="47"/>
        <pc:sldMkLst>
          <pc:docMk/>
          <pc:sldMk cId="1858741509" sldId="522"/>
        </pc:sldMkLst>
      </pc:sldChg>
      <pc:sldChg chg="del">
        <pc:chgData name="Shasanka Rout" userId="f08e87f0f1a1970e" providerId="LiveId" clId="{2CB93865-28ED-4A1D-974A-7BFC8F9D9C37}" dt="2023-11-28T12:17:34.379" v="45" actId="47"/>
        <pc:sldMkLst>
          <pc:docMk/>
          <pc:sldMk cId="2759613413" sldId="523"/>
        </pc:sldMkLst>
      </pc:sldChg>
      <pc:sldChg chg="del">
        <pc:chgData name="Shasanka Rout" userId="f08e87f0f1a1970e" providerId="LiveId" clId="{2CB93865-28ED-4A1D-974A-7BFC8F9D9C37}" dt="2023-11-28T12:17:34.347" v="44" actId="47"/>
        <pc:sldMkLst>
          <pc:docMk/>
          <pc:sldMk cId="2349200482" sldId="524"/>
        </pc:sldMkLst>
      </pc:sldChg>
      <pc:sldChg chg="del">
        <pc:chgData name="Shasanka Rout" userId="f08e87f0f1a1970e" providerId="LiveId" clId="{2CB93865-28ED-4A1D-974A-7BFC8F9D9C37}" dt="2023-11-28T12:17:34.411" v="46" actId="47"/>
        <pc:sldMkLst>
          <pc:docMk/>
          <pc:sldMk cId="799152318" sldId="525"/>
        </pc:sldMkLst>
      </pc:sldChg>
      <pc:sldChg chg="del">
        <pc:chgData name="Shasanka Rout" userId="f08e87f0f1a1970e" providerId="LiveId" clId="{2CB93865-28ED-4A1D-974A-7BFC8F9D9C37}" dt="2023-11-28T12:17:34.441" v="47" actId="47"/>
        <pc:sldMkLst>
          <pc:docMk/>
          <pc:sldMk cId="456444900" sldId="526"/>
        </pc:sldMkLst>
      </pc:sldChg>
      <pc:sldChg chg="del">
        <pc:chgData name="Shasanka Rout" userId="f08e87f0f1a1970e" providerId="LiveId" clId="{2CB93865-28ED-4A1D-974A-7BFC8F9D9C37}" dt="2023-11-28T12:17:34.457" v="48" actId="47"/>
        <pc:sldMkLst>
          <pc:docMk/>
          <pc:sldMk cId="3872223960" sldId="527"/>
        </pc:sldMkLst>
      </pc:sldChg>
      <pc:sldChg chg="del">
        <pc:chgData name="Shasanka Rout" userId="f08e87f0f1a1970e" providerId="LiveId" clId="{2CB93865-28ED-4A1D-974A-7BFC8F9D9C37}" dt="2023-11-28T12:17:27.053" v="7" actId="47"/>
        <pc:sldMkLst>
          <pc:docMk/>
          <pc:sldMk cId="4253665341" sldId="528"/>
        </pc:sldMkLst>
      </pc:sldChg>
      <pc:sldChg chg="del">
        <pc:chgData name="Shasanka Rout" userId="f08e87f0f1a1970e" providerId="LiveId" clId="{2CB93865-28ED-4A1D-974A-7BFC8F9D9C37}" dt="2023-11-28T12:17:34.521" v="49" actId="47"/>
        <pc:sldMkLst>
          <pc:docMk/>
          <pc:sldMk cId="1492916710" sldId="529"/>
        </pc:sldMkLst>
      </pc:sldChg>
      <pc:sldChg chg="del">
        <pc:chgData name="Shasanka Rout" userId="f08e87f0f1a1970e" providerId="LiveId" clId="{2CB93865-28ED-4A1D-974A-7BFC8F9D9C37}" dt="2023-11-28T12:17:34.584" v="50" actId="47"/>
        <pc:sldMkLst>
          <pc:docMk/>
          <pc:sldMk cId="1372686531" sldId="530"/>
        </pc:sldMkLst>
      </pc:sldChg>
      <pc:sldChg chg="del">
        <pc:chgData name="Shasanka Rout" userId="f08e87f0f1a1970e" providerId="LiveId" clId="{2CB93865-28ED-4A1D-974A-7BFC8F9D9C37}" dt="2023-11-28T12:17:34.631" v="51" actId="47"/>
        <pc:sldMkLst>
          <pc:docMk/>
          <pc:sldMk cId="102881696" sldId="531"/>
        </pc:sldMkLst>
      </pc:sldChg>
      <pc:sldChg chg="del">
        <pc:chgData name="Shasanka Rout" userId="f08e87f0f1a1970e" providerId="LiveId" clId="{2CB93865-28ED-4A1D-974A-7BFC8F9D9C37}" dt="2023-11-28T12:17:34.662" v="52" actId="47"/>
        <pc:sldMkLst>
          <pc:docMk/>
          <pc:sldMk cId="3953174577" sldId="532"/>
        </pc:sldMkLst>
      </pc:sldChg>
      <pc:sldChg chg="del">
        <pc:chgData name="Shasanka Rout" userId="f08e87f0f1a1970e" providerId="LiveId" clId="{2CB93865-28ED-4A1D-974A-7BFC8F9D9C37}" dt="2023-11-28T12:17:34.693" v="53" actId="47"/>
        <pc:sldMkLst>
          <pc:docMk/>
          <pc:sldMk cId="3576959727" sldId="533"/>
        </pc:sldMkLst>
      </pc:sldChg>
      <pc:sldChg chg="del">
        <pc:chgData name="Shasanka Rout" userId="f08e87f0f1a1970e" providerId="LiveId" clId="{2CB93865-28ED-4A1D-974A-7BFC8F9D9C37}" dt="2023-11-28T12:17:34.741" v="54" actId="47"/>
        <pc:sldMkLst>
          <pc:docMk/>
          <pc:sldMk cId="2973041965" sldId="534"/>
        </pc:sldMkLst>
      </pc:sldChg>
      <pc:sldChg chg="del">
        <pc:chgData name="Shasanka Rout" userId="f08e87f0f1a1970e" providerId="LiveId" clId="{2CB93865-28ED-4A1D-974A-7BFC8F9D9C37}" dt="2023-11-28T12:17:34.788" v="55" actId="47"/>
        <pc:sldMkLst>
          <pc:docMk/>
          <pc:sldMk cId="3401217535" sldId="535"/>
        </pc:sldMkLst>
      </pc:sldChg>
      <pc:sldChg chg="del">
        <pc:chgData name="Shasanka Rout" userId="f08e87f0f1a1970e" providerId="LiveId" clId="{2CB93865-28ED-4A1D-974A-7BFC8F9D9C37}" dt="2023-11-28T12:17:35.717" v="56" actId="47"/>
        <pc:sldMkLst>
          <pc:docMk/>
          <pc:sldMk cId="449399944" sldId="536"/>
        </pc:sldMkLst>
      </pc:sldChg>
      <pc:sldChg chg="del">
        <pc:chgData name="Shasanka Rout" userId="f08e87f0f1a1970e" providerId="LiveId" clId="{2CB93865-28ED-4A1D-974A-7BFC8F9D9C37}" dt="2023-11-28T12:17:36.080" v="58" actId="47"/>
        <pc:sldMkLst>
          <pc:docMk/>
          <pc:sldMk cId="1928772339" sldId="537"/>
        </pc:sldMkLst>
      </pc:sldChg>
      <pc:sldChg chg="del">
        <pc:chgData name="Shasanka Rout" userId="f08e87f0f1a1970e" providerId="LiveId" clId="{2CB93865-28ED-4A1D-974A-7BFC8F9D9C37}" dt="2023-11-28T12:17:35.913" v="57" actId="47"/>
        <pc:sldMkLst>
          <pc:docMk/>
          <pc:sldMk cId="4140864280" sldId="538"/>
        </pc:sldMkLst>
      </pc:sldChg>
      <pc:sldChg chg="del">
        <pc:chgData name="Shasanka Rout" userId="f08e87f0f1a1970e" providerId="LiveId" clId="{2CB93865-28ED-4A1D-974A-7BFC8F9D9C37}" dt="2023-11-28T12:17:36.207" v="59" actId="47"/>
        <pc:sldMkLst>
          <pc:docMk/>
          <pc:sldMk cId="2743700570" sldId="539"/>
        </pc:sldMkLst>
      </pc:sldChg>
      <pc:sldChg chg="del">
        <pc:chgData name="Shasanka Rout" userId="f08e87f0f1a1970e" providerId="LiveId" clId="{2CB93865-28ED-4A1D-974A-7BFC8F9D9C37}" dt="2023-11-28T12:17:36.815" v="60" actId="47"/>
        <pc:sldMkLst>
          <pc:docMk/>
          <pc:sldMk cId="1081010579" sldId="540"/>
        </pc:sldMkLst>
      </pc:sldChg>
      <pc:sldChg chg="del">
        <pc:chgData name="Shasanka Rout" userId="f08e87f0f1a1970e" providerId="LiveId" clId="{2CB93865-28ED-4A1D-974A-7BFC8F9D9C37}" dt="2023-11-28T12:17:36.837" v="61" actId="47"/>
        <pc:sldMkLst>
          <pc:docMk/>
          <pc:sldMk cId="209310545" sldId="541"/>
        </pc:sldMkLst>
      </pc:sldChg>
      <pc:sldChg chg="del">
        <pc:chgData name="Shasanka Rout" userId="f08e87f0f1a1970e" providerId="LiveId" clId="{2CB93865-28ED-4A1D-974A-7BFC8F9D9C37}" dt="2023-11-28T12:17:36.871" v="62" actId="47"/>
        <pc:sldMkLst>
          <pc:docMk/>
          <pc:sldMk cId="3006772221" sldId="542"/>
        </pc:sldMkLst>
      </pc:sldChg>
      <pc:sldChg chg="del">
        <pc:chgData name="Shasanka Rout" userId="f08e87f0f1a1970e" providerId="LiveId" clId="{2CB93865-28ED-4A1D-974A-7BFC8F9D9C37}" dt="2023-11-28T12:17:36.916" v="63" actId="47"/>
        <pc:sldMkLst>
          <pc:docMk/>
          <pc:sldMk cId="2821349601" sldId="543"/>
        </pc:sldMkLst>
      </pc:sldChg>
      <pc:sldChg chg="del">
        <pc:chgData name="Shasanka Rout" userId="f08e87f0f1a1970e" providerId="LiveId" clId="{2CB93865-28ED-4A1D-974A-7BFC8F9D9C37}" dt="2023-11-28T12:17:36.948" v="64" actId="47"/>
        <pc:sldMkLst>
          <pc:docMk/>
          <pc:sldMk cId="2387145065" sldId="544"/>
        </pc:sldMkLst>
      </pc:sldChg>
      <pc:sldChg chg="del">
        <pc:chgData name="Shasanka Rout" userId="f08e87f0f1a1970e" providerId="LiveId" clId="{2CB93865-28ED-4A1D-974A-7BFC8F9D9C37}" dt="2023-11-28T12:17:37.562" v="65" actId="47"/>
        <pc:sldMkLst>
          <pc:docMk/>
          <pc:sldMk cId="2595145380" sldId="545"/>
        </pc:sldMkLst>
      </pc:sldChg>
      <pc:sldChg chg="del">
        <pc:chgData name="Shasanka Rout" userId="f08e87f0f1a1970e" providerId="LiveId" clId="{2CB93865-28ED-4A1D-974A-7BFC8F9D9C37}" dt="2023-11-28T12:17:37.767" v="66" actId="47"/>
        <pc:sldMkLst>
          <pc:docMk/>
          <pc:sldMk cId="1477811015" sldId="546"/>
        </pc:sldMkLst>
      </pc:sldChg>
      <pc:sldChg chg="del">
        <pc:chgData name="Shasanka Rout" userId="f08e87f0f1a1970e" providerId="LiveId" clId="{2CB93865-28ED-4A1D-974A-7BFC8F9D9C37}" dt="2023-11-28T12:17:37.891" v="67" actId="47"/>
        <pc:sldMkLst>
          <pc:docMk/>
          <pc:sldMk cId="3776366468" sldId="547"/>
        </pc:sldMkLst>
      </pc:sldChg>
      <pc:sldChg chg="del">
        <pc:chgData name="Shasanka Rout" userId="f08e87f0f1a1970e" providerId="LiveId" clId="{2CB93865-28ED-4A1D-974A-7BFC8F9D9C37}" dt="2023-11-28T12:17:38.112" v="68" actId="47"/>
        <pc:sldMkLst>
          <pc:docMk/>
          <pc:sldMk cId="1662742985" sldId="548"/>
        </pc:sldMkLst>
      </pc:sldChg>
      <pc:sldChg chg="del">
        <pc:chgData name="Shasanka Rout" userId="f08e87f0f1a1970e" providerId="LiveId" clId="{2CB93865-28ED-4A1D-974A-7BFC8F9D9C37}" dt="2023-11-28T12:17:38.301" v="69" actId="47"/>
        <pc:sldMkLst>
          <pc:docMk/>
          <pc:sldMk cId="1214330982" sldId="549"/>
        </pc:sldMkLst>
      </pc:sldChg>
      <pc:sldChg chg="del">
        <pc:chgData name="Shasanka Rout" userId="f08e87f0f1a1970e" providerId="LiveId" clId="{2CB93865-28ED-4A1D-974A-7BFC8F9D9C37}" dt="2023-11-28T12:17:38.492" v="70" actId="47"/>
        <pc:sldMkLst>
          <pc:docMk/>
          <pc:sldMk cId="3873464578" sldId="550"/>
        </pc:sldMkLst>
      </pc:sldChg>
      <pc:sldChg chg="del">
        <pc:chgData name="Shasanka Rout" userId="f08e87f0f1a1970e" providerId="LiveId" clId="{2CB93865-28ED-4A1D-974A-7BFC8F9D9C37}" dt="2023-11-28T12:17:38.650" v="71" actId="47"/>
        <pc:sldMkLst>
          <pc:docMk/>
          <pc:sldMk cId="1253232344" sldId="551"/>
        </pc:sldMkLst>
      </pc:sldChg>
      <pc:sldChg chg="del">
        <pc:chgData name="Shasanka Rout" userId="f08e87f0f1a1970e" providerId="LiveId" clId="{2CB93865-28ED-4A1D-974A-7BFC8F9D9C37}" dt="2023-11-28T12:17:39.625" v="75" actId="47"/>
        <pc:sldMkLst>
          <pc:docMk/>
          <pc:sldMk cId="3603198555" sldId="552"/>
        </pc:sldMkLst>
      </pc:sldChg>
      <pc:sldChg chg="del">
        <pc:chgData name="Shasanka Rout" userId="f08e87f0f1a1970e" providerId="LiveId" clId="{2CB93865-28ED-4A1D-974A-7BFC8F9D9C37}" dt="2023-11-28T12:17:39.821" v="76" actId="47"/>
        <pc:sldMkLst>
          <pc:docMk/>
          <pc:sldMk cId="3988503004" sldId="553"/>
        </pc:sldMkLst>
      </pc:sldChg>
      <pc:sldChg chg="del">
        <pc:chgData name="Shasanka Rout" userId="f08e87f0f1a1970e" providerId="LiveId" clId="{2CB93865-28ED-4A1D-974A-7BFC8F9D9C37}" dt="2023-11-28T12:17:39.988" v="77" actId="47"/>
        <pc:sldMkLst>
          <pc:docMk/>
          <pc:sldMk cId="1041348164" sldId="554"/>
        </pc:sldMkLst>
      </pc:sldChg>
      <pc:sldChg chg="del">
        <pc:chgData name="Shasanka Rout" userId="f08e87f0f1a1970e" providerId="LiveId" clId="{2CB93865-28ED-4A1D-974A-7BFC8F9D9C37}" dt="2023-11-28T12:17:40.288" v="78" actId="47"/>
        <pc:sldMkLst>
          <pc:docMk/>
          <pc:sldMk cId="2165020020" sldId="555"/>
        </pc:sldMkLst>
      </pc:sldChg>
      <pc:sldChg chg="del">
        <pc:chgData name="Shasanka Rout" userId="f08e87f0f1a1970e" providerId="LiveId" clId="{2CB93865-28ED-4A1D-974A-7BFC8F9D9C37}" dt="2023-11-28T12:17:40.722" v="79" actId="47"/>
        <pc:sldMkLst>
          <pc:docMk/>
          <pc:sldMk cId="78961231" sldId="556"/>
        </pc:sldMkLst>
      </pc:sldChg>
      <pc:sldChg chg="del">
        <pc:chgData name="Shasanka Rout" userId="f08e87f0f1a1970e" providerId="LiveId" clId="{2CB93865-28ED-4A1D-974A-7BFC8F9D9C37}" dt="2023-11-28T12:17:40.931" v="80" actId="47"/>
        <pc:sldMkLst>
          <pc:docMk/>
          <pc:sldMk cId="589296988" sldId="557"/>
        </pc:sldMkLst>
      </pc:sldChg>
      <pc:sldChg chg="del">
        <pc:chgData name="Shasanka Rout" userId="f08e87f0f1a1970e" providerId="LiveId" clId="{2CB93865-28ED-4A1D-974A-7BFC8F9D9C37}" dt="2023-11-28T12:17:41.372" v="81" actId="47"/>
        <pc:sldMkLst>
          <pc:docMk/>
          <pc:sldMk cId="3550523202" sldId="558"/>
        </pc:sldMkLst>
      </pc:sldChg>
      <pc:sldChg chg="del">
        <pc:chgData name="Shasanka Rout" userId="f08e87f0f1a1970e" providerId="LiveId" clId="{2CB93865-28ED-4A1D-974A-7BFC8F9D9C37}" dt="2023-11-28T12:17:29.625" v="9" actId="47"/>
        <pc:sldMkLst>
          <pc:docMk/>
          <pc:sldMk cId="3058990834" sldId="559"/>
        </pc:sldMkLst>
      </pc:sldChg>
      <pc:sldChg chg="del">
        <pc:chgData name="Shasanka Rout" userId="f08e87f0f1a1970e" providerId="LiveId" clId="{2CB93865-28ED-4A1D-974A-7BFC8F9D9C37}" dt="2023-11-28T12:17:31.309" v="28" actId="47"/>
        <pc:sldMkLst>
          <pc:docMk/>
          <pc:sldMk cId="2420697717" sldId="560"/>
        </pc:sldMkLst>
      </pc:sldChg>
      <pc:sldChg chg="del">
        <pc:chgData name="Shasanka Rout" userId="f08e87f0f1a1970e" providerId="LiveId" clId="{2CB93865-28ED-4A1D-974A-7BFC8F9D9C37}" dt="2023-11-28T12:17:31.341" v="29" actId="47"/>
        <pc:sldMkLst>
          <pc:docMk/>
          <pc:sldMk cId="3191781952" sldId="561"/>
        </pc:sldMkLst>
      </pc:sldChg>
      <pc:sldChg chg="del">
        <pc:chgData name="Shasanka Rout" userId="f08e87f0f1a1970e" providerId="LiveId" clId="{2CB93865-28ED-4A1D-974A-7BFC8F9D9C37}" dt="2023-11-28T12:17:31.450" v="32" actId="47"/>
        <pc:sldMkLst>
          <pc:docMk/>
          <pc:sldMk cId="2001366605" sldId="562"/>
        </pc:sldMkLst>
      </pc:sldChg>
      <pc:sldChg chg="del">
        <pc:chgData name="Shasanka Rout" userId="f08e87f0f1a1970e" providerId="LiveId" clId="{2CB93865-28ED-4A1D-974A-7BFC8F9D9C37}" dt="2023-11-28T12:17:31.516" v="33" actId="47"/>
        <pc:sldMkLst>
          <pc:docMk/>
          <pc:sldMk cId="388862196" sldId="563"/>
        </pc:sldMkLst>
      </pc:sldChg>
      <pc:sldChg chg="del">
        <pc:chgData name="Shasanka Rout" userId="f08e87f0f1a1970e" providerId="LiveId" clId="{2CB93865-28ED-4A1D-974A-7BFC8F9D9C37}" dt="2023-11-28T12:17:31.576" v="34" actId="47"/>
        <pc:sldMkLst>
          <pc:docMk/>
          <pc:sldMk cId="1274198578" sldId="564"/>
        </pc:sldMkLst>
      </pc:sldChg>
      <pc:sldChg chg="del">
        <pc:chgData name="Shasanka Rout" userId="f08e87f0f1a1970e" providerId="LiveId" clId="{2CB93865-28ED-4A1D-974A-7BFC8F9D9C37}" dt="2023-11-28T12:17:31.372" v="30" actId="47"/>
        <pc:sldMkLst>
          <pc:docMk/>
          <pc:sldMk cId="2060622279" sldId="565"/>
        </pc:sldMkLst>
      </pc:sldChg>
      <pc:sldChg chg="del">
        <pc:chgData name="Shasanka Rout" userId="f08e87f0f1a1970e" providerId="LiveId" clId="{2CB93865-28ED-4A1D-974A-7BFC8F9D9C37}" dt="2023-11-28T12:17:31.278" v="27" actId="47"/>
        <pc:sldMkLst>
          <pc:docMk/>
          <pc:sldMk cId="1182375796" sldId="566"/>
        </pc:sldMkLst>
      </pc:sldChg>
      <pc:sldChg chg="del">
        <pc:chgData name="Shasanka Rout" userId="f08e87f0f1a1970e" providerId="LiveId" clId="{2CB93865-28ED-4A1D-974A-7BFC8F9D9C37}" dt="2023-11-28T12:17:30.947" v="17" actId="47"/>
        <pc:sldMkLst>
          <pc:docMk/>
          <pc:sldMk cId="2676288691" sldId="567"/>
        </pc:sldMkLst>
      </pc:sldChg>
      <pc:sldChg chg="del">
        <pc:chgData name="Shasanka Rout" userId="f08e87f0f1a1970e" providerId="LiveId" clId="{2CB93865-28ED-4A1D-974A-7BFC8F9D9C37}" dt="2023-11-28T12:17:30.963" v="18" actId="47"/>
        <pc:sldMkLst>
          <pc:docMk/>
          <pc:sldMk cId="1020326901" sldId="568"/>
        </pc:sldMkLst>
      </pc:sldChg>
      <pc:sldChg chg="del">
        <pc:chgData name="Shasanka Rout" userId="f08e87f0f1a1970e" providerId="LiveId" clId="{2CB93865-28ED-4A1D-974A-7BFC8F9D9C37}" dt="2023-11-28T12:17:30.900" v="16" actId="47"/>
        <pc:sldMkLst>
          <pc:docMk/>
          <pc:sldMk cId="2965583689" sldId="570"/>
        </pc:sldMkLst>
      </pc:sldChg>
      <pc:sldChg chg="del">
        <pc:chgData name="Shasanka Rout" userId="f08e87f0f1a1970e" providerId="LiveId" clId="{2CB93865-28ED-4A1D-974A-7BFC8F9D9C37}" dt="2023-11-28T12:17:29.876" v="10" actId="47"/>
        <pc:sldMkLst>
          <pc:docMk/>
          <pc:sldMk cId="1613875171" sldId="571"/>
        </pc:sldMkLst>
      </pc:sldChg>
      <pc:sldChg chg="del">
        <pc:chgData name="Shasanka Rout" userId="f08e87f0f1a1970e" providerId="LiveId" clId="{2CB93865-28ED-4A1D-974A-7BFC8F9D9C37}" dt="2023-11-28T12:17:30.049" v="11" actId="47"/>
        <pc:sldMkLst>
          <pc:docMk/>
          <pc:sldMk cId="3433125304" sldId="572"/>
        </pc:sldMkLst>
      </pc:sldChg>
      <pc:sldChg chg="del">
        <pc:chgData name="Shasanka Rout" userId="f08e87f0f1a1970e" providerId="LiveId" clId="{2CB93865-28ED-4A1D-974A-7BFC8F9D9C37}" dt="2023-11-28T12:17:30.192" v="12" actId="47"/>
        <pc:sldMkLst>
          <pc:docMk/>
          <pc:sldMk cId="3861807131" sldId="573"/>
        </pc:sldMkLst>
      </pc:sldChg>
      <pc:sldChg chg="del">
        <pc:chgData name="Shasanka Rout" userId="f08e87f0f1a1970e" providerId="LiveId" clId="{2CB93865-28ED-4A1D-974A-7BFC8F9D9C37}" dt="2023-11-28T12:17:30.822" v="13" actId="47"/>
        <pc:sldMkLst>
          <pc:docMk/>
          <pc:sldMk cId="2381446762" sldId="574"/>
        </pc:sldMkLst>
      </pc:sldChg>
      <pc:sldChg chg="del">
        <pc:chgData name="Shasanka Rout" userId="f08e87f0f1a1970e" providerId="LiveId" clId="{2CB93865-28ED-4A1D-974A-7BFC8F9D9C37}" dt="2023-11-28T12:17:30.838" v="14" actId="47"/>
        <pc:sldMkLst>
          <pc:docMk/>
          <pc:sldMk cId="3761259103" sldId="575"/>
        </pc:sldMkLst>
      </pc:sldChg>
      <pc:sldChg chg="del">
        <pc:chgData name="Shasanka Rout" userId="f08e87f0f1a1970e" providerId="LiveId" clId="{2CB93865-28ED-4A1D-974A-7BFC8F9D9C37}" dt="2023-11-28T12:17:30.869" v="15" actId="47"/>
        <pc:sldMkLst>
          <pc:docMk/>
          <pc:sldMk cId="143685362" sldId="576"/>
        </pc:sldMkLst>
      </pc:sldChg>
      <pc:sldChg chg="del">
        <pc:chgData name="Shasanka Rout" userId="f08e87f0f1a1970e" providerId="LiveId" clId="{2CB93865-28ED-4A1D-974A-7BFC8F9D9C37}" dt="2023-11-28T12:17:31.014" v="19" actId="47"/>
        <pc:sldMkLst>
          <pc:docMk/>
          <pc:sldMk cId="1209542397" sldId="577"/>
        </pc:sldMkLst>
      </pc:sldChg>
      <pc:sldChg chg="del">
        <pc:chgData name="Shasanka Rout" userId="f08e87f0f1a1970e" providerId="LiveId" clId="{2CB93865-28ED-4A1D-974A-7BFC8F9D9C37}" dt="2023-11-28T12:17:31.045" v="20" actId="47"/>
        <pc:sldMkLst>
          <pc:docMk/>
          <pc:sldMk cId="2002643742" sldId="578"/>
        </pc:sldMkLst>
      </pc:sldChg>
      <pc:sldChg chg="del">
        <pc:chgData name="Shasanka Rout" userId="f08e87f0f1a1970e" providerId="LiveId" clId="{2CB93865-28ED-4A1D-974A-7BFC8F9D9C37}" dt="2023-11-28T12:17:31.073" v="21" actId="47"/>
        <pc:sldMkLst>
          <pc:docMk/>
          <pc:sldMk cId="781387282" sldId="579"/>
        </pc:sldMkLst>
      </pc:sldChg>
      <pc:sldChg chg="del">
        <pc:chgData name="Shasanka Rout" userId="f08e87f0f1a1970e" providerId="LiveId" clId="{2CB93865-28ED-4A1D-974A-7BFC8F9D9C37}" dt="2023-11-28T12:17:31.089" v="22" actId="47"/>
        <pc:sldMkLst>
          <pc:docMk/>
          <pc:sldMk cId="2711950236" sldId="580"/>
        </pc:sldMkLst>
      </pc:sldChg>
      <pc:sldChg chg="del">
        <pc:chgData name="Shasanka Rout" userId="f08e87f0f1a1970e" providerId="LiveId" clId="{2CB93865-28ED-4A1D-974A-7BFC8F9D9C37}" dt="2023-11-28T12:17:31.152" v="23" actId="47"/>
        <pc:sldMkLst>
          <pc:docMk/>
          <pc:sldMk cId="886995810" sldId="581"/>
        </pc:sldMkLst>
      </pc:sldChg>
      <pc:sldChg chg="del">
        <pc:chgData name="Shasanka Rout" userId="f08e87f0f1a1970e" providerId="LiveId" clId="{2CB93865-28ED-4A1D-974A-7BFC8F9D9C37}" dt="2023-11-28T12:17:31.184" v="24" actId="47"/>
        <pc:sldMkLst>
          <pc:docMk/>
          <pc:sldMk cId="3585902571" sldId="582"/>
        </pc:sldMkLst>
      </pc:sldChg>
      <pc:sldChg chg="del">
        <pc:chgData name="Shasanka Rout" userId="f08e87f0f1a1970e" providerId="LiveId" clId="{2CB93865-28ED-4A1D-974A-7BFC8F9D9C37}" dt="2023-11-28T12:17:31.405" v="31" actId="47"/>
        <pc:sldMkLst>
          <pc:docMk/>
          <pc:sldMk cId="1201842309" sldId="583"/>
        </pc:sldMkLst>
      </pc:sldChg>
      <pc:sldChg chg="del">
        <pc:chgData name="Shasanka Rout" userId="f08e87f0f1a1970e" providerId="LiveId" clId="{2CB93865-28ED-4A1D-974A-7BFC8F9D9C37}" dt="2023-11-28T12:17:31.231" v="25" actId="47"/>
        <pc:sldMkLst>
          <pc:docMk/>
          <pc:sldMk cId="3775239312" sldId="584"/>
        </pc:sldMkLst>
      </pc:sldChg>
      <pc:sldChg chg="del">
        <pc:chgData name="Shasanka Rout" userId="f08e87f0f1a1970e" providerId="LiveId" clId="{2CB93865-28ED-4A1D-974A-7BFC8F9D9C37}" dt="2023-11-28T12:17:31.262" v="26" actId="47"/>
        <pc:sldMkLst>
          <pc:docMk/>
          <pc:sldMk cId="1269112429" sldId="585"/>
        </pc:sldMkLst>
      </pc:sldChg>
      <pc:sldChg chg="del">
        <pc:chgData name="Shasanka Rout" userId="f08e87f0f1a1970e" providerId="LiveId" clId="{2CB93865-28ED-4A1D-974A-7BFC8F9D9C37}" dt="2023-11-28T12:17:31.717" v="38" actId="47"/>
        <pc:sldMkLst>
          <pc:docMk/>
          <pc:sldMk cId="2401135019" sldId="586"/>
        </pc:sldMkLst>
      </pc:sldChg>
      <pc:sldChg chg="del">
        <pc:chgData name="Shasanka Rout" userId="f08e87f0f1a1970e" providerId="LiveId" clId="{2CB93865-28ED-4A1D-974A-7BFC8F9D9C37}" dt="2023-11-28T12:17:32.790" v="39" actId="47"/>
        <pc:sldMkLst>
          <pc:docMk/>
          <pc:sldMk cId="4075536366" sldId="587"/>
        </pc:sldMkLst>
      </pc:sldChg>
      <pc:sldChg chg="del">
        <pc:chgData name="Shasanka Rout" userId="f08e87f0f1a1970e" providerId="LiveId" clId="{2CB93865-28ED-4A1D-974A-7BFC8F9D9C37}" dt="2023-11-28T12:17:31.607" v="35" actId="47"/>
        <pc:sldMkLst>
          <pc:docMk/>
          <pc:sldMk cId="212113829" sldId="588"/>
        </pc:sldMkLst>
      </pc:sldChg>
      <pc:sldChg chg="del">
        <pc:chgData name="Shasanka Rout" userId="f08e87f0f1a1970e" providerId="LiveId" clId="{2CB93865-28ED-4A1D-974A-7BFC8F9D9C37}" dt="2023-11-28T12:17:31.654" v="36" actId="47"/>
        <pc:sldMkLst>
          <pc:docMk/>
          <pc:sldMk cId="3366918294" sldId="589"/>
        </pc:sldMkLst>
      </pc:sldChg>
      <pc:sldChg chg="del">
        <pc:chgData name="Shasanka Rout" userId="f08e87f0f1a1970e" providerId="LiveId" clId="{2CB93865-28ED-4A1D-974A-7BFC8F9D9C37}" dt="2023-11-28T12:17:31.707" v="37" actId="47"/>
        <pc:sldMkLst>
          <pc:docMk/>
          <pc:sldMk cId="2083567738" sldId="590"/>
        </pc:sldMkLst>
      </pc:sldChg>
      <pc:sldChg chg="del">
        <pc:chgData name="Shasanka Rout" userId="f08e87f0f1a1970e" providerId="LiveId" clId="{2CB93865-28ED-4A1D-974A-7BFC8F9D9C37}" dt="2023-11-28T12:17:41.609" v="82" actId="47"/>
        <pc:sldMkLst>
          <pc:docMk/>
          <pc:sldMk cId="1333809269" sldId="591"/>
        </pc:sldMkLst>
      </pc:sldChg>
      <pc:sldChg chg="del">
        <pc:chgData name="Shasanka Rout" userId="f08e87f0f1a1970e" providerId="LiveId" clId="{2CB93865-28ED-4A1D-974A-7BFC8F9D9C37}" dt="2023-11-28T12:17:42.129" v="83" actId="47"/>
        <pc:sldMkLst>
          <pc:docMk/>
          <pc:sldMk cId="2132726872" sldId="592"/>
        </pc:sldMkLst>
      </pc:sldChg>
      <pc:sldChg chg="del">
        <pc:chgData name="Shasanka Rout" userId="f08e87f0f1a1970e" providerId="LiveId" clId="{2CB93865-28ED-4A1D-974A-7BFC8F9D9C37}" dt="2023-11-28T12:17:42.490" v="84" actId="47"/>
        <pc:sldMkLst>
          <pc:docMk/>
          <pc:sldMk cId="286071667" sldId="593"/>
        </pc:sldMkLst>
      </pc:sldChg>
      <pc:sldChg chg="del">
        <pc:chgData name="Shasanka Rout" userId="f08e87f0f1a1970e" providerId="LiveId" clId="{2CB93865-28ED-4A1D-974A-7BFC8F9D9C37}" dt="2023-11-28T12:17:43.356" v="85" actId="47"/>
        <pc:sldMkLst>
          <pc:docMk/>
          <pc:sldMk cId="2931473966" sldId="59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4B0D8D-2999-4085-B3D9-2EA1910A477F}" type="datetimeFigureOut">
              <a:rPr lang="en-US" smtClean="0"/>
              <a:pPr/>
              <a:t>11/28/2023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07EAF3-B16B-4E38-BBC0-55D215491C75}"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0AA0E05-B794-49A5-897E-F683CF376A38}" type="datetime1">
              <a:rPr lang="en-US" smtClean="0"/>
              <a:pPr/>
              <a:t>11/28/2023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3A22955-D398-4A29-BDBA-2B6134FB058B}"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5E7222-1620-41CA-B2B0-CA66EB460E94}" type="datetime1">
              <a:rPr lang="en-US" smtClean="0"/>
              <a:pPr/>
              <a:t>11/28/2023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3A22955-D398-4A29-BDBA-2B6134FB058B}"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ACD394D-6781-40EC-A91C-6A4E47CC436B}" type="datetime1">
              <a:rPr lang="en-US" smtClean="0"/>
              <a:pPr/>
              <a:t>11/28/2023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3A22955-D398-4A29-BDBA-2B6134FB058B}"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6BDF572-2463-4B59-B0F8-C2F92A4E7750}" type="datetime1">
              <a:rPr lang="en-US" smtClean="0"/>
              <a:pPr/>
              <a:t>11/28/2023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3A22955-D398-4A29-BDBA-2B6134FB058B}"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B40D7E-9B87-4738-9CB0-D21ED8B2ABE9}" type="datetime1">
              <a:rPr lang="en-US" smtClean="0"/>
              <a:pPr/>
              <a:t>11/28/2023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3A22955-D398-4A29-BDBA-2B6134FB058B}"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8D2E79E-2B30-4FEF-8655-EF4BB7EE8F98}" type="datetime1">
              <a:rPr lang="en-US" smtClean="0"/>
              <a:pPr/>
              <a:t>11/28/2023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3A22955-D398-4A29-BDBA-2B6134FB058B}"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320062C-767F-4D7B-AF94-02A211D8A899}" type="datetime1">
              <a:rPr lang="en-US" smtClean="0"/>
              <a:pPr/>
              <a:t>11/28/2023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3A22955-D398-4A29-BDBA-2B6134FB058B}"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103998E-371B-469F-A628-74EF2FB5F2B5}" type="datetime1">
              <a:rPr lang="en-US" smtClean="0"/>
              <a:pPr/>
              <a:t>11/28/2023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3A22955-D398-4A29-BDBA-2B6134FB058B}"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855DFD-0AE9-4728-925E-CCFD3F5A272E}" type="datetime1">
              <a:rPr lang="en-US" smtClean="0"/>
              <a:pPr/>
              <a:t>11/28/2023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3A22955-D398-4A29-BDBA-2B6134FB058B}"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0F1EFC-D498-4582-98AA-5CB031BC8FEB}" type="datetime1">
              <a:rPr lang="en-US" smtClean="0"/>
              <a:pPr/>
              <a:t>11/28/2023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3A22955-D398-4A29-BDBA-2B6134FB058B}"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341727-E146-415C-894E-CE9DFC79AA96}" type="datetime1">
              <a:rPr lang="en-US" smtClean="0"/>
              <a:pPr/>
              <a:t>11/28/2023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3A22955-D398-4A29-BDBA-2B6134FB058B}"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0909D-E44F-4137-A9E2-1AE1534DC191}" type="datetime1">
              <a:rPr lang="en-US" smtClean="0"/>
              <a:pPr/>
              <a:t>11/28/2023</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A22955-D398-4A29-BDBA-2B6134FB058B}"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F3A22955-D398-4A29-BDBA-2B6134FB058B}" type="slidenum">
              <a:rPr lang="en-IN" smtClean="0"/>
              <a:pPr/>
              <a:t>1</a:t>
            </a:fld>
            <a:endParaRPr lang="en-IN" dirty="0"/>
          </a:p>
        </p:txBody>
      </p:sp>
      <p:sp>
        <p:nvSpPr>
          <p:cNvPr id="9" name="Title 8"/>
          <p:cNvSpPr>
            <a:spLocks noGrp="1"/>
          </p:cNvSpPr>
          <p:nvPr>
            <p:ph type="ctrTitle"/>
          </p:nvPr>
        </p:nvSpPr>
        <p:spPr>
          <a:xfrm>
            <a:off x="611560" y="4326988"/>
            <a:ext cx="8172480" cy="777268"/>
          </a:xfrm>
        </p:spPr>
        <p:txBody>
          <a:bodyPr>
            <a:noAutofit/>
          </a:bodyPr>
          <a:lstStyle/>
          <a:p>
            <a:r>
              <a:rPr lang="en-IN" sz="3200" b="1" dirty="0">
                <a:solidFill>
                  <a:srgbClr val="C00000"/>
                </a:solidFill>
                <a:latin typeface="Times New Roman" pitchFamily="18" charset="0"/>
                <a:cs typeface="Times New Roman" pitchFamily="18" charset="0"/>
              </a:rPr>
              <a:t>MEMORY</a:t>
            </a:r>
            <a:br>
              <a:rPr lang="en-IN" sz="3200" b="1" dirty="0">
                <a:solidFill>
                  <a:srgbClr val="C00000"/>
                </a:solidFill>
                <a:latin typeface="Times New Roman" pitchFamily="18" charset="0"/>
                <a:cs typeface="Times New Roman" pitchFamily="18" charset="0"/>
              </a:rPr>
            </a:br>
            <a:r>
              <a:rPr lang="en-IN" sz="3200" b="1" dirty="0">
                <a:solidFill>
                  <a:srgbClr val="C00000"/>
                </a:solidFill>
                <a:latin typeface="Times New Roman" pitchFamily="18" charset="0"/>
                <a:cs typeface="Times New Roman" pitchFamily="18" charset="0"/>
              </a:rPr>
              <a:t>MODULE-II</a:t>
            </a:r>
          </a:p>
        </p:txBody>
      </p:sp>
      <p:sp>
        <p:nvSpPr>
          <p:cNvPr id="11" name="Rectangle 10"/>
          <p:cNvSpPr/>
          <p:nvPr/>
        </p:nvSpPr>
        <p:spPr>
          <a:xfrm>
            <a:off x="3851920" y="5398036"/>
            <a:ext cx="4572000" cy="369332"/>
          </a:xfrm>
          <a:prstGeom prst="rect">
            <a:avLst/>
          </a:prstGeom>
        </p:spPr>
        <p:txBody>
          <a:bodyPr wrap="square">
            <a:spAutoFit/>
          </a:bodyPr>
          <a:lstStyle/>
          <a:p>
            <a:r>
              <a:rPr lang="en-US" dirty="0">
                <a:solidFill>
                  <a:schemeClr val="tx1"/>
                </a:solidFill>
                <a:latin typeface="Times New Roman" pitchFamily="18" charset="0"/>
                <a:cs typeface="Times New Roman" pitchFamily="18" charset="0"/>
              </a:rPr>
              <a:t>                 </a:t>
            </a:r>
            <a:endParaRPr lang="en-US" b="1" dirty="0">
              <a:solidFill>
                <a:srgbClr val="7030A0"/>
              </a:solidFill>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24778FAA-5C76-4F43-8904-D1F8F3FFF487}" type="datetime1">
              <a:rPr lang="en-US" smtClean="0"/>
              <a:pPr/>
              <a:t>11/28/2023</a:t>
            </a:fld>
            <a:endParaRPr lang="en-IN" dirty="0"/>
          </a:p>
        </p:txBody>
      </p:sp>
      <p:pic>
        <p:nvPicPr>
          <p:cNvPr id="2" name="Picture 2">
            <a:extLst>
              <a:ext uri="{FF2B5EF4-FFF2-40B4-BE49-F238E27FC236}">
                <a16:creationId xmlns:a16="http://schemas.microsoft.com/office/drawing/2014/main" id="{0318911A-7B8F-CADA-F820-FED80D7608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850" y="309311"/>
            <a:ext cx="6468598" cy="31916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B3B9A02A-5C49-F2D5-26F6-2E6C3E81C2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331396"/>
            <a:ext cx="1682458" cy="1103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1520" y="200696"/>
            <a:ext cx="8716034" cy="3236784"/>
          </a:xfrm>
          <a:prstGeom prst="rect">
            <a:avLst/>
          </a:prstGeom>
        </p:spPr>
        <p:txBody>
          <a:bodyPr vert="horz" wrap="square" lIns="0" tIns="12700" rIns="0" bIns="0" rtlCol="0">
            <a:spAutoFit/>
          </a:bodyPr>
          <a:lstStyle/>
          <a:p>
            <a:pPr marL="12700" algn="just">
              <a:spcBef>
                <a:spcPts val="100"/>
              </a:spcBef>
              <a:buClr>
                <a:srgbClr val="003399"/>
              </a:buClr>
              <a:tabLst>
                <a:tab pos="469265" algn="l"/>
                <a:tab pos="469900" algn="l"/>
              </a:tabLst>
            </a:pPr>
            <a:r>
              <a:rPr lang="en-US" sz="2200" b="1" dirty="0">
                <a:solidFill>
                  <a:srgbClr val="3333FF"/>
                </a:solidFill>
                <a:latin typeface="Times New Roman" panose="02020603050405020304" pitchFamily="18" charset="0"/>
                <a:cs typeface="Times New Roman" panose="02020603050405020304" pitchFamily="18" charset="0"/>
              </a:rPr>
              <a:t>Solutions:</a:t>
            </a:r>
          </a:p>
          <a:p>
            <a:pPr marL="469900" indent="-457200" algn="just">
              <a:spcBef>
                <a:spcPts val="100"/>
              </a:spcBef>
              <a:buClr>
                <a:srgbClr val="003399"/>
              </a:buClr>
              <a:buAutoNum type="arabicPeriod"/>
              <a:tabLst>
                <a:tab pos="469265" algn="l"/>
                <a:tab pos="469900" algn="l"/>
              </a:tabLst>
            </a:pPr>
            <a:r>
              <a:rPr lang="en-US" altLang="ko-KR" sz="2000" dirty="0">
                <a:latin typeface="Times New Roman" panose="02020603050405020304" pitchFamily="18" charset="0"/>
                <a:cs typeface="Times New Roman" panose="02020603050405020304" pitchFamily="18" charset="0"/>
              </a:rPr>
              <a:t>2</a:t>
            </a:r>
            <a:r>
              <a:rPr lang="en-US" altLang="ko-KR" sz="2000" baseline="30000" dirty="0">
                <a:latin typeface="Times New Roman" panose="02020603050405020304" pitchFamily="18" charset="0"/>
                <a:cs typeface="Times New Roman" panose="02020603050405020304" pitchFamily="18" charset="0"/>
              </a:rPr>
              <a:t>4</a:t>
            </a:r>
            <a:r>
              <a:rPr lang="en-US" altLang="ko-KR" sz="2000" dirty="0">
                <a:latin typeface="Times New Roman" panose="02020603050405020304" pitchFamily="18" charset="0"/>
                <a:cs typeface="Times New Roman" panose="02020603050405020304" pitchFamily="18" charset="0"/>
              </a:rPr>
              <a:t> = 16, 4 lines must be decoded for chip select.</a:t>
            </a:r>
          </a:p>
          <a:p>
            <a:pPr marL="469900" indent="-457200" algn="just">
              <a:spcBef>
                <a:spcPts val="100"/>
              </a:spcBef>
              <a:buClr>
                <a:srgbClr val="003399"/>
              </a:buClr>
              <a:buAutoNum type="arabicPeriod"/>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469900" indent="-457200" algn="just">
              <a:spcBef>
                <a:spcPts val="100"/>
              </a:spcBef>
              <a:buClr>
                <a:srgbClr val="003399"/>
              </a:buClr>
              <a:buAutoNum type="arabicPeriod"/>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469900" indent="-457200" algn="just">
              <a:spcBef>
                <a:spcPts val="100"/>
              </a:spcBef>
              <a:buClr>
                <a:srgbClr val="003399"/>
              </a:buClr>
              <a:buAutoNum type="arabicPeriod"/>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469900" indent="-457200" algn="just">
              <a:spcBef>
                <a:spcPts val="100"/>
              </a:spcBef>
              <a:buClr>
                <a:srgbClr val="003399"/>
              </a:buClr>
              <a:buAutoNum type="arabicPeriod"/>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469900" indent="-457200" algn="just">
              <a:spcBef>
                <a:spcPts val="100"/>
              </a:spcBef>
              <a:buClr>
                <a:srgbClr val="003399"/>
              </a:buClr>
              <a:buAutoNum type="arabicPeriod"/>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469900" indent="-457200" algn="just">
              <a:spcBef>
                <a:spcPts val="100"/>
              </a:spcBef>
              <a:buClr>
                <a:srgbClr val="003399"/>
              </a:buClr>
              <a:buAutoNum type="arabicPeriod"/>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469900" indent="-457200" algn="just">
              <a:spcBef>
                <a:spcPts val="100"/>
              </a:spcBef>
              <a:buClr>
                <a:srgbClr val="003399"/>
              </a:buClr>
              <a:buAutoNum type="arabicPeriod"/>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469900" indent="-457200" algn="just">
              <a:spcBef>
                <a:spcPts val="100"/>
              </a:spcBef>
              <a:buClr>
                <a:srgbClr val="003399"/>
              </a:buClr>
              <a:buAutoNum type="arabicPeriod"/>
              <a:tabLst>
                <a:tab pos="469265" algn="l"/>
                <a:tab pos="469900" algn="l"/>
              </a:tabLst>
            </a:pPr>
            <a:r>
              <a:rPr lang="en-US" altLang="ko-KR" sz="2000" dirty="0">
                <a:latin typeface="Times New Roman" panose="02020603050405020304" pitchFamily="18" charset="0"/>
                <a:cs typeface="Times New Roman" panose="02020603050405020304" pitchFamily="18" charset="0"/>
              </a:rPr>
              <a:t>Memory-address map: </a:t>
            </a:r>
          </a:p>
        </p:txBody>
      </p:sp>
      <p:sp>
        <p:nvSpPr>
          <p:cNvPr id="58" name="object 58"/>
          <p:cNvSpPr txBox="1"/>
          <p:nvPr/>
        </p:nvSpPr>
        <p:spPr>
          <a:xfrm>
            <a:off x="8967554" y="6388280"/>
            <a:ext cx="110489" cy="196215"/>
          </a:xfrm>
          <a:prstGeom prst="rect">
            <a:avLst/>
          </a:prstGeom>
        </p:spPr>
        <p:txBody>
          <a:bodyPr vert="horz" wrap="square" lIns="0" tIns="0" rIns="0" bIns="0" rtlCol="0">
            <a:spAutoFit/>
          </a:bodyPr>
          <a:lstStyle/>
          <a:p>
            <a:pPr marL="12700">
              <a:lnSpc>
                <a:spcPts val="1425"/>
              </a:lnSpc>
            </a:pPr>
            <a:r>
              <a:rPr sz="1200" spc="-5" dirty="0">
                <a:solidFill>
                  <a:srgbClr val="FFFFFF"/>
                </a:solidFill>
                <a:latin typeface="Arial"/>
                <a:cs typeface="Arial"/>
              </a:rPr>
              <a:t>5</a:t>
            </a:r>
            <a:endParaRPr sz="1200">
              <a:latin typeface="Arial"/>
              <a:cs typeface="Arial"/>
            </a:endParaRPr>
          </a:p>
        </p:txBody>
      </p:sp>
      <p:sp>
        <p:nvSpPr>
          <p:cNvPr id="92" name="Rectangle 43">
            <a:extLst>
              <a:ext uri="{FF2B5EF4-FFF2-40B4-BE49-F238E27FC236}">
                <a16:creationId xmlns:a16="http://schemas.microsoft.com/office/drawing/2014/main" id="{4C10D3E4-1AD2-3AE4-3F80-965C932CF115}"/>
              </a:ext>
            </a:extLst>
          </p:cNvPr>
          <p:cNvSpPr>
            <a:spLocks noChangeArrowheads="1"/>
          </p:cNvSpPr>
          <p:nvPr/>
        </p:nvSpPr>
        <p:spPr bwMode="auto">
          <a:xfrm>
            <a:off x="4125913" y="6015657"/>
            <a:ext cx="26670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  </a:t>
            </a:r>
          </a:p>
        </p:txBody>
      </p:sp>
      <p:pic>
        <p:nvPicPr>
          <p:cNvPr id="2" name="Content Placeholder 3">
            <a:extLst>
              <a:ext uri="{FF2B5EF4-FFF2-40B4-BE49-F238E27FC236}">
                <a16:creationId xmlns:a16="http://schemas.microsoft.com/office/drawing/2014/main" id="{6AC6D096-6ED5-769C-72A8-836E55EA3BE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9286" y="928622"/>
            <a:ext cx="8451616" cy="1728192"/>
          </a:xfrm>
        </p:spPr>
      </p:pic>
      <p:pic>
        <p:nvPicPr>
          <p:cNvPr id="3" name="Picture 4">
            <a:extLst>
              <a:ext uri="{FF2B5EF4-FFF2-40B4-BE49-F238E27FC236}">
                <a16:creationId xmlns:a16="http://schemas.microsoft.com/office/drawing/2014/main" id="{77D9AA82-2E17-77DC-79D2-7CBB2C8164D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45" y="3628103"/>
            <a:ext cx="8182635" cy="253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5861377"/>
      </p:ext>
    </p:extLst>
  </p:cSld>
  <p:clrMapOvr>
    <a:masterClrMapping/>
  </p:clrMapOvr>
  <p:transition spd="slow">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1520" y="200696"/>
            <a:ext cx="8716034" cy="1608133"/>
          </a:xfrm>
          <a:prstGeom prst="rect">
            <a:avLst/>
          </a:prstGeom>
        </p:spPr>
        <p:txBody>
          <a:bodyPr vert="horz" wrap="square" lIns="0" tIns="12700" rIns="0" bIns="0" rtlCol="0">
            <a:spAutoFit/>
          </a:bodyPr>
          <a:lstStyle/>
          <a:p>
            <a:pPr marL="12700" algn="just">
              <a:spcBef>
                <a:spcPts val="100"/>
              </a:spcBef>
              <a:buClr>
                <a:srgbClr val="003399"/>
              </a:buClr>
              <a:tabLst>
                <a:tab pos="469265" algn="l"/>
                <a:tab pos="469900" algn="l"/>
              </a:tabLst>
            </a:pPr>
            <a:r>
              <a:rPr lang="en-US" sz="2200" b="1" dirty="0">
                <a:solidFill>
                  <a:srgbClr val="3333FF"/>
                </a:solidFill>
                <a:latin typeface="Times New Roman" panose="02020603050405020304" pitchFamily="18" charset="0"/>
                <a:cs typeface="Times New Roman" panose="02020603050405020304" pitchFamily="18" charset="0"/>
              </a:rPr>
              <a:t>Solutions:</a:t>
            </a:r>
          </a:p>
          <a:p>
            <a:pPr marL="12700" algn="just">
              <a:spcBef>
                <a:spcPts val="100"/>
              </a:spcBef>
              <a:buClr>
                <a:srgbClr val="003399"/>
              </a:buClr>
              <a:tabLst>
                <a:tab pos="469265" algn="l"/>
                <a:tab pos="469900" algn="l"/>
              </a:tabLst>
            </a:pPr>
            <a:r>
              <a:rPr lang="en-US" altLang="ko-KR" sz="2000" dirty="0">
                <a:latin typeface="Times New Roman" panose="02020603050405020304" pitchFamily="18" charset="0"/>
                <a:cs typeface="Times New Roman" panose="02020603050405020304" pitchFamily="18" charset="0"/>
              </a:rPr>
              <a:t>3. RAM chips of 256x8 and ROM chips of 1024x8. The computer system needs 2K bytes of RAM, 4K bytes of ROM, and four interface units each with four registers. </a:t>
            </a:r>
          </a:p>
          <a:p>
            <a:pPr marL="12700" algn="just">
              <a:spcBef>
                <a:spcPts val="100"/>
              </a:spcBef>
              <a:buClr>
                <a:srgbClr val="003399"/>
              </a:buClr>
              <a:tabLst>
                <a:tab pos="469265" algn="l"/>
                <a:tab pos="469900" algn="l"/>
              </a:tabLst>
            </a:pPr>
            <a:r>
              <a:rPr lang="en-US" altLang="ko-KR" sz="2000" dirty="0">
                <a:latin typeface="Times New Roman" panose="02020603050405020304" pitchFamily="18" charset="0"/>
                <a:cs typeface="Times New Roman" panose="02020603050405020304" pitchFamily="18" charset="0"/>
              </a:rPr>
              <a:t>The two highest-order bits of the address bus are assigned 00 for RAM, 01 for ROM, and 10 for interface registers.</a:t>
            </a:r>
          </a:p>
        </p:txBody>
      </p:sp>
      <p:sp>
        <p:nvSpPr>
          <p:cNvPr id="58" name="object 58"/>
          <p:cNvSpPr txBox="1"/>
          <p:nvPr/>
        </p:nvSpPr>
        <p:spPr>
          <a:xfrm>
            <a:off x="8967554" y="6388280"/>
            <a:ext cx="110489" cy="196215"/>
          </a:xfrm>
          <a:prstGeom prst="rect">
            <a:avLst/>
          </a:prstGeom>
        </p:spPr>
        <p:txBody>
          <a:bodyPr vert="horz" wrap="square" lIns="0" tIns="0" rIns="0" bIns="0" rtlCol="0">
            <a:spAutoFit/>
          </a:bodyPr>
          <a:lstStyle/>
          <a:p>
            <a:pPr marL="12700">
              <a:lnSpc>
                <a:spcPts val="1425"/>
              </a:lnSpc>
            </a:pPr>
            <a:r>
              <a:rPr sz="1200" spc="-5" dirty="0">
                <a:solidFill>
                  <a:srgbClr val="FFFFFF"/>
                </a:solidFill>
                <a:latin typeface="Arial"/>
                <a:cs typeface="Arial"/>
              </a:rPr>
              <a:t>5</a:t>
            </a:r>
            <a:endParaRPr sz="1200">
              <a:latin typeface="Arial"/>
              <a:cs typeface="Arial"/>
            </a:endParaRPr>
          </a:p>
        </p:txBody>
      </p:sp>
      <p:sp>
        <p:nvSpPr>
          <p:cNvPr id="92" name="Rectangle 43">
            <a:extLst>
              <a:ext uri="{FF2B5EF4-FFF2-40B4-BE49-F238E27FC236}">
                <a16:creationId xmlns:a16="http://schemas.microsoft.com/office/drawing/2014/main" id="{4C10D3E4-1AD2-3AE4-3F80-965C932CF115}"/>
              </a:ext>
            </a:extLst>
          </p:cNvPr>
          <p:cNvSpPr>
            <a:spLocks noChangeArrowheads="1"/>
          </p:cNvSpPr>
          <p:nvPr/>
        </p:nvSpPr>
        <p:spPr bwMode="auto">
          <a:xfrm>
            <a:off x="4125913" y="6015657"/>
            <a:ext cx="26670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  </a:t>
            </a:r>
          </a:p>
        </p:txBody>
      </p:sp>
      <p:pic>
        <p:nvPicPr>
          <p:cNvPr id="7" name="Picture 6">
            <a:extLst>
              <a:ext uri="{FF2B5EF4-FFF2-40B4-BE49-F238E27FC236}">
                <a16:creationId xmlns:a16="http://schemas.microsoft.com/office/drawing/2014/main" id="{F72B044C-F7A5-A453-EF36-1503271F513F}"/>
              </a:ext>
            </a:extLst>
          </p:cNvPr>
          <p:cNvPicPr>
            <a:picLocks noChangeAspect="1"/>
          </p:cNvPicPr>
          <p:nvPr/>
        </p:nvPicPr>
        <p:blipFill>
          <a:blip r:embed="rId2"/>
          <a:stretch>
            <a:fillRect/>
          </a:stretch>
        </p:blipFill>
        <p:spPr>
          <a:xfrm>
            <a:off x="323940" y="2049882"/>
            <a:ext cx="8137346" cy="3096344"/>
          </a:xfrm>
          <a:prstGeom prst="rect">
            <a:avLst/>
          </a:prstGeom>
        </p:spPr>
      </p:pic>
    </p:spTree>
    <p:extLst>
      <p:ext uri="{BB962C8B-B14F-4D97-AF65-F5344CB8AC3E}">
        <p14:creationId xmlns:p14="http://schemas.microsoft.com/office/powerpoint/2010/main" val="3294442487"/>
      </p:ext>
    </p:extLst>
  </p:cSld>
  <p:clrMapOvr>
    <a:masterClrMapping/>
  </p:clrMapOvr>
  <p:transition spd="slow">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1520" y="200696"/>
            <a:ext cx="8716034" cy="6445354"/>
          </a:xfrm>
          <a:prstGeom prst="rect">
            <a:avLst/>
          </a:prstGeom>
        </p:spPr>
        <p:txBody>
          <a:bodyPr vert="horz" wrap="square" lIns="0" tIns="12700" rIns="0" bIns="0" rtlCol="0">
            <a:spAutoFit/>
          </a:bodyPr>
          <a:lstStyle/>
          <a:p>
            <a:pPr marL="12700" algn="just">
              <a:spcBef>
                <a:spcPts val="100"/>
              </a:spcBef>
              <a:buClr>
                <a:srgbClr val="003399"/>
              </a:buClr>
              <a:tabLst>
                <a:tab pos="469265" algn="l"/>
                <a:tab pos="469900" algn="l"/>
              </a:tabLst>
            </a:pPr>
            <a:r>
              <a:rPr lang="en-US" sz="2200" b="1" dirty="0">
                <a:solidFill>
                  <a:srgbClr val="3333FF"/>
                </a:solidFill>
                <a:latin typeface="Times New Roman" panose="02020603050405020304" pitchFamily="18" charset="0"/>
                <a:cs typeface="Times New Roman" panose="02020603050405020304" pitchFamily="18" charset="0"/>
              </a:rPr>
              <a:t>Cache Memory:</a:t>
            </a:r>
          </a:p>
          <a:p>
            <a:pPr lvl="1">
              <a:lnSpc>
                <a:spcPct val="90000"/>
              </a:lnSpc>
              <a:defRPr/>
            </a:pPr>
            <a:r>
              <a:rPr lang="en-US" altLang="ko-KR" sz="2000" b="1" dirty="0">
                <a:latin typeface="Times New Roman" panose="02020603050405020304" pitchFamily="18" charset="0"/>
                <a:cs typeface="Times New Roman" panose="02020603050405020304" pitchFamily="18" charset="0"/>
              </a:rPr>
              <a:t>Locality of Reference: </a:t>
            </a:r>
            <a:r>
              <a:rPr lang="en-US" altLang="ko-KR" sz="2000" dirty="0">
                <a:latin typeface="Times New Roman" panose="02020603050405020304" pitchFamily="18" charset="0"/>
                <a:cs typeface="Times New Roman" panose="02020603050405020304" pitchFamily="18" charset="0"/>
              </a:rPr>
              <a:t>The references to memory </a:t>
            </a:r>
            <a:r>
              <a:rPr lang="en-US" altLang="ko-KR" sz="2000" i="1" dirty="0">
                <a:solidFill>
                  <a:schemeClr val="accent1"/>
                </a:solidFill>
                <a:latin typeface="Times New Roman" panose="02020603050405020304" pitchFamily="18" charset="0"/>
                <a:cs typeface="Times New Roman" panose="02020603050405020304" pitchFamily="18" charset="0"/>
              </a:rPr>
              <a:t>tend to be confined within a few localized areas</a:t>
            </a:r>
            <a:r>
              <a:rPr lang="en-US" altLang="ko-KR" sz="2000" dirty="0">
                <a:latin typeface="Times New Roman" panose="02020603050405020304" pitchFamily="18" charset="0"/>
                <a:cs typeface="Times New Roman" panose="02020603050405020304" pitchFamily="18" charset="0"/>
              </a:rPr>
              <a:t> in memory</a:t>
            </a:r>
          </a:p>
          <a:p>
            <a:pPr lvl="1">
              <a:lnSpc>
                <a:spcPct val="90000"/>
              </a:lnSpc>
              <a:defRPr/>
            </a:pPr>
            <a:r>
              <a:rPr lang="en-US" altLang="ko-KR" sz="2000" b="1" dirty="0">
                <a:latin typeface="Times New Roman" panose="02020603050405020304" pitchFamily="18" charset="0"/>
                <a:cs typeface="Times New Roman" panose="02020603050405020304" pitchFamily="18" charset="0"/>
              </a:rPr>
              <a:t>Cache Memory</a:t>
            </a:r>
            <a:r>
              <a:rPr lang="en-US" altLang="ko-KR" sz="2000" dirty="0">
                <a:latin typeface="Times New Roman" panose="02020603050405020304" pitchFamily="18" charset="0"/>
                <a:cs typeface="Times New Roman" panose="02020603050405020304" pitchFamily="18" charset="0"/>
              </a:rPr>
              <a:t>: </a:t>
            </a:r>
            <a:r>
              <a:rPr lang="en-US" altLang="ko-KR" sz="2000" b="1" dirty="0">
                <a:solidFill>
                  <a:srgbClr val="CC9900"/>
                </a:solidFill>
                <a:latin typeface="Times New Roman" panose="02020603050405020304" pitchFamily="18" charset="0"/>
                <a:cs typeface="Times New Roman" panose="02020603050405020304" pitchFamily="18" charset="0"/>
              </a:rPr>
              <a:t>a fast small memory</a:t>
            </a:r>
            <a:endParaRPr lang="en-US" altLang="ko-KR" sz="2000" dirty="0">
              <a:latin typeface="Times New Roman" panose="02020603050405020304" pitchFamily="18" charset="0"/>
              <a:cs typeface="Times New Roman" panose="02020603050405020304" pitchFamily="18" charset="0"/>
            </a:endParaRPr>
          </a:p>
          <a:p>
            <a:pPr lvl="2">
              <a:lnSpc>
                <a:spcPct val="90000"/>
              </a:lnSpc>
              <a:defRPr/>
            </a:pPr>
            <a:r>
              <a:rPr lang="en-US" altLang="ko-KR" sz="2000" dirty="0">
                <a:latin typeface="Times New Roman" panose="02020603050405020304" pitchFamily="18" charset="0"/>
                <a:cs typeface="Times New Roman" panose="02020603050405020304" pitchFamily="18" charset="0"/>
              </a:rPr>
              <a:t>Keeping the most frequently accessed instructions and data in the fast cache memory </a:t>
            </a:r>
          </a:p>
          <a:p>
            <a:pPr lvl="1">
              <a:lnSpc>
                <a:spcPct val="90000"/>
              </a:lnSpc>
              <a:defRPr/>
            </a:pPr>
            <a:r>
              <a:rPr lang="en-US" altLang="ko-KR" sz="2000" b="1" dirty="0">
                <a:latin typeface="Times New Roman" panose="02020603050405020304" pitchFamily="18" charset="0"/>
                <a:cs typeface="Times New Roman" panose="02020603050405020304" pitchFamily="18" charset="0"/>
              </a:rPr>
              <a:t>Hit Ratio: </a:t>
            </a:r>
            <a:r>
              <a:rPr lang="en-US" altLang="ko-KR" sz="2000" dirty="0">
                <a:latin typeface="Times New Roman" panose="02020603050405020304" pitchFamily="18" charset="0"/>
                <a:cs typeface="Times New Roman" panose="02020603050405020304" pitchFamily="18" charset="0"/>
              </a:rPr>
              <a:t>The ratio of the number of hits divided by the total CPU references (</a:t>
            </a:r>
            <a:r>
              <a:rPr lang="en-US" altLang="ko-KR" sz="2000" dirty="0">
                <a:solidFill>
                  <a:srgbClr val="CC9900"/>
                </a:solidFill>
                <a:latin typeface="Times New Roman" panose="02020603050405020304" pitchFamily="18" charset="0"/>
                <a:cs typeface="Times New Roman" panose="02020603050405020304" pitchFamily="18" charset="0"/>
              </a:rPr>
              <a:t>hits + misses</a:t>
            </a:r>
            <a:r>
              <a:rPr lang="en-US" altLang="ko-KR" sz="2000" dirty="0">
                <a:latin typeface="Times New Roman" panose="02020603050405020304" pitchFamily="18" charset="0"/>
                <a:cs typeface="Times New Roman" panose="02020603050405020304" pitchFamily="18" charset="0"/>
              </a:rPr>
              <a:t>) to memory</a:t>
            </a:r>
          </a:p>
          <a:p>
            <a:pPr lvl="3">
              <a:lnSpc>
                <a:spcPct val="90000"/>
              </a:lnSpc>
              <a:defRPr/>
            </a:pPr>
            <a:r>
              <a:rPr lang="en-US" altLang="ko-KR" sz="2000" b="1" i="1" dirty="0">
                <a:solidFill>
                  <a:schemeClr val="tx1"/>
                </a:solidFill>
                <a:latin typeface="Times New Roman" panose="02020603050405020304" pitchFamily="18" charset="0"/>
                <a:cs typeface="Times New Roman" panose="02020603050405020304" pitchFamily="18" charset="0"/>
              </a:rPr>
              <a:t>hit</a:t>
            </a:r>
            <a:r>
              <a:rPr lang="en-US" altLang="ko-KR" sz="2000" dirty="0">
                <a:latin typeface="Times New Roman" panose="02020603050405020304" pitchFamily="18" charset="0"/>
                <a:cs typeface="Times New Roman" panose="02020603050405020304" pitchFamily="18" charset="0"/>
              </a:rPr>
              <a:t> : the CPU finds the word in the cache </a:t>
            </a:r>
            <a:endParaRPr lang="ko-KR" altLang="en-US" sz="2000" dirty="0">
              <a:latin typeface="Times New Roman" panose="02020603050405020304" pitchFamily="18" charset="0"/>
              <a:cs typeface="Times New Roman" panose="02020603050405020304" pitchFamily="18" charset="0"/>
            </a:endParaRPr>
          </a:p>
          <a:p>
            <a:pPr lvl="3">
              <a:lnSpc>
                <a:spcPct val="90000"/>
              </a:lnSpc>
              <a:defRPr/>
            </a:pPr>
            <a:r>
              <a:rPr lang="en-US" altLang="ko-KR" sz="2000" b="1" i="1" dirty="0">
                <a:solidFill>
                  <a:schemeClr val="tx1"/>
                </a:solidFill>
                <a:latin typeface="Times New Roman" panose="02020603050405020304" pitchFamily="18" charset="0"/>
                <a:cs typeface="Times New Roman" panose="02020603050405020304" pitchFamily="18" charset="0"/>
              </a:rPr>
              <a:t>miss</a:t>
            </a:r>
            <a:r>
              <a:rPr lang="en-US" altLang="ko-KR" sz="2000" dirty="0">
                <a:latin typeface="Times New Roman" panose="02020603050405020304" pitchFamily="18" charset="0"/>
                <a:cs typeface="Times New Roman" panose="02020603050405020304" pitchFamily="18" charset="0"/>
              </a:rPr>
              <a:t> : the word is not found in cache (</a:t>
            </a:r>
            <a:r>
              <a:rPr lang="en-US" altLang="ko-KR" sz="2000" dirty="0">
                <a:solidFill>
                  <a:srgbClr val="6600FF"/>
                </a:solidFill>
                <a:latin typeface="Times New Roman" panose="02020603050405020304" pitchFamily="18" charset="0"/>
                <a:cs typeface="Times New Roman" panose="02020603050405020304" pitchFamily="18" charset="0"/>
              </a:rPr>
              <a:t>CPU must read main memory</a:t>
            </a:r>
            <a:r>
              <a:rPr lang="en-US" altLang="ko-KR" sz="2000" dirty="0">
                <a:latin typeface="Times New Roman" panose="02020603050405020304" pitchFamily="18" charset="0"/>
                <a:cs typeface="Times New Roman" panose="02020603050405020304" pitchFamily="18" charset="0"/>
              </a:rPr>
              <a:t>)</a:t>
            </a:r>
          </a:p>
          <a:p>
            <a:pPr lvl="1">
              <a:lnSpc>
                <a:spcPct val="90000"/>
              </a:lnSpc>
              <a:defRPr/>
            </a:pPr>
            <a:endParaRPr lang="en-US" altLang="ko-KR" sz="2000" dirty="0">
              <a:latin typeface="Times New Roman" panose="02020603050405020304" pitchFamily="18" charset="0"/>
              <a:cs typeface="Times New Roman" panose="02020603050405020304" pitchFamily="18" charset="0"/>
            </a:endParaRPr>
          </a:p>
          <a:p>
            <a:pPr lvl="1">
              <a:lnSpc>
                <a:spcPct val="90000"/>
              </a:lnSpc>
              <a:defRPr/>
            </a:pPr>
            <a:endParaRPr lang="en-US" altLang="ko-KR" sz="2000" dirty="0">
              <a:latin typeface="Times New Roman" panose="02020603050405020304" pitchFamily="18" charset="0"/>
              <a:cs typeface="Times New Roman" panose="02020603050405020304" pitchFamily="18" charset="0"/>
            </a:endParaRPr>
          </a:p>
          <a:p>
            <a:pPr lvl="1">
              <a:lnSpc>
                <a:spcPct val="90000"/>
              </a:lnSpc>
              <a:defRPr/>
            </a:pPr>
            <a:endParaRPr lang="en-US" altLang="ko-KR" sz="2000" dirty="0">
              <a:latin typeface="Times New Roman" panose="02020603050405020304" pitchFamily="18" charset="0"/>
              <a:cs typeface="Times New Roman" panose="02020603050405020304" pitchFamily="18" charset="0"/>
            </a:endParaRPr>
          </a:p>
          <a:p>
            <a:pPr lvl="1">
              <a:lnSpc>
                <a:spcPct val="90000"/>
              </a:lnSpc>
              <a:defRPr/>
            </a:pPr>
            <a:endParaRPr lang="en-US" altLang="ko-KR" sz="2000" dirty="0">
              <a:latin typeface="Times New Roman" panose="02020603050405020304" pitchFamily="18" charset="0"/>
              <a:cs typeface="Times New Roman" panose="02020603050405020304" pitchFamily="18" charset="0"/>
            </a:endParaRPr>
          </a:p>
          <a:p>
            <a:pPr lvl="1">
              <a:lnSpc>
                <a:spcPct val="90000"/>
              </a:lnSpc>
              <a:defRPr/>
            </a:pPr>
            <a:endParaRPr lang="en-US" altLang="ko-KR" sz="2000" dirty="0">
              <a:latin typeface="Times New Roman" panose="02020603050405020304" pitchFamily="18" charset="0"/>
              <a:cs typeface="Times New Roman" panose="02020603050405020304" pitchFamily="18" charset="0"/>
            </a:endParaRPr>
          </a:p>
          <a:p>
            <a:pPr lvl="1">
              <a:lnSpc>
                <a:spcPct val="90000"/>
              </a:lnSpc>
              <a:defRPr/>
            </a:pPr>
            <a:r>
              <a:rPr lang="en-US" altLang="ko-KR" sz="2000" b="1" dirty="0">
                <a:latin typeface="Times New Roman" panose="02020603050405020304" pitchFamily="18" charset="0"/>
                <a:cs typeface="Times New Roman" panose="02020603050405020304" pitchFamily="18" charset="0"/>
              </a:rPr>
              <a:t>Problem: </a:t>
            </a:r>
            <a:r>
              <a:rPr lang="en-US" altLang="ko-KR" sz="2000" dirty="0">
                <a:solidFill>
                  <a:schemeClr val="tx1"/>
                </a:solidFill>
                <a:latin typeface="Times New Roman" panose="02020603050405020304" pitchFamily="18" charset="0"/>
                <a:cs typeface="Times New Roman" panose="02020603050405020304" pitchFamily="18" charset="0"/>
              </a:rPr>
              <a:t>A computer with cache access time of 100ns, a main memory access time of 1000 ns, a hit ratio of 0.9. Calculate average access time ?</a:t>
            </a:r>
          </a:p>
          <a:p>
            <a:pPr lvl="1">
              <a:lnSpc>
                <a:spcPct val="90000"/>
              </a:lnSpc>
              <a:defRPr/>
            </a:pPr>
            <a:endParaRPr lang="en-US" altLang="ko-KR" sz="2000" dirty="0">
              <a:latin typeface="Times New Roman" panose="02020603050405020304" pitchFamily="18" charset="0"/>
              <a:cs typeface="Times New Roman" panose="02020603050405020304" pitchFamily="18" charset="0"/>
            </a:endParaRPr>
          </a:p>
          <a:p>
            <a:pPr lvl="1">
              <a:lnSpc>
                <a:spcPct val="90000"/>
              </a:lnSpc>
              <a:defRPr/>
            </a:pPr>
            <a:r>
              <a:rPr lang="en-US" altLang="ko-KR" sz="2000" dirty="0">
                <a:latin typeface="Times New Roman" panose="02020603050405020304" pitchFamily="18" charset="0"/>
                <a:cs typeface="Times New Roman" panose="02020603050405020304" pitchFamily="18" charset="0"/>
              </a:rPr>
              <a:t>Solution: H = 0.9, Tc = 100 ns Tm = 1000 ns</a:t>
            </a:r>
          </a:p>
          <a:p>
            <a:pPr lvl="1">
              <a:lnSpc>
                <a:spcPct val="90000"/>
              </a:lnSpc>
              <a:defRPr/>
            </a:pPr>
            <a:endParaRPr lang="en-US" altLang="ko-KR" sz="2000" dirty="0">
              <a:latin typeface="Times New Roman" panose="02020603050405020304" pitchFamily="18" charset="0"/>
              <a:cs typeface="Times New Roman" panose="02020603050405020304" pitchFamily="18" charset="0"/>
            </a:endParaRPr>
          </a:p>
          <a:p>
            <a:pPr lvl="1">
              <a:lnSpc>
                <a:spcPct val="90000"/>
              </a:lnSpc>
              <a:defRPr/>
            </a:pPr>
            <a:r>
              <a:rPr lang="en-US" altLang="ko-KR" sz="2000" dirty="0">
                <a:solidFill>
                  <a:schemeClr val="tx1"/>
                </a:solidFill>
                <a:latin typeface="Times New Roman" panose="02020603050405020304" pitchFamily="18" charset="0"/>
                <a:cs typeface="Times New Roman" panose="02020603050405020304" pitchFamily="18" charset="0"/>
              </a:rPr>
              <a:t>Average access time = </a:t>
            </a:r>
            <a:r>
              <a:rPr lang="en-US" altLang="ko-KR" sz="2000" dirty="0" err="1">
                <a:solidFill>
                  <a:schemeClr val="tx1"/>
                </a:solidFill>
                <a:latin typeface="Times New Roman" panose="02020603050405020304" pitchFamily="18" charset="0"/>
                <a:cs typeface="Times New Roman" panose="02020603050405020304" pitchFamily="18" charset="0"/>
              </a:rPr>
              <a:t>HTc</a:t>
            </a:r>
            <a:r>
              <a:rPr lang="en-US" altLang="ko-KR" sz="2000" dirty="0">
                <a:solidFill>
                  <a:schemeClr val="tx1"/>
                </a:solidFill>
                <a:latin typeface="Times New Roman" panose="02020603050405020304" pitchFamily="18" charset="0"/>
                <a:cs typeface="Times New Roman" panose="02020603050405020304" pitchFamily="18" charset="0"/>
              </a:rPr>
              <a:t> + (1-H) (</a:t>
            </a:r>
            <a:r>
              <a:rPr lang="en-US" altLang="ko-KR" sz="2000" dirty="0" err="1">
                <a:solidFill>
                  <a:schemeClr val="tx1"/>
                </a:solidFill>
                <a:latin typeface="Times New Roman" panose="02020603050405020304" pitchFamily="18" charset="0"/>
                <a:cs typeface="Times New Roman" panose="02020603050405020304" pitchFamily="18" charset="0"/>
              </a:rPr>
              <a:t>Tc+Tm</a:t>
            </a:r>
            <a:r>
              <a:rPr lang="en-US" altLang="ko-KR" sz="2000" dirty="0">
                <a:solidFill>
                  <a:schemeClr val="tx1"/>
                </a:solidFill>
                <a:latin typeface="Times New Roman" panose="02020603050405020304" pitchFamily="18" charset="0"/>
                <a:cs typeface="Times New Roman" panose="02020603050405020304" pitchFamily="18" charset="0"/>
              </a:rPr>
              <a:t>)</a:t>
            </a:r>
          </a:p>
          <a:p>
            <a:pPr lvl="1">
              <a:lnSpc>
                <a:spcPct val="90000"/>
              </a:lnSpc>
              <a:defRPr/>
            </a:pPr>
            <a:r>
              <a:rPr lang="en-US" altLang="ko-KR" sz="2000" dirty="0">
                <a:latin typeface="Times New Roman" panose="02020603050405020304" pitchFamily="18" charset="0"/>
                <a:cs typeface="Times New Roman" panose="02020603050405020304" pitchFamily="18" charset="0"/>
              </a:rPr>
              <a:t>		            = 0.9x100 + (1-0.9)(100+1000) ns</a:t>
            </a:r>
          </a:p>
          <a:p>
            <a:pPr lvl="1">
              <a:lnSpc>
                <a:spcPct val="90000"/>
              </a:lnSpc>
              <a:defRPr/>
            </a:pPr>
            <a:r>
              <a:rPr lang="en-US" altLang="ko-KR" sz="2000" dirty="0">
                <a:latin typeface="Times New Roman" panose="02020603050405020304" pitchFamily="18" charset="0"/>
                <a:cs typeface="Times New Roman" panose="02020603050405020304" pitchFamily="18" charset="0"/>
              </a:rPr>
              <a:t>		            = 90 + 110 = 200 ns</a:t>
            </a:r>
          </a:p>
        </p:txBody>
      </p:sp>
      <p:sp>
        <p:nvSpPr>
          <p:cNvPr id="58" name="object 58"/>
          <p:cNvSpPr txBox="1"/>
          <p:nvPr/>
        </p:nvSpPr>
        <p:spPr>
          <a:xfrm>
            <a:off x="8967554" y="6388280"/>
            <a:ext cx="110489" cy="196215"/>
          </a:xfrm>
          <a:prstGeom prst="rect">
            <a:avLst/>
          </a:prstGeom>
        </p:spPr>
        <p:txBody>
          <a:bodyPr vert="horz" wrap="square" lIns="0" tIns="0" rIns="0" bIns="0" rtlCol="0">
            <a:spAutoFit/>
          </a:bodyPr>
          <a:lstStyle/>
          <a:p>
            <a:pPr marL="12700">
              <a:lnSpc>
                <a:spcPts val="1425"/>
              </a:lnSpc>
            </a:pPr>
            <a:r>
              <a:rPr sz="1200" spc="-5" dirty="0">
                <a:solidFill>
                  <a:srgbClr val="FFFFFF"/>
                </a:solidFill>
                <a:latin typeface="Arial"/>
                <a:cs typeface="Arial"/>
              </a:rPr>
              <a:t>5</a:t>
            </a:r>
            <a:endParaRPr sz="1200">
              <a:latin typeface="Arial"/>
              <a:cs typeface="Arial"/>
            </a:endParaRPr>
          </a:p>
        </p:txBody>
      </p:sp>
      <p:sp>
        <p:nvSpPr>
          <p:cNvPr id="92" name="Rectangle 43">
            <a:extLst>
              <a:ext uri="{FF2B5EF4-FFF2-40B4-BE49-F238E27FC236}">
                <a16:creationId xmlns:a16="http://schemas.microsoft.com/office/drawing/2014/main" id="{4C10D3E4-1AD2-3AE4-3F80-965C932CF115}"/>
              </a:ext>
            </a:extLst>
          </p:cNvPr>
          <p:cNvSpPr>
            <a:spLocks noChangeArrowheads="1"/>
          </p:cNvSpPr>
          <p:nvPr/>
        </p:nvSpPr>
        <p:spPr bwMode="auto">
          <a:xfrm>
            <a:off x="4125913" y="6015657"/>
            <a:ext cx="26670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  </a:t>
            </a:r>
          </a:p>
        </p:txBody>
      </p:sp>
      <p:graphicFrame>
        <p:nvGraphicFramePr>
          <p:cNvPr id="2" name="Object 6">
            <a:extLst>
              <a:ext uri="{FF2B5EF4-FFF2-40B4-BE49-F238E27FC236}">
                <a16:creationId xmlns:a16="http://schemas.microsoft.com/office/drawing/2014/main" id="{6FD97C0B-8FB7-4DCB-69AC-C00419BDD13B}"/>
              </a:ext>
            </a:extLst>
          </p:cNvPr>
          <p:cNvGraphicFramePr>
            <a:graphicFrameLocks noChangeAspect="1"/>
          </p:cNvGraphicFramePr>
          <p:nvPr>
            <p:extLst>
              <p:ext uri="{D42A27DB-BD31-4B8C-83A1-F6EECF244321}">
                <p14:modId xmlns:p14="http://schemas.microsoft.com/office/powerpoint/2010/main" val="1375172172"/>
              </p:ext>
            </p:extLst>
          </p:nvPr>
        </p:nvGraphicFramePr>
        <p:xfrm>
          <a:off x="2483768" y="3068960"/>
          <a:ext cx="4727203" cy="1246735"/>
        </p:xfrm>
        <a:graphic>
          <a:graphicData uri="http://schemas.openxmlformats.org/presentationml/2006/ole">
            <mc:AlternateContent xmlns:mc="http://schemas.openxmlformats.org/markup-compatibility/2006">
              <mc:Choice xmlns:v="urn:schemas-microsoft-com:vml" Requires="v">
                <p:oleObj name="VISIO" r:id="rId2" imgW="7527240" imgH="2026440" progId="">
                  <p:embed/>
                </p:oleObj>
              </mc:Choice>
              <mc:Fallback>
                <p:oleObj name="VISIO" r:id="rId2" imgW="7527240" imgH="2026440" progId="">
                  <p:embed/>
                  <p:pic>
                    <p:nvPicPr>
                      <p:cNvPr id="2" name="Object 6">
                        <a:extLst>
                          <a:ext uri="{FF2B5EF4-FFF2-40B4-BE49-F238E27FC236}">
                            <a16:creationId xmlns:a16="http://schemas.microsoft.com/office/drawing/2014/main" id="{6FD97C0B-8FB7-4DCB-69AC-C00419BDD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3068960"/>
                        <a:ext cx="4727203" cy="1246735"/>
                      </a:xfrm>
                      <a:prstGeom prst="rect">
                        <a:avLst/>
                      </a:prstGeom>
                      <a:solidFill>
                        <a:srgbClr val="FFCC99"/>
                      </a:solidFill>
                    </p:spPr>
                  </p:pic>
                </p:oleObj>
              </mc:Fallback>
            </mc:AlternateContent>
          </a:graphicData>
        </a:graphic>
      </p:graphicFrame>
    </p:spTree>
    <p:extLst>
      <p:ext uri="{BB962C8B-B14F-4D97-AF65-F5344CB8AC3E}">
        <p14:creationId xmlns:p14="http://schemas.microsoft.com/office/powerpoint/2010/main" val="2078144815"/>
      </p:ext>
    </p:extLst>
  </p:cSld>
  <p:clrMapOvr>
    <a:masterClrMapping/>
  </p:clrMapOvr>
  <p:transition spd="slow">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1520" y="200696"/>
            <a:ext cx="8716034" cy="5942652"/>
          </a:xfrm>
          <a:prstGeom prst="rect">
            <a:avLst/>
          </a:prstGeom>
        </p:spPr>
        <p:txBody>
          <a:bodyPr vert="horz" wrap="square" lIns="0" tIns="12700" rIns="0" bIns="0" rtlCol="0">
            <a:spAutoFit/>
          </a:bodyPr>
          <a:lstStyle/>
          <a:p>
            <a:pPr marL="12700" algn="just">
              <a:spcBef>
                <a:spcPts val="100"/>
              </a:spcBef>
              <a:buClr>
                <a:srgbClr val="003399"/>
              </a:buClr>
              <a:tabLst>
                <a:tab pos="469265" algn="l"/>
                <a:tab pos="469900" algn="l"/>
              </a:tabLst>
            </a:pPr>
            <a:r>
              <a:rPr lang="en-US" sz="2200" b="1" dirty="0">
                <a:solidFill>
                  <a:srgbClr val="3333FF"/>
                </a:solidFill>
                <a:latin typeface="Times New Roman" panose="02020603050405020304" pitchFamily="18" charset="0"/>
                <a:cs typeface="Times New Roman" panose="02020603050405020304" pitchFamily="18" charset="0"/>
              </a:rPr>
              <a:t>Types of Mapping of Cache Memory:</a:t>
            </a:r>
          </a:p>
          <a:p>
            <a:pPr marL="355600" indent="-342900" algn="just">
              <a:spcBef>
                <a:spcPts val="100"/>
              </a:spcBef>
              <a:buClr>
                <a:srgbClr val="003399"/>
              </a:buClr>
              <a:buFont typeface="Wingdings" panose="05000000000000000000" pitchFamily="2" charset="2"/>
              <a:buChar char="ü"/>
              <a:tabLst>
                <a:tab pos="469265" algn="l"/>
                <a:tab pos="469900" algn="l"/>
              </a:tabLst>
            </a:pPr>
            <a:r>
              <a:rPr lang="en-US" altLang="ko-KR" sz="2000" dirty="0">
                <a:latin typeface="Times New Roman" panose="02020603050405020304" pitchFamily="18" charset="0"/>
                <a:cs typeface="Times New Roman" panose="02020603050405020304" pitchFamily="18" charset="0"/>
              </a:rPr>
              <a:t>The basic characteristic of cache memory is its fast access time. Therefore, very little or no time must be wasted when searching for words in the cache.</a:t>
            </a:r>
          </a:p>
          <a:p>
            <a:pPr marL="355600" indent="-342900" algn="just">
              <a:spcBef>
                <a:spcPts val="100"/>
              </a:spcBef>
              <a:buClr>
                <a:srgbClr val="003399"/>
              </a:buClr>
              <a:buFont typeface="Wingdings" panose="05000000000000000000" pitchFamily="2" charset="2"/>
              <a:buChar char="ü"/>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r>
              <a:rPr lang="en-US" altLang="ko-KR" sz="2000" b="1" dirty="0">
                <a:latin typeface="Times New Roman" panose="02020603050405020304" pitchFamily="18" charset="0"/>
                <a:cs typeface="Times New Roman" panose="02020603050405020304" pitchFamily="18" charset="0"/>
              </a:rPr>
              <a:t>Mapping:</a:t>
            </a:r>
            <a:r>
              <a:rPr lang="en-US" altLang="ko-KR" sz="2000" dirty="0">
                <a:latin typeface="Times New Roman" panose="02020603050405020304" pitchFamily="18" charset="0"/>
                <a:cs typeface="Times New Roman" panose="02020603050405020304" pitchFamily="18" charset="0"/>
              </a:rPr>
              <a:t> The transformation of data from main memory to cache memory is referred to as a mapping process. Three types of mapping procedures are of practical interest when considering the organization of cache memory.</a:t>
            </a:r>
          </a:p>
          <a:p>
            <a:pPr marL="12700" algn="just">
              <a:spcBef>
                <a:spcPts val="100"/>
              </a:spcBef>
              <a:buClr>
                <a:srgbClr val="003399"/>
              </a:buClr>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lvl="3"/>
            <a:r>
              <a:rPr lang="en-US" altLang="ko-KR" sz="2000" dirty="0">
                <a:latin typeface="Times New Roman" panose="02020603050405020304" pitchFamily="18" charset="0"/>
                <a:cs typeface="Times New Roman" panose="02020603050405020304" pitchFamily="18" charset="0"/>
              </a:rPr>
              <a:t>1) Direct mapping (miss rate)</a:t>
            </a:r>
          </a:p>
          <a:p>
            <a:pPr lvl="3"/>
            <a:r>
              <a:rPr lang="en-US" altLang="ko-KR" sz="2000" dirty="0">
                <a:latin typeface="Times New Roman" panose="02020603050405020304" pitchFamily="18" charset="0"/>
                <a:cs typeface="Times New Roman" panose="02020603050405020304" pitchFamily="18" charset="0"/>
              </a:rPr>
              <a:t>2) Associative mapping (Fully associate)</a:t>
            </a:r>
          </a:p>
          <a:p>
            <a:pPr lvl="3"/>
            <a:r>
              <a:rPr lang="en-US" altLang="ko-KR" sz="2000" dirty="0">
                <a:latin typeface="Times New Roman" panose="02020603050405020304" pitchFamily="18" charset="0"/>
                <a:cs typeface="Times New Roman" panose="02020603050405020304" pitchFamily="18" charset="0"/>
              </a:rPr>
              <a:t>3) Set-associative mapping (K-way set-associate)</a:t>
            </a:r>
          </a:p>
          <a:p>
            <a:pPr lvl="3"/>
            <a:endParaRPr lang="en-US" altLang="ko-KR" sz="2000" dirty="0">
              <a:latin typeface="Times New Roman" panose="02020603050405020304" pitchFamily="18" charset="0"/>
              <a:cs typeface="Times New Roman" panose="02020603050405020304" pitchFamily="18" charset="0"/>
            </a:endParaRPr>
          </a:p>
          <a:p>
            <a:pPr lvl="3"/>
            <a:endParaRPr lang="en-US" altLang="ko-KR" sz="2000" dirty="0">
              <a:latin typeface="Times New Roman" panose="02020603050405020304" pitchFamily="18" charset="0"/>
              <a:cs typeface="Times New Roman" panose="02020603050405020304" pitchFamily="18" charset="0"/>
            </a:endParaRPr>
          </a:p>
          <a:p>
            <a:pPr marL="1828800" lvl="3" indent="-457200">
              <a:buAutoNum type="arabicParenR"/>
            </a:pPr>
            <a:r>
              <a:rPr lang="en-US" altLang="ko-KR" sz="2000" b="1" dirty="0">
                <a:latin typeface="Times New Roman" panose="02020603050405020304" pitchFamily="18" charset="0"/>
                <a:cs typeface="Times New Roman" panose="02020603050405020304" pitchFamily="18" charset="0"/>
              </a:rPr>
              <a:t>Direct mapping:  </a:t>
            </a:r>
            <a:r>
              <a:rPr lang="en-US" altLang="ko-KR" sz="2000" dirty="0">
                <a:latin typeface="Times New Roman" panose="02020603050405020304" pitchFamily="18" charset="0"/>
                <a:cs typeface="Times New Roman" panose="02020603050405020304" pitchFamily="18" charset="0"/>
              </a:rPr>
              <a:t>Considering 128 words main memory is mapping with 16 words cache memory with 4 bit word in each section.</a:t>
            </a:r>
          </a:p>
          <a:p>
            <a:pPr lvl="3"/>
            <a:r>
              <a:rPr lang="en-US" altLang="ko-KR" sz="2000" dirty="0">
                <a:latin typeface="Times New Roman" panose="02020603050405020304" pitchFamily="18" charset="0"/>
                <a:cs typeface="Times New Roman" panose="02020603050405020304" pitchFamily="18" charset="0"/>
              </a:rPr>
              <a:t>In main memory, sub parts are called block and in cache memory, they are called line. Here, which block is mapping to which line is decided by </a:t>
            </a:r>
            <a:r>
              <a:rPr lang="en-US" altLang="ko-KR" sz="2000" b="1" dirty="0">
                <a:latin typeface="Times New Roman" panose="02020603050405020304" pitchFamily="18" charset="0"/>
                <a:cs typeface="Times New Roman" panose="02020603050405020304" pitchFamily="18" charset="0"/>
              </a:rPr>
              <a:t>k mod n.</a:t>
            </a:r>
          </a:p>
        </p:txBody>
      </p:sp>
      <p:sp>
        <p:nvSpPr>
          <p:cNvPr id="58" name="object 58"/>
          <p:cNvSpPr txBox="1"/>
          <p:nvPr/>
        </p:nvSpPr>
        <p:spPr>
          <a:xfrm>
            <a:off x="8967554" y="6388280"/>
            <a:ext cx="110489" cy="196215"/>
          </a:xfrm>
          <a:prstGeom prst="rect">
            <a:avLst/>
          </a:prstGeom>
        </p:spPr>
        <p:txBody>
          <a:bodyPr vert="horz" wrap="square" lIns="0" tIns="0" rIns="0" bIns="0" rtlCol="0">
            <a:spAutoFit/>
          </a:bodyPr>
          <a:lstStyle/>
          <a:p>
            <a:pPr marL="12700">
              <a:lnSpc>
                <a:spcPts val="1425"/>
              </a:lnSpc>
            </a:pPr>
            <a:r>
              <a:rPr sz="1200" spc="-5" dirty="0">
                <a:solidFill>
                  <a:srgbClr val="FFFFFF"/>
                </a:solidFill>
                <a:latin typeface="Arial"/>
                <a:cs typeface="Arial"/>
              </a:rPr>
              <a:t>5</a:t>
            </a:r>
            <a:endParaRPr sz="1200">
              <a:latin typeface="Arial"/>
              <a:cs typeface="Arial"/>
            </a:endParaRPr>
          </a:p>
        </p:txBody>
      </p:sp>
      <p:sp>
        <p:nvSpPr>
          <p:cNvPr id="92" name="Rectangle 43">
            <a:extLst>
              <a:ext uri="{FF2B5EF4-FFF2-40B4-BE49-F238E27FC236}">
                <a16:creationId xmlns:a16="http://schemas.microsoft.com/office/drawing/2014/main" id="{4C10D3E4-1AD2-3AE4-3F80-965C932CF115}"/>
              </a:ext>
            </a:extLst>
          </p:cNvPr>
          <p:cNvSpPr>
            <a:spLocks noChangeArrowheads="1"/>
          </p:cNvSpPr>
          <p:nvPr/>
        </p:nvSpPr>
        <p:spPr bwMode="auto">
          <a:xfrm>
            <a:off x="4125913" y="6015657"/>
            <a:ext cx="26670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  </a:t>
            </a:r>
          </a:p>
        </p:txBody>
      </p:sp>
    </p:spTree>
    <p:extLst>
      <p:ext uri="{BB962C8B-B14F-4D97-AF65-F5344CB8AC3E}">
        <p14:creationId xmlns:p14="http://schemas.microsoft.com/office/powerpoint/2010/main" val="1365984257"/>
      </p:ext>
    </p:extLst>
  </p:cSld>
  <p:clrMapOvr>
    <a:masterClrMapping/>
  </p:clrMapOvr>
  <p:transition spd="slow">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1520" y="200696"/>
            <a:ext cx="8716034" cy="641201"/>
          </a:xfrm>
          <a:prstGeom prst="rect">
            <a:avLst/>
          </a:prstGeom>
        </p:spPr>
        <p:txBody>
          <a:bodyPr vert="horz" wrap="square" lIns="0" tIns="12700" rIns="0" bIns="0" rtlCol="0">
            <a:spAutoFit/>
          </a:bodyPr>
          <a:lstStyle/>
          <a:p>
            <a:pPr marL="12700" algn="just">
              <a:spcBef>
                <a:spcPts val="100"/>
              </a:spcBef>
              <a:buClr>
                <a:srgbClr val="003399"/>
              </a:buClr>
              <a:tabLst>
                <a:tab pos="469265" algn="l"/>
                <a:tab pos="469900" algn="l"/>
              </a:tabLst>
            </a:pPr>
            <a:r>
              <a:rPr lang="en-US" sz="2200" b="1" dirty="0">
                <a:solidFill>
                  <a:srgbClr val="3333FF"/>
                </a:solidFill>
                <a:latin typeface="Times New Roman" panose="02020603050405020304" pitchFamily="18" charset="0"/>
                <a:cs typeface="Times New Roman" panose="02020603050405020304" pitchFamily="18" charset="0"/>
              </a:rPr>
              <a:t>Direct mapping:</a:t>
            </a:r>
            <a:endParaRPr lang="en-US" altLang="ko-KR" sz="1800" b="1"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endParaRPr lang="en-US" altLang="ko-KR" sz="1800" b="1" dirty="0">
              <a:latin typeface="Times New Roman" panose="02020603050405020304" pitchFamily="18" charset="0"/>
              <a:cs typeface="Times New Roman" panose="02020603050405020304" pitchFamily="18" charset="0"/>
            </a:endParaRPr>
          </a:p>
        </p:txBody>
      </p:sp>
      <p:sp>
        <p:nvSpPr>
          <p:cNvPr id="58" name="object 58"/>
          <p:cNvSpPr txBox="1"/>
          <p:nvPr/>
        </p:nvSpPr>
        <p:spPr>
          <a:xfrm>
            <a:off x="8967554" y="6388280"/>
            <a:ext cx="110489" cy="196215"/>
          </a:xfrm>
          <a:prstGeom prst="rect">
            <a:avLst/>
          </a:prstGeom>
        </p:spPr>
        <p:txBody>
          <a:bodyPr vert="horz" wrap="square" lIns="0" tIns="0" rIns="0" bIns="0" rtlCol="0">
            <a:spAutoFit/>
          </a:bodyPr>
          <a:lstStyle/>
          <a:p>
            <a:pPr marL="12700">
              <a:lnSpc>
                <a:spcPts val="1425"/>
              </a:lnSpc>
            </a:pPr>
            <a:r>
              <a:rPr sz="1200" spc="-5" dirty="0">
                <a:solidFill>
                  <a:srgbClr val="FFFFFF"/>
                </a:solidFill>
                <a:latin typeface="Arial"/>
                <a:cs typeface="Arial"/>
              </a:rPr>
              <a:t>5</a:t>
            </a:r>
            <a:endParaRPr sz="1200">
              <a:latin typeface="Arial"/>
              <a:cs typeface="Arial"/>
            </a:endParaRPr>
          </a:p>
        </p:txBody>
      </p:sp>
      <p:sp>
        <p:nvSpPr>
          <p:cNvPr id="92" name="Rectangle 43">
            <a:extLst>
              <a:ext uri="{FF2B5EF4-FFF2-40B4-BE49-F238E27FC236}">
                <a16:creationId xmlns:a16="http://schemas.microsoft.com/office/drawing/2014/main" id="{4C10D3E4-1AD2-3AE4-3F80-965C932CF115}"/>
              </a:ext>
            </a:extLst>
          </p:cNvPr>
          <p:cNvSpPr>
            <a:spLocks noChangeArrowheads="1"/>
          </p:cNvSpPr>
          <p:nvPr/>
        </p:nvSpPr>
        <p:spPr bwMode="auto">
          <a:xfrm>
            <a:off x="4125913" y="6015657"/>
            <a:ext cx="26670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  </a:t>
            </a:r>
          </a:p>
        </p:txBody>
      </p:sp>
      <p:pic>
        <p:nvPicPr>
          <p:cNvPr id="3" name="Content Placeholder 2" descr="C:\Users\Admin\Desktop\Capture1.JPG">
            <a:extLst>
              <a:ext uri="{FF2B5EF4-FFF2-40B4-BE49-F238E27FC236}">
                <a16:creationId xmlns:a16="http://schemas.microsoft.com/office/drawing/2014/main" id="{EAEF9434-E21E-AEF3-2322-C2E8CC0DEE53}"/>
              </a:ext>
            </a:extLst>
          </p:cNvPr>
          <p:cNvPicPr>
            <a:picLocks noGrp="1" noChangeAspect="1" noChangeArrowheads="1"/>
          </p:cNvPicPr>
          <p:nvPr>
            <p:ph idx="1"/>
          </p:nvPr>
        </p:nvPicPr>
        <p:blipFill>
          <a:blip r:embed="rId2"/>
          <a:srcRect/>
          <a:stretch>
            <a:fillRect/>
          </a:stretch>
        </p:blipFill>
        <p:spPr bwMode="auto">
          <a:xfrm>
            <a:off x="1285852" y="990600"/>
            <a:ext cx="6500858" cy="5486400"/>
          </a:xfrm>
          <a:prstGeom prst="rect">
            <a:avLst/>
          </a:prstGeom>
          <a:noFill/>
        </p:spPr>
      </p:pic>
    </p:spTree>
    <p:extLst>
      <p:ext uri="{BB962C8B-B14F-4D97-AF65-F5344CB8AC3E}">
        <p14:creationId xmlns:p14="http://schemas.microsoft.com/office/powerpoint/2010/main" val="1504401484"/>
      </p:ext>
    </p:extLst>
  </p:cSld>
  <p:clrMapOvr>
    <a:masterClrMapping/>
  </p:clrMapOvr>
  <p:transition spd="slow">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1520" y="200696"/>
            <a:ext cx="8716034" cy="351378"/>
          </a:xfrm>
          <a:prstGeom prst="rect">
            <a:avLst/>
          </a:prstGeom>
        </p:spPr>
        <p:txBody>
          <a:bodyPr vert="horz" wrap="square" lIns="0" tIns="12700" rIns="0" bIns="0" rtlCol="0">
            <a:spAutoFit/>
          </a:bodyPr>
          <a:lstStyle/>
          <a:p>
            <a:pPr marL="12700" algn="just">
              <a:spcBef>
                <a:spcPts val="100"/>
              </a:spcBef>
              <a:buClr>
                <a:srgbClr val="003399"/>
              </a:buClr>
              <a:tabLst>
                <a:tab pos="469265" algn="l"/>
                <a:tab pos="469900" algn="l"/>
              </a:tabLst>
            </a:pPr>
            <a:r>
              <a:rPr lang="en-US" sz="2200" b="1" dirty="0">
                <a:solidFill>
                  <a:srgbClr val="3333FF"/>
                </a:solidFill>
                <a:latin typeface="Times New Roman" panose="02020603050405020304" pitchFamily="18" charset="0"/>
                <a:cs typeface="Times New Roman" panose="02020603050405020304" pitchFamily="18" charset="0"/>
              </a:rPr>
              <a:t>Direct mapping:</a:t>
            </a:r>
          </a:p>
        </p:txBody>
      </p:sp>
      <p:sp>
        <p:nvSpPr>
          <p:cNvPr id="58" name="object 58"/>
          <p:cNvSpPr txBox="1"/>
          <p:nvPr/>
        </p:nvSpPr>
        <p:spPr>
          <a:xfrm>
            <a:off x="8967554" y="6388280"/>
            <a:ext cx="110489" cy="196215"/>
          </a:xfrm>
          <a:prstGeom prst="rect">
            <a:avLst/>
          </a:prstGeom>
        </p:spPr>
        <p:txBody>
          <a:bodyPr vert="horz" wrap="square" lIns="0" tIns="0" rIns="0" bIns="0" rtlCol="0">
            <a:spAutoFit/>
          </a:bodyPr>
          <a:lstStyle/>
          <a:p>
            <a:pPr marL="12700">
              <a:lnSpc>
                <a:spcPts val="1425"/>
              </a:lnSpc>
            </a:pPr>
            <a:r>
              <a:rPr sz="1200" spc="-5" dirty="0">
                <a:solidFill>
                  <a:srgbClr val="FFFFFF"/>
                </a:solidFill>
                <a:latin typeface="Arial"/>
                <a:cs typeface="Arial"/>
              </a:rPr>
              <a:t>5</a:t>
            </a:r>
            <a:endParaRPr sz="1200">
              <a:latin typeface="Arial"/>
              <a:cs typeface="Arial"/>
            </a:endParaRPr>
          </a:p>
        </p:txBody>
      </p:sp>
      <p:sp>
        <p:nvSpPr>
          <p:cNvPr id="92" name="Rectangle 43">
            <a:extLst>
              <a:ext uri="{FF2B5EF4-FFF2-40B4-BE49-F238E27FC236}">
                <a16:creationId xmlns:a16="http://schemas.microsoft.com/office/drawing/2014/main" id="{4C10D3E4-1AD2-3AE4-3F80-965C932CF115}"/>
              </a:ext>
            </a:extLst>
          </p:cNvPr>
          <p:cNvSpPr>
            <a:spLocks noChangeArrowheads="1"/>
          </p:cNvSpPr>
          <p:nvPr/>
        </p:nvSpPr>
        <p:spPr bwMode="auto">
          <a:xfrm>
            <a:off x="4125913" y="6015657"/>
            <a:ext cx="26670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  </a:t>
            </a:r>
          </a:p>
        </p:txBody>
      </p:sp>
      <p:pic>
        <p:nvPicPr>
          <p:cNvPr id="8" name="Picture 2" descr="C:\Users\Admin\Desktop\Capture2.JPG">
            <a:extLst>
              <a:ext uri="{FF2B5EF4-FFF2-40B4-BE49-F238E27FC236}">
                <a16:creationId xmlns:a16="http://schemas.microsoft.com/office/drawing/2014/main" id="{9BB7129D-BC4B-F374-B7DE-2EAB44C5A37B}"/>
              </a:ext>
            </a:extLst>
          </p:cNvPr>
          <p:cNvPicPr>
            <a:picLocks noGrp="1" noChangeAspect="1" noChangeArrowheads="1"/>
          </p:cNvPicPr>
          <p:nvPr>
            <p:ph idx="1"/>
          </p:nvPr>
        </p:nvPicPr>
        <p:blipFill>
          <a:blip r:embed="rId2"/>
          <a:srcRect/>
          <a:stretch>
            <a:fillRect/>
          </a:stretch>
        </p:blipFill>
        <p:spPr bwMode="auto">
          <a:xfrm>
            <a:off x="1403648" y="764704"/>
            <a:ext cx="6120680" cy="5760641"/>
          </a:xfrm>
          <a:prstGeom prst="rect">
            <a:avLst/>
          </a:prstGeom>
          <a:noFill/>
        </p:spPr>
      </p:pic>
    </p:spTree>
    <p:extLst>
      <p:ext uri="{BB962C8B-B14F-4D97-AF65-F5344CB8AC3E}">
        <p14:creationId xmlns:p14="http://schemas.microsoft.com/office/powerpoint/2010/main" val="1651893970"/>
      </p:ext>
    </p:extLst>
  </p:cSld>
  <p:clrMapOvr>
    <a:masterClrMapping/>
  </p:clrMapOvr>
  <p:transition spd="slow">
    <p:wheel spokes="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1520" y="200696"/>
            <a:ext cx="8716034" cy="351378"/>
          </a:xfrm>
          <a:prstGeom prst="rect">
            <a:avLst/>
          </a:prstGeom>
        </p:spPr>
        <p:txBody>
          <a:bodyPr vert="horz" wrap="square" lIns="0" tIns="12700" rIns="0" bIns="0" rtlCol="0">
            <a:spAutoFit/>
          </a:bodyPr>
          <a:lstStyle/>
          <a:p>
            <a:pPr marL="12700" algn="just">
              <a:spcBef>
                <a:spcPts val="100"/>
              </a:spcBef>
              <a:buClr>
                <a:srgbClr val="003399"/>
              </a:buClr>
              <a:tabLst>
                <a:tab pos="469265" algn="l"/>
                <a:tab pos="469900" algn="l"/>
              </a:tabLst>
            </a:pPr>
            <a:r>
              <a:rPr lang="en-US" sz="2200" b="1" dirty="0">
                <a:solidFill>
                  <a:srgbClr val="3333FF"/>
                </a:solidFill>
                <a:latin typeface="Times New Roman" panose="02020603050405020304" pitchFamily="18" charset="0"/>
                <a:cs typeface="Times New Roman" panose="02020603050405020304" pitchFamily="18" charset="0"/>
              </a:rPr>
              <a:t>Associative mapping:</a:t>
            </a:r>
          </a:p>
        </p:txBody>
      </p:sp>
      <p:sp>
        <p:nvSpPr>
          <p:cNvPr id="58" name="object 58"/>
          <p:cNvSpPr txBox="1"/>
          <p:nvPr/>
        </p:nvSpPr>
        <p:spPr>
          <a:xfrm>
            <a:off x="8967554" y="6388280"/>
            <a:ext cx="110489" cy="196215"/>
          </a:xfrm>
          <a:prstGeom prst="rect">
            <a:avLst/>
          </a:prstGeom>
        </p:spPr>
        <p:txBody>
          <a:bodyPr vert="horz" wrap="square" lIns="0" tIns="0" rIns="0" bIns="0" rtlCol="0">
            <a:spAutoFit/>
          </a:bodyPr>
          <a:lstStyle/>
          <a:p>
            <a:pPr marL="12700">
              <a:lnSpc>
                <a:spcPts val="1425"/>
              </a:lnSpc>
            </a:pPr>
            <a:r>
              <a:rPr sz="1200" spc="-5" dirty="0">
                <a:solidFill>
                  <a:srgbClr val="FFFFFF"/>
                </a:solidFill>
                <a:latin typeface="Arial"/>
                <a:cs typeface="Arial"/>
              </a:rPr>
              <a:t>5</a:t>
            </a:r>
            <a:endParaRPr sz="1200">
              <a:latin typeface="Arial"/>
              <a:cs typeface="Arial"/>
            </a:endParaRPr>
          </a:p>
        </p:txBody>
      </p:sp>
      <p:sp>
        <p:nvSpPr>
          <p:cNvPr id="92" name="Rectangle 43">
            <a:extLst>
              <a:ext uri="{FF2B5EF4-FFF2-40B4-BE49-F238E27FC236}">
                <a16:creationId xmlns:a16="http://schemas.microsoft.com/office/drawing/2014/main" id="{4C10D3E4-1AD2-3AE4-3F80-965C932CF115}"/>
              </a:ext>
            </a:extLst>
          </p:cNvPr>
          <p:cNvSpPr>
            <a:spLocks noChangeArrowheads="1"/>
          </p:cNvSpPr>
          <p:nvPr/>
        </p:nvSpPr>
        <p:spPr bwMode="auto">
          <a:xfrm>
            <a:off x="4125913" y="6015657"/>
            <a:ext cx="26670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  </a:t>
            </a:r>
          </a:p>
        </p:txBody>
      </p:sp>
      <p:pic>
        <p:nvPicPr>
          <p:cNvPr id="5" name="Picture 2" descr="C:\Users\Admin\Desktop\3.jpeg">
            <a:extLst>
              <a:ext uri="{FF2B5EF4-FFF2-40B4-BE49-F238E27FC236}">
                <a16:creationId xmlns:a16="http://schemas.microsoft.com/office/drawing/2014/main" id="{CCE6CC70-1F0C-665A-25A4-855B578C11CE}"/>
              </a:ext>
            </a:extLst>
          </p:cNvPr>
          <p:cNvPicPr>
            <a:picLocks noChangeAspect="1" noChangeArrowheads="1"/>
          </p:cNvPicPr>
          <p:nvPr/>
        </p:nvPicPr>
        <p:blipFill>
          <a:blip r:embed="rId2"/>
          <a:srcRect/>
          <a:stretch>
            <a:fillRect/>
          </a:stretch>
        </p:blipFill>
        <p:spPr bwMode="auto">
          <a:xfrm>
            <a:off x="1691680" y="990600"/>
            <a:ext cx="5832648" cy="5486400"/>
          </a:xfrm>
          <a:prstGeom prst="rect">
            <a:avLst/>
          </a:prstGeom>
          <a:noFill/>
        </p:spPr>
      </p:pic>
    </p:spTree>
    <p:extLst>
      <p:ext uri="{BB962C8B-B14F-4D97-AF65-F5344CB8AC3E}">
        <p14:creationId xmlns:p14="http://schemas.microsoft.com/office/powerpoint/2010/main" val="1333654674"/>
      </p:ext>
    </p:extLst>
  </p:cSld>
  <p:clrMapOvr>
    <a:masterClrMapping/>
  </p:clrMapOvr>
  <p:transition spd="slow">
    <p:wheel spokes="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1520" y="200696"/>
            <a:ext cx="8716034" cy="351378"/>
          </a:xfrm>
          <a:prstGeom prst="rect">
            <a:avLst/>
          </a:prstGeom>
        </p:spPr>
        <p:txBody>
          <a:bodyPr vert="horz" wrap="square" lIns="0" tIns="12700" rIns="0" bIns="0" rtlCol="0">
            <a:spAutoFit/>
          </a:bodyPr>
          <a:lstStyle/>
          <a:p>
            <a:pPr marL="12700" algn="just">
              <a:spcBef>
                <a:spcPts val="100"/>
              </a:spcBef>
              <a:buClr>
                <a:srgbClr val="003399"/>
              </a:buClr>
              <a:tabLst>
                <a:tab pos="469265" algn="l"/>
                <a:tab pos="469900" algn="l"/>
              </a:tabLst>
            </a:pPr>
            <a:r>
              <a:rPr lang="en-US" sz="2200" b="1" dirty="0">
                <a:solidFill>
                  <a:srgbClr val="3333FF"/>
                </a:solidFill>
                <a:latin typeface="Times New Roman" panose="02020603050405020304" pitchFamily="18" charset="0"/>
                <a:cs typeface="Times New Roman" panose="02020603050405020304" pitchFamily="18" charset="0"/>
              </a:rPr>
              <a:t>Set-Associative mapping:</a:t>
            </a:r>
          </a:p>
        </p:txBody>
      </p:sp>
      <p:sp>
        <p:nvSpPr>
          <p:cNvPr id="58" name="object 58"/>
          <p:cNvSpPr txBox="1"/>
          <p:nvPr/>
        </p:nvSpPr>
        <p:spPr>
          <a:xfrm>
            <a:off x="8967554" y="6388280"/>
            <a:ext cx="110489" cy="196215"/>
          </a:xfrm>
          <a:prstGeom prst="rect">
            <a:avLst/>
          </a:prstGeom>
        </p:spPr>
        <p:txBody>
          <a:bodyPr vert="horz" wrap="square" lIns="0" tIns="0" rIns="0" bIns="0" rtlCol="0">
            <a:spAutoFit/>
          </a:bodyPr>
          <a:lstStyle/>
          <a:p>
            <a:pPr marL="12700">
              <a:lnSpc>
                <a:spcPts val="1425"/>
              </a:lnSpc>
            </a:pPr>
            <a:r>
              <a:rPr sz="1200" spc="-5" dirty="0">
                <a:solidFill>
                  <a:srgbClr val="FFFFFF"/>
                </a:solidFill>
                <a:latin typeface="Arial"/>
                <a:cs typeface="Arial"/>
              </a:rPr>
              <a:t>5</a:t>
            </a:r>
            <a:endParaRPr sz="1200">
              <a:latin typeface="Arial"/>
              <a:cs typeface="Arial"/>
            </a:endParaRPr>
          </a:p>
        </p:txBody>
      </p:sp>
      <p:sp>
        <p:nvSpPr>
          <p:cNvPr id="92" name="Rectangle 43">
            <a:extLst>
              <a:ext uri="{FF2B5EF4-FFF2-40B4-BE49-F238E27FC236}">
                <a16:creationId xmlns:a16="http://schemas.microsoft.com/office/drawing/2014/main" id="{4C10D3E4-1AD2-3AE4-3F80-965C932CF115}"/>
              </a:ext>
            </a:extLst>
          </p:cNvPr>
          <p:cNvSpPr>
            <a:spLocks noChangeArrowheads="1"/>
          </p:cNvSpPr>
          <p:nvPr/>
        </p:nvSpPr>
        <p:spPr bwMode="auto">
          <a:xfrm>
            <a:off x="4125913" y="6015657"/>
            <a:ext cx="26670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  </a:t>
            </a:r>
          </a:p>
        </p:txBody>
      </p:sp>
      <p:pic>
        <p:nvPicPr>
          <p:cNvPr id="2" name="Picture 2" descr="C:\Users\Admin\Desktop\Capture3.JPG">
            <a:extLst>
              <a:ext uri="{FF2B5EF4-FFF2-40B4-BE49-F238E27FC236}">
                <a16:creationId xmlns:a16="http://schemas.microsoft.com/office/drawing/2014/main" id="{7986B500-CEE1-EFA6-1038-13BD6F314B74}"/>
              </a:ext>
            </a:extLst>
          </p:cNvPr>
          <p:cNvPicPr>
            <a:picLocks noGrp="1" noChangeAspect="1" noChangeArrowheads="1"/>
          </p:cNvPicPr>
          <p:nvPr>
            <p:ph idx="1"/>
          </p:nvPr>
        </p:nvPicPr>
        <p:blipFill>
          <a:blip r:embed="rId2"/>
          <a:srcRect/>
          <a:stretch>
            <a:fillRect/>
          </a:stretch>
        </p:blipFill>
        <p:spPr bwMode="auto">
          <a:xfrm>
            <a:off x="1512293" y="1016800"/>
            <a:ext cx="5760640" cy="5486400"/>
          </a:xfrm>
          <a:prstGeom prst="rect">
            <a:avLst/>
          </a:prstGeom>
          <a:noFill/>
        </p:spPr>
      </p:pic>
    </p:spTree>
    <p:extLst>
      <p:ext uri="{BB962C8B-B14F-4D97-AF65-F5344CB8AC3E}">
        <p14:creationId xmlns:p14="http://schemas.microsoft.com/office/powerpoint/2010/main" val="3220572083"/>
      </p:ext>
    </p:extLst>
  </p:cSld>
  <p:clrMapOvr>
    <a:masterClrMapping/>
  </p:clrMapOvr>
  <p:transition spd="slow">
    <p:wheel spokes="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1520" y="200696"/>
            <a:ext cx="8716034" cy="5765681"/>
          </a:xfrm>
          <a:prstGeom prst="rect">
            <a:avLst/>
          </a:prstGeom>
        </p:spPr>
        <p:txBody>
          <a:bodyPr vert="horz" wrap="square" lIns="0" tIns="12700" rIns="0" bIns="0" rtlCol="0">
            <a:spAutoFit/>
          </a:bodyPr>
          <a:lstStyle/>
          <a:p>
            <a:pPr marL="12700" algn="just">
              <a:spcBef>
                <a:spcPts val="100"/>
              </a:spcBef>
              <a:buClr>
                <a:srgbClr val="003399"/>
              </a:buClr>
              <a:tabLst>
                <a:tab pos="469265" algn="l"/>
                <a:tab pos="469900" algn="l"/>
              </a:tabLst>
            </a:pPr>
            <a:r>
              <a:rPr lang="en-US" sz="2200" b="1" dirty="0">
                <a:solidFill>
                  <a:srgbClr val="3333FF"/>
                </a:solidFill>
                <a:latin typeface="Times New Roman" panose="02020603050405020304" pitchFamily="18" charset="0"/>
                <a:cs typeface="Times New Roman" panose="02020603050405020304" pitchFamily="18" charset="0"/>
              </a:rPr>
              <a:t>Problems:</a:t>
            </a:r>
          </a:p>
          <a:p>
            <a:pPr marL="12700" algn="just">
              <a:spcBef>
                <a:spcPts val="100"/>
              </a:spcBef>
              <a:buClr>
                <a:srgbClr val="003399"/>
              </a:buClr>
              <a:tabLst>
                <a:tab pos="469265" algn="l"/>
                <a:tab pos="469900" algn="l"/>
              </a:tabLst>
            </a:pPr>
            <a:endParaRPr lang="en-US" sz="2200" b="1" dirty="0">
              <a:solidFill>
                <a:srgbClr val="3333FF"/>
              </a:solidFill>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r>
              <a:rPr lang="en-US" altLang="ko-KR" sz="1800" dirty="0">
                <a:latin typeface="Times New Roman" panose="02020603050405020304" pitchFamily="18" charset="0"/>
                <a:cs typeface="Times New Roman" panose="02020603050405020304" pitchFamily="18" charset="0"/>
              </a:rPr>
              <a:t>1. A two-way set associative cache memory uses blocks of four words. The cache can accommodate a total of 2048 words from main memory. The main memory size is 128Kx32. Formulate all pertinent information required to construct the cache memory. What is the size of cache memory.</a:t>
            </a:r>
          </a:p>
          <a:p>
            <a:pPr marL="12700" algn="just">
              <a:spcBef>
                <a:spcPts val="100"/>
              </a:spcBef>
              <a:buClr>
                <a:srgbClr val="003399"/>
              </a:buClr>
              <a:tabLst>
                <a:tab pos="469265" algn="l"/>
                <a:tab pos="469900" algn="l"/>
              </a:tabLst>
            </a:pPr>
            <a:endParaRPr lang="en-US" altLang="ko-KR" sz="1800"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r>
              <a:rPr lang="en-US" altLang="ko-KR" sz="1800" dirty="0">
                <a:latin typeface="Times New Roman" panose="02020603050405020304" pitchFamily="18" charset="0"/>
                <a:cs typeface="Times New Roman" panose="02020603050405020304" pitchFamily="18" charset="0"/>
              </a:rPr>
              <a:t>2. The access time of a cache memory is 100ns and that of main memory is 1000ns. It is estimated that 80 percent of the memory requests are for read and the remaining 20 percent for write. The hit ratio for read access only is 0.9. A write-through procedure is used. What is the average access time of the system considering only memory read cycles. What is the average access time of the system for both read and write requests.  What is the hit ratio considering the read requests also.</a:t>
            </a:r>
          </a:p>
          <a:p>
            <a:pPr marL="12700" algn="just">
              <a:spcBef>
                <a:spcPts val="100"/>
              </a:spcBef>
              <a:buClr>
                <a:srgbClr val="003399"/>
              </a:buClr>
              <a:tabLst>
                <a:tab pos="469265" algn="l"/>
                <a:tab pos="469900" algn="l"/>
              </a:tabLst>
            </a:pPr>
            <a:endParaRPr lang="en-US" altLang="ko-KR" sz="1800"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r>
              <a:rPr lang="en-US" altLang="ko-KR" dirty="0">
                <a:latin typeface="Times New Roman" panose="02020603050405020304" pitchFamily="18" charset="0"/>
                <a:cs typeface="Times New Roman" panose="02020603050405020304" pitchFamily="18" charset="0"/>
              </a:rPr>
              <a:t>3. </a:t>
            </a:r>
            <a:r>
              <a:rPr lang="en-US" altLang="ko-KR" sz="1800" dirty="0">
                <a:latin typeface="Times New Roman" panose="02020603050405020304" pitchFamily="18" charset="0"/>
                <a:cs typeface="Times New Roman" panose="02020603050405020304" pitchFamily="18" charset="0"/>
              </a:rPr>
              <a:t>A computer has a memory unit of 64Kx16 and a cache memory of 1K words. The cache uses direct mapping with a block size of four words. How many bits are there in the tag, index, block, and words fields of the address format. How many bits are there in each word of cache, and how are they divided into functions? Include a valid bit. How many blocks can the cache accommodate?</a:t>
            </a:r>
          </a:p>
          <a:p>
            <a:pPr marL="12700" algn="just">
              <a:spcBef>
                <a:spcPts val="100"/>
              </a:spcBef>
              <a:buClr>
                <a:srgbClr val="003399"/>
              </a:buClr>
              <a:tabLst>
                <a:tab pos="469265" algn="l"/>
                <a:tab pos="469900" algn="l"/>
              </a:tabLst>
            </a:pPr>
            <a:endParaRPr lang="en-US" altLang="ko-KR" sz="1800" b="1" dirty="0">
              <a:latin typeface="Times New Roman" panose="02020603050405020304" pitchFamily="18" charset="0"/>
              <a:cs typeface="Times New Roman" panose="02020603050405020304" pitchFamily="18" charset="0"/>
            </a:endParaRPr>
          </a:p>
        </p:txBody>
      </p:sp>
      <p:sp>
        <p:nvSpPr>
          <p:cNvPr id="58" name="object 58"/>
          <p:cNvSpPr txBox="1"/>
          <p:nvPr/>
        </p:nvSpPr>
        <p:spPr>
          <a:xfrm>
            <a:off x="8967554" y="6388280"/>
            <a:ext cx="110489" cy="196215"/>
          </a:xfrm>
          <a:prstGeom prst="rect">
            <a:avLst/>
          </a:prstGeom>
        </p:spPr>
        <p:txBody>
          <a:bodyPr vert="horz" wrap="square" lIns="0" tIns="0" rIns="0" bIns="0" rtlCol="0">
            <a:spAutoFit/>
          </a:bodyPr>
          <a:lstStyle/>
          <a:p>
            <a:pPr marL="12700">
              <a:lnSpc>
                <a:spcPts val="1425"/>
              </a:lnSpc>
            </a:pPr>
            <a:r>
              <a:rPr sz="1200" spc="-5" dirty="0">
                <a:solidFill>
                  <a:srgbClr val="FFFFFF"/>
                </a:solidFill>
                <a:latin typeface="Arial"/>
                <a:cs typeface="Arial"/>
              </a:rPr>
              <a:t>5</a:t>
            </a:r>
            <a:endParaRPr sz="1200">
              <a:latin typeface="Arial"/>
              <a:cs typeface="Arial"/>
            </a:endParaRPr>
          </a:p>
        </p:txBody>
      </p:sp>
      <p:sp>
        <p:nvSpPr>
          <p:cNvPr id="92" name="Rectangle 43">
            <a:extLst>
              <a:ext uri="{FF2B5EF4-FFF2-40B4-BE49-F238E27FC236}">
                <a16:creationId xmlns:a16="http://schemas.microsoft.com/office/drawing/2014/main" id="{4C10D3E4-1AD2-3AE4-3F80-965C932CF115}"/>
              </a:ext>
            </a:extLst>
          </p:cNvPr>
          <p:cNvSpPr>
            <a:spLocks noChangeArrowheads="1"/>
          </p:cNvSpPr>
          <p:nvPr/>
        </p:nvSpPr>
        <p:spPr bwMode="auto">
          <a:xfrm>
            <a:off x="4125913" y="6015657"/>
            <a:ext cx="26670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  </a:t>
            </a:r>
          </a:p>
        </p:txBody>
      </p:sp>
    </p:spTree>
    <p:extLst>
      <p:ext uri="{BB962C8B-B14F-4D97-AF65-F5344CB8AC3E}">
        <p14:creationId xmlns:p14="http://schemas.microsoft.com/office/powerpoint/2010/main" val="3213180268"/>
      </p:ext>
    </p:extLst>
  </p:cSld>
  <p:clrMapOvr>
    <a:masterClrMapping/>
  </p:clrMapOvr>
  <p:transition spd="slow">
    <p:wheel spokes="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1520" y="200696"/>
            <a:ext cx="8716034" cy="4095993"/>
          </a:xfrm>
          <a:prstGeom prst="rect">
            <a:avLst/>
          </a:prstGeom>
        </p:spPr>
        <p:txBody>
          <a:bodyPr vert="horz" wrap="square" lIns="0" tIns="12700" rIns="0" bIns="0" rtlCol="0">
            <a:spAutoFit/>
          </a:bodyPr>
          <a:lstStyle/>
          <a:p>
            <a:pPr marL="12700" algn="just">
              <a:spcBef>
                <a:spcPts val="100"/>
              </a:spcBef>
              <a:buClr>
                <a:srgbClr val="003399"/>
              </a:buClr>
              <a:tabLst>
                <a:tab pos="469265" algn="l"/>
                <a:tab pos="469900" algn="l"/>
              </a:tabLst>
            </a:pPr>
            <a:r>
              <a:rPr lang="en-US" sz="2200" b="1" dirty="0">
                <a:solidFill>
                  <a:srgbClr val="3333FF"/>
                </a:solidFill>
                <a:latin typeface="Times New Roman" panose="02020603050405020304" pitchFamily="18" charset="0"/>
                <a:cs typeface="Times New Roman" panose="02020603050405020304" pitchFamily="18" charset="0"/>
              </a:rPr>
              <a:t>Solutions:</a:t>
            </a:r>
          </a:p>
          <a:p>
            <a:pPr marL="469900" indent="-457200" algn="just">
              <a:spcBef>
                <a:spcPts val="100"/>
              </a:spcBef>
              <a:buClr>
                <a:srgbClr val="003399"/>
              </a:buClr>
              <a:buAutoNum type="arabicPeriod"/>
              <a:tabLst>
                <a:tab pos="469265" algn="l"/>
                <a:tab pos="469900" algn="l"/>
              </a:tabLst>
            </a:pPr>
            <a:r>
              <a:rPr lang="en-US" sz="2000" dirty="0">
                <a:latin typeface="Times New Roman" panose="02020603050405020304" pitchFamily="18" charset="0"/>
                <a:cs typeface="Times New Roman" panose="02020603050405020304" pitchFamily="18" charset="0"/>
              </a:rPr>
              <a:t>Main memory address= 128k = 2</a:t>
            </a:r>
            <a:r>
              <a:rPr lang="en-US" sz="2000" baseline="30000" dirty="0">
                <a:latin typeface="Times New Roman" panose="02020603050405020304" pitchFamily="18" charset="0"/>
                <a:cs typeface="Times New Roman" panose="02020603050405020304" pitchFamily="18" charset="0"/>
              </a:rPr>
              <a:t>7</a:t>
            </a:r>
            <a:r>
              <a:rPr lang="en-US" sz="2000" dirty="0">
                <a:latin typeface="Times New Roman" panose="02020603050405020304" pitchFamily="18" charset="0"/>
                <a:cs typeface="Times New Roman" panose="02020603050405020304" pitchFamily="18" charset="0"/>
              </a:rPr>
              <a:t> X 2</a:t>
            </a:r>
            <a:r>
              <a:rPr lang="en-US" sz="2000" baseline="30000" dirty="0">
                <a:latin typeface="Times New Roman" panose="02020603050405020304" pitchFamily="18" charset="0"/>
                <a:cs typeface="Times New Roman" panose="02020603050405020304" pitchFamily="18" charset="0"/>
              </a:rPr>
              <a:t>10 </a:t>
            </a:r>
            <a:r>
              <a:rPr lang="en-US" sz="2000" dirty="0">
                <a:latin typeface="Times New Roman" panose="02020603050405020304" pitchFamily="18" charset="0"/>
                <a:cs typeface="Times New Roman" panose="02020603050405020304" pitchFamily="18" charset="0"/>
              </a:rPr>
              <a:t>= 2</a:t>
            </a:r>
            <a:r>
              <a:rPr lang="en-US" sz="2000" baseline="30000" dirty="0">
                <a:latin typeface="Times New Roman" panose="02020603050405020304" pitchFamily="18" charset="0"/>
                <a:cs typeface="Times New Roman" panose="02020603050405020304" pitchFamily="18" charset="0"/>
              </a:rPr>
              <a:t>17</a:t>
            </a:r>
            <a:r>
              <a:rPr lang="en-US" sz="2000" dirty="0">
                <a:latin typeface="Times New Roman" panose="02020603050405020304" pitchFamily="18" charset="0"/>
                <a:cs typeface="Times New Roman" panose="02020603050405020304" pitchFamily="18" charset="0"/>
              </a:rPr>
              <a:t> =17 bits</a:t>
            </a:r>
          </a:p>
          <a:p>
            <a:pPr marL="12700" algn="just">
              <a:spcBef>
                <a:spcPts val="100"/>
              </a:spcBef>
              <a:buClr>
                <a:srgbClr val="003399"/>
              </a:buClr>
              <a:tabLst>
                <a:tab pos="469265" algn="l"/>
                <a:tab pos="469900" algn="l"/>
              </a:tabLst>
            </a:pPr>
            <a:r>
              <a:rPr lang="en-US" sz="2000" dirty="0">
                <a:latin typeface="Times New Roman" panose="02020603050405020304" pitchFamily="18" charset="0"/>
                <a:cs typeface="Times New Roman" panose="02020603050405020304" pitchFamily="18" charset="0"/>
              </a:rPr>
              <a:t>  Cache memory address: 2048/2 = 1024 = 2</a:t>
            </a:r>
            <a:r>
              <a:rPr lang="en-US" sz="2000" baseline="30000" dirty="0">
                <a:latin typeface="Times New Roman" panose="02020603050405020304" pitchFamily="18" charset="0"/>
                <a:cs typeface="Times New Roman" panose="02020603050405020304" pitchFamily="18" charset="0"/>
              </a:rPr>
              <a:t>10</a:t>
            </a:r>
            <a:r>
              <a:rPr lang="en-US" sz="2000" dirty="0">
                <a:latin typeface="Times New Roman" panose="02020603050405020304" pitchFamily="18" charset="0"/>
                <a:cs typeface="Times New Roman" panose="02020603050405020304" pitchFamily="18" charset="0"/>
              </a:rPr>
              <a:t> = 10 bits</a:t>
            </a:r>
          </a:p>
          <a:p>
            <a:pPr marL="12700" algn="just">
              <a:spcBef>
                <a:spcPts val="100"/>
              </a:spcBef>
              <a:buClr>
                <a:srgbClr val="003399"/>
              </a:buClr>
              <a:tabLst>
                <a:tab pos="469265" algn="l"/>
                <a:tab pos="469900" algn="l"/>
              </a:tabLst>
            </a:pPr>
            <a:r>
              <a:rPr lang="en-US" sz="2000" dirty="0">
                <a:latin typeface="Times New Roman" panose="02020603050405020304" pitchFamily="18" charset="0"/>
                <a:cs typeface="Times New Roman" panose="02020603050405020304" pitchFamily="18" charset="0"/>
              </a:rPr>
              <a:t>Tag = 17-10 = 7</a:t>
            </a:r>
          </a:p>
          <a:p>
            <a:pPr marL="12700" algn="just">
              <a:spcBef>
                <a:spcPts val="100"/>
              </a:spcBef>
              <a:buClr>
                <a:srgbClr val="003399"/>
              </a:buClr>
              <a:tabLst>
                <a:tab pos="469265" algn="l"/>
                <a:tab pos="469900" algn="l"/>
              </a:tabLst>
            </a:pPr>
            <a:r>
              <a:rPr lang="en-US" sz="2000" dirty="0">
                <a:latin typeface="Times New Roman" panose="02020603050405020304" pitchFamily="18" charset="0"/>
                <a:cs typeface="Times New Roman" panose="02020603050405020304" pitchFamily="18" charset="0"/>
              </a:rPr>
              <a:t>Index = 10</a:t>
            </a:r>
          </a:p>
          <a:p>
            <a:pPr marL="12700" algn="just">
              <a:spcBef>
                <a:spcPts val="100"/>
              </a:spcBef>
              <a:buClr>
                <a:srgbClr val="003399"/>
              </a:buClr>
              <a:tabLst>
                <a:tab pos="469265" algn="l"/>
                <a:tab pos="469900" algn="l"/>
              </a:tabLst>
            </a:pPr>
            <a:r>
              <a:rPr lang="en-US" sz="2000" dirty="0">
                <a:latin typeface="Times New Roman" panose="02020603050405020304" pitchFamily="18" charset="0"/>
                <a:cs typeface="Times New Roman" panose="02020603050405020304" pitchFamily="18" charset="0"/>
              </a:rPr>
              <a:t>Block = 1024/4 = 256 = 2</a:t>
            </a:r>
            <a:r>
              <a:rPr lang="en-US" sz="2000" baseline="30000" dirty="0">
                <a:latin typeface="Times New Roman" panose="02020603050405020304" pitchFamily="18" charset="0"/>
                <a:cs typeface="Times New Roman" panose="02020603050405020304" pitchFamily="18" charset="0"/>
              </a:rPr>
              <a:t>8</a:t>
            </a:r>
            <a:r>
              <a:rPr lang="en-US" sz="2000" dirty="0">
                <a:latin typeface="Times New Roman" panose="02020603050405020304" pitchFamily="18" charset="0"/>
                <a:cs typeface="Times New Roman" panose="02020603050405020304" pitchFamily="18" charset="0"/>
              </a:rPr>
              <a:t> = 8 bits </a:t>
            </a:r>
          </a:p>
          <a:p>
            <a:pPr marL="12700" algn="just">
              <a:spcBef>
                <a:spcPts val="100"/>
              </a:spcBef>
              <a:buClr>
                <a:srgbClr val="003399"/>
              </a:buClr>
              <a:tabLst>
                <a:tab pos="469265" algn="l"/>
                <a:tab pos="469900" algn="l"/>
              </a:tabLst>
            </a:pPr>
            <a:r>
              <a:rPr lang="en-US" sz="2000" dirty="0">
                <a:latin typeface="Times New Roman" panose="02020603050405020304" pitchFamily="18" charset="0"/>
                <a:cs typeface="Times New Roman" panose="02020603050405020304" pitchFamily="18" charset="0"/>
              </a:rPr>
              <a:t>(4 words in each block and total 2048/2=1024 words)</a:t>
            </a:r>
          </a:p>
          <a:p>
            <a:pPr marL="12700" algn="just">
              <a:spcBef>
                <a:spcPts val="100"/>
              </a:spcBef>
              <a:buClr>
                <a:srgbClr val="003399"/>
              </a:buClr>
              <a:tabLst>
                <a:tab pos="469265" algn="l"/>
                <a:tab pos="469900" algn="l"/>
              </a:tabLst>
            </a:pPr>
            <a:r>
              <a:rPr lang="en-US" altLang="ko-KR" sz="2000" dirty="0">
                <a:latin typeface="Times New Roman" panose="02020603050405020304" pitchFamily="18" charset="0"/>
                <a:cs typeface="Times New Roman" panose="02020603050405020304" pitchFamily="18" charset="0"/>
              </a:rPr>
              <a:t>The size of cache memory = horizontal X vertical = 1024 x 2 (7+32) = 1024 x 78</a:t>
            </a:r>
          </a:p>
          <a:p>
            <a:pPr marL="12700" algn="just">
              <a:spcBef>
                <a:spcPts val="100"/>
              </a:spcBef>
              <a:buClr>
                <a:srgbClr val="003399"/>
              </a:buClr>
              <a:tabLst>
                <a:tab pos="469265" algn="l"/>
                <a:tab pos="469900" algn="l"/>
              </a:tabLst>
            </a:pPr>
            <a:r>
              <a:rPr lang="en-US" sz="2000" dirty="0">
                <a:latin typeface="Times New Roman" panose="02020603050405020304" pitchFamily="18" charset="0"/>
                <a:cs typeface="Times New Roman" panose="02020603050405020304" pitchFamily="18" charset="0"/>
              </a:rPr>
              <a:t>Given data size is 32.</a:t>
            </a:r>
          </a:p>
          <a:p>
            <a:pPr marL="12700" algn="just">
              <a:spcBef>
                <a:spcPts val="100"/>
              </a:spcBef>
              <a:buClr>
                <a:srgbClr val="003399"/>
              </a:buClr>
              <a:tabLst>
                <a:tab pos="469265" algn="l"/>
                <a:tab pos="469900" algn="l"/>
              </a:tabLst>
            </a:pPr>
            <a:endParaRPr lang="en-US" sz="2000"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endParaRPr lang="en-US" sz="2000"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endParaRPr lang="en-US" sz="2000"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endParaRPr lang="en-US" sz="2000" baseline="30000" dirty="0">
              <a:latin typeface="Times New Roman" panose="02020603050405020304" pitchFamily="18" charset="0"/>
              <a:cs typeface="Times New Roman" panose="02020603050405020304" pitchFamily="18" charset="0"/>
            </a:endParaRPr>
          </a:p>
        </p:txBody>
      </p:sp>
      <p:sp>
        <p:nvSpPr>
          <p:cNvPr id="58" name="object 58"/>
          <p:cNvSpPr txBox="1"/>
          <p:nvPr/>
        </p:nvSpPr>
        <p:spPr>
          <a:xfrm>
            <a:off x="8967554" y="6388280"/>
            <a:ext cx="110489" cy="196215"/>
          </a:xfrm>
          <a:prstGeom prst="rect">
            <a:avLst/>
          </a:prstGeom>
        </p:spPr>
        <p:txBody>
          <a:bodyPr vert="horz" wrap="square" lIns="0" tIns="0" rIns="0" bIns="0" rtlCol="0">
            <a:spAutoFit/>
          </a:bodyPr>
          <a:lstStyle/>
          <a:p>
            <a:pPr marL="12700">
              <a:lnSpc>
                <a:spcPts val="1425"/>
              </a:lnSpc>
            </a:pPr>
            <a:r>
              <a:rPr sz="1200" spc="-5" dirty="0">
                <a:solidFill>
                  <a:srgbClr val="FFFFFF"/>
                </a:solidFill>
                <a:latin typeface="Arial"/>
                <a:cs typeface="Arial"/>
              </a:rPr>
              <a:t>5</a:t>
            </a:r>
            <a:endParaRPr sz="1200">
              <a:latin typeface="Arial"/>
              <a:cs typeface="Arial"/>
            </a:endParaRPr>
          </a:p>
        </p:txBody>
      </p:sp>
      <p:sp>
        <p:nvSpPr>
          <p:cNvPr id="92" name="Rectangle 43">
            <a:extLst>
              <a:ext uri="{FF2B5EF4-FFF2-40B4-BE49-F238E27FC236}">
                <a16:creationId xmlns:a16="http://schemas.microsoft.com/office/drawing/2014/main" id="{4C10D3E4-1AD2-3AE4-3F80-965C932CF115}"/>
              </a:ext>
            </a:extLst>
          </p:cNvPr>
          <p:cNvSpPr>
            <a:spLocks noChangeArrowheads="1"/>
          </p:cNvSpPr>
          <p:nvPr/>
        </p:nvSpPr>
        <p:spPr bwMode="auto">
          <a:xfrm>
            <a:off x="4125913" y="6015657"/>
            <a:ext cx="26670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  </a:t>
            </a:r>
          </a:p>
        </p:txBody>
      </p:sp>
      <p:pic>
        <p:nvPicPr>
          <p:cNvPr id="7" name="Picture 6">
            <a:extLst>
              <a:ext uri="{FF2B5EF4-FFF2-40B4-BE49-F238E27FC236}">
                <a16:creationId xmlns:a16="http://schemas.microsoft.com/office/drawing/2014/main" id="{FCCFB1E4-40DF-B19D-A6B6-D142AD926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686" y="3364835"/>
            <a:ext cx="4999153" cy="2773920"/>
          </a:xfrm>
          <a:prstGeom prst="rect">
            <a:avLst/>
          </a:prstGeom>
        </p:spPr>
      </p:pic>
    </p:spTree>
    <p:extLst>
      <p:ext uri="{BB962C8B-B14F-4D97-AF65-F5344CB8AC3E}">
        <p14:creationId xmlns:p14="http://schemas.microsoft.com/office/powerpoint/2010/main" val="1018907534"/>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1520" y="200696"/>
            <a:ext cx="8716034" cy="382156"/>
          </a:xfrm>
          <a:prstGeom prst="rect">
            <a:avLst/>
          </a:prstGeom>
        </p:spPr>
        <p:txBody>
          <a:bodyPr vert="horz" wrap="square" lIns="0" tIns="12700" rIns="0" bIns="0" rtlCol="0">
            <a:spAutoFit/>
          </a:bodyPr>
          <a:lstStyle/>
          <a:p>
            <a:pPr marL="12700" algn="ctr">
              <a:spcBef>
                <a:spcPts val="100"/>
              </a:spcBef>
              <a:buClr>
                <a:srgbClr val="003399"/>
              </a:buClr>
              <a:tabLst>
                <a:tab pos="469265" algn="l"/>
                <a:tab pos="469900" algn="l"/>
              </a:tabLst>
            </a:pPr>
            <a:r>
              <a:rPr lang="en-US" sz="2400" b="1" dirty="0">
                <a:solidFill>
                  <a:srgbClr val="3333FF"/>
                </a:solidFill>
                <a:latin typeface="Times New Roman" panose="02020603050405020304" pitchFamily="18" charset="0"/>
                <a:cs typeface="Times New Roman" panose="02020603050405020304" pitchFamily="18" charset="0"/>
              </a:rPr>
              <a:t>Memory Organization:</a:t>
            </a:r>
          </a:p>
        </p:txBody>
      </p:sp>
      <p:sp>
        <p:nvSpPr>
          <p:cNvPr id="58" name="object 58"/>
          <p:cNvSpPr txBox="1"/>
          <p:nvPr/>
        </p:nvSpPr>
        <p:spPr>
          <a:xfrm>
            <a:off x="8967554" y="6388280"/>
            <a:ext cx="110489" cy="196215"/>
          </a:xfrm>
          <a:prstGeom prst="rect">
            <a:avLst/>
          </a:prstGeom>
        </p:spPr>
        <p:txBody>
          <a:bodyPr vert="horz" wrap="square" lIns="0" tIns="0" rIns="0" bIns="0" rtlCol="0">
            <a:spAutoFit/>
          </a:bodyPr>
          <a:lstStyle/>
          <a:p>
            <a:pPr marL="12700">
              <a:lnSpc>
                <a:spcPts val="1425"/>
              </a:lnSpc>
            </a:pPr>
            <a:r>
              <a:rPr sz="1200" spc="-5" dirty="0">
                <a:solidFill>
                  <a:srgbClr val="FFFFFF"/>
                </a:solidFill>
                <a:latin typeface="Arial"/>
                <a:cs typeface="Arial"/>
              </a:rPr>
              <a:t>5</a:t>
            </a:r>
            <a:endParaRPr sz="1200">
              <a:latin typeface="Arial"/>
              <a:cs typeface="Arial"/>
            </a:endParaRPr>
          </a:p>
        </p:txBody>
      </p:sp>
      <p:sp>
        <p:nvSpPr>
          <p:cNvPr id="5" name="TextBox 4">
            <a:extLst>
              <a:ext uri="{FF2B5EF4-FFF2-40B4-BE49-F238E27FC236}">
                <a16:creationId xmlns:a16="http://schemas.microsoft.com/office/drawing/2014/main" id="{E859A97E-EAFA-8D55-22E1-12F43604678E}"/>
              </a:ext>
            </a:extLst>
          </p:cNvPr>
          <p:cNvSpPr txBox="1"/>
          <p:nvPr/>
        </p:nvSpPr>
        <p:spPr>
          <a:xfrm>
            <a:off x="251520" y="576301"/>
            <a:ext cx="8716034" cy="5576911"/>
          </a:xfrm>
          <a:prstGeom prst="rect">
            <a:avLst/>
          </a:prstGeom>
          <a:noFill/>
        </p:spPr>
        <p:txBody>
          <a:bodyPr wrap="square">
            <a:spAutoFit/>
          </a:bodyPr>
          <a:lstStyle/>
          <a:p>
            <a:pPr>
              <a:lnSpc>
                <a:spcPct val="90000"/>
              </a:lnSpc>
            </a:pPr>
            <a:r>
              <a:rPr lang="en-US" altLang="ko-KR" sz="2000" b="1" dirty="0">
                <a:latin typeface="Times New Roman" panose="02020603050405020304" pitchFamily="18" charset="0"/>
                <a:cs typeface="Times New Roman" panose="02020603050405020304" pitchFamily="18" charset="0"/>
              </a:rPr>
              <a:t>Memory Hierarchy</a:t>
            </a:r>
            <a:r>
              <a:rPr lang="en-US" altLang="ko-KR" dirty="0">
                <a:latin typeface="Times New Roman" panose="02020603050405020304" pitchFamily="18" charset="0"/>
                <a:cs typeface="Times New Roman" panose="02020603050405020304" pitchFamily="18" charset="0"/>
              </a:rPr>
              <a:t>:</a:t>
            </a:r>
          </a:p>
          <a:p>
            <a:pPr lvl="1">
              <a:lnSpc>
                <a:spcPct val="90000"/>
              </a:lnSpc>
            </a:pPr>
            <a:r>
              <a:rPr lang="en-US" altLang="ko-KR" sz="1800" dirty="0">
                <a:latin typeface="Times New Roman" panose="02020603050405020304" pitchFamily="18" charset="0"/>
                <a:cs typeface="Times New Roman" panose="02020603050405020304" pitchFamily="18" charset="0"/>
              </a:rPr>
              <a:t>Memory hierarchy in a computer system:</a:t>
            </a:r>
          </a:p>
          <a:p>
            <a:pPr lvl="1">
              <a:lnSpc>
                <a:spcPct val="90000"/>
              </a:lnSpc>
            </a:pPr>
            <a:r>
              <a:rPr lang="en-US" altLang="ko-KR" b="1" dirty="0">
                <a:latin typeface="Times New Roman" panose="02020603050405020304" pitchFamily="18" charset="0"/>
                <a:cs typeface="Times New Roman" panose="02020603050405020304" pitchFamily="18" charset="0"/>
              </a:rPr>
              <a:t>Main Memory</a:t>
            </a:r>
            <a:r>
              <a:rPr lang="en-US" altLang="ko-KR" dirty="0">
                <a:latin typeface="Times New Roman" panose="02020603050405020304" pitchFamily="18" charset="0"/>
                <a:cs typeface="Times New Roman" panose="02020603050405020304" pitchFamily="18" charset="0"/>
              </a:rPr>
              <a:t> : Memory unit that communicates directly with the CPU (</a:t>
            </a:r>
            <a:r>
              <a:rPr lang="en-US" altLang="ko-KR" dirty="0">
                <a:solidFill>
                  <a:srgbClr val="CC9900"/>
                </a:solidFill>
                <a:latin typeface="Times New Roman" panose="02020603050405020304" pitchFamily="18" charset="0"/>
                <a:cs typeface="Times New Roman" panose="02020603050405020304" pitchFamily="18" charset="0"/>
              </a:rPr>
              <a:t>RAM</a:t>
            </a:r>
            <a:r>
              <a:rPr lang="en-US" altLang="ko-KR" dirty="0">
                <a:latin typeface="Times New Roman" panose="02020603050405020304" pitchFamily="18" charset="0"/>
                <a:cs typeface="Times New Roman" panose="02020603050405020304" pitchFamily="18" charset="0"/>
              </a:rPr>
              <a:t>)</a:t>
            </a:r>
          </a:p>
          <a:p>
            <a:pPr lvl="1">
              <a:lnSpc>
                <a:spcPct val="90000"/>
              </a:lnSpc>
            </a:pPr>
            <a:r>
              <a:rPr lang="en-US" altLang="ko-KR" b="1" dirty="0">
                <a:latin typeface="Times New Roman" panose="02020603050405020304" pitchFamily="18" charset="0"/>
                <a:cs typeface="Times New Roman" panose="02020603050405020304" pitchFamily="18" charset="0"/>
              </a:rPr>
              <a:t>Auxiliary Memory</a:t>
            </a:r>
            <a:r>
              <a:rPr lang="en-US" altLang="ko-KR" dirty="0">
                <a:latin typeface="Times New Roman" panose="02020603050405020304" pitchFamily="18" charset="0"/>
                <a:cs typeface="Times New Roman" panose="02020603050405020304" pitchFamily="18" charset="0"/>
              </a:rPr>
              <a:t> : Device that provide backup storage (</a:t>
            </a:r>
            <a:r>
              <a:rPr lang="en-US" altLang="ko-KR" dirty="0">
                <a:solidFill>
                  <a:srgbClr val="CC9900"/>
                </a:solidFill>
                <a:latin typeface="Times New Roman" panose="02020603050405020304" pitchFamily="18" charset="0"/>
                <a:cs typeface="Times New Roman" panose="02020603050405020304" pitchFamily="18" charset="0"/>
              </a:rPr>
              <a:t>Disk Drives</a:t>
            </a:r>
            <a:r>
              <a:rPr lang="en-US" altLang="ko-KR" dirty="0">
                <a:latin typeface="Times New Roman" panose="02020603050405020304" pitchFamily="18" charset="0"/>
                <a:cs typeface="Times New Roman" panose="02020603050405020304" pitchFamily="18" charset="0"/>
              </a:rPr>
              <a:t>)</a:t>
            </a:r>
          </a:p>
          <a:p>
            <a:pPr lvl="1">
              <a:lnSpc>
                <a:spcPct val="90000"/>
              </a:lnSpc>
            </a:pPr>
            <a:r>
              <a:rPr lang="en-US" altLang="ko-KR" b="1" dirty="0">
                <a:latin typeface="Times New Roman" panose="02020603050405020304" pitchFamily="18" charset="0"/>
                <a:cs typeface="Times New Roman" panose="02020603050405020304" pitchFamily="18" charset="0"/>
              </a:rPr>
              <a:t>Cache Memory</a:t>
            </a:r>
            <a:r>
              <a:rPr lang="en-US" altLang="ko-KR" dirty="0">
                <a:latin typeface="Times New Roman" panose="02020603050405020304" pitchFamily="18" charset="0"/>
                <a:cs typeface="Times New Roman" panose="02020603050405020304" pitchFamily="18" charset="0"/>
              </a:rPr>
              <a:t> : Special very-high-speed memory to increase the processing speed (</a:t>
            </a:r>
            <a:r>
              <a:rPr lang="en-US" altLang="ko-KR" dirty="0">
                <a:solidFill>
                  <a:srgbClr val="CC9900"/>
                </a:solidFill>
                <a:latin typeface="Times New Roman" panose="02020603050405020304" pitchFamily="18" charset="0"/>
                <a:cs typeface="Times New Roman" panose="02020603050405020304" pitchFamily="18" charset="0"/>
              </a:rPr>
              <a:t>Cache RAM</a:t>
            </a:r>
            <a:r>
              <a:rPr lang="en-US" altLang="ko-KR" dirty="0">
                <a:latin typeface="Times New Roman" panose="02020603050405020304" pitchFamily="18" charset="0"/>
                <a:cs typeface="Times New Roman" panose="02020603050405020304" pitchFamily="18" charset="0"/>
              </a:rPr>
              <a:t>)</a:t>
            </a:r>
          </a:p>
          <a:p>
            <a:pPr lvl="1">
              <a:lnSpc>
                <a:spcPct val="90000"/>
              </a:lnSpc>
            </a:pPr>
            <a:r>
              <a:rPr lang="en-US" altLang="ko-KR" b="1" dirty="0">
                <a:latin typeface="Times New Roman" panose="02020603050405020304" pitchFamily="18" charset="0"/>
                <a:cs typeface="Times New Roman" panose="02020603050405020304" pitchFamily="18" charset="0"/>
              </a:rPr>
              <a:t>Multiprogramming: </a:t>
            </a:r>
            <a:r>
              <a:rPr lang="en-US" altLang="ko-KR" dirty="0">
                <a:latin typeface="Times New Roman" panose="02020603050405020304" pitchFamily="18" charset="0"/>
                <a:cs typeface="Times New Roman" panose="02020603050405020304" pitchFamily="18" charset="0"/>
              </a:rPr>
              <a:t>Enable the CPU to process a number of independent program concurrently</a:t>
            </a:r>
          </a:p>
          <a:p>
            <a:pPr lvl="1">
              <a:lnSpc>
                <a:spcPct val="90000"/>
              </a:lnSpc>
            </a:pPr>
            <a:r>
              <a:rPr lang="en-US" altLang="ko-KR" b="1" dirty="0">
                <a:latin typeface="Times New Roman" panose="02020603050405020304" pitchFamily="18" charset="0"/>
                <a:cs typeface="Times New Roman" panose="02020603050405020304" pitchFamily="18" charset="0"/>
              </a:rPr>
              <a:t>Memory Management System</a:t>
            </a:r>
            <a:r>
              <a:rPr lang="en-US" altLang="ko-KR" dirty="0">
                <a:latin typeface="Times New Roman" panose="02020603050405020304" pitchFamily="18" charset="0"/>
                <a:cs typeface="Times New Roman" panose="02020603050405020304" pitchFamily="18" charset="0"/>
              </a:rPr>
              <a:t>: Supervise the flow of information between auxiliary memory and main memory</a:t>
            </a:r>
          </a:p>
          <a:p>
            <a:pPr lvl="1">
              <a:lnSpc>
                <a:spcPct val="90000"/>
              </a:lnSpc>
            </a:pPr>
            <a:r>
              <a:rPr lang="en-US" altLang="ko-KR" i="1" dirty="0">
                <a:latin typeface="Times New Roman" panose="02020603050405020304" pitchFamily="18" charset="0"/>
                <a:cs typeface="Times New Roman" panose="02020603050405020304" pitchFamily="18" charset="0"/>
              </a:rPr>
              <a:t>Memory Hierarchy is to obtain the highest possible access speed while minimizing the total cost of the memory system</a:t>
            </a:r>
          </a:p>
          <a:p>
            <a:pPr lvl="1">
              <a:lnSpc>
                <a:spcPct val="90000"/>
              </a:lnSpc>
            </a:pPr>
            <a:endParaRPr lang="en-US" altLang="ko-KR" dirty="0">
              <a:latin typeface="Times New Roman" panose="02020603050405020304" pitchFamily="18" charset="0"/>
              <a:cs typeface="Times New Roman" panose="02020603050405020304" pitchFamily="18" charset="0"/>
            </a:endParaRPr>
          </a:p>
          <a:p>
            <a:pPr lvl="2">
              <a:lnSpc>
                <a:spcPct val="90000"/>
              </a:lnSpc>
            </a:pPr>
            <a:endParaRPr lang="en-US" altLang="ko-KR" dirty="0">
              <a:latin typeface="Times New Roman" panose="02020603050405020304" pitchFamily="18" charset="0"/>
              <a:cs typeface="Times New Roman" panose="02020603050405020304" pitchFamily="18" charset="0"/>
            </a:endParaRPr>
          </a:p>
          <a:p>
            <a:pPr lvl="2">
              <a:lnSpc>
                <a:spcPct val="90000"/>
              </a:lnSpc>
            </a:pPr>
            <a:endParaRPr lang="en-US" altLang="ko-KR" dirty="0"/>
          </a:p>
          <a:p>
            <a:pPr lvl="2">
              <a:lnSpc>
                <a:spcPct val="90000"/>
              </a:lnSpc>
            </a:pPr>
            <a:endParaRPr lang="en-US" altLang="ko-KR" dirty="0"/>
          </a:p>
          <a:p>
            <a:pPr lvl="2">
              <a:lnSpc>
                <a:spcPct val="90000"/>
              </a:lnSpc>
            </a:pPr>
            <a:endParaRPr lang="en-US" altLang="ko-KR" dirty="0"/>
          </a:p>
          <a:p>
            <a:pPr lvl="2">
              <a:lnSpc>
                <a:spcPct val="90000"/>
              </a:lnSpc>
            </a:pPr>
            <a:endParaRPr lang="en-US" altLang="ko-KR" dirty="0"/>
          </a:p>
          <a:p>
            <a:pPr lvl="2">
              <a:lnSpc>
                <a:spcPct val="90000"/>
              </a:lnSpc>
            </a:pPr>
            <a:endParaRPr lang="en-US" altLang="ko-KR" dirty="0"/>
          </a:p>
          <a:p>
            <a:pPr lvl="2">
              <a:lnSpc>
                <a:spcPct val="90000"/>
              </a:lnSpc>
            </a:pPr>
            <a:endParaRPr lang="en-US" altLang="ko-KR" dirty="0"/>
          </a:p>
          <a:p>
            <a:pPr lvl="2">
              <a:lnSpc>
                <a:spcPct val="90000"/>
              </a:lnSpc>
            </a:pPr>
            <a:endParaRPr lang="en-US" altLang="ko-KR" dirty="0"/>
          </a:p>
          <a:p>
            <a:pPr lvl="2">
              <a:lnSpc>
                <a:spcPct val="90000"/>
              </a:lnSpc>
            </a:pPr>
            <a:endParaRPr lang="en-US" altLang="ko-KR" dirty="0"/>
          </a:p>
        </p:txBody>
      </p:sp>
      <p:graphicFrame>
        <p:nvGraphicFramePr>
          <p:cNvPr id="6" name="Object 4">
            <a:extLst>
              <a:ext uri="{FF2B5EF4-FFF2-40B4-BE49-F238E27FC236}">
                <a16:creationId xmlns:a16="http://schemas.microsoft.com/office/drawing/2014/main" id="{3D5BC499-68CE-8575-7A56-BAC9287723F0}"/>
              </a:ext>
            </a:extLst>
          </p:cNvPr>
          <p:cNvGraphicFramePr>
            <a:graphicFrameLocks noChangeAspect="1"/>
          </p:cNvGraphicFramePr>
          <p:nvPr>
            <p:extLst>
              <p:ext uri="{D42A27DB-BD31-4B8C-83A1-F6EECF244321}">
                <p14:modId xmlns:p14="http://schemas.microsoft.com/office/powerpoint/2010/main" val="1861583089"/>
              </p:ext>
            </p:extLst>
          </p:nvPr>
        </p:nvGraphicFramePr>
        <p:xfrm>
          <a:off x="1619672" y="3739014"/>
          <a:ext cx="5158333" cy="2747373"/>
        </p:xfrm>
        <a:graphic>
          <a:graphicData uri="http://schemas.openxmlformats.org/presentationml/2006/ole">
            <mc:AlternateContent xmlns:mc="http://schemas.openxmlformats.org/markup-compatibility/2006">
              <mc:Choice xmlns:v="urn:schemas-microsoft-com:vml" Requires="v">
                <p:oleObj name="VISIO" r:id="rId2" imgW="5753520" imgH="3053160" progId="">
                  <p:embed/>
                </p:oleObj>
              </mc:Choice>
              <mc:Fallback>
                <p:oleObj name="VISIO" r:id="rId2" imgW="5753520" imgH="3053160" progId="">
                  <p:embed/>
                  <p:pic>
                    <p:nvPicPr>
                      <p:cNvPr id="6" name="Object 4">
                        <a:extLst>
                          <a:ext uri="{FF2B5EF4-FFF2-40B4-BE49-F238E27FC236}">
                            <a16:creationId xmlns:a16="http://schemas.microsoft.com/office/drawing/2014/main" id="{3D5BC499-68CE-8575-7A56-BAC928772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3739014"/>
                        <a:ext cx="5158333" cy="2747373"/>
                      </a:xfrm>
                      <a:prstGeom prst="rect">
                        <a:avLst/>
                      </a:prstGeom>
                      <a:solidFill>
                        <a:srgbClr val="FFFF99"/>
                      </a:solidFill>
                    </p:spPr>
                  </p:pic>
                </p:oleObj>
              </mc:Fallback>
            </mc:AlternateContent>
          </a:graphicData>
        </a:graphic>
      </p:graphicFrame>
    </p:spTree>
    <p:extLst>
      <p:ext uri="{BB962C8B-B14F-4D97-AF65-F5344CB8AC3E}">
        <p14:creationId xmlns:p14="http://schemas.microsoft.com/office/powerpoint/2010/main" val="1562471821"/>
      </p:ext>
    </p:extLst>
  </p:cSld>
  <p:clrMapOvr>
    <a:masterClrMapping/>
  </p:clrMapOvr>
  <p:transition spd="slow">
    <p:wheel spokes="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1520" y="200696"/>
            <a:ext cx="8716034" cy="2693045"/>
          </a:xfrm>
          <a:prstGeom prst="rect">
            <a:avLst/>
          </a:prstGeom>
        </p:spPr>
        <p:txBody>
          <a:bodyPr vert="horz" wrap="square" lIns="0" tIns="12700" rIns="0" bIns="0" rtlCol="0">
            <a:spAutoFit/>
          </a:bodyPr>
          <a:lstStyle/>
          <a:p>
            <a:pPr marL="12700" algn="just">
              <a:spcBef>
                <a:spcPts val="100"/>
              </a:spcBef>
              <a:buClr>
                <a:srgbClr val="003399"/>
              </a:buClr>
              <a:tabLst>
                <a:tab pos="469265" algn="l"/>
                <a:tab pos="469900" algn="l"/>
              </a:tabLst>
            </a:pPr>
            <a:r>
              <a:rPr lang="en-US" sz="2200" b="1" dirty="0">
                <a:solidFill>
                  <a:srgbClr val="3333FF"/>
                </a:solidFill>
                <a:latin typeface="Times New Roman" panose="02020603050405020304" pitchFamily="18" charset="0"/>
                <a:cs typeface="Times New Roman" panose="02020603050405020304" pitchFamily="18" charset="0"/>
              </a:rPr>
              <a:t>Solutions:</a:t>
            </a:r>
          </a:p>
          <a:p>
            <a:pPr marL="12700" algn="just">
              <a:spcBef>
                <a:spcPts val="100"/>
              </a:spcBef>
              <a:buClr>
                <a:srgbClr val="003399"/>
              </a:buClr>
              <a:tabLst>
                <a:tab pos="469265" algn="l"/>
                <a:tab pos="469900" algn="l"/>
              </a:tabLst>
            </a:pPr>
            <a:r>
              <a:rPr lang="en-US" sz="2200" b="1" dirty="0">
                <a:solidFill>
                  <a:srgbClr val="3333FF"/>
                </a:solidFill>
                <a:latin typeface="Times New Roman" panose="02020603050405020304" pitchFamily="18" charset="0"/>
                <a:cs typeface="Times New Roman" panose="02020603050405020304" pitchFamily="18" charset="0"/>
              </a:rPr>
              <a:t>2. </a:t>
            </a:r>
            <a:r>
              <a:rPr lang="en-US" altLang="ko-KR" sz="2000" dirty="0">
                <a:latin typeface="Times New Roman" panose="02020603050405020304" pitchFamily="18" charset="0"/>
                <a:cs typeface="Times New Roman" panose="02020603050405020304" pitchFamily="18" charset="0"/>
              </a:rPr>
              <a:t>The access time of a cache memory is 100 ns and that of main memory is 1000 ns. It is estimated that 80 percent of the memory requests are for read and the remaining 20 percent for write. The hit ratio for read access only is 0.9. </a:t>
            </a:r>
          </a:p>
          <a:p>
            <a:pPr marL="12700" algn="just">
              <a:spcBef>
                <a:spcPts val="100"/>
              </a:spcBef>
              <a:buClr>
                <a:srgbClr val="003399"/>
              </a:buClr>
              <a:tabLst>
                <a:tab pos="469265" algn="l"/>
                <a:tab pos="469900" algn="l"/>
              </a:tabLst>
            </a:pPr>
            <a:endParaRPr lang="en-US" sz="2200" b="1" dirty="0">
              <a:solidFill>
                <a:srgbClr val="3333FF"/>
              </a:solidFill>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r>
              <a:rPr lang="en-US" altLang="ko-KR" sz="2000" dirty="0">
                <a:solidFill>
                  <a:schemeClr val="tx1"/>
                </a:solidFill>
                <a:latin typeface="Times New Roman" panose="02020603050405020304" pitchFamily="18" charset="0"/>
                <a:cs typeface="Times New Roman" panose="02020603050405020304" pitchFamily="18" charset="0"/>
              </a:rPr>
              <a:t>Average access time = </a:t>
            </a:r>
            <a:r>
              <a:rPr lang="en-US" altLang="ko-KR" sz="2000" dirty="0" err="1">
                <a:solidFill>
                  <a:schemeClr val="tx1"/>
                </a:solidFill>
                <a:latin typeface="Times New Roman" panose="02020603050405020304" pitchFamily="18" charset="0"/>
                <a:cs typeface="Times New Roman" panose="02020603050405020304" pitchFamily="18" charset="0"/>
              </a:rPr>
              <a:t>HTc</a:t>
            </a:r>
            <a:r>
              <a:rPr lang="en-US" altLang="ko-KR" sz="2000" dirty="0">
                <a:solidFill>
                  <a:schemeClr val="tx1"/>
                </a:solidFill>
                <a:latin typeface="Times New Roman" panose="02020603050405020304" pitchFamily="18" charset="0"/>
                <a:cs typeface="Times New Roman" panose="02020603050405020304" pitchFamily="18" charset="0"/>
              </a:rPr>
              <a:t> + (1-H) (</a:t>
            </a:r>
            <a:r>
              <a:rPr lang="en-US" altLang="ko-KR" sz="2000" dirty="0" err="1">
                <a:solidFill>
                  <a:schemeClr val="tx1"/>
                </a:solidFill>
                <a:latin typeface="Times New Roman" panose="02020603050405020304" pitchFamily="18" charset="0"/>
                <a:cs typeface="Times New Roman" panose="02020603050405020304" pitchFamily="18" charset="0"/>
              </a:rPr>
              <a:t>Tc+Tm</a:t>
            </a:r>
            <a:r>
              <a:rPr lang="en-US" altLang="ko-KR" sz="2000" dirty="0">
                <a:solidFill>
                  <a:schemeClr val="tx1"/>
                </a:solidFill>
                <a:latin typeface="Times New Roman" panose="02020603050405020304" pitchFamily="18" charset="0"/>
                <a:cs typeface="Times New Roman" panose="02020603050405020304" pitchFamily="18" charset="0"/>
              </a:rPr>
              <a:t>)</a:t>
            </a:r>
          </a:p>
          <a:p>
            <a:pPr marL="12700" algn="just">
              <a:spcBef>
                <a:spcPts val="100"/>
              </a:spcBef>
              <a:buClr>
                <a:srgbClr val="003399"/>
              </a:buClr>
              <a:tabLst>
                <a:tab pos="469265" algn="l"/>
                <a:tab pos="469900" algn="l"/>
              </a:tabLst>
            </a:pPr>
            <a:endParaRPr lang="en-US" sz="2200" b="1" dirty="0">
              <a:solidFill>
                <a:srgbClr val="3333FF"/>
              </a:solidFill>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endParaRPr lang="en-US" altLang="ko-KR" sz="1800" b="1" dirty="0">
              <a:latin typeface="Times New Roman" panose="02020603050405020304" pitchFamily="18" charset="0"/>
              <a:cs typeface="Times New Roman" panose="02020603050405020304" pitchFamily="18" charset="0"/>
            </a:endParaRPr>
          </a:p>
        </p:txBody>
      </p:sp>
      <p:sp>
        <p:nvSpPr>
          <p:cNvPr id="58" name="object 58"/>
          <p:cNvSpPr txBox="1"/>
          <p:nvPr/>
        </p:nvSpPr>
        <p:spPr>
          <a:xfrm>
            <a:off x="8967554" y="6388280"/>
            <a:ext cx="110489" cy="196215"/>
          </a:xfrm>
          <a:prstGeom prst="rect">
            <a:avLst/>
          </a:prstGeom>
        </p:spPr>
        <p:txBody>
          <a:bodyPr vert="horz" wrap="square" lIns="0" tIns="0" rIns="0" bIns="0" rtlCol="0">
            <a:spAutoFit/>
          </a:bodyPr>
          <a:lstStyle/>
          <a:p>
            <a:pPr marL="12700">
              <a:lnSpc>
                <a:spcPts val="1425"/>
              </a:lnSpc>
            </a:pPr>
            <a:r>
              <a:rPr sz="1200" spc="-5" dirty="0">
                <a:solidFill>
                  <a:srgbClr val="FFFFFF"/>
                </a:solidFill>
                <a:latin typeface="Arial"/>
                <a:cs typeface="Arial"/>
              </a:rPr>
              <a:t>5</a:t>
            </a:r>
            <a:endParaRPr sz="1200">
              <a:latin typeface="Arial"/>
              <a:cs typeface="Arial"/>
            </a:endParaRPr>
          </a:p>
        </p:txBody>
      </p:sp>
      <p:sp>
        <p:nvSpPr>
          <p:cNvPr id="92" name="Rectangle 43">
            <a:extLst>
              <a:ext uri="{FF2B5EF4-FFF2-40B4-BE49-F238E27FC236}">
                <a16:creationId xmlns:a16="http://schemas.microsoft.com/office/drawing/2014/main" id="{4C10D3E4-1AD2-3AE4-3F80-965C932CF115}"/>
              </a:ext>
            </a:extLst>
          </p:cNvPr>
          <p:cNvSpPr>
            <a:spLocks noChangeArrowheads="1"/>
          </p:cNvSpPr>
          <p:nvPr/>
        </p:nvSpPr>
        <p:spPr bwMode="auto">
          <a:xfrm>
            <a:off x="4125913" y="6015657"/>
            <a:ext cx="26670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  </a:t>
            </a:r>
          </a:p>
        </p:txBody>
      </p:sp>
      <p:pic>
        <p:nvPicPr>
          <p:cNvPr id="7" name="Content Placeholder 6">
            <a:extLst>
              <a:ext uri="{FF2B5EF4-FFF2-40B4-BE49-F238E27FC236}">
                <a16:creationId xmlns:a16="http://schemas.microsoft.com/office/drawing/2014/main" id="{657AAA21-ADBB-7B5A-E7AF-D0453A02D8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399" y="2967754"/>
            <a:ext cx="5500368" cy="1973414"/>
          </a:xfrm>
        </p:spPr>
      </p:pic>
    </p:spTree>
    <p:extLst>
      <p:ext uri="{BB962C8B-B14F-4D97-AF65-F5344CB8AC3E}">
        <p14:creationId xmlns:p14="http://schemas.microsoft.com/office/powerpoint/2010/main" val="215367759"/>
      </p:ext>
    </p:extLst>
  </p:cSld>
  <p:clrMapOvr>
    <a:masterClrMapping/>
  </p:clrMapOvr>
  <p:transition spd="slow">
    <p:wheel spokes="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1520" y="200696"/>
            <a:ext cx="8716034" cy="3254737"/>
          </a:xfrm>
          <a:prstGeom prst="rect">
            <a:avLst/>
          </a:prstGeom>
        </p:spPr>
        <p:txBody>
          <a:bodyPr vert="horz" wrap="square" lIns="0" tIns="12700" rIns="0" bIns="0" rtlCol="0">
            <a:spAutoFit/>
          </a:bodyPr>
          <a:lstStyle/>
          <a:p>
            <a:pPr marL="12700" algn="just">
              <a:spcBef>
                <a:spcPts val="100"/>
              </a:spcBef>
              <a:buClr>
                <a:srgbClr val="003399"/>
              </a:buClr>
              <a:tabLst>
                <a:tab pos="469265" algn="l"/>
                <a:tab pos="469900" algn="l"/>
              </a:tabLst>
            </a:pPr>
            <a:r>
              <a:rPr lang="en-US" sz="2200" b="1" dirty="0">
                <a:solidFill>
                  <a:srgbClr val="3333FF"/>
                </a:solidFill>
                <a:latin typeface="Times New Roman" panose="02020603050405020304" pitchFamily="18" charset="0"/>
                <a:cs typeface="Times New Roman" panose="02020603050405020304" pitchFamily="18" charset="0"/>
              </a:rPr>
              <a:t>Solutions:</a:t>
            </a:r>
          </a:p>
          <a:p>
            <a:pPr marL="12700" algn="just">
              <a:spcBef>
                <a:spcPts val="100"/>
              </a:spcBef>
              <a:buClr>
                <a:srgbClr val="003399"/>
              </a:buClr>
              <a:tabLst>
                <a:tab pos="469265" algn="l"/>
                <a:tab pos="469900" algn="l"/>
              </a:tabLst>
            </a:pPr>
            <a:r>
              <a:rPr lang="en-US" sz="2200" b="1" dirty="0">
                <a:solidFill>
                  <a:srgbClr val="3333FF"/>
                </a:solidFill>
                <a:latin typeface="Times New Roman" panose="02020603050405020304" pitchFamily="18" charset="0"/>
                <a:cs typeface="Times New Roman" panose="02020603050405020304" pitchFamily="18" charset="0"/>
              </a:rPr>
              <a:t>3. </a:t>
            </a:r>
            <a:r>
              <a:rPr lang="en-US" altLang="ko-KR" sz="2000" dirty="0">
                <a:latin typeface="Times New Roman" panose="02020603050405020304" pitchFamily="18" charset="0"/>
                <a:cs typeface="Times New Roman" panose="02020603050405020304" pitchFamily="18" charset="0"/>
              </a:rPr>
              <a:t>A computer has a memory unit of 64Kx16 and a cache memory of 1K words. The cache uses direct mapping with a block size of four words.</a:t>
            </a:r>
            <a:endParaRPr lang="en-US" sz="2000" b="1" dirty="0">
              <a:solidFill>
                <a:srgbClr val="3333FF"/>
              </a:solidFill>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endParaRPr lang="en-US" altLang="ko-KR" sz="2000" b="1"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r>
              <a:rPr lang="en-US" altLang="ko-KR" sz="2000" dirty="0">
                <a:latin typeface="Times New Roman" panose="02020603050405020304" pitchFamily="18" charset="0"/>
                <a:cs typeface="Times New Roman" panose="02020603050405020304" pitchFamily="18" charset="0"/>
              </a:rPr>
              <a:t>Memory = 64K = 2</a:t>
            </a:r>
            <a:r>
              <a:rPr lang="en-US" altLang="ko-KR" sz="2000" baseline="30000" dirty="0">
                <a:latin typeface="Times New Roman" panose="02020603050405020304" pitchFamily="18" charset="0"/>
                <a:cs typeface="Times New Roman" panose="02020603050405020304" pitchFamily="18" charset="0"/>
              </a:rPr>
              <a:t>6</a:t>
            </a:r>
            <a:r>
              <a:rPr lang="en-US" altLang="ko-KR" sz="2000" dirty="0">
                <a:latin typeface="Times New Roman" panose="02020603050405020304" pitchFamily="18" charset="0"/>
                <a:cs typeface="Times New Roman" panose="02020603050405020304" pitchFamily="18" charset="0"/>
              </a:rPr>
              <a:t> x2</a:t>
            </a:r>
            <a:r>
              <a:rPr lang="en-US" altLang="ko-KR" sz="2000" baseline="30000" dirty="0">
                <a:latin typeface="Times New Roman" panose="02020603050405020304" pitchFamily="18" charset="0"/>
                <a:cs typeface="Times New Roman" panose="02020603050405020304" pitchFamily="18" charset="0"/>
              </a:rPr>
              <a:t>10</a:t>
            </a:r>
            <a:r>
              <a:rPr lang="en-US" altLang="ko-KR" sz="2000" dirty="0">
                <a:latin typeface="Times New Roman" panose="02020603050405020304" pitchFamily="18" charset="0"/>
                <a:cs typeface="Times New Roman" panose="02020603050405020304" pitchFamily="18" charset="0"/>
              </a:rPr>
              <a:t> = 2</a:t>
            </a:r>
            <a:r>
              <a:rPr lang="en-US" altLang="ko-KR" sz="2000" baseline="30000" dirty="0">
                <a:latin typeface="Times New Roman" panose="02020603050405020304" pitchFamily="18" charset="0"/>
                <a:cs typeface="Times New Roman" panose="02020603050405020304" pitchFamily="18" charset="0"/>
              </a:rPr>
              <a:t>16 </a:t>
            </a:r>
            <a:r>
              <a:rPr lang="en-US" altLang="ko-KR" sz="2000" dirty="0">
                <a:latin typeface="Times New Roman" panose="02020603050405020304" pitchFamily="18" charset="0"/>
                <a:cs typeface="Times New Roman" panose="02020603050405020304" pitchFamily="18" charset="0"/>
              </a:rPr>
              <a:t>= 16 bits address</a:t>
            </a:r>
          </a:p>
          <a:p>
            <a:pPr marL="12700" algn="just">
              <a:spcBef>
                <a:spcPts val="100"/>
              </a:spcBef>
              <a:buClr>
                <a:srgbClr val="003399"/>
              </a:buClr>
              <a:tabLst>
                <a:tab pos="469265" algn="l"/>
                <a:tab pos="469900" algn="l"/>
              </a:tabLst>
            </a:pPr>
            <a:r>
              <a:rPr lang="en-US" altLang="ko-KR" sz="2000" dirty="0">
                <a:latin typeface="Times New Roman" panose="02020603050405020304" pitchFamily="18" charset="0"/>
                <a:cs typeface="Times New Roman" panose="02020603050405020304" pitchFamily="18" charset="0"/>
              </a:rPr>
              <a:t>Cache = 1K = 2</a:t>
            </a:r>
            <a:r>
              <a:rPr lang="en-US" altLang="ko-KR" sz="2000" baseline="30000" dirty="0">
                <a:latin typeface="Times New Roman" panose="02020603050405020304" pitchFamily="18" charset="0"/>
                <a:cs typeface="Times New Roman" panose="02020603050405020304" pitchFamily="18" charset="0"/>
              </a:rPr>
              <a:t>10</a:t>
            </a:r>
            <a:r>
              <a:rPr lang="en-US" altLang="ko-KR" sz="2000" dirty="0">
                <a:latin typeface="Times New Roman" panose="02020603050405020304" pitchFamily="18" charset="0"/>
                <a:cs typeface="Times New Roman" panose="02020603050405020304" pitchFamily="18" charset="0"/>
              </a:rPr>
              <a:t> = 10 bits </a:t>
            </a:r>
          </a:p>
          <a:p>
            <a:pPr marL="12700" algn="just">
              <a:spcBef>
                <a:spcPts val="100"/>
              </a:spcBef>
              <a:buClr>
                <a:srgbClr val="003399"/>
              </a:buClr>
              <a:tabLst>
                <a:tab pos="469265" algn="l"/>
                <a:tab pos="469900" algn="l"/>
              </a:tabLst>
            </a:pPr>
            <a:r>
              <a:rPr lang="en-US" altLang="ko-KR" sz="2000" dirty="0">
                <a:latin typeface="Times New Roman" panose="02020603050405020304" pitchFamily="18" charset="0"/>
                <a:cs typeface="Times New Roman" panose="02020603050405020304" pitchFamily="18" charset="0"/>
              </a:rPr>
              <a:t>TAG = 16-10 = 6</a:t>
            </a:r>
          </a:p>
          <a:p>
            <a:pPr marL="12700" algn="just">
              <a:spcBef>
                <a:spcPts val="100"/>
              </a:spcBef>
              <a:buClr>
                <a:srgbClr val="003399"/>
              </a:buClr>
              <a:tabLst>
                <a:tab pos="469265" algn="l"/>
                <a:tab pos="469900" algn="l"/>
              </a:tabLst>
            </a:pPr>
            <a:r>
              <a:rPr lang="en-US" sz="2000" dirty="0">
                <a:latin typeface="Times New Roman" panose="02020603050405020304" pitchFamily="18" charset="0"/>
                <a:cs typeface="Times New Roman" panose="02020603050405020304" pitchFamily="18" charset="0"/>
              </a:rPr>
              <a:t>Index = 10</a:t>
            </a:r>
          </a:p>
          <a:p>
            <a:pPr marL="12700" algn="just">
              <a:spcBef>
                <a:spcPts val="100"/>
              </a:spcBef>
              <a:buClr>
                <a:srgbClr val="003399"/>
              </a:buClr>
              <a:tabLst>
                <a:tab pos="469265" algn="l"/>
                <a:tab pos="469900" algn="l"/>
              </a:tabLst>
            </a:pPr>
            <a:r>
              <a:rPr lang="en-US" sz="2000" dirty="0">
                <a:latin typeface="Times New Roman" panose="02020603050405020304" pitchFamily="18" charset="0"/>
                <a:cs typeface="Times New Roman" panose="02020603050405020304" pitchFamily="18" charset="0"/>
              </a:rPr>
              <a:t>Block = 1024/4 = 256 = 2</a:t>
            </a:r>
            <a:r>
              <a:rPr lang="en-US" sz="2000" baseline="30000" dirty="0">
                <a:latin typeface="Times New Roman" panose="02020603050405020304" pitchFamily="18" charset="0"/>
                <a:cs typeface="Times New Roman" panose="02020603050405020304" pitchFamily="18" charset="0"/>
              </a:rPr>
              <a:t>8</a:t>
            </a:r>
            <a:r>
              <a:rPr lang="en-US" sz="2000" dirty="0">
                <a:latin typeface="Times New Roman" panose="02020603050405020304" pitchFamily="18" charset="0"/>
                <a:cs typeface="Times New Roman" panose="02020603050405020304" pitchFamily="18" charset="0"/>
              </a:rPr>
              <a:t> = 8 bits </a:t>
            </a:r>
          </a:p>
          <a:p>
            <a:pPr marL="12700" algn="just">
              <a:spcBef>
                <a:spcPts val="100"/>
              </a:spcBef>
              <a:buClr>
                <a:srgbClr val="003399"/>
              </a:buClr>
              <a:tabLst>
                <a:tab pos="469265" algn="l"/>
                <a:tab pos="469900" algn="l"/>
              </a:tabLst>
            </a:pPr>
            <a:r>
              <a:rPr lang="en-US" altLang="ko-KR" sz="2000" dirty="0">
                <a:latin typeface="Times New Roman" panose="02020603050405020304" pitchFamily="18" charset="0"/>
                <a:cs typeface="Times New Roman" panose="02020603050405020304" pitchFamily="18" charset="0"/>
              </a:rPr>
              <a:t>  </a:t>
            </a:r>
          </a:p>
        </p:txBody>
      </p:sp>
      <p:sp>
        <p:nvSpPr>
          <p:cNvPr id="58" name="object 58"/>
          <p:cNvSpPr txBox="1"/>
          <p:nvPr/>
        </p:nvSpPr>
        <p:spPr>
          <a:xfrm>
            <a:off x="8967554" y="6388280"/>
            <a:ext cx="110489" cy="196215"/>
          </a:xfrm>
          <a:prstGeom prst="rect">
            <a:avLst/>
          </a:prstGeom>
        </p:spPr>
        <p:txBody>
          <a:bodyPr vert="horz" wrap="square" lIns="0" tIns="0" rIns="0" bIns="0" rtlCol="0">
            <a:spAutoFit/>
          </a:bodyPr>
          <a:lstStyle/>
          <a:p>
            <a:pPr marL="12700">
              <a:lnSpc>
                <a:spcPts val="1425"/>
              </a:lnSpc>
            </a:pPr>
            <a:r>
              <a:rPr sz="1200" spc="-5" dirty="0">
                <a:solidFill>
                  <a:srgbClr val="FFFFFF"/>
                </a:solidFill>
                <a:latin typeface="Arial"/>
                <a:cs typeface="Arial"/>
              </a:rPr>
              <a:t>5</a:t>
            </a:r>
            <a:endParaRPr sz="1200">
              <a:latin typeface="Arial"/>
              <a:cs typeface="Arial"/>
            </a:endParaRPr>
          </a:p>
        </p:txBody>
      </p:sp>
      <p:sp>
        <p:nvSpPr>
          <p:cNvPr id="92" name="Rectangle 43">
            <a:extLst>
              <a:ext uri="{FF2B5EF4-FFF2-40B4-BE49-F238E27FC236}">
                <a16:creationId xmlns:a16="http://schemas.microsoft.com/office/drawing/2014/main" id="{4C10D3E4-1AD2-3AE4-3F80-965C932CF115}"/>
              </a:ext>
            </a:extLst>
          </p:cNvPr>
          <p:cNvSpPr>
            <a:spLocks noChangeArrowheads="1"/>
          </p:cNvSpPr>
          <p:nvPr/>
        </p:nvSpPr>
        <p:spPr bwMode="auto">
          <a:xfrm>
            <a:off x="4125913" y="6015657"/>
            <a:ext cx="26670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  </a:t>
            </a:r>
          </a:p>
        </p:txBody>
      </p:sp>
      <p:pic>
        <p:nvPicPr>
          <p:cNvPr id="6" name="Content Placeholder 3">
            <a:extLst>
              <a:ext uri="{FF2B5EF4-FFF2-40B4-BE49-F238E27FC236}">
                <a16:creationId xmlns:a16="http://schemas.microsoft.com/office/drawing/2014/main" id="{E21C4FED-4FB5-ACB7-00F4-622D93DEA108}"/>
              </a:ext>
            </a:extLst>
          </p:cNvPr>
          <p:cNvPicPr>
            <a:picLocks noGrp="1" noChangeAspect="1"/>
          </p:cNvPicPr>
          <p:nvPr>
            <p:ph idx="1"/>
          </p:nvPr>
        </p:nvPicPr>
        <p:blipFill>
          <a:blip r:embed="rId2"/>
          <a:srcRect/>
          <a:stretch>
            <a:fillRect/>
          </a:stretch>
        </p:blipFill>
        <p:spPr>
          <a:xfrm>
            <a:off x="1403648" y="3093317"/>
            <a:ext cx="6960844" cy="3049340"/>
          </a:xfrm>
        </p:spPr>
      </p:pic>
    </p:spTree>
    <p:extLst>
      <p:ext uri="{BB962C8B-B14F-4D97-AF65-F5344CB8AC3E}">
        <p14:creationId xmlns:p14="http://schemas.microsoft.com/office/powerpoint/2010/main" val="1407918200"/>
      </p:ext>
    </p:extLst>
  </p:cSld>
  <p:clrMapOvr>
    <a:masterClrMapping/>
  </p:clrMapOvr>
  <p:transition spd="slow">
    <p:wheel spokes="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1520" y="200696"/>
            <a:ext cx="8716034" cy="6150402"/>
          </a:xfrm>
          <a:prstGeom prst="rect">
            <a:avLst/>
          </a:prstGeom>
        </p:spPr>
        <p:txBody>
          <a:bodyPr vert="horz" wrap="square" lIns="0" tIns="12700" rIns="0" bIns="0" rtlCol="0">
            <a:spAutoFit/>
          </a:bodyPr>
          <a:lstStyle/>
          <a:p>
            <a:pPr marL="12700" algn="just">
              <a:spcBef>
                <a:spcPts val="100"/>
              </a:spcBef>
              <a:buClr>
                <a:srgbClr val="003399"/>
              </a:buClr>
              <a:tabLst>
                <a:tab pos="469265" algn="l"/>
                <a:tab pos="469900" algn="l"/>
              </a:tabLst>
            </a:pPr>
            <a:r>
              <a:rPr lang="en-US" sz="2200" b="1" dirty="0">
                <a:solidFill>
                  <a:srgbClr val="3333FF"/>
                </a:solidFill>
                <a:latin typeface="Times New Roman" panose="02020603050405020304" pitchFamily="18" charset="0"/>
                <a:cs typeface="Times New Roman" panose="02020603050405020304" pitchFamily="18" charset="0"/>
              </a:rPr>
              <a:t>PAGE  REPLACEMENT:</a:t>
            </a:r>
          </a:p>
          <a:p>
            <a:pPr lvl="1"/>
            <a:r>
              <a:rPr lang="en-US" altLang="ko-KR" sz="2000" dirty="0">
                <a:latin typeface="Times New Roman" panose="02020603050405020304" pitchFamily="18" charset="0"/>
                <a:cs typeface="Times New Roman" panose="02020603050405020304" pitchFamily="18" charset="0"/>
              </a:rPr>
              <a:t>Replacement Algorithm : </a:t>
            </a:r>
            <a:r>
              <a:rPr lang="en-US" altLang="ko-KR" sz="2000" dirty="0">
                <a:solidFill>
                  <a:srgbClr val="CC9900"/>
                </a:solidFill>
                <a:latin typeface="Times New Roman" panose="02020603050405020304" pitchFamily="18" charset="0"/>
                <a:cs typeface="Times New Roman" panose="02020603050405020304" pitchFamily="18" charset="0"/>
              </a:rPr>
              <a:t>cache miss or full</a:t>
            </a:r>
            <a:endParaRPr lang="ko-KR" altLang="en-US" sz="2000" dirty="0">
              <a:latin typeface="Times New Roman" panose="02020603050405020304" pitchFamily="18" charset="0"/>
              <a:cs typeface="Times New Roman" panose="02020603050405020304" pitchFamily="18" charset="0"/>
            </a:endParaRPr>
          </a:p>
          <a:p>
            <a:pPr lvl="2"/>
            <a:r>
              <a:rPr lang="ko-KR" altLang="en-US" sz="2000" dirty="0">
                <a:latin typeface="Times New Roman" panose="02020603050405020304" pitchFamily="18" charset="0"/>
                <a:cs typeface="Times New Roman" panose="02020603050405020304" pitchFamily="18" charset="0"/>
              </a:rPr>
              <a:t>1) </a:t>
            </a:r>
            <a:r>
              <a:rPr lang="en-US" altLang="ko-KR" sz="2000" b="1" dirty="0">
                <a:latin typeface="Times New Roman" panose="02020603050405020304" pitchFamily="18" charset="0"/>
                <a:cs typeface="Times New Roman" panose="02020603050405020304" pitchFamily="18" charset="0"/>
              </a:rPr>
              <a:t>LRU</a:t>
            </a:r>
            <a:r>
              <a:rPr lang="en-US" altLang="ko-KR" sz="2000" dirty="0">
                <a:latin typeface="Times New Roman" panose="02020603050405020304" pitchFamily="18" charset="0"/>
                <a:cs typeface="Times New Roman" panose="02020603050405020304" pitchFamily="18" charset="0"/>
              </a:rPr>
              <a:t> (Least Recently Used)</a:t>
            </a:r>
            <a:endParaRPr lang="ko-KR" altLang="en-US" sz="2000" dirty="0">
              <a:latin typeface="Times New Roman" panose="02020603050405020304" pitchFamily="18" charset="0"/>
              <a:cs typeface="Times New Roman" panose="02020603050405020304" pitchFamily="18" charset="0"/>
            </a:endParaRPr>
          </a:p>
          <a:p>
            <a:pPr lvl="2"/>
            <a:r>
              <a:rPr lang="ko-KR" altLang="en-US" sz="2000" dirty="0">
                <a:latin typeface="Times New Roman" panose="02020603050405020304" pitchFamily="18" charset="0"/>
                <a:cs typeface="Times New Roman" panose="02020603050405020304" pitchFamily="18" charset="0"/>
              </a:rPr>
              <a:t>2) </a:t>
            </a:r>
            <a:r>
              <a:rPr lang="en-US" altLang="ko-KR" sz="2000" b="1" dirty="0">
                <a:latin typeface="Times New Roman" panose="02020603050405020304" pitchFamily="18" charset="0"/>
                <a:cs typeface="Times New Roman" panose="02020603050405020304" pitchFamily="18" charset="0"/>
              </a:rPr>
              <a:t>Random Replacement</a:t>
            </a:r>
            <a:endParaRPr lang="ko-KR" altLang="en-US" sz="2000" dirty="0">
              <a:latin typeface="Times New Roman" panose="02020603050405020304" pitchFamily="18" charset="0"/>
              <a:cs typeface="Times New Roman" panose="02020603050405020304" pitchFamily="18" charset="0"/>
            </a:endParaRPr>
          </a:p>
          <a:p>
            <a:pPr lvl="2"/>
            <a:r>
              <a:rPr lang="ko-KR" altLang="en-US" sz="2000" dirty="0">
                <a:latin typeface="Times New Roman" panose="02020603050405020304" pitchFamily="18" charset="0"/>
                <a:cs typeface="Times New Roman" panose="02020603050405020304" pitchFamily="18" charset="0"/>
              </a:rPr>
              <a:t>3) </a:t>
            </a:r>
            <a:r>
              <a:rPr lang="en-US" altLang="ko-KR" sz="2000" b="1" dirty="0">
                <a:latin typeface="Times New Roman" panose="02020603050405020304" pitchFamily="18" charset="0"/>
                <a:cs typeface="Times New Roman" panose="02020603050405020304" pitchFamily="18" charset="0"/>
              </a:rPr>
              <a:t>FIFO</a:t>
            </a:r>
            <a:r>
              <a:rPr lang="en-US" altLang="ko-KR" sz="2000" dirty="0">
                <a:latin typeface="Times New Roman" panose="02020603050405020304" pitchFamily="18" charset="0"/>
                <a:cs typeface="Times New Roman" panose="02020603050405020304" pitchFamily="18" charset="0"/>
              </a:rPr>
              <a:t> (First-In First-Out)</a:t>
            </a:r>
          </a:p>
          <a:p>
            <a:pPr lvl="2"/>
            <a:endParaRPr lang="ko-KR" altLang="en-US" sz="2000" dirty="0">
              <a:latin typeface="Times New Roman" panose="02020603050405020304" pitchFamily="18" charset="0"/>
              <a:cs typeface="Times New Roman" panose="02020603050405020304" pitchFamily="18" charset="0"/>
            </a:endParaRPr>
          </a:p>
          <a:p>
            <a:pPr lvl="1"/>
            <a:r>
              <a:rPr lang="en-US" altLang="ko-KR" sz="2000" b="1" dirty="0">
                <a:latin typeface="Times New Roman" panose="02020603050405020304" pitchFamily="18" charset="0"/>
                <a:cs typeface="Times New Roman" panose="02020603050405020304" pitchFamily="18" charset="0"/>
              </a:rPr>
              <a:t>Writing to Cache</a:t>
            </a:r>
            <a:r>
              <a:rPr lang="en-US" altLang="ko-KR" sz="2000" dirty="0">
                <a:latin typeface="Times New Roman" panose="02020603050405020304" pitchFamily="18" charset="0"/>
                <a:cs typeface="Times New Roman" panose="02020603050405020304" pitchFamily="18" charset="0"/>
              </a:rPr>
              <a:t>:</a:t>
            </a:r>
            <a:endParaRPr lang="ko-KR" altLang="en-US" sz="2000" dirty="0">
              <a:latin typeface="Times New Roman" panose="02020603050405020304" pitchFamily="18" charset="0"/>
              <a:cs typeface="Times New Roman" panose="02020603050405020304" pitchFamily="18" charset="0"/>
            </a:endParaRPr>
          </a:p>
          <a:p>
            <a:pPr lvl="3"/>
            <a:r>
              <a:rPr lang="ko-KR" altLang="en-US" sz="2000" dirty="0">
                <a:latin typeface="Times New Roman" panose="02020603050405020304" pitchFamily="18" charset="0"/>
                <a:cs typeface="Times New Roman" panose="02020603050405020304" pitchFamily="18" charset="0"/>
              </a:rPr>
              <a:t>1) </a:t>
            </a:r>
            <a:r>
              <a:rPr lang="en-US" altLang="ko-KR" sz="2000" b="1" dirty="0">
                <a:solidFill>
                  <a:schemeClr val="accent1"/>
                </a:solidFill>
                <a:latin typeface="Times New Roman" panose="02020603050405020304" pitchFamily="18" charset="0"/>
                <a:cs typeface="Times New Roman" panose="02020603050405020304" pitchFamily="18" charset="0"/>
              </a:rPr>
              <a:t>Write-through: </a:t>
            </a:r>
            <a:r>
              <a:rPr lang="en-US" altLang="ko-KR" dirty="0">
                <a:latin typeface="Times New Roman" panose="02020603050405020304" pitchFamily="18" charset="0"/>
                <a:cs typeface="Times New Roman" panose="02020603050405020304" pitchFamily="18" charset="0"/>
              </a:rPr>
              <a:t>To update main memory with every memory write operation with catch memory updated in parallel.</a:t>
            </a:r>
            <a:endParaRPr lang="ko-KR" altLang="en-US" dirty="0">
              <a:latin typeface="Times New Roman" panose="02020603050405020304" pitchFamily="18" charset="0"/>
              <a:cs typeface="Times New Roman" panose="02020603050405020304" pitchFamily="18" charset="0"/>
            </a:endParaRPr>
          </a:p>
          <a:p>
            <a:pPr lvl="3"/>
            <a:r>
              <a:rPr lang="ko-KR" altLang="en-US" sz="2000" dirty="0">
                <a:latin typeface="Times New Roman" panose="02020603050405020304" pitchFamily="18" charset="0"/>
                <a:cs typeface="Times New Roman" panose="02020603050405020304" pitchFamily="18" charset="0"/>
              </a:rPr>
              <a:t>2) </a:t>
            </a:r>
            <a:r>
              <a:rPr lang="en-US" altLang="ko-KR" sz="2000" b="1" dirty="0">
                <a:solidFill>
                  <a:schemeClr val="accent1"/>
                </a:solidFill>
                <a:latin typeface="Times New Roman" panose="02020603050405020304" pitchFamily="18" charset="0"/>
                <a:cs typeface="Times New Roman" panose="02020603050405020304" pitchFamily="18" charset="0"/>
              </a:rPr>
              <a:t>Write-back</a:t>
            </a:r>
            <a:r>
              <a:rPr lang="en-US" altLang="ko-KR" sz="2000" dirty="0">
                <a:latin typeface="Times New Roman" panose="02020603050405020304" pitchFamily="18" charset="0"/>
                <a:cs typeface="Times New Roman" panose="02020603050405020304" pitchFamily="18" charset="0"/>
              </a:rPr>
              <a:t>: Only the cache location is updated during a write operation.</a:t>
            </a:r>
            <a:endParaRPr lang="ko-KR" altLang="en-US" sz="2000" dirty="0">
              <a:latin typeface="Times New Roman" panose="02020603050405020304" pitchFamily="18" charset="0"/>
              <a:cs typeface="Times New Roman" panose="02020603050405020304" pitchFamily="18" charset="0"/>
            </a:endParaRPr>
          </a:p>
          <a:p>
            <a:pPr lvl="1"/>
            <a:r>
              <a:rPr lang="en-US" altLang="ko-KR" sz="2000" b="1" dirty="0">
                <a:latin typeface="Times New Roman" panose="02020603050405020304" pitchFamily="18" charset="0"/>
                <a:cs typeface="Times New Roman" panose="02020603050405020304" pitchFamily="18" charset="0"/>
              </a:rPr>
              <a:t>Cache Initialization</a:t>
            </a:r>
          </a:p>
          <a:p>
            <a:pPr lvl="2"/>
            <a:r>
              <a:rPr lang="en-US" altLang="ko-KR" sz="2000" dirty="0">
                <a:latin typeface="Times New Roman" panose="02020603050405020304" pitchFamily="18" charset="0"/>
                <a:cs typeface="Times New Roman" panose="02020603050405020304" pitchFamily="18" charset="0"/>
              </a:rPr>
              <a:t>Cache is initialized:</a:t>
            </a:r>
            <a:endParaRPr lang="ko-KR" altLang="en-US" sz="2000" dirty="0">
              <a:latin typeface="Times New Roman" panose="02020603050405020304" pitchFamily="18" charset="0"/>
              <a:cs typeface="Times New Roman" panose="02020603050405020304" pitchFamily="18" charset="0"/>
            </a:endParaRPr>
          </a:p>
          <a:p>
            <a:pPr lvl="3"/>
            <a:r>
              <a:rPr lang="ko-KR" altLang="ko-KR" sz="2000" dirty="0">
                <a:latin typeface="Times New Roman" panose="02020603050405020304" pitchFamily="18" charset="0"/>
                <a:cs typeface="Times New Roman" panose="02020603050405020304" pitchFamily="18" charset="0"/>
              </a:rPr>
              <a:t>1) </a:t>
            </a:r>
            <a:r>
              <a:rPr lang="en-US" altLang="ko-KR" sz="2000" dirty="0">
                <a:latin typeface="Times New Roman" panose="02020603050405020304" pitchFamily="18" charset="0"/>
                <a:cs typeface="Times New Roman" panose="02020603050405020304" pitchFamily="18" charset="0"/>
              </a:rPr>
              <a:t>When power is applied to the computer.</a:t>
            </a:r>
          </a:p>
          <a:p>
            <a:pPr lvl="3"/>
            <a:r>
              <a:rPr lang="en-US" altLang="ko-KR" sz="2000" dirty="0">
                <a:latin typeface="Times New Roman" panose="02020603050405020304" pitchFamily="18" charset="0"/>
                <a:cs typeface="Times New Roman" panose="02020603050405020304" pitchFamily="18" charset="0"/>
              </a:rPr>
              <a:t>2) When main memory is loaded with a complete set of programs from auxiliary memory.</a:t>
            </a:r>
          </a:p>
          <a:p>
            <a:pPr lvl="3"/>
            <a:r>
              <a:rPr lang="en-US" altLang="ko-KR" sz="2000" dirty="0">
                <a:latin typeface="Times New Roman" panose="02020603050405020304" pitchFamily="18" charset="0"/>
                <a:cs typeface="Times New Roman" panose="02020603050405020304" pitchFamily="18" charset="0"/>
              </a:rPr>
              <a:t>3) Cache is initialized by clearing all the valid bits to 0.</a:t>
            </a:r>
          </a:p>
          <a:p>
            <a:pPr lvl="2"/>
            <a:r>
              <a:rPr lang="en-US" altLang="ko-KR" sz="2000" dirty="0">
                <a:latin typeface="Times New Roman" panose="02020603050405020304" pitchFamily="18" charset="0"/>
                <a:cs typeface="Times New Roman" panose="02020603050405020304" pitchFamily="18" charset="0"/>
              </a:rPr>
              <a:t>Valid bit:</a:t>
            </a:r>
          </a:p>
          <a:p>
            <a:pPr lvl="3"/>
            <a:r>
              <a:rPr lang="en-US" altLang="ko-KR" sz="2000" dirty="0">
                <a:latin typeface="Times New Roman" panose="02020603050405020304" pitchFamily="18" charset="0"/>
                <a:cs typeface="Times New Roman" panose="02020603050405020304" pitchFamily="18" charset="0"/>
              </a:rPr>
              <a:t>Indicate whether or not the word contains valid data</a:t>
            </a:r>
          </a:p>
          <a:p>
            <a:pPr marL="12700" algn="just">
              <a:spcBef>
                <a:spcPts val="100"/>
              </a:spcBef>
              <a:buClr>
                <a:srgbClr val="003399"/>
              </a:buClr>
              <a:tabLst>
                <a:tab pos="469265" algn="l"/>
                <a:tab pos="469900" algn="l"/>
              </a:tabLst>
            </a:pPr>
            <a:endParaRPr lang="en-US" altLang="ko-KR" sz="1800" b="1" dirty="0">
              <a:latin typeface="Times New Roman" panose="02020603050405020304" pitchFamily="18" charset="0"/>
              <a:cs typeface="Times New Roman" panose="02020603050405020304" pitchFamily="18" charset="0"/>
            </a:endParaRPr>
          </a:p>
        </p:txBody>
      </p:sp>
      <p:sp>
        <p:nvSpPr>
          <p:cNvPr id="58" name="object 58"/>
          <p:cNvSpPr txBox="1"/>
          <p:nvPr/>
        </p:nvSpPr>
        <p:spPr>
          <a:xfrm>
            <a:off x="8967554" y="6388280"/>
            <a:ext cx="110489" cy="196215"/>
          </a:xfrm>
          <a:prstGeom prst="rect">
            <a:avLst/>
          </a:prstGeom>
        </p:spPr>
        <p:txBody>
          <a:bodyPr vert="horz" wrap="square" lIns="0" tIns="0" rIns="0" bIns="0" rtlCol="0">
            <a:spAutoFit/>
          </a:bodyPr>
          <a:lstStyle/>
          <a:p>
            <a:pPr marL="12700">
              <a:lnSpc>
                <a:spcPts val="1425"/>
              </a:lnSpc>
            </a:pPr>
            <a:r>
              <a:rPr sz="1200" spc="-5" dirty="0">
                <a:solidFill>
                  <a:srgbClr val="FFFFFF"/>
                </a:solidFill>
                <a:latin typeface="Arial"/>
                <a:cs typeface="Arial"/>
              </a:rPr>
              <a:t>5</a:t>
            </a:r>
            <a:endParaRPr sz="1200">
              <a:latin typeface="Arial"/>
              <a:cs typeface="Arial"/>
            </a:endParaRPr>
          </a:p>
        </p:txBody>
      </p:sp>
      <p:sp>
        <p:nvSpPr>
          <p:cNvPr id="92" name="Rectangle 43">
            <a:extLst>
              <a:ext uri="{FF2B5EF4-FFF2-40B4-BE49-F238E27FC236}">
                <a16:creationId xmlns:a16="http://schemas.microsoft.com/office/drawing/2014/main" id="{4C10D3E4-1AD2-3AE4-3F80-965C932CF115}"/>
              </a:ext>
            </a:extLst>
          </p:cNvPr>
          <p:cNvSpPr>
            <a:spLocks noChangeArrowheads="1"/>
          </p:cNvSpPr>
          <p:nvPr/>
        </p:nvSpPr>
        <p:spPr bwMode="auto">
          <a:xfrm>
            <a:off x="4125913" y="6015657"/>
            <a:ext cx="26670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  </a:t>
            </a:r>
          </a:p>
        </p:txBody>
      </p:sp>
    </p:spTree>
    <p:extLst>
      <p:ext uri="{BB962C8B-B14F-4D97-AF65-F5344CB8AC3E}">
        <p14:creationId xmlns:p14="http://schemas.microsoft.com/office/powerpoint/2010/main" val="2462963682"/>
      </p:ext>
    </p:extLst>
  </p:cSld>
  <p:clrMapOvr>
    <a:masterClrMapping/>
  </p:clrMapOvr>
  <p:transition spd="slow">
    <p:wheel spokes="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1520" y="200696"/>
            <a:ext cx="8716034" cy="6006773"/>
          </a:xfrm>
          <a:prstGeom prst="rect">
            <a:avLst/>
          </a:prstGeom>
        </p:spPr>
        <p:txBody>
          <a:bodyPr vert="horz" wrap="square" lIns="0" tIns="12700" rIns="0" bIns="0" rtlCol="0">
            <a:spAutoFit/>
          </a:bodyPr>
          <a:lstStyle/>
          <a:p>
            <a:pPr marL="12700" algn="just">
              <a:spcBef>
                <a:spcPts val="100"/>
              </a:spcBef>
              <a:buClr>
                <a:srgbClr val="003399"/>
              </a:buClr>
              <a:tabLst>
                <a:tab pos="469265" algn="l"/>
                <a:tab pos="469900" algn="l"/>
              </a:tabLst>
            </a:pPr>
            <a:r>
              <a:rPr lang="en-US" sz="2200" b="1" dirty="0">
                <a:solidFill>
                  <a:srgbClr val="3333FF"/>
                </a:solidFill>
                <a:latin typeface="Times New Roman" panose="02020603050405020304" pitchFamily="18" charset="0"/>
                <a:cs typeface="Times New Roman" panose="02020603050405020304" pitchFamily="18" charset="0"/>
              </a:rPr>
              <a:t>Virtual Memory:</a:t>
            </a:r>
          </a:p>
          <a:p>
            <a:pPr marL="298450" indent="-285750" algn="just">
              <a:spcBef>
                <a:spcPts val="100"/>
              </a:spcBef>
              <a:buClr>
                <a:srgbClr val="003399"/>
              </a:buClr>
              <a:buFont typeface="Wingdings" panose="05000000000000000000" pitchFamily="2" charset="2"/>
              <a:buChar char="Ø"/>
              <a:tabLst>
                <a:tab pos="469265" algn="l"/>
                <a:tab pos="469900" algn="l"/>
              </a:tabLst>
            </a:pPr>
            <a:r>
              <a:rPr lang="en-US" altLang="ko-KR" sz="2000" dirty="0">
                <a:latin typeface="Times New Roman" panose="02020603050405020304" pitchFamily="18" charset="0"/>
                <a:cs typeface="Times New Roman" panose="02020603050405020304" pitchFamily="18" charset="0"/>
              </a:rPr>
              <a:t>In a memory hierarchy system, programs and data are first stored in auxiliary memory. Portions of a program or data are brought into main memory as they are needed by the CPU.</a:t>
            </a:r>
          </a:p>
          <a:p>
            <a:pPr marL="298450" indent="-285750" algn="just">
              <a:spcBef>
                <a:spcPts val="100"/>
              </a:spcBef>
              <a:buClr>
                <a:srgbClr val="003399"/>
              </a:buClr>
              <a:buFont typeface="Wingdings" panose="05000000000000000000" pitchFamily="2" charset="2"/>
              <a:buChar char="Ø"/>
              <a:tabLst>
                <a:tab pos="469265" algn="l"/>
                <a:tab pos="469900" algn="l"/>
              </a:tabLst>
            </a:pPr>
            <a:r>
              <a:rPr lang="en-US" altLang="ko-KR" sz="2000" b="1" dirty="0">
                <a:latin typeface="Times New Roman" panose="02020603050405020304" pitchFamily="18" charset="0"/>
                <a:cs typeface="Times New Roman" panose="02020603050405020304" pitchFamily="18" charset="0"/>
              </a:rPr>
              <a:t>Virtual memory </a:t>
            </a:r>
            <a:r>
              <a:rPr lang="en-US" altLang="ko-KR" sz="2000" dirty="0">
                <a:latin typeface="Times New Roman" panose="02020603050405020304" pitchFamily="18" charset="0"/>
                <a:cs typeface="Times New Roman" panose="02020603050405020304" pitchFamily="18" charset="0"/>
              </a:rPr>
              <a:t>is a concept used in some large computer systems that permit the user to construct programs as though a large memory space were available, equal to the totality of auxiliary memory.</a:t>
            </a:r>
          </a:p>
          <a:p>
            <a:pPr marL="298450" indent="-285750" algn="just">
              <a:spcBef>
                <a:spcPts val="100"/>
              </a:spcBef>
              <a:buClr>
                <a:srgbClr val="003399"/>
              </a:buClr>
              <a:buFont typeface="Wingdings" panose="05000000000000000000" pitchFamily="2" charset="2"/>
              <a:buChar char="Ø"/>
              <a:tabLst>
                <a:tab pos="469265" algn="l"/>
                <a:tab pos="469900" algn="l"/>
              </a:tabLst>
            </a:pPr>
            <a:r>
              <a:rPr lang="en-US" altLang="ko-KR" sz="2000" dirty="0">
                <a:latin typeface="Times New Roman" panose="02020603050405020304" pitchFamily="18" charset="0"/>
                <a:cs typeface="Times New Roman" panose="02020603050405020304" pitchFamily="18" charset="0"/>
              </a:rPr>
              <a:t>Each address that is referenced by the CPU goes through an address mapping from the so-called virtual address to a physical address in main memory.</a:t>
            </a:r>
          </a:p>
          <a:p>
            <a:pPr marL="298450" indent="-285750" algn="just">
              <a:spcBef>
                <a:spcPts val="100"/>
              </a:spcBef>
              <a:buClr>
                <a:srgbClr val="003399"/>
              </a:buClr>
              <a:buFont typeface="Wingdings" panose="05000000000000000000" pitchFamily="2" charset="2"/>
              <a:buChar char="Ø"/>
              <a:tabLst>
                <a:tab pos="469265" algn="l"/>
                <a:tab pos="469900" algn="l"/>
              </a:tabLst>
            </a:pPr>
            <a:r>
              <a:rPr lang="en-US" altLang="ko-KR" sz="2000" dirty="0">
                <a:latin typeface="Times New Roman" panose="02020603050405020304" pitchFamily="18" charset="0"/>
                <a:cs typeface="Times New Roman" panose="02020603050405020304" pitchFamily="18" charset="0"/>
              </a:rPr>
              <a:t>Virtual memory is used to give programmers the illusion that they have a very large memory at their disposal, even though the computer actually has a relatively small main memory.</a:t>
            </a:r>
          </a:p>
          <a:p>
            <a:pPr marL="298450" indent="-285750" algn="just">
              <a:spcBef>
                <a:spcPts val="100"/>
              </a:spcBef>
              <a:buClr>
                <a:srgbClr val="003399"/>
              </a:buClr>
              <a:buFont typeface="Wingdings" panose="05000000000000000000" pitchFamily="2" charset="2"/>
              <a:buChar char="Ø"/>
              <a:tabLst>
                <a:tab pos="469265" algn="l"/>
                <a:tab pos="469900" algn="l"/>
              </a:tabLst>
            </a:pPr>
            <a:r>
              <a:rPr lang="en-US" altLang="ko-KR" sz="2000" dirty="0">
                <a:latin typeface="Times New Roman" panose="02020603050405020304" pitchFamily="18" charset="0"/>
                <a:cs typeface="Times New Roman" panose="02020603050405020304" pitchFamily="18" charset="0"/>
              </a:rPr>
              <a:t>An address used by a programmer will be called a virtual address, and the set of such addresses the address space. An address in main memory is called a location or physical address. The set of such locations is called the memory space.</a:t>
            </a:r>
          </a:p>
          <a:p>
            <a:pPr marL="298450" indent="-285750" algn="just">
              <a:spcBef>
                <a:spcPts val="100"/>
              </a:spcBef>
              <a:buClr>
                <a:srgbClr val="003399"/>
              </a:buClr>
              <a:buFont typeface="Wingdings" panose="05000000000000000000" pitchFamily="2" charset="2"/>
              <a:buChar char="Ø"/>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298450" indent="-285750" algn="just">
              <a:spcBef>
                <a:spcPts val="100"/>
              </a:spcBef>
              <a:buClr>
                <a:srgbClr val="003399"/>
              </a:buClr>
              <a:buFont typeface="Wingdings" panose="05000000000000000000" pitchFamily="2" charset="2"/>
              <a:buChar char="Ø"/>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298450" indent="-285750" algn="just">
              <a:spcBef>
                <a:spcPts val="100"/>
              </a:spcBef>
              <a:buClr>
                <a:srgbClr val="003399"/>
              </a:buClr>
              <a:buFont typeface="Wingdings" panose="05000000000000000000" pitchFamily="2" charset="2"/>
              <a:buChar char="Ø"/>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p:txBody>
      </p:sp>
      <p:sp>
        <p:nvSpPr>
          <p:cNvPr id="58" name="object 58"/>
          <p:cNvSpPr txBox="1"/>
          <p:nvPr/>
        </p:nvSpPr>
        <p:spPr>
          <a:xfrm>
            <a:off x="8967554" y="6388280"/>
            <a:ext cx="110489" cy="196215"/>
          </a:xfrm>
          <a:prstGeom prst="rect">
            <a:avLst/>
          </a:prstGeom>
        </p:spPr>
        <p:txBody>
          <a:bodyPr vert="horz" wrap="square" lIns="0" tIns="0" rIns="0" bIns="0" rtlCol="0">
            <a:spAutoFit/>
          </a:bodyPr>
          <a:lstStyle/>
          <a:p>
            <a:pPr marL="12700">
              <a:lnSpc>
                <a:spcPts val="1425"/>
              </a:lnSpc>
            </a:pPr>
            <a:r>
              <a:rPr sz="1200" spc="-5" dirty="0">
                <a:solidFill>
                  <a:srgbClr val="FFFFFF"/>
                </a:solidFill>
                <a:latin typeface="Arial"/>
                <a:cs typeface="Arial"/>
              </a:rPr>
              <a:t>5</a:t>
            </a:r>
            <a:endParaRPr sz="1200">
              <a:latin typeface="Arial"/>
              <a:cs typeface="Arial"/>
            </a:endParaRPr>
          </a:p>
        </p:txBody>
      </p:sp>
      <p:sp>
        <p:nvSpPr>
          <p:cNvPr id="92" name="Rectangle 43">
            <a:extLst>
              <a:ext uri="{FF2B5EF4-FFF2-40B4-BE49-F238E27FC236}">
                <a16:creationId xmlns:a16="http://schemas.microsoft.com/office/drawing/2014/main" id="{4C10D3E4-1AD2-3AE4-3F80-965C932CF115}"/>
              </a:ext>
            </a:extLst>
          </p:cNvPr>
          <p:cNvSpPr>
            <a:spLocks noChangeArrowheads="1"/>
          </p:cNvSpPr>
          <p:nvPr/>
        </p:nvSpPr>
        <p:spPr bwMode="auto">
          <a:xfrm>
            <a:off x="4125913" y="6015657"/>
            <a:ext cx="26670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  </a:t>
            </a:r>
          </a:p>
        </p:txBody>
      </p:sp>
      <p:grpSp>
        <p:nvGrpSpPr>
          <p:cNvPr id="13" name="Group 58">
            <a:extLst>
              <a:ext uri="{FF2B5EF4-FFF2-40B4-BE49-F238E27FC236}">
                <a16:creationId xmlns:a16="http://schemas.microsoft.com/office/drawing/2014/main" id="{07A4CFE7-D93F-F574-92A8-CC5E8D63F2F1}"/>
              </a:ext>
            </a:extLst>
          </p:cNvPr>
          <p:cNvGrpSpPr>
            <a:grpSpLocks/>
          </p:cNvGrpSpPr>
          <p:nvPr/>
        </p:nvGrpSpPr>
        <p:grpSpPr bwMode="auto">
          <a:xfrm>
            <a:off x="1375333" y="4941167"/>
            <a:ext cx="6393333" cy="1545219"/>
            <a:chOff x="366" y="1541"/>
            <a:chExt cx="4955" cy="630"/>
          </a:xfrm>
        </p:grpSpPr>
        <p:sp>
          <p:nvSpPr>
            <p:cNvPr id="14" name="Rectangle 5">
              <a:extLst>
                <a:ext uri="{FF2B5EF4-FFF2-40B4-BE49-F238E27FC236}">
                  <a16:creationId xmlns:a16="http://schemas.microsoft.com/office/drawing/2014/main" id="{35A02088-CCBF-30F3-0143-7D8654873CCC}"/>
                </a:ext>
              </a:extLst>
            </p:cNvPr>
            <p:cNvSpPr>
              <a:spLocks noChangeArrowheads="1"/>
            </p:cNvSpPr>
            <p:nvPr/>
          </p:nvSpPr>
          <p:spPr bwMode="auto">
            <a:xfrm>
              <a:off x="1097" y="1750"/>
              <a:ext cx="1330" cy="224"/>
            </a:xfrm>
            <a:prstGeom prst="rect">
              <a:avLst/>
            </a:prstGeom>
            <a:noFill/>
            <a:ln w="25400">
              <a:noFill/>
              <a:miter lim="800000"/>
              <a:headEnd/>
              <a:tailEnd/>
            </a:ln>
          </p:spPr>
          <p:txBody>
            <a:bodyPr wrap="none" lIns="63500" tIns="25400" rIns="63500" bIns="25400">
              <a:spAutoFit/>
            </a:bodyPr>
            <a:lstStyle/>
            <a:p>
              <a:pPr algn="ctr" defTabSz="762000">
                <a:lnSpc>
                  <a:spcPct val="101000"/>
                </a:lnSpc>
              </a:pPr>
              <a:r>
                <a:rPr lang="en-US" altLang="ko-KR" dirty="0"/>
                <a:t>virtual address</a:t>
              </a:r>
            </a:p>
            <a:p>
              <a:pPr algn="ctr" defTabSz="762000">
                <a:lnSpc>
                  <a:spcPct val="101000"/>
                </a:lnSpc>
              </a:pPr>
              <a:r>
                <a:rPr lang="en-US" altLang="ko-KR" dirty="0"/>
                <a:t>(logical address)</a:t>
              </a:r>
            </a:p>
          </p:txBody>
        </p:sp>
        <p:sp>
          <p:nvSpPr>
            <p:cNvPr id="15" name="Rectangle 6">
              <a:extLst>
                <a:ext uri="{FF2B5EF4-FFF2-40B4-BE49-F238E27FC236}">
                  <a16:creationId xmlns:a16="http://schemas.microsoft.com/office/drawing/2014/main" id="{D9BCC2DB-D838-43CD-65A1-2682FFCA071B}"/>
                </a:ext>
              </a:extLst>
            </p:cNvPr>
            <p:cNvSpPr>
              <a:spLocks noChangeArrowheads="1"/>
            </p:cNvSpPr>
            <p:nvPr/>
          </p:nvSpPr>
          <p:spPr bwMode="auto">
            <a:xfrm>
              <a:off x="3489" y="1812"/>
              <a:ext cx="1356" cy="120"/>
            </a:xfrm>
            <a:prstGeom prst="rect">
              <a:avLst/>
            </a:prstGeom>
            <a:noFill/>
            <a:ln w="25400">
              <a:noFill/>
              <a:miter lim="800000"/>
              <a:headEnd/>
              <a:tailEnd/>
            </a:ln>
          </p:spPr>
          <p:txBody>
            <a:bodyPr wrap="none" lIns="63500" tIns="25400" rIns="63500" bIns="25400">
              <a:spAutoFit/>
            </a:bodyPr>
            <a:lstStyle/>
            <a:p>
              <a:pPr algn="ctr" defTabSz="762000"/>
              <a:r>
                <a:rPr lang="en-US" altLang="ko-KR"/>
                <a:t>physical address</a:t>
              </a:r>
            </a:p>
          </p:txBody>
        </p:sp>
        <p:sp>
          <p:nvSpPr>
            <p:cNvPr id="16" name="Oval 7">
              <a:extLst>
                <a:ext uri="{FF2B5EF4-FFF2-40B4-BE49-F238E27FC236}">
                  <a16:creationId xmlns:a16="http://schemas.microsoft.com/office/drawing/2014/main" id="{246A5EE2-3B02-B2BA-6387-B1B417E59A21}"/>
                </a:ext>
              </a:extLst>
            </p:cNvPr>
            <p:cNvSpPr>
              <a:spLocks noChangeArrowheads="1"/>
            </p:cNvSpPr>
            <p:nvPr/>
          </p:nvSpPr>
          <p:spPr bwMode="auto">
            <a:xfrm>
              <a:off x="997" y="1662"/>
              <a:ext cx="1551" cy="382"/>
            </a:xfrm>
            <a:prstGeom prst="ellipse">
              <a:avLst/>
            </a:prstGeom>
            <a:noFill/>
            <a:ln w="25400">
              <a:solidFill>
                <a:schemeClr val="tx1"/>
              </a:solidFill>
              <a:round/>
              <a:headEnd/>
              <a:tailEnd/>
            </a:ln>
          </p:spPr>
          <p:txBody>
            <a:bodyPr wrap="none" anchor="ctr"/>
            <a:lstStyle/>
            <a:p>
              <a:pPr algn="ctr"/>
              <a:endParaRPr lang="en-US" altLang="en-US"/>
            </a:p>
          </p:txBody>
        </p:sp>
        <p:sp>
          <p:nvSpPr>
            <p:cNvPr id="17" name="Oval 8">
              <a:extLst>
                <a:ext uri="{FF2B5EF4-FFF2-40B4-BE49-F238E27FC236}">
                  <a16:creationId xmlns:a16="http://schemas.microsoft.com/office/drawing/2014/main" id="{409C696B-0F41-F1A4-EDFF-9D76AA0B1A98}"/>
                </a:ext>
              </a:extLst>
            </p:cNvPr>
            <p:cNvSpPr>
              <a:spLocks noChangeArrowheads="1"/>
            </p:cNvSpPr>
            <p:nvPr/>
          </p:nvSpPr>
          <p:spPr bwMode="auto">
            <a:xfrm>
              <a:off x="3401" y="1662"/>
              <a:ext cx="1550" cy="382"/>
            </a:xfrm>
            <a:prstGeom prst="ellipse">
              <a:avLst/>
            </a:prstGeom>
            <a:noFill/>
            <a:ln w="25400">
              <a:solidFill>
                <a:schemeClr val="tx1"/>
              </a:solidFill>
              <a:round/>
              <a:headEnd/>
              <a:tailEnd/>
            </a:ln>
          </p:spPr>
          <p:txBody>
            <a:bodyPr wrap="none" anchor="ctr"/>
            <a:lstStyle/>
            <a:p>
              <a:pPr algn="ctr"/>
              <a:endParaRPr lang="en-US" altLang="en-US"/>
            </a:p>
          </p:txBody>
        </p:sp>
        <p:sp>
          <p:nvSpPr>
            <p:cNvPr id="18" name="Line 9">
              <a:extLst>
                <a:ext uri="{FF2B5EF4-FFF2-40B4-BE49-F238E27FC236}">
                  <a16:creationId xmlns:a16="http://schemas.microsoft.com/office/drawing/2014/main" id="{B76DE8BE-3BE1-CBB6-CB93-AD1EB55D9151}"/>
                </a:ext>
              </a:extLst>
            </p:cNvPr>
            <p:cNvSpPr>
              <a:spLocks noChangeShapeType="1"/>
            </p:cNvSpPr>
            <p:nvPr/>
          </p:nvSpPr>
          <p:spPr bwMode="auto">
            <a:xfrm>
              <a:off x="2636" y="1855"/>
              <a:ext cx="687" cy="0"/>
            </a:xfrm>
            <a:prstGeom prst="line">
              <a:avLst/>
            </a:prstGeom>
            <a:noFill/>
            <a:ln w="25400">
              <a:solidFill>
                <a:schemeClr val="tx1"/>
              </a:solidFill>
              <a:round/>
              <a:headEnd/>
              <a:tailEnd type="triangle" w="med" len="med"/>
            </a:ln>
          </p:spPr>
          <p:txBody>
            <a:bodyPr wrap="none" anchor="ctr"/>
            <a:lstStyle/>
            <a:p>
              <a:endParaRPr lang="en-IN"/>
            </a:p>
          </p:txBody>
        </p:sp>
        <p:sp>
          <p:nvSpPr>
            <p:cNvPr id="19" name="Rectangle 10">
              <a:extLst>
                <a:ext uri="{FF2B5EF4-FFF2-40B4-BE49-F238E27FC236}">
                  <a16:creationId xmlns:a16="http://schemas.microsoft.com/office/drawing/2014/main" id="{6AC0D8A5-A89F-FAB8-FFE4-A002D4CEB1F4}"/>
                </a:ext>
              </a:extLst>
            </p:cNvPr>
            <p:cNvSpPr>
              <a:spLocks noChangeArrowheads="1"/>
            </p:cNvSpPr>
            <p:nvPr/>
          </p:nvSpPr>
          <p:spPr bwMode="auto">
            <a:xfrm>
              <a:off x="1152" y="1541"/>
              <a:ext cx="1177" cy="120"/>
            </a:xfrm>
            <a:prstGeom prst="rect">
              <a:avLst/>
            </a:prstGeom>
            <a:noFill/>
            <a:ln w="25400">
              <a:noFill/>
              <a:miter lim="800000"/>
              <a:headEnd/>
              <a:tailEnd/>
            </a:ln>
          </p:spPr>
          <p:txBody>
            <a:bodyPr wrap="none" lIns="63500" tIns="25400" rIns="63500" bIns="25400">
              <a:spAutoFit/>
            </a:bodyPr>
            <a:lstStyle/>
            <a:p>
              <a:pPr algn="ctr" defTabSz="762000"/>
              <a:r>
                <a:rPr lang="en-US" altLang="ko-KR" dirty="0"/>
                <a:t>address space</a:t>
              </a:r>
            </a:p>
          </p:txBody>
        </p:sp>
        <p:sp>
          <p:nvSpPr>
            <p:cNvPr id="20" name="Rectangle 11">
              <a:extLst>
                <a:ext uri="{FF2B5EF4-FFF2-40B4-BE49-F238E27FC236}">
                  <a16:creationId xmlns:a16="http://schemas.microsoft.com/office/drawing/2014/main" id="{72BB22A6-825A-C4AA-6D04-34CAD81FF1A2}"/>
                </a:ext>
              </a:extLst>
            </p:cNvPr>
            <p:cNvSpPr>
              <a:spLocks noChangeArrowheads="1"/>
            </p:cNvSpPr>
            <p:nvPr/>
          </p:nvSpPr>
          <p:spPr bwMode="auto">
            <a:xfrm>
              <a:off x="3579" y="1552"/>
              <a:ext cx="1188" cy="120"/>
            </a:xfrm>
            <a:prstGeom prst="rect">
              <a:avLst/>
            </a:prstGeom>
            <a:noFill/>
            <a:ln w="25400">
              <a:noFill/>
              <a:miter lim="800000"/>
              <a:headEnd/>
              <a:tailEnd/>
            </a:ln>
          </p:spPr>
          <p:txBody>
            <a:bodyPr wrap="none" lIns="63500" tIns="25400" rIns="63500" bIns="25400">
              <a:spAutoFit/>
            </a:bodyPr>
            <a:lstStyle/>
            <a:p>
              <a:pPr algn="ctr" defTabSz="762000"/>
              <a:r>
                <a:rPr lang="en-US" altLang="ko-KR"/>
                <a:t>memory space</a:t>
              </a:r>
            </a:p>
          </p:txBody>
        </p:sp>
        <p:sp>
          <p:nvSpPr>
            <p:cNvPr id="21" name="Rectangle 12">
              <a:extLst>
                <a:ext uri="{FF2B5EF4-FFF2-40B4-BE49-F238E27FC236}">
                  <a16:creationId xmlns:a16="http://schemas.microsoft.com/office/drawing/2014/main" id="{CD3FF01A-5DFA-D8CE-0F54-849695D9EB98}"/>
                </a:ext>
              </a:extLst>
            </p:cNvPr>
            <p:cNvSpPr>
              <a:spLocks noChangeArrowheads="1"/>
            </p:cNvSpPr>
            <p:nvPr/>
          </p:nvSpPr>
          <p:spPr bwMode="auto">
            <a:xfrm>
              <a:off x="366" y="2051"/>
              <a:ext cx="4955" cy="120"/>
            </a:xfrm>
            <a:prstGeom prst="rect">
              <a:avLst/>
            </a:prstGeom>
            <a:noFill/>
            <a:ln w="25400">
              <a:noFill/>
              <a:miter lim="800000"/>
              <a:headEnd/>
              <a:tailEnd/>
            </a:ln>
          </p:spPr>
          <p:txBody>
            <a:bodyPr wrap="none" lIns="63500" tIns="25400" rIns="63500" bIns="25400">
              <a:spAutoFit/>
            </a:bodyPr>
            <a:lstStyle/>
            <a:p>
              <a:pPr algn="ctr" defTabSz="762000"/>
              <a:r>
                <a:rPr lang="en-US" altLang="ko-KR" dirty="0"/>
                <a:t> address generated by programs        actual main memory address</a:t>
              </a:r>
            </a:p>
          </p:txBody>
        </p:sp>
        <p:sp>
          <p:nvSpPr>
            <p:cNvPr id="22" name="Rectangle 14">
              <a:extLst>
                <a:ext uri="{FF2B5EF4-FFF2-40B4-BE49-F238E27FC236}">
                  <a16:creationId xmlns:a16="http://schemas.microsoft.com/office/drawing/2014/main" id="{689B69C4-9C1C-B885-9528-73F6EDCACA21}"/>
                </a:ext>
              </a:extLst>
            </p:cNvPr>
            <p:cNvSpPr>
              <a:spLocks noChangeArrowheads="1"/>
            </p:cNvSpPr>
            <p:nvPr/>
          </p:nvSpPr>
          <p:spPr bwMode="auto">
            <a:xfrm>
              <a:off x="2625" y="1724"/>
              <a:ext cx="741" cy="120"/>
            </a:xfrm>
            <a:prstGeom prst="rect">
              <a:avLst/>
            </a:prstGeom>
            <a:noFill/>
            <a:ln w="25400">
              <a:noFill/>
              <a:miter lim="800000"/>
              <a:headEnd/>
              <a:tailEnd/>
            </a:ln>
          </p:spPr>
          <p:txBody>
            <a:bodyPr wrap="none" lIns="63500" tIns="25400" rIns="63500" bIns="25400">
              <a:spAutoFit/>
            </a:bodyPr>
            <a:lstStyle/>
            <a:p>
              <a:pPr algn="ctr" defTabSz="762000"/>
              <a:r>
                <a:rPr lang="en-US" altLang="ko-KR" dirty="0"/>
                <a:t>Mapping</a:t>
              </a:r>
            </a:p>
          </p:txBody>
        </p:sp>
      </p:grpSp>
    </p:spTree>
    <p:extLst>
      <p:ext uri="{BB962C8B-B14F-4D97-AF65-F5344CB8AC3E}">
        <p14:creationId xmlns:p14="http://schemas.microsoft.com/office/powerpoint/2010/main" val="112431085"/>
      </p:ext>
    </p:extLst>
  </p:cSld>
  <p:clrMapOvr>
    <a:masterClrMapping/>
  </p:clrMapOvr>
  <p:transition spd="slow">
    <p:wheel spokes="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1520" y="200696"/>
            <a:ext cx="8716034" cy="4775666"/>
          </a:xfrm>
          <a:prstGeom prst="rect">
            <a:avLst/>
          </a:prstGeom>
        </p:spPr>
        <p:txBody>
          <a:bodyPr vert="horz" wrap="square" lIns="0" tIns="12700" rIns="0" bIns="0" rtlCol="0">
            <a:spAutoFit/>
          </a:bodyPr>
          <a:lstStyle/>
          <a:p>
            <a:pPr marL="12700" algn="just">
              <a:spcBef>
                <a:spcPts val="100"/>
              </a:spcBef>
              <a:buClr>
                <a:srgbClr val="003399"/>
              </a:buClr>
              <a:tabLst>
                <a:tab pos="469265" algn="l"/>
                <a:tab pos="469900" algn="l"/>
              </a:tabLst>
            </a:pPr>
            <a:r>
              <a:rPr lang="en-US" sz="2200" b="1" dirty="0">
                <a:solidFill>
                  <a:srgbClr val="3333FF"/>
                </a:solidFill>
                <a:latin typeface="Times New Roman" panose="02020603050405020304" pitchFamily="18" charset="0"/>
                <a:cs typeface="Times New Roman" panose="02020603050405020304" pitchFamily="18" charset="0"/>
              </a:rPr>
              <a:t>Virtual Memory:</a:t>
            </a:r>
            <a:endParaRPr lang="en-US" altLang="ko-KR" sz="2000"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r>
              <a:rPr lang="en-US" altLang="ko-KR" sz="2000" b="1" dirty="0">
                <a:latin typeface="Times New Roman" panose="02020603050405020304" pitchFamily="18" charset="0"/>
                <a:cs typeface="Times New Roman" panose="02020603050405020304" pitchFamily="18" charset="0"/>
              </a:rPr>
              <a:t>Address Space (Logical)  and Memory Space (Physical):</a:t>
            </a:r>
          </a:p>
          <a:p>
            <a:pPr marL="355600" indent="-342900" algn="just">
              <a:spcBef>
                <a:spcPts val="100"/>
              </a:spcBef>
              <a:buClr>
                <a:srgbClr val="003399"/>
              </a:buClr>
              <a:buFont typeface="Wingdings" panose="05000000000000000000" pitchFamily="2" charset="2"/>
              <a:buChar char="Ø"/>
              <a:tabLst>
                <a:tab pos="469265" algn="l"/>
                <a:tab pos="469900" algn="l"/>
              </a:tabLst>
            </a:pPr>
            <a:r>
              <a:rPr lang="en-US" altLang="ko-KR" sz="2000" dirty="0">
                <a:latin typeface="Times New Roman" panose="02020603050405020304" pitchFamily="18" charset="0"/>
                <a:cs typeface="Times New Roman" panose="02020603050405020304" pitchFamily="18" charset="0"/>
              </a:rPr>
              <a:t>Consider a computer with a main-memory capacity of 32K words (K=1024). Fifteen bits are needed to specify a physical address in memory since 32K=2</a:t>
            </a:r>
            <a:r>
              <a:rPr lang="en-US" altLang="ko-KR" sz="2000" baseline="30000" dirty="0">
                <a:latin typeface="Times New Roman" panose="02020603050405020304" pitchFamily="18" charset="0"/>
                <a:cs typeface="Times New Roman" panose="02020603050405020304" pitchFamily="18" charset="0"/>
              </a:rPr>
              <a:t>15</a:t>
            </a:r>
            <a:r>
              <a:rPr lang="en-US" altLang="ko-KR" sz="2000" dirty="0">
                <a:latin typeface="Times New Roman" panose="02020603050405020304" pitchFamily="18" charset="0"/>
                <a:cs typeface="Times New Roman" panose="02020603050405020304" pitchFamily="18" charset="0"/>
              </a:rPr>
              <a:t>. Suppose that the computer has available auxiliary memory for storing 2</a:t>
            </a:r>
            <a:r>
              <a:rPr lang="en-US" altLang="ko-KR" sz="2000" baseline="30000" dirty="0">
                <a:latin typeface="Times New Roman" panose="02020603050405020304" pitchFamily="18" charset="0"/>
                <a:cs typeface="Times New Roman" panose="02020603050405020304" pitchFamily="18" charset="0"/>
              </a:rPr>
              <a:t>20</a:t>
            </a:r>
            <a:r>
              <a:rPr lang="en-US" altLang="ko-KR" sz="2000" dirty="0">
                <a:latin typeface="Times New Roman" panose="02020603050405020304" pitchFamily="18" charset="0"/>
                <a:cs typeface="Times New Roman" panose="02020603050405020304" pitchFamily="18" charset="0"/>
              </a:rPr>
              <a:t>=1024K words.</a:t>
            </a:r>
          </a:p>
          <a:p>
            <a:pPr marL="355600" indent="-342900" algn="just">
              <a:spcBef>
                <a:spcPts val="100"/>
              </a:spcBef>
              <a:buClr>
                <a:srgbClr val="003399"/>
              </a:buClr>
              <a:buFont typeface="Wingdings" panose="05000000000000000000" pitchFamily="2" charset="2"/>
              <a:buChar char="Ø"/>
              <a:tabLst>
                <a:tab pos="469265" algn="l"/>
                <a:tab pos="469900" algn="l"/>
              </a:tabLst>
            </a:pPr>
            <a:r>
              <a:rPr lang="en-US" altLang="ko-KR" sz="2000" dirty="0">
                <a:latin typeface="Times New Roman" panose="02020603050405020304" pitchFamily="18" charset="0"/>
                <a:cs typeface="Times New Roman" panose="02020603050405020304" pitchFamily="18" charset="0"/>
              </a:rPr>
              <a:t>Thus auxiliary memory has a capacity for storing information equivalent to the capacity of 32 main memories. Denoting the address space by N and the memory space by M, we then have for this example N = 1024K and M = 32K.</a:t>
            </a:r>
          </a:p>
          <a:p>
            <a:pPr marL="298450" indent="-285750" algn="just">
              <a:spcBef>
                <a:spcPts val="100"/>
              </a:spcBef>
              <a:buClr>
                <a:srgbClr val="003399"/>
              </a:buClr>
              <a:buFont typeface="Wingdings" panose="05000000000000000000" pitchFamily="2" charset="2"/>
              <a:buChar char="Ø"/>
              <a:tabLst>
                <a:tab pos="469265" algn="l"/>
                <a:tab pos="469900" algn="l"/>
              </a:tabLst>
            </a:pPr>
            <a:endParaRPr lang="en-US" altLang="ko-KR" sz="2000" b="1" dirty="0">
              <a:latin typeface="Times New Roman" panose="02020603050405020304" pitchFamily="18" charset="0"/>
              <a:cs typeface="Times New Roman" panose="02020603050405020304" pitchFamily="18" charset="0"/>
            </a:endParaRPr>
          </a:p>
          <a:p>
            <a:pPr marL="298450" indent="-285750" algn="just">
              <a:spcBef>
                <a:spcPts val="100"/>
              </a:spcBef>
              <a:buClr>
                <a:srgbClr val="003399"/>
              </a:buClr>
              <a:buFont typeface="Wingdings" panose="05000000000000000000" pitchFamily="2" charset="2"/>
              <a:buChar char="Ø"/>
              <a:tabLst>
                <a:tab pos="469265" algn="l"/>
                <a:tab pos="469900" algn="l"/>
              </a:tabLst>
            </a:pPr>
            <a:endParaRPr lang="en-US" altLang="ko-KR" sz="2000" b="1" dirty="0">
              <a:latin typeface="Times New Roman" panose="02020603050405020304" pitchFamily="18" charset="0"/>
              <a:cs typeface="Times New Roman" panose="02020603050405020304" pitchFamily="18" charset="0"/>
            </a:endParaRPr>
          </a:p>
          <a:p>
            <a:pPr marL="298450" indent="-285750" algn="just">
              <a:spcBef>
                <a:spcPts val="100"/>
              </a:spcBef>
              <a:buClr>
                <a:srgbClr val="003399"/>
              </a:buClr>
              <a:buFont typeface="Wingdings" panose="05000000000000000000" pitchFamily="2" charset="2"/>
              <a:buChar char="Ø"/>
              <a:tabLst>
                <a:tab pos="469265" algn="l"/>
                <a:tab pos="469900" algn="l"/>
              </a:tabLst>
            </a:pPr>
            <a:endParaRPr lang="en-US" altLang="ko-KR" sz="2000" b="1" dirty="0">
              <a:latin typeface="Times New Roman" panose="02020603050405020304" pitchFamily="18" charset="0"/>
              <a:cs typeface="Times New Roman" panose="02020603050405020304" pitchFamily="18" charset="0"/>
            </a:endParaRPr>
          </a:p>
          <a:p>
            <a:pPr marL="298450" indent="-285750" algn="just">
              <a:spcBef>
                <a:spcPts val="100"/>
              </a:spcBef>
              <a:buClr>
                <a:srgbClr val="003399"/>
              </a:buClr>
              <a:buFont typeface="Wingdings" panose="05000000000000000000" pitchFamily="2" charset="2"/>
              <a:buChar char="Ø"/>
              <a:tabLst>
                <a:tab pos="469265" algn="l"/>
                <a:tab pos="469900" algn="l"/>
              </a:tabLst>
            </a:pPr>
            <a:endParaRPr lang="en-US" altLang="ko-KR" sz="2000" b="1" dirty="0">
              <a:latin typeface="Times New Roman" panose="02020603050405020304" pitchFamily="18" charset="0"/>
              <a:cs typeface="Times New Roman" panose="02020603050405020304" pitchFamily="18" charset="0"/>
            </a:endParaRPr>
          </a:p>
          <a:p>
            <a:pPr marL="298450" indent="-285750" algn="just">
              <a:spcBef>
                <a:spcPts val="100"/>
              </a:spcBef>
              <a:buClr>
                <a:srgbClr val="003399"/>
              </a:buClr>
              <a:buFont typeface="Wingdings" panose="05000000000000000000" pitchFamily="2" charset="2"/>
              <a:buChar char="Ø"/>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298450" indent="-285750" algn="just">
              <a:spcBef>
                <a:spcPts val="100"/>
              </a:spcBef>
              <a:buClr>
                <a:srgbClr val="003399"/>
              </a:buClr>
              <a:buFont typeface="Wingdings" panose="05000000000000000000" pitchFamily="2" charset="2"/>
              <a:buChar char="Ø"/>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p:txBody>
      </p:sp>
      <p:sp>
        <p:nvSpPr>
          <p:cNvPr id="58" name="object 58"/>
          <p:cNvSpPr txBox="1"/>
          <p:nvPr/>
        </p:nvSpPr>
        <p:spPr>
          <a:xfrm>
            <a:off x="8967554" y="6388280"/>
            <a:ext cx="110489" cy="196215"/>
          </a:xfrm>
          <a:prstGeom prst="rect">
            <a:avLst/>
          </a:prstGeom>
        </p:spPr>
        <p:txBody>
          <a:bodyPr vert="horz" wrap="square" lIns="0" tIns="0" rIns="0" bIns="0" rtlCol="0">
            <a:spAutoFit/>
          </a:bodyPr>
          <a:lstStyle/>
          <a:p>
            <a:pPr marL="12700">
              <a:lnSpc>
                <a:spcPts val="1425"/>
              </a:lnSpc>
            </a:pPr>
            <a:r>
              <a:rPr sz="1200" spc="-5" dirty="0">
                <a:solidFill>
                  <a:srgbClr val="FFFFFF"/>
                </a:solidFill>
                <a:latin typeface="Arial"/>
                <a:cs typeface="Arial"/>
              </a:rPr>
              <a:t>5</a:t>
            </a:r>
            <a:endParaRPr sz="1200">
              <a:latin typeface="Arial"/>
              <a:cs typeface="Arial"/>
            </a:endParaRPr>
          </a:p>
        </p:txBody>
      </p:sp>
      <p:sp>
        <p:nvSpPr>
          <p:cNvPr id="92" name="Rectangle 43">
            <a:extLst>
              <a:ext uri="{FF2B5EF4-FFF2-40B4-BE49-F238E27FC236}">
                <a16:creationId xmlns:a16="http://schemas.microsoft.com/office/drawing/2014/main" id="{4C10D3E4-1AD2-3AE4-3F80-965C932CF115}"/>
              </a:ext>
            </a:extLst>
          </p:cNvPr>
          <p:cNvSpPr>
            <a:spLocks noChangeArrowheads="1"/>
          </p:cNvSpPr>
          <p:nvPr/>
        </p:nvSpPr>
        <p:spPr bwMode="auto">
          <a:xfrm>
            <a:off x="4125913" y="6015657"/>
            <a:ext cx="26670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  </a:t>
            </a:r>
          </a:p>
        </p:txBody>
      </p:sp>
      <p:pic>
        <p:nvPicPr>
          <p:cNvPr id="16" name="Picture 15">
            <a:extLst>
              <a:ext uri="{FF2B5EF4-FFF2-40B4-BE49-F238E27FC236}">
                <a16:creationId xmlns:a16="http://schemas.microsoft.com/office/drawing/2014/main" id="{117AAC45-9D0D-E86D-1E8B-9005958A3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3170803"/>
            <a:ext cx="4595258" cy="3520745"/>
          </a:xfrm>
          <a:prstGeom prst="rect">
            <a:avLst/>
          </a:prstGeom>
        </p:spPr>
      </p:pic>
    </p:spTree>
    <p:extLst>
      <p:ext uri="{BB962C8B-B14F-4D97-AF65-F5344CB8AC3E}">
        <p14:creationId xmlns:p14="http://schemas.microsoft.com/office/powerpoint/2010/main" val="568452960"/>
      </p:ext>
    </p:extLst>
  </p:cSld>
  <p:clrMapOvr>
    <a:masterClrMapping/>
  </p:clrMapOvr>
  <p:transition spd="slow">
    <p:wheel spokes="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1520" y="200696"/>
            <a:ext cx="8716034" cy="1313180"/>
          </a:xfrm>
          <a:prstGeom prst="rect">
            <a:avLst/>
          </a:prstGeom>
        </p:spPr>
        <p:txBody>
          <a:bodyPr vert="horz" wrap="square" lIns="0" tIns="12700" rIns="0" bIns="0" rtlCol="0">
            <a:spAutoFit/>
          </a:bodyPr>
          <a:lstStyle/>
          <a:p>
            <a:pPr marL="12700" algn="just">
              <a:spcBef>
                <a:spcPts val="100"/>
              </a:spcBef>
              <a:buClr>
                <a:srgbClr val="003399"/>
              </a:buClr>
              <a:tabLst>
                <a:tab pos="469265" algn="l"/>
                <a:tab pos="469900" algn="l"/>
              </a:tabLst>
            </a:pPr>
            <a:r>
              <a:rPr lang="en-US" sz="2200" b="1" dirty="0">
                <a:solidFill>
                  <a:srgbClr val="3333FF"/>
                </a:solidFill>
                <a:latin typeface="Times New Roman" panose="02020603050405020304" pitchFamily="18" charset="0"/>
                <a:cs typeface="Times New Roman" panose="02020603050405020304" pitchFamily="18" charset="0"/>
              </a:rPr>
              <a:t>Virtual Memory:</a:t>
            </a:r>
          </a:p>
          <a:p>
            <a:pPr marL="298450" indent="-285750" algn="just">
              <a:spcBef>
                <a:spcPts val="100"/>
              </a:spcBef>
              <a:buClr>
                <a:srgbClr val="003399"/>
              </a:buClr>
              <a:buFont typeface="Wingdings" panose="05000000000000000000" pitchFamily="2" charset="2"/>
              <a:buChar char="Ø"/>
              <a:tabLst>
                <a:tab pos="469265" algn="l"/>
                <a:tab pos="469900" algn="l"/>
              </a:tabLst>
            </a:pPr>
            <a:r>
              <a:rPr lang="en-US" altLang="ko-KR" sz="2000" dirty="0">
                <a:latin typeface="Times New Roman" panose="02020603050405020304" pitchFamily="18" charset="0"/>
                <a:cs typeface="Times New Roman" panose="02020603050405020304" pitchFamily="18" charset="0"/>
              </a:rPr>
              <a:t>Address Mapping:      </a:t>
            </a:r>
          </a:p>
          <a:p>
            <a:pPr marL="12700" algn="just">
              <a:spcBef>
                <a:spcPts val="100"/>
              </a:spcBef>
              <a:buClr>
                <a:srgbClr val="003399"/>
              </a:buClr>
              <a:tabLst>
                <a:tab pos="469265" algn="l"/>
                <a:tab pos="469900" algn="l"/>
              </a:tabLst>
            </a:pPr>
            <a:r>
              <a:rPr lang="en-US" altLang="ko-KR" sz="2000" dirty="0">
                <a:latin typeface="Times New Roman" panose="02020603050405020304" pitchFamily="18" charset="0"/>
                <a:cs typeface="Times New Roman" panose="02020603050405020304" pitchFamily="18" charset="0"/>
              </a:rPr>
              <a:t>      Memory Mapping Table for Virtual Address -&gt; Physical Address</a:t>
            </a:r>
          </a:p>
          <a:p>
            <a:pPr marL="298450" indent="-285750" algn="just">
              <a:spcBef>
                <a:spcPts val="100"/>
              </a:spcBef>
              <a:buClr>
                <a:srgbClr val="003399"/>
              </a:buClr>
              <a:buFont typeface="Wingdings" panose="05000000000000000000" pitchFamily="2" charset="2"/>
              <a:buChar char="Ø"/>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p:txBody>
      </p:sp>
      <p:sp>
        <p:nvSpPr>
          <p:cNvPr id="58" name="object 58"/>
          <p:cNvSpPr txBox="1"/>
          <p:nvPr/>
        </p:nvSpPr>
        <p:spPr>
          <a:xfrm>
            <a:off x="8967554" y="6388280"/>
            <a:ext cx="110489" cy="196215"/>
          </a:xfrm>
          <a:prstGeom prst="rect">
            <a:avLst/>
          </a:prstGeom>
        </p:spPr>
        <p:txBody>
          <a:bodyPr vert="horz" wrap="square" lIns="0" tIns="0" rIns="0" bIns="0" rtlCol="0">
            <a:spAutoFit/>
          </a:bodyPr>
          <a:lstStyle/>
          <a:p>
            <a:pPr marL="12700">
              <a:lnSpc>
                <a:spcPts val="1425"/>
              </a:lnSpc>
            </a:pPr>
            <a:r>
              <a:rPr sz="1200" spc="-5" dirty="0">
                <a:solidFill>
                  <a:srgbClr val="FFFFFF"/>
                </a:solidFill>
                <a:latin typeface="Arial"/>
                <a:cs typeface="Arial"/>
              </a:rPr>
              <a:t>5</a:t>
            </a:r>
            <a:endParaRPr sz="1200">
              <a:latin typeface="Arial"/>
              <a:cs typeface="Arial"/>
            </a:endParaRPr>
          </a:p>
        </p:txBody>
      </p:sp>
      <p:sp>
        <p:nvSpPr>
          <p:cNvPr id="92" name="Rectangle 43">
            <a:extLst>
              <a:ext uri="{FF2B5EF4-FFF2-40B4-BE49-F238E27FC236}">
                <a16:creationId xmlns:a16="http://schemas.microsoft.com/office/drawing/2014/main" id="{4C10D3E4-1AD2-3AE4-3F80-965C932CF115}"/>
              </a:ext>
            </a:extLst>
          </p:cNvPr>
          <p:cNvSpPr>
            <a:spLocks noChangeArrowheads="1"/>
          </p:cNvSpPr>
          <p:nvPr/>
        </p:nvSpPr>
        <p:spPr bwMode="auto">
          <a:xfrm>
            <a:off x="4125913" y="6015657"/>
            <a:ext cx="26670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  </a:t>
            </a:r>
          </a:p>
        </p:txBody>
      </p:sp>
      <p:pic>
        <p:nvPicPr>
          <p:cNvPr id="52" name="Picture 51">
            <a:extLst>
              <a:ext uri="{FF2B5EF4-FFF2-40B4-BE49-F238E27FC236}">
                <a16:creationId xmlns:a16="http://schemas.microsoft.com/office/drawing/2014/main" id="{65A47B50-0235-EE93-8F67-1A82B45F3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379" y="1556792"/>
            <a:ext cx="6553768" cy="3177815"/>
          </a:xfrm>
          <a:prstGeom prst="rect">
            <a:avLst/>
          </a:prstGeom>
        </p:spPr>
      </p:pic>
    </p:spTree>
    <p:extLst>
      <p:ext uri="{BB962C8B-B14F-4D97-AF65-F5344CB8AC3E}">
        <p14:creationId xmlns:p14="http://schemas.microsoft.com/office/powerpoint/2010/main" val="3049194215"/>
      </p:ext>
    </p:extLst>
  </p:cSld>
  <p:clrMapOvr>
    <a:masterClrMapping/>
  </p:clrMapOvr>
  <p:transition spd="slow">
    <p:wheel spokes="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1520" y="200696"/>
            <a:ext cx="8716034" cy="3211135"/>
          </a:xfrm>
          <a:prstGeom prst="rect">
            <a:avLst/>
          </a:prstGeom>
        </p:spPr>
        <p:txBody>
          <a:bodyPr vert="horz" wrap="square" lIns="0" tIns="12700" rIns="0" bIns="0" rtlCol="0">
            <a:spAutoFit/>
          </a:bodyPr>
          <a:lstStyle/>
          <a:p>
            <a:pPr marL="12700" algn="just">
              <a:spcBef>
                <a:spcPts val="100"/>
              </a:spcBef>
              <a:buClr>
                <a:srgbClr val="003399"/>
              </a:buClr>
              <a:tabLst>
                <a:tab pos="469265" algn="l"/>
                <a:tab pos="469900" algn="l"/>
              </a:tabLst>
            </a:pPr>
            <a:r>
              <a:rPr lang="en-US" sz="2200" b="1" dirty="0">
                <a:solidFill>
                  <a:srgbClr val="3333FF"/>
                </a:solidFill>
                <a:latin typeface="Times New Roman" panose="02020603050405020304" pitchFamily="18" charset="0"/>
                <a:cs typeface="Times New Roman" panose="02020603050405020304" pitchFamily="18" charset="0"/>
              </a:rPr>
              <a:t>Address Mapping Using Pages:</a:t>
            </a:r>
          </a:p>
          <a:p>
            <a:pPr marL="298450" indent="-285750" algn="just">
              <a:spcBef>
                <a:spcPts val="100"/>
              </a:spcBef>
              <a:buClr>
                <a:srgbClr val="003399"/>
              </a:buClr>
              <a:buFont typeface="Wingdings" panose="05000000000000000000" pitchFamily="2" charset="2"/>
              <a:buChar char="Ø"/>
              <a:tabLst>
                <a:tab pos="469265" algn="l"/>
                <a:tab pos="469900" algn="l"/>
              </a:tabLst>
            </a:pPr>
            <a:r>
              <a:rPr lang="en-US" altLang="ko-KR" sz="2000" dirty="0">
                <a:latin typeface="Times New Roman" panose="02020603050405020304" pitchFamily="18" charset="0"/>
                <a:cs typeface="Times New Roman" panose="02020603050405020304" pitchFamily="18" charset="0"/>
              </a:rPr>
              <a:t>Address Space and Memory Space are each divided into fixed size group of words called </a:t>
            </a:r>
            <a:r>
              <a:rPr lang="en-US" altLang="ko-KR" sz="2000" b="1" dirty="0">
                <a:latin typeface="Times New Roman" panose="02020603050405020304" pitchFamily="18" charset="0"/>
                <a:cs typeface="Times New Roman" panose="02020603050405020304" pitchFamily="18" charset="0"/>
              </a:rPr>
              <a:t>blocks or pages.</a:t>
            </a:r>
          </a:p>
          <a:p>
            <a:pPr marL="298450" indent="-285750" algn="just">
              <a:spcBef>
                <a:spcPts val="100"/>
              </a:spcBef>
              <a:buClr>
                <a:srgbClr val="003399"/>
              </a:buClr>
              <a:buFont typeface="Wingdings" panose="05000000000000000000" pitchFamily="2" charset="2"/>
              <a:buChar char="Ø"/>
              <a:tabLst>
                <a:tab pos="469265" algn="l"/>
                <a:tab pos="469900" algn="l"/>
              </a:tabLst>
            </a:pPr>
            <a:r>
              <a:rPr lang="en-US" altLang="ko-KR" sz="2000" dirty="0">
                <a:latin typeface="Times New Roman" panose="02020603050405020304" pitchFamily="18" charset="0"/>
                <a:cs typeface="Times New Roman" panose="02020603050405020304" pitchFamily="18" charset="0"/>
              </a:rPr>
              <a:t>Consider a computer with an address space of 8K and a memory space of 4K. If we split each into groups of 1K words we obtain eight pages and four blocks.</a:t>
            </a:r>
          </a:p>
          <a:p>
            <a:pPr marL="12700" algn="just">
              <a:spcBef>
                <a:spcPts val="100"/>
              </a:spcBef>
              <a:buClr>
                <a:srgbClr val="003399"/>
              </a:buClr>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r>
              <a:rPr lang="en-US" altLang="ko-KR" sz="2000" dirty="0">
                <a:latin typeface="Times New Roman" panose="02020603050405020304" pitchFamily="18" charset="0"/>
                <a:cs typeface="Times New Roman" panose="02020603050405020304" pitchFamily="18" charset="0"/>
              </a:rPr>
              <a:t>Address space and memory space split into groups of </a:t>
            </a:r>
            <a:r>
              <a:rPr lang="en-US" altLang="ko-KR" sz="2000" dirty="0" err="1">
                <a:latin typeface="Times New Roman" panose="02020603050405020304" pitchFamily="18" charset="0"/>
                <a:cs typeface="Times New Roman" panose="02020603050405020304" pitchFamily="18" charset="0"/>
              </a:rPr>
              <a:t>lK</a:t>
            </a:r>
            <a:r>
              <a:rPr lang="en-US" altLang="ko-KR" sz="2000" dirty="0">
                <a:latin typeface="Times New Roman" panose="02020603050405020304" pitchFamily="18" charset="0"/>
                <a:cs typeface="Times New Roman" panose="02020603050405020304" pitchFamily="18" charset="0"/>
              </a:rPr>
              <a:t> words:</a:t>
            </a:r>
          </a:p>
          <a:p>
            <a:pPr marL="12700" algn="just">
              <a:spcBef>
                <a:spcPts val="100"/>
              </a:spcBef>
              <a:buClr>
                <a:srgbClr val="003399"/>
              </a:buClr>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298450" indent="-285750" algn="just">
              <a:spcBef>
                <a:spcPts val="100"/>
              </a:spcBef>
              <a:buClr>
                <a:srgbClr val="003399"/>
              </a:buClr>
              <a:buFont typeface="Wingdings" panose="05000000000000000000" pitchFamily="2" charset="2"/>
              <a:buChar char="Ø"/>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298450" indent="-285750" algn="just">
              <a:spcBef>
                <a:spcPts val="100"/>
              </a:spcBef>
              <a:buClr>
                <a:srgbClr val="003399"/>
              </a:buClr>
              <a:buFont typeface="Wingdings" panose="05000000000000000000" pitchFamily="2" charset="2"/>
              <a:buChar char="Ø"/>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p:txBody>
      </p:sp>
      <p:sp>
        <p:nvSpPr>
          <p:cNvPr id="58" name="object 58"/>
          <p:cNvSpPr txBox="1"/>
          <p:nvPr/>
        </p:nvSpPr>
        <p:spPr>
          <a:xfrm>
            <a:off x="8967554" y="6388280"/>
            <a:ext cx="110489" cy="196215"/>
          </a:xfrm>
          <a:prstGeom prst="rect">
            <a:avLst/>
          </a:prstGeom>
        </p:spPr>
        <p:txBody>
          <a:bodyPr vert="horz" wrap="square" lIns="0" tIns="0" rIns="0" bIns="0" rtlCol="0">
            <a:spAutoFit/>
          </a:bodyPr>
          <a:lstStyle/>
          <a:p>
            <a:pPr marL="12700">
              <a:lnSpc>
                <a:spcPts val="1425"/>
              </a:lnSpc>
            </a:pPr>
            <a:r>
              <a:rPr sz="1200" spc="-5" dirty="0">
                <a:solidFill>
                  <a:srgbClr val="FFFFFF"/>
                </a:solidFill>
                <a:latin typeface="Arial"/>
                <a:cs typeface="Arial"/>
              </a:rPr>
              <a:t>5</a:t>
            </a:r>
            <a:endParaRPr sz="1200">
              <a:latin typeface="Arial"/>
              <a:cs typeface="Arial"/>
            </a:endParaRPr>
          </a:p>
        </p:txBody>
      </p:sp>
      <p:sp>
        <p:nvSpPr>
          <p:cNvPr id="92" name="Rectangle 43">
            <a:extLst>
              <a:ext uri="{FF2B5EF4-FFF2-40B4-BE49-F238E27FC236}">
                <a16:creationId xmlns:a16="http://schemas.microsoft.com/office/drawing/2014/main" id="{4C10D3E4-1AD2-3AE4-3F80-965C932CF115}"/>
              </a:ext>
            </a:extLst>
          </p:cNvPr>
          <p:cNvSpPr>
            <a:spLocks noChangeArrowheads="1"/>
          </p:cNvSpPr>
          <p:nvPr/>
        </p:nvSpPr>
        <p:spPr bwMode="auto">
          <a:xfrm>
            <a:off x="4125913" y="6015657"/>
            <a:ext cx="26670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  </a:t>
            </a:r>
          </a:p>
        </p:txBody>
      </p:sp>
      <p:pic>
        <p:nvPicPr>
          <p:cNvPr id="6" name="Picture 5">
            <a:extLst>
              <a:ext uri="{FF2B5EF4-FFF2-40B4-BE49-F238E27FC236}">
                <a16:creationId xmlns:a16="http://schemas.microsoft.com/office/drawing/2014/main" id="{8CB70DD0-8031-6B00-62C6-3B69FF4D042F}"/>
              </a:ext>
            </a:extLst>
          </p:cNvPr>
          <p:cNvPicPr>
            <a:picLocks noChangeAspect="1"/>
          </p:cNvPicPr>
          <p:nvPr/>
        </p:nvPicPr>
        <p:blipFill>
          <a:blip r:embed="rId2"/>
          <a:stretch>
            <a:fillRect/>
          </a:stretch>
        </p:blipFill>
        <p:spPr>
          <a:xfrm>
            <a:off x="2639861" y="2708920"/>
            <a:ext cx="3505504" cy="3101609"/>
          </a:xfrm>
          <a:prstGeom prst="rect">
            <a:avLst/>
          </a:prstGeom>
        </p:spPr>
      </p:pic>
    </p:spTree>
    <p:extLst>
      <p:ext uri="{BB962C8B-B14F-4D97-AF65-F5344CB8AC3E}">
        <p14:creationId xmlns:p14="http://schemas.microsoft.com/office/powerpoint/2010/main" val="2899951290"/>
      </p:ext>
    </p:extLst>
  </p:cSld>
  <p:clrMapOvr>
    <a:masterClrMapping/>
  </p:clrMapOvr>
  <p:transition spd="slow">
    <p:wheel spokes="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1520" y="200696"/>
            <a:ext cx="8716034" cy="5750292"/>
          </a:xfrm>
          <a:prstGeom prst="rect">
            <a:avLst/>
          </a:prstGeom>
        </p:spPr>
        <p:txBody>
          <a:bodyPr vert="horz" wrap="square" lIns="0" tIns="12700" rIns="0" bIns="0" rtlCol="0">
            <a:spAutoFit/>
          </a:bodyPr>
          <a:lstStyle/>
          <a:p>
            <a:pPr marL="12700" algn="just">
              <a:spcBef>
                <a:spcPts val="100"/>
              </a:spcBef>
              <a:buClr>
                <a:srgbClr val="003399"/>
              </a:buClr>
              <a:tabLst>
                <a:tab pos="469265" algn="l"/>
                <a:tab pos="469900" algn="l"/>
              </a:tabLst>
            </a:pPr>
            <a:r>
              <a:rPr lang="en-US" sz="2200" b="1" dirty="0">
                <a:solidFill>
                  <a:srgbClr val="3333FF"/>
                </a:solidFill>
                <a:latin typeface="Times New Roman" panose="02020603050405020304" pitchFamily="18" charset="0"/>
                <a:cs typeface="Times New Roman" panose="02020603050405020304" pitchFamily="18" charset="0"/>
              </a:rPr>
              <a:t>PAGE  REPLACEMENT  ALGORITHMS:</a:t>
            </a:r>
          </a:p>
          <a:p>
            <a:pPr marL="298450" indent="-285750" algn="just">
              <a:spcBef>
                <a:spcPts val="100"/>
              </a:spcBef>
              <a:buClr>
                <a:srgbClr val="003399"/>
              </a:buClr>
              <a:buFont typeface="Wingdings" panose="05000000000000000000" pitchFamily="2" charset="2"/>
              <a:buChar char="Ø"/>
              <a:tabLst>
                <a:tab pos="469265" algn="l"/>
                <a:tab pos="469900" algn="l"/>
              </a:tabLst>
            </a:pPr>
            <a:r>
              <a:rPr lang="en-US" altLang="ko-KR" sz="2000" dirty="0">
                <a:latin typeface="Times New Roman" panose="02020603050405020304" pitchFamily="18" charset="0"/>
                <a:cs typeface="Times New Roman" panose="02020603050405020304" pitchFamily="18" charset="0"/>
              </a:rPr>
              <a:t>Two of the most common replacement algorithms used are the first-in first-out (FIFO) and the least recently used (LRU).</a:t>
            </a:r>
          </a:p>
          <a:p>
            <a:pPr marL="298450" indent="-285750" algn="just">
              <a:spcBef>
                <a:spcPts val="100"/>
              </a:spcBef>
              <a:buClr>
                <a:srgbClr val="003399"/>
              </a:buClr>
              <a:buFont typeface="Wingdings" panose="05000000000000000000" pitchFamily="2" charset="2"/>
              <a:buChar char="Ø"/>
              <a:tabLst>
                <a:tab pos="469265" algn="l"/>
                <a:tab pos="469900" algn="l"/>
              </a:tabLst>
            </a:pPr>
            <a:r>
              <a:rPr lang="en-US" altLang="ko-KR" sz="2000" dirty="0">
                <a:latin typeface="Times New Roman" panose="02020603050405020304" pitchFamily="18" charset="0"/>
                <a:cs typeface="Times New Roman" panose="02020603050405020304" pitchFamily="18" charset="0"/>
              </a:rPr>
              <a:t>The FIFO algorithm selects for replacement the page that has been in memory the longest time.</a:t>
            </a:r>
          </a:p>
          <a:p>
            <a:pPr marL="298450" indent="-285750" algn="just">
              <a:spcBef>
                <a:spcPts val="100"/>
              </a:spcBef>
              <a:buClr>
                <a:srgbClr val="003399"/>
              </a:buClr>
              <a:buFont typeface="Wingdings" panose="05000000000000000000" pitchFamily="2" charset="2"/>
              <a:buChar char="Ø"/>
              <a:tabLst>
                <a:tab pos="469265" algn="l"/>
                <a:tab pos="469900" algn="l"/>
              </a:tabLst>
            </a:pPr>
            <a:r>
              <a:rPr lang="en-US" altLang="ko-KR" sz="2000" dirty="0">
                <a:latin typeface="Times New Roman" panose="02020603050405020304" pitchFamily="18" charset="0"/>
                <a:cs typeface="Times New Roman" panose="02020603050405020304" pitchFamily="18" charset="0"/>
              </a:rPr>
              <a:t>The LRU policy is more difficult to implement but has been more attractive on the assumption that the least recently used page is a better candidate for removal than the least recently loaded page as in FIFO.</a:t>
            </a:r>
          </a:p>
          <a:p>
            <a:pPr marL="298450" indent="-285750" algn="just">
              <a:spcBef>
                <a:spcPts val="100"/>
              </a:spcBef>
              <a:buClr>
                <a:srgbClr val="003399"/>
              </a:buClr>
              <a:buFont typeface="Wingdings" panose="05000000000000000000" pitchFamily="2" charset="2"/>
              <a:buChar char="Ø"/>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r>
              <a:rPr lang="en-US" altLang="ko-KR" sz="2000" b="1" u="sng" dirty="0">
                <a:latin typeface="Times New Roman" panose="02020603050405020304" pitchFamily="18" charset="0"/>
                <a:cs typeface="Times New Roman" panose="02020603050405020304" pitchFamily="18" charset="0"/>
              </a:rPr>
              <a:t>FIFO:</a:t>
            </a:r>
          </a:p>
          <a:p>
            <a:pPr marL="12700" algn="just">
              <a:spcBef>
                <a:spcPts val="100"/>
              </a:spcBef>
              <a:buClr>
                <a:srgbClr val="003399"/>
              </a:buClr>
              <a:tabLst>
                <a:tab pos="469265" algn="l"/>
                <a:tab pos="469900" algn="l"/>
              </a:tabLst>
            </a:pPr>
            <a:endParaRPr lang="en-US" altLang="ko-KR" sz="2000" b="1" u="sng"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endParaRPr lang="en-US" altLang="ko-KR" sz="2000" b="1" u="sng"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endParaRPr lang="en-US" altLang="ko-KR" sz="2000" b="1" u="sng"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endParaRPr lang="en-US" altLang="ko-KR" sz="2000" b="1" u="sng"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endParaRPr lang="en-US" altLang="ko-KR" sz="2000" b="1" u="sng"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endParaRPr lang="en-US" altLang="ko-KR" sz="2000" b="1" u="sng" dirty="0">
              <a:latin typeface="Times New Roman" panose="02020603050405020304" pitchFamily="18" charset="0"/>
              <a:cs typeface="Times New Roman" panose="02020603050405020304" pitchFamily="18" charset="0"/>
            </a:endParaRPr>
          </a:p>
        </p:txBody>
      </p:sp>
      <p:sp>
        <p:nvSpPr>
          <p:cNvPr id="58" name="object 58"/>
          <p:cNvSpPr txBox="1"/>
          <p:nvPr/>
        </p:nvSpPr>
        <p:spPr>
          <a:xfrm>
            <a:off x="8967554" y="6388280"/>
            <a:ext cx="110489" cy="196215"/>
          </a:xfrm>
          <a:prstGeom prst="rect">
            <a:avLst/>
          </a:prstGeom>
        </p:spPr>
        <p:txBody>
          <a:bodyPr vert="horz" wrap="square" lIns="0" tIns="0" rIns="0" bIns="0" rtlCol="0">
            <a:spAutoFit/>
          </a:bodyPr>
          <a:lstStyle/>
          <a:p>
            <a:pPr marL="12700">
              <a:lnSpc>
                <a:spcPts val="1425"/>
              </a:lnSpc>
            </a:pPr>
            <a:r>
              <a:rPr sz="1200" spc="-5" dirty="0">
                <a:solidFill>
                  <a:srgbClr val="FFFFFF"/>
                </a:solidFill>
                <a:latin typeface="Arial"/>
                <a:cs typeface="Arial"/>
              </a:rPr>
              <a:t>5</a:t>
            </a:r>
            <a:endParaRPr sz="1200">
              <a:latin typeface="Arial"/>
              <a:cs typeface="Arial"/>
            </a:endParaRPr>
          </a:p>
        </p:txBody>
      </p:sp>
      <p:sp>
        <p:nvSpPr>
          <p:cNvPr id="92" name="Rectangle 43">
            <a:extLst>
              <a:ext uri="{FF2B5EF4-FFF2-40B4-BE49-F238E27FC236}">
                <a16:creationId xmlns:a16="http://schemas.microsoft.com/office/drawing/2014/main" id="{4C10D3E4-1AD2-3AE4-3F80-965C932CF115}"/>
              </a:ext>
            </a:extLst>
          </p:cNvPr>
          <p:cNvSpPr>
            <a:spLocks noChangeArrowheads="1"/>
          </p:cNvSpPr>
          <p:nvPr/>
        </p:nvSpPr>
        <p:spPr bwMode="auto">
          <a:xfrm>
            <a:off x="4125913" y="6015657"/>
            <a:ext cx="26670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  </a:t>
            </a:r>
          </a:p>
        </p:txBody>
      </p:sp>
      <p:pic>
        <p:nvPicPr>
          <p:cNvPr id="7" name="Picture 6">
            <a:extLst>
              <a:ext uri="{FF2B5EF4-FFF2-40B4-BE49-F238E27FC236}">
                <a16:creationId xmlns:a16="http://schemas.microsoft.com/office/drawing/2014/main" id="{399EE991-6748-E773-0AF4-794E58747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3399656"/>
            <a:ext cx="7351928" cy="1440160"/>
          </a:xfrm>
          <a:prstGeom prst="rect">
            <a:avLst/>
          </a:prstGeom>
        </p:spPr>
      </p:pic>
    </p:spTree>
    <p:extLst>
      <p:ext uri="{BB962C8B-B14F-4D97-AF65-F5344CB8AC3E}">
        <p14:creationId xmlns:p14="http://schemas.microsoft.com/office/powerpoint/2010/main" val="201375444"/>
      </p:ext>
    </p:extLst>
  </p:cSld>
  <p:clrMapOvr>
    <a:masterClrMapping/>
  </p:clrMapOvr>
  <p:transition spd="slow">
    <p:wheel spokes="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1520" y="200696"/>
            <a:ext cx="8716034" cy="5160387"/>
          </a:xfrm>
          <a:prstGeom prst="rect">
            <a:avLst/>
          </a:prstGeom>
        </p:spPr>
        <p:txBody>
          <a:bodyPr vert="horz" wrap="square" lIns="0" tIns="12700" rIns="0" bIns="0" rtlCol="0">
            <a:spAutoFit/>
          </a:bodyPr>
          <a:lstStyle/>
          <a:p>
            <a:pPr marL="12700" algn="just">
              <a:spcBef>
                <a:spcPts val="100"/>
              </a:spcBef>
              <a:buClr>
                <a:srgbClr val="003399"/>
              </a:buClr>
              <a:tabLst>
                <a:tab pos="469265" algn="l"/>
                <a:tab pos="469900" algn="l"/>
              </a:tabLst>
            </a:pPr>
            <a:r>
              <a:rPr lang="en-US" sz="2200" b="1" dirty="0">
                <a:solidFill>
                  <a:srgbClr val="3333FF"/>
                </a:solidFill>
                <a:latin typeface="Times New Roman" panose="02020603050405020304" pitchFamily="18" charset="0"/>
                <a:cs typeface="Times New Roman" panose="02020603050405020304" pitchFamily="18" charset="0"/>
              </a:rPr>
              <a:t>PAGE  REPLACEMENT  ALGORITHMS:</a:t>
            </a:r>
          </a:p>
          <a:p>
            <a:pPr marL="12700" algn="just">
              <a:spcBef>
                <a:spcPts val="100"/>
              </a:spcBef>
              <a:buClr>
                <a:srgbClr val="003399"/>
              </a:buClr>
              <a:tabLst>
                <a:tab pos="469265" algn="l"/>
                <a:tab pos="469900" algn="l"/>
              </a:tabLst>
            </a:pPr>
            <a:r>
              <a:rPr lang="en-US" altLang="ko-KR" sz="2000" b="1" u="sng" dirty="0">
                <a:latin typeface="Times New Roman" panose="02020603050405020304" pitchFamily="18" charset="0"/>
                <a:cs typeface="Times New Roman" panose="02020603050405020304" pitchFamily="18" charset="0"/>
              </a:rPr>
              <a:t>Optimal Replacement (OPT): </a:t>
            </a:r>
            <a:r>
              <a:rPr lang="en-US" altLang="ko-KR" sz="2000" dirty="0">
                <a:latin typeface="Times New Roman" panose="02020603050405020304" pitchFamily="18" charset="0"/>
                <a:cs typeface="Times New Roman" panose="02020603050405020304" pitchFamily="18" charset="0"/>
              </a:rPr>
              <a:t>Lowest page fault rate of all algorithms.</a:t>
            </a:r>
          </a:p>
          <a:p>
            <a:pPr marL="355600" indent="-342900" algn="just">
              <a:spcBef>
                <a:spcPts val="100"/>
              </a:spcBef>
              <a:buClr>
                <a:srgbClr val="003399"/>
              </a:buClr>
              <a:buFont typeface="Wingdings" panose="05000000000000000000" pitchFamily="2" charset="2"/>
              <a:buChar char="ü"/>
              <a:tabLst>
                <a:tab pos="469265" algn="l"/>
                <a:tab pos="469900" algn="l"/>
              </a:tabLst>
            </a:pPr>
            <a:r>
              <a:rPr lang="en-US" altLang="ko-KR" sz="2000" dirty="0">
                <a:latin typeface="Times New Roman" panose="02020603050405020304" pitchFamily="18" charset="0"/>
                <a:cs typeface="Times New Roman" panose="02020603050405020304" pitchFamily="18" charset="0"/>
              </a:rPr>
              <a:t>Replace that page which will not be used for the longest period of time.</a:t>
            </a:r>
          </a:p>
          <a:p>
            <a:pPr marL="12700" algn="just">
              <a:spcBef>
                <a:spcPts val="100"/>
              </a:spcBef>
              <a:buClr>
                <a:srgbClr val="003399"/>
              </a:buClr>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endParaRPr lang="en-US" altLang="ko-KR" sz="2000" b="1" u="sng"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endParaRPr lang="en-US" altLang="ko-KR" sz="2000" b="1" u="sng"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endParaRPr lang="en-US" altLang="ko-KR" sz="2000" b="1" u="sng"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endParaRPr lang="en-US" altLang="ko-KR" sz="2000" b="1" u="sng"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endParaRPr lang="en-US" altLang="ko-KR" sz="2000" b="1" u="sng"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r>
              <a:rPr lang="en-US" altLang="ko-KR" sz="2000" b="1" u="sng" dirty="0">
                <a:latin typeface="Times New Roman" panose="02020603050405020304" pitchFamily="18" charset="0"/>
                <a:cs typeface="Times New Roman" panose="02020603050405020304" pitchFamily="18" charset="0"/>
              </a:rPr>
              <a:t>LRU: </a:t>
            </a:r>
            <a:r>
              <a:rPr lang="en-US" altLang="ko-KR" sz="2000" dirty="0">
                <a:latin typeface="Times New Roman" panose="02020603050405020304" pitchFamily="18" charset="0"/>
                <a:cs typeface="Times New Roman" panose="02020603050405020304" pitchFamily="18" charset="0"/>
              </a:rPr>
              <a:t>OPT is difficult to implement since it requires future knowledge.</a:t>
            </a:r>
          </a:p>
          <a:p>
            <a:pPr marL="355600" indent="-342900" algn="just">
              <a:spcBef>
                <a:spcPts val="100"/>
              </a:spcBef>
              <a:buClr>
                <a:srgbClr val="003399"/>
              </a:buClr>
              <a:buFont typeface="Wingdings" panose="05000000000000000000" pitchFamily="2" charset="2"/>
              <a:buChar char="ü"/>
              <a:tabLst>
                <a:tab pos="469265" algn="l"/>
                <a:tab pos="469900" algn="l"/>
              </a:tabLst>
            </a:pPr>
            <a:r>
              <a:rPr lang="en-US" altLang="ko-KR" sz="2000" dirty="0">
                <a:latin typeface="Times New Roman" panose="02020603050405020304" pitchFamily="18" charset="0"/>
                <a:cs typeface="Times New Roman" panose="02020603050405020304" pitchFamily="18" charset="0"/>
              </a:rPr>
              <a:t>In LRU replace that page which has not been used for the longest period of time.</a:t>
            </a:r>
          </a:p>
          <a:p>
            <a:pPr marL="12700" algn="just">
              <a:spcBef>
                <a:spcPts val="100"/>
              </a:spcBef>
              <a:buClr>
                <a:srgbClr val="003399"/>
              </a:buClr>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endParaRPr lang="en-US" altLang="ko-KR" sz="2000" b="1" u="sng" dirty="0">
              <a:latin typeface="Times New Roman" panose="02020603050405020304" pitchFamily="18" charset="0"/>
              <a:cs typeface="Times New Roman" panose="02020603050405020304" pitchFamily="18" charset="0"/>
            </a:endParaRPr>
          </a:p>
        </p:txBody>
      </p:sp>
      <p:sp>
        <p:nvSpPr>
          <p:cNvPr id="58" name="object 58"/>
          <p:cNvSpPr txBox="1"/>
          <p:nvPr/>
        </p:nvSpPr>
        <p:spPr>
          <a:xfrm>
            <a:off x="8967554" y="6388280"/>
            <a:ext cx="110489" cy="196215"/>
          </a:xfrm>
          <a:prstGeom prst="rect">
            <a:avLst/>
          </a:prstGeom>
        </p:spPr>
        <p:txBody>
          <a:bodyPr vert="horz" wrap="square" lIns="0" tIns="0" rIns="0" bIns="0" rtlCol="0">
            <a:spAutoFit/>
          </a:bodyPr>
          <a:lstStyle/>
          <a:p>
            <a:pPr marL="12700">
              <a:lnSpc>
                <a:spcPts val="1425"/>
              </a:lnSpc>
            </a:pPr>
            <a:r>
              <a:rPr sz="1200" spc="-5" dirty="0">
                <a:solidFill>
                  <a:srgbClr val="FFFFFF"/>
                </a:solidFill>
                <a:latin typeface="Arial"/>
                <a:cs typeface="Arial"/>
              </a:rPr>
              <a:t>5</a:t>
            </a:r>
            <a:endParaRPr sz="1200">
              <a:latin typeface="Arial"/>
              <a:cs typeface="Arial"/>
            </a:endParaRPr>
          </a:p>
        </p:txBody>
      </p:sp>
      <p:sp>
        <p:nvSpPr>
          <p:cNvPr id="92" name="Rectangle 43">
            <a:extLst>
              <a:ext uri="{FF2B5EF4-FFF2-40B4-BE49-F238E27FC236}">
                <a16:creationId xmlns:a16="http://schemas.microsoft.com/office/drawing/2014/main" id="{4C10D3E4-1AD2-3AE4-3F80-965C932CF115}"/>
              </a:ext>
            </a:extLst>
          </p:cNvPr>
          <p:cNvSpPr>
            <a:spLocks noChangeArrowheads="1"/>
          </p:cNvSpPr>
          <p:nvPr/>
        </p:nvSpPr>
        <p:spPr bwMode="auto">
          <a:xfrm>
            <a:off x="4125913" y="6015657"/>
            <a:ext cx="26670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  </a:t>
            </a:r>
          </a:p>
        </p:txBody>
      </p:sp>
      <p:pic>
        <p:nvPicPr>
          <p:cNvPr id="3" name="Picture 2">
            <a:extLst>
              <a:ext uri="{FF2B5EF4-FFF2-40B4-BE49-F238E27FC236}">
                <a16:creationId xmlns:a16="http://schemas.microsoft.com/office/drawing/2014/main" id="{735DFDD0-CE63-5A5E-D2A5-5F7D6BE0F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400" y="4077072"/>
            <a:ext cx="6521025" cy="1429382"/>
          </a:xfrm>
          <a:prstGeom prst="rect">
            <a:avLst/>
          </a:prstGeom>
        </p:spPr>
      </p:pic>
      <p:pic>
        <p:nvPicPr>
          <p:cNvPr id="5" name="Picture 4">
            <a:extLst>
              <a:ext uri="{FF2B5EF4-FFF2-40B4-BE49-F238E27FC236}">
                <a16:creationId xmlns:a16="http://schemas.microsoft.com/office/drawing/2014/main" id="{7622D9E1-9A97-4396-25E6-BFEB37346A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413" y="1536852"/>
            <a:ext cx="6233700" cy="1204064"/>
          </a:xfrm>
          <a:prstGeom prst="rect">
            <a:avLst/>
          </a:prstGeom>
        </p:spPr>
      </p:pic>
    </p:spTree>
    <p:extLst>
      <p:ext uri="{BB962C8B-B14F-4D97-AF65-F5344CB8AC3E}">
        <p14:creationId xmlns:p14="http://schemas.microsoft.com/office/powerpoint/2010/main" val="3381566506"/>
      </p:ext>
    </p:extLst>
  </p:cSld>
  <p:clrMapOvr>
    <a:masterClrMapping/>
  </p:clrMapOvr>
  <p:transition spd="slow">
    <p:wheel spokes="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1520" y="200696"/>
            <a:ext cx="8716034" cy="3826689"/>
          </a:xfrm>
          <a:prstGeom prst="rect">
            <a:avLst/>
          </a:prstGeom>
        </p:spPr>
        <p:txBody>
          <a:bodyPr vert="horz" wrap="square" lIns="0" tIns="12700" rIns="0" bIns="0" rtlCol="0">
            <a:spAutoFit/>
          </a:bodyPr>
          <a:lstStyle/>
          <a:p>
            <a:pPr marL="12700" algn="just">
              <a:spcBef>
                <a:spcPts val="100"/>
              </a:spcBef>
              <a:buClr>
                <a:srgbClr val="003399"/>
              </a:buClr>
              <a:tabLst>
                <a:tab pos="469265" algn="l"/>
                <a:tab pos="469900" algn="l"/>
              </a:tabLst>
            </a:pPr>
            <a:r>
              <a:rPr lang="en-US" sz="2200" b="1" dirty="0">
                <a:solidFill>
                  <a:srgbClr val="3333FF"/>
                </a:solidFill>
                <a:latin typeface="Times New Roman" panose="02020603050405020304" pitchFamily="18" charset="0"/>
                <a:cs typeface="Times New Roman" panose="02020603050405020304" pitchFamily="18" charset="0"/>
              </a:rPr>
              <a:t>Problems:</a:t>
            </a:r>
          </a:p>
          <a:p>
            <a:pPr marL="469900" indent="-457200" algn="just">
              <a:spcBef>
                <a:spcPts val="100"/>
              </a:spcBef>
              <a:buClr>
                <a:srgbClr val="003399"/>
              </a:buClr>
              <a:buAutoNum type="arabicPeriod"/>
              <a:tabLst>
                <a:tab pos="469265" algn="l"/>
                <a:tab pos="469900" algn="l"/>
              </a:tabLst>
            </a:pPr>
            <a:r>
              <a:rPr lang="en-US" altLang="ko-KR" sz="2000" dirty="0">
                <a:latin typeface="Times New Roman" panose="02020603050405020304" pitchFamily="18" charset="0"/>
                <a:cs typeface="Times New Roman" panose="02020603050405020304" pitchFamily="18" charset="0"/>
              </a:rPr>
              <a:t>A virtual memory system has an address space of 8K words, a memory space of 4K words and page &amp; block sizes are of 1K words. The following page is referenced in memory: 4 2 0 1 2 6 1 4 0 1 0 2 3 5 7. Determine the four pages that are resident in main memory after each page reference change if page replacement algorithm is : FIFO, LRU, Optimal.</a:t>
            </a:r>
          </a:p>
          <a:p>
            <a:pPr marL="12700" algn="just">
              <a:spcBef>
                <a:spcPts val="100"/>
              </a:spcBef>
              <a:buClr>
                <a:srgbClr val="003399"/>
              </a:buClr>
              <a:tabLst>
                <a:tab pos="469265" algn="l"/>
                <a:tab pos="469900" algn="l"/>
              </a:tabLst>
            </a:pPr>
            <a:r>
              <a:rPr lang="en-US" altLang="ko-KR" sz="2000" b="1" dirty="0">
                <a:latin typeface="Times New Roman" panose="02020603050405020304" pitchFamily="18" charset="0"/>
                <a:cs typeface="Times New Roman" panose="02020603050405020304" pitchFamily="18" charset="0"/>
              </a:rPr>
              <a:t>Solution:</a:t>
            </a:r>
          </a:p>
          <a:p>
            <a:pPr marL="12700" algn="just">
              <a:spcBef>
                <a:spcPts val="100"/>
              </a:spcBef>
              <a:buClr>
                <a:srgbClr val="003399"/>
              </a:buClr>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endParaRPr lang="en-US" altLang="ko-KR" sz="2000" b="1" u="sng" dirty="0">
              <a:latin typeface="Times New Roman" panose="02020603050405020304" pitchFamily="18" charset="0"/>
              <a:cs typeface="Times New Roman" panose="02020603050405020304" pitchFamily="18" charset="0"/>
            </a:endParaRPr>
          </a:p>
        </p:txBody>
      </p:sp>
      <p:sp>
        <p:nvSpPr>
          <p:cNvPr id="58" name="object 58"/>
          <p:cNvSpPr txBox="1"/>
          <p:nvPr/>
        </p:nvSpPr>
        <p:spPr>
          <a:xfrm>
            <a:off x="8967554" y="6388280"/>
            <a:ext cx="110489" cy="196215"/>
          </a:xfrm>
          <a:prstGeom prst="rect">
            <a:avLst/>
          </a:prstGeom>
        </p:spPr>
        <p:txBody>
          <a:bodyPr vert="horz" wrap="square" lIns="0" tIns="0" rIns="0" bIns="0" rtlCol="0">
            <a:spAutoFit/>
          </a:bodyPr>
          <a:lstStyle/>
          <a:p>
            <a:pPr marL="12700">
              <a:lnSpc>
                <a:spcPts val="1425"/>
              </a:lnSpc>
            </a:pPr>
            <a:r>
              <a:rPr sz="1200" spc="-5" dirty="0">
                <a:solidFill>
                  <a:srgbClr val="FFFFFF"/>
                </a:solidFill>
                <a:latin typeface="Arial"/>
                <a:cs typeface="Arial"/>
              </a:rPr>
              <a:t>5</a:t>
            </a:r>
            <a:endParaRPr sz="1200">
              <a:latin typeface="Arial"/>
              <a:cs typeface="Arial"/>
            </a:endParaRPr>
          </a:p>
        </p:txBody>
      </p:sp>
      <p:sp>
        <p:nvSpPr>
          <p:cNvPr id="92" name="Rectangle 43">
            <a:extLst>
              <a:ext uri="{FF2B5EF4-FFF2-40B4-BE49-F238E27FC236}">
                <a16:creationId xmlns:a16="http://schemas.microsoft.com/office/drawing/2014/main" id="{4C10D3E4-1AD2-3AE4-3F80-965C932CF115}"/>
              </a:ext>
            </a:extLst>
          </p:cNvPr>
          <p:cNvSpPr>
            <a:spLocks noChangeArrowheads="1"/>
          </p:cNvSpPr>
          <p:nvPr/>
        </p:nvSpPr>
        <p:spPr bwMode="auto">
          <a:xfrm>
            <a:off x="4125913" y="6015657"/>
            <a:ext cx="26670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  </a:t>
            </a:r>
          </a:p>
        </p:txBody>
      </p:sp>
      <p:pic>
        <p:nvPicPr>
          <p:cNvPr id="2" name="Picture 1">
            <a:extLst>
              <a:ext uri="{FF2B5EF4-FFF2-40B4-BE49-F238E27FC236}">
                <a16:creationId xmlns:a16="http://schemas.microsoft.com/office/drawing/2014/main" id="{E8834EFD-8420-1F18-3B0B-775FC9FFEC34}"/>
              </a:ext>
            </a:extLst>
          </p:cNvPr>
          <p:cNvPicPr>
            <a:picLocks noChangeAspect="1"/>
          </p:cNvPicPr>
          <p:nvPr/>
        </p:nvPicPr>
        <p:blipFill>
          <a:blip r:embed="rId2"/>
          <a:stretch>
            <a:fillRect/>
          </a:stretch>
        </p:blipFill>
        <p:spPr>
          <a:xfrm>
            <a:off x="836548" y="2571856"/>
            <a:ext cx="7470904" cy="3816424"/>
          </a:xfrm>
          <a:prstGeom prst="rect">
            <a:avLst/>
          </a:prstGeom>
        </p:spPr>
      </p:pic>
    </p:spTree>
    <p:extLst>
      <p:ext uri="{BB962C8B-B14F-4D97-AF65-F5344CB8AC3E}">
        <p14:creationId xmlns:p14="http://schemas.microsoft.com/office/powerpoint/2010/main" val="4285492377"/>
      </p:ext>
    </p:extLst>
  </p:cSld>
  <p:clrMapOvr>
    <a:masterClrMapping/>
  </p:clrMapOvr>
  <p:transition spd="slow">
    <p:wheel spokes="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1520" y="158377"/>
            <a:ext cx="8716034" cy="443711"/>
          </a:xfrm>
          <a:prstGeom prst="rect">
            <a:avLst/>
          </a:prstGeom>
        </p:spPr>
        <p:txBody>
          <a:bodyPr vert="horz" wrap="square" lIns="0" tIns="12700" rIns="0" bIns="0" rtlCol="0">
            <a:spAutoFit/>
          </a:bodyPr>
          <a:lstStyle/>
          <a:p>
            <a:pPr marL="12700" algn="ctr">
              <a:spcBef>
                <a:spcPts val="100"/>
              </a:spcBef>
              <a:buClr>
                <a:srgbClr val="003399"/>
              </a:buClr>
              <a:tabLst>
                <a:tab pos="469265" algn="l"/>
                <a:tab pos="469900" algn="l"/>
              </a:tabLst>
            </a:pPr>
            <a:r>
              <a:rPr lang="en-US" sz="2800" b="1" dirty="0">
                <a:solidFill>
                  <a:srgbClr val="3333FF"/>
                </a:solidFill>
                <a:latin typeface="Times New Roman" panose="02020603050405020304" pitchFamily="18" charset="0"/>
                <a:cs typeface="Times New Roman" panose="02020603050405020304" pitchFamily="18" charset="0"/>
              </a:rPr>
              <a:t>MAIN  MEMORY</a:t>
            </a:r>
          </a:p>
        </p:txBody>
      </p:sp>
      <p:sp>
        <p:nvSpPr>
          <p:cNvPr id="58" name="object 58"/>
          <p:cNvSpPr txBox="1"/>
          <p:nvPr/>
        </p:nvSpPr>
        <p:spPr>
          <a:xfrm>
            <a:off x="8967554" y="6388280"/>
            <a:ext cx="110489" cy="196215"/>
          </a:xfrm>
          <a:prstGeom prst="rect">
            <a:avLst/>
          </a:prstGeom>
        </p:spPr>
        <p:txBody>
          <a:bodyPr vert="horz" wrap="square" lIns="0" tIns="0" rIns="0" bIns="0" rtlCol="0">
            <a:spAutoFit/>
          </a:bodyPr>
          <a:lstStyle/>
          <a:p>
            <a:pPr marL="12700">
              <a:lnSpc>
                <a:spcPts val="1425"/>
              </a:lnSpc>
            </a:pPr>
            <a:r>
              <a:rPr sz="1200" spc="-5" dirty="0">
                <a:solidFill>
                  <a:srgbClr val="FFFFFF"/>
                </a:solidFill>
                <a:latin typeface="Arial"/>
                <a:cs typeface="Arial"/>
              </a:rPr>
              <a:t>5</a:t>
            </a:r>
            <a:endParaRPr sz="1200">
              <a:latin typeface="Arial"/>
              <a:cs typeface="Arial"/>
            </a:endParaRPr>
          </a:p>
        </p:txBody>
      </p:sp>
      <p:sp>
        <p:nvSpPr>
          <p:cNvPr id="5" name="TextBox 4">
            <a:extLst>
              <a:ext uri="{FF2B5EF4-FFF2-40B4-BE49-F238E27FC236}">
                <a16:creationId xmlns:a16="http://schemas.microsoft.com/office/drawing/2014/main" id="{E859A97E-EAFA-8D55-22E1-12F43604678E}"/>
              </a:ext>
            </a:extLst>
          </p:cNvPr>
          <p:cNvSpPr txBox="1"/>
          <p:nvPr/>
        </p:nvSpPr>
        <p:spPr>
          <a:xfrm>
            <a:off x="251520" y="909476"/>
            <a:ext cx="8716034" cy="5604611"/>
          </a:xfrm>
          <a:prstGeom prst="rect">
            <a:avLst/>
          </a:prstGeom>
          <a:noFill/>
        </p:spPr>
        <p:txBody>
          <a:bodyPr wrap="square">
            <a:spAutoFit/>
          </a:bodyPr>
          <a:lstStyle/>
          <a:p>
            <a:pPr lvl="1">
              <a:lnSpc>
                <a:spcPct val="90000"/>
              </a:lnSpc>
            </a:pPr>
            <a:r>
              <a:rPr lang="en-US" altLang="ko-KR" sz="2000" b="1" dirty="0">
                <a:solidFill>
                  <a:srgbClr val="6600FF"/>
                </a:solidFill>
                <a:latin typeface="Times New Roman" panose="02020603050405020304" pitchFamily="18" charset="0"/>
                <a:cs typeface="Times New Roman" panose="02020603050405020304" pitchFamily="18" charset="0"/>
              </a:rPr>
              <a:t>Random Access Memory (RAM):</a:t>
            </a:r>
            <a:endParaRPr lang="en-US" altLang="ko-KR" dirty="0">
              <a:solidFill>
                <a:srgbClr val="6600FF"/>
              </a:solidFill>
              <a:latin typeface="Times New Roman" panose="02020603050405020304" pitchFamily="18" charset="0"/>
              <a:cs typeface="Times New Roman" panose="02020603050405020304" pitchFamily="18" charset="0"/>
            </a:endParaRPr>
          </a:p>
          <a:p>
            <a:pPr lvl="1">
              <a:lnSpc>
                <a:spcPct val="90000"/>
              </a:lnSpc>
            </a:pPr>
            <a:r>
              <a:rPr lang="en-US" altLang="ko-KR" dirty="0">
                <a:solidFill>
                  <a:srgbClr val="6600FF"/>
                </a:solidFill>
                <a:latin typeface="Times New Roman" panose="02020603050405020304" pitchFamily="18" charset="0"/>
                <a:cs typeface="Times New Roman" panose="02020603050405020304" pitchFamily="18" charset="0"/>
              </a:rPr>
              <a:t>Static RAM</a:t>
            </a:r>
          </a:p>
          <a:p>
            <a:pPr lvl="1">
              <a:lnSpc>
                <a:spcPct val="90000"/>
              </a:lnSpc>
              <a:buFont typeface="Arial" pitchFamily="34" charset="0"/>
              <a:buChar char="•"/>
            </a:pPr>
            <a:r>
              <a:rPr lang="en-US" altLang="ko-KR" dirty="0">
                <a:solidFill>
                  <a:schemeClr val="tx1"/>
                </a:solidFill>
                <a:latin typeface="Times New Roman" panose="02020603050405020304" pitchFamily="18" charset="0"/>
                <a:cs typeface="Times New Roman" panose="02020603050405020304" pitchFamily="18" charset="0"/>
              </a:rPr>
              <a:t>Consists of Flip-flops to store binary information.</a:t>
            </a:r>
          </a:p>
          <a:p>
            <a:pPr lvl="1">
              <a:lnSpc>
                <a:spcPct val="90000"/>
              </a:lnSpc>
              <a:buFont typeface="Arial" pitchFamily="34" charset="0"/>
              <a:buChar char="•"/>
            </a:pPr>
            <a:r>
              <a:rPr lang="en-US" altLang="ko-KR" dirty="0">
                <a:solidFill>
                  <a:schemeClr val="tx1"/>
                </a:solidFill>
                <a:latin typeface="Times New Roman" panose="02020603050405020304" pitchFamily="18" charset="0"/>
                <a:cs typeface="Times New Roman" panose="02020603050405020304" pitchFamily="18" charset="0"/>
              </a:rPr>
              <a:t>Static RAM is easier to use and having short Read/Write cycles</a:t>
            </a:r>
          </a:p>
          <a:p>
            <a:pPr lvl="1">
              <a:lnSpc>
                <a:spcPct val="90000"/>
              </a:lnSpc>
              <a:buFont typeface="Arial" pitchFamily="34" charset="0"/>
              <a:buChar char="•"/>
            </a:pPr>
            <a:r>
              <a:rPr lang="en-US" altLang="ko-KR" dirty="0">
                <a:solidFill>
                  <a:schemeClr val="tx1"/>
                </a:solidFill>
                <a:latin typeface="Times New Roman" panose="02020603050405020304" pitchFamily="18" charset="0"/>
                <a:cs typeface="Times New Roman" panose="02020603050405020304" pitchFamily="18" charset="0"/>
              </a:rPr>
              <a:t>Used mostly in Cache memory.</a:t>
            </a:r>
          </a:p>
          <a:p>
            <a:pPr lvl="2">
              <a:lnSpc>
                <a:spcPct val="90000"/>
              </a:lnSpc>
            </a:pPr>
            <a:endParaRPr lang="en-US" altLang="ko-KR" dirty="0">
              <a:latin typeface="Times New Roman" panose="02020603050405020304" pitchFamily="18" charset="0"/>
              <a:cs typeface="Times New Roman" panose="02020603050405020304" pitchFamily="18" charset="0"/>
            </a:endParaRPr>
          </a:p>
          <a:p>
            <a:pPr lvl="1">
              <a:lnSpc>
                <a:spcPct val="90000"/>
              </a:lnSpc>
            </a:pPr>
            <a:r>
              <a:rPr lang="en-US" altLang="ko-KR" dirty="0">
                <a:solidFill>
                  <a:srgbClr val="6600FF"/>
                </a:solidFill>
                <a:latin typeface="Times New Roman" panose="02020603050405020304" pitchFamily="18" charset="0"/>
                <a:cs typeface="Times New Roman" panose="02020603050405020304" pitchFamily="18" charset="0"/>
              </a:rPr>
              <a:t>Dynamic RAM</a:t>
            </a:r>
          </a:p>
          <a:p>
            <a:pPr lvl="1">
              <a:lnSpc>
                <a:spcPct val="90000"/>
              </a:lnSpc>
              <a:buFont typeface="Wingdings" pitchFamily="2" charset="2"/>
              <a:buChar char="§"/>
            </a:pPr>
            <a:r>
              <a:rPr lang="en-US" altLang="ko-KR" dirty="0">
                <a:solidFill>
                  <a:schemeClr val="tx1"/>
                </a:solidFill>
                <a:latin typeface="Times New Roman" panose="02020603050405020304" pitchFamily="18" charset="0"/>
                <a:cs typeface="Times New Roman" panose="02020603050405020304" pitchFamily="18" charset="0"/>
              </a:rPr>
              <a:t>Stores binary information in the form of electric charge stored inside the capacitor.</a:t>
            </a:r>
          </a:p>
          <a:p>
            <a:pPr lvl="1">
              <a:lnSpc>
                <a:spcPct val="90000"/>
              </a:lnSpc>
              <a:buFont typeface="Wingdings" pitchFamily="2" charset="2"/>
              <a:buChar char="§"/>
            </a:pPr>
            <a:r>
              <a:rPr lang="en-US" altLang="ko-KR" dirty="0">
                <a:solidFill>
                  <a:schemeClr val="tx1"/>
                </a:solidFill>
                <a:latin typeface="Times New Roman" panose="02020603050405020304" pitchFamily="18" charset="0"/>
                <a:cs typeface="Times New Roman" panose="02020603050405020304" pitchFamily="18" charset="0"/>
              </a:rPr>
              <a:t>The capacitors are provided by MOS transistors.</a:t>
            </a:r>
          </a:p>
          <a:p>
            <a:pPr lvl="1">
              <a:lnSpc>
                <a:spcPct val="90000"/>
              </a:lnSpc>
              <a:buFont typeface="Wingdings" pitchFamily="2" charset="2"/>
              <a:buChar char="§"/>
            </a:pPr>
            <a:r>
              <a:rPr lang="en-US" altLang="ko-KR" dirty="0">
                <a:solidFill>
                  <a:schemeClr val="tx1"/>
                </a:solidFill>
                <a:latin typeface="Times New Roman" panose="02020603050405020304" pitchFamily="18" charset="0"/>
                <a:cs typeface="Times New Roman" panose="02020603050405020304" pitchFamily="18" charset="0"/>
              </a:rPr>
              <a:t>Refreshing circuit is required to refresh the memory.</a:t>
            </a:r>
          </a:p>
          <a:p>
            <a:pPr lvl="1">
              <a:lnSpc>
                <a:spcPct val="90000"/>
              </a:lnSpc>
              <a:buFont typeface="Arial" pitchFamily="34" charset="0"/>
              <a:buChar char="•"/>
            </a:pPr>
            <a:r>
              <a:rPr lang="en-US" altLang="ko-KR" dirty="0">
                <a:solidFill>
                  <a:schemeClr val="tx1"/>
                </a:solidFill>
                <a:latin typeface="Times New Roman" panose="02020603050405020304" pitchFamily="18" charset="0"/>
                <a:cs typeface="Times New Roman" panose="02020603050405020304" pitchFamily="18" charset="0"/>
              </a:rPr>
              <a:t>Dynamic RAM offers reduced power consumption and large storage capacity. </a:t>
            </a:r>
          </a:p>
          <a:p>
            <a:pPr lvl="1">
              <a:lnSpc>
                <a:spcPct val="90000"/>
              </a:lnSpc>
              <a:buFont typeface="Arial" pitchFamily="34" charset="0"/>
              <a:buChar char="•"/>
            </a:pPr>
            <a:r>
              <a:rPr lang="en-US" altLang="ko-KR" dirty="0">
                <a:solidFill>
                  <a:schemeClr val="tx1"/>
                </a:solidFill>
                <a:latin typeface="Times New Roman" panose="02020603050405020304" pitchFamily="18" charset="0"/>
                <a:cs typeface="Times New Roman" panose="02020603050405020304" pitchFamily="18" charset="0"/>
              </a:rPr>
              <a:t>It is used to construct main memory.</a:t>
            </a:r>
          </a:p>
          <a:p>
            <a:pPr lvl="1">
              <a:lnSpc>
                <a:spcPct val="90000"/>
              </a:lnSpc>
            </a:pPr>
            <a:endParaRPr lang="en-US" altLang="ko-KR" dirty="0">
              <a:latin typeface="Times New Roman" panose="02020603050405020304" pitchFamily="18" charset="0"/>
              <a:cs typeface="Times New Roman" panose="02020603050405020304" pitchFamily="18" charset="0"/>
            </a:endParaRPr>
          </a:p>
          <a:p>
            <a:pPr lvl="2">
              <a:lnSpc>
                <a:spcPct val="90000"/>
              </a:lnSpc>
            </a:pPr>
            <a:endParaRPr lang="en-US" altLang="ko-KR" dirty="0">
              <a:latin typeface="Times New Roman" panose="02020603050405020304" pitchFamily="18" charset="0"/>
              <a:cs typeface="Times New Roman" panose="02020603050405020304" pitchFamily="18" charset="0"/>
            </a:endParaRPr>
          </a:p>
          <a:p>
            <a:pPr lvl="2">
              <a:lnSpc>
                <a:spcPct val="90000"/>
              </a:lnSpc>
            </a:pPr>
            <a:endParaRPr lang="en-US" altLang="ko-KR" dirty="0"/>
          </a:p>
          <a:p>
            <a:pPr lvl="2">
              <a:lnSpc>
                <a:spcPct val="90000"/>
              </a:lnSpc>
            </a:pPr>
            <a:endParaRPr lang="en-US" altLang="ko-KR" dirty="0"/>
          </a:p>
          <a:p>
            <a:pPr lvl="2">
              <a:lnSpc>
                <a:spcPct val="90000"/>
              </a:lnSpc>
            </a:pPr>
            <a:endParaRPr lang="en-US" altLang="ko-KR" dirty="0"/>
          </a:p>
          <a:p>
            <a:pPr lvl="2">
              <a:lnSpc>
                <a:spcPct val="90000"/>
              </a:lnSpc>
            </a:pPr>
            <a:endParaRPr lang="en-US" altLang="ko-KR" dirty="0"/>
          </a:p>
          <a:p>
            <a:pPr lvl="2">
              <a:lnSpc>
                <a:spcPct val="90000"/>
              </a:lnSpc>
            </a:pPr>
            <a:endParaRPr lang="en-US" altLang="ko-KR" dirty="0"/>
          </a:p>
          <a:p>
            <a:pPr lvl="2">
              <a:lnSpc>
                <a:spcPct val="90000"/>
              </a:lnSpc>
            </a:pPr>
            <a:endParaRPr lang="en-US" altLang="ko-KR" dirty="0"/>
          </a:p>
          <a:p>
            <a:pPr lvl="2">
              <a:lnSpc>
                <a:spcPct val="90000"/>
              </a:lnSpc>
            </a:pPr>
            <a:endParaRPr lang="en-US" altLang="ko-KR" dirty="0"/>
          </a:p>
          <a:p>
            <a:pPr lvl="2">
              <a:lnSpc>
                <a:spcPct val="90000"/>
              </a:lnSpc>
            </a:pPr>
            <a:endParaRPr lang="en-US" altLang="ko-KR" dirty="0"/>
          </a:p>
        </p:txBody>
      </p:sp>
      <p:pic>
        <p:nvPicPr>
          <p:cNvPr id="2" name="Content Placeholder 3">
            <a:extLst>
              <a:ext uri="{FF2B5EF4-FFF2-40B4-BE49-F238E27FC236}">
                <a16:creationId xmlns:a16="http://schemas.microsoft.com/office/drawing/2014/main" id="{2D406531-DF49-6197-B283-43163F3E4436}"/>
              </a:ext>
            </a:extLst>
          </p:cNvPr>
          <p:cNvPicPr>
            <a:picLocks noGrp="1" noChangeAspect="1"/>
          </p:cNvPicPr>
          <p:nvPr>
            <p:ph idx="1"/>
          </p:nvPr>
        </p:nvPicPr>
        <p:blipFill>
          <a:blip r:embed="rId2"/>
          <a:srcRect/>
          <a:stretch>
            <a:fillRect/>
          </a:stretch>
        </p:blipFill>
        <p:spPr>
          <a:xfrm>
            <a:off x="1979712" y="4007567"/>
            <a:ext cx="5319936" cy="2629242"/>
          </a:xfrm>
        </p:spPr>
      </p:pic>
    </p:spTree>
    <p:extLst>
      <p:ext uri="{BB962C8B-B14F-4D97-AF65-F5344CB8AC3E}">
        <p14:creationId xmlns:p14="http://schemas.microsoft.com/office/powerpoint/2010/main" val="3587496975"/>
      </p:ext>
    </p:extLst>
  </p:cSld>
  <p:clrMapOvr>
    <a:masterClrMapping/>
  </p:clrMapOvr>
  <p:transition spd="slow">
    <p:wheel spokes="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1520" y="200696"/>
            <a:ext cx="8716034" cy="3198311"/>
          </a:xfrm>
          <a:prstGeom prst="rect">
            <a:avLst/>
          </a:prstGeom>
        </p:spPr>
        <p:txBody>
          <a:bodyPr vert="horz" wrap="square" lIns="0" tIns="12700" rIns="0" bIns="0" rtlCol="0">
            <a:spAutoFit/>
          </a:bodyPr>
          <a:lstStyle/>
          <a:p>
            <a:pPr marL="12700" algn="just">
              <a:spcBef>
                <a:spcPts val="100"/>
              </a:spcBef>
              <a:buClr>
                <a:srgbClr val="003399"/>
              </a:buClr>
              <a:tabLst>
                <a:tab pos="469265" algn="l"/>
                <a:tab pos="469900" algn="l"/>
              </a:tabLst>
            </a:pPr>
            <a:r>
              <a:rPr lang="en-US" sz="2200" b="1" dirty="0">
                <a:solidFill>
                  <a:srgbClr val="3333FF"/>
                </a:solidFill>
                <a:latin typeface="Times New Roman" panose="02020603050405020304" pitchFamily="18" charset="0"/>
                <a:cs typeface="Times New Roman" panose="02020603050405020304" pitchFamily="18" charset="0"/>
              </a:rPr>
              <a:t>Problems:</a:t>
            </a:r>
          </a:p>
          <a:p>
            <a:pPr marL="12700" algn="just">
              <a:spcBef>
                <a:spcPts val="100"/>
              </a:spcBef>
              <a:buClr>
                <a:srgbClr val="003399"/>
              </a:buClr>
              <a:tabLst>
                <a:tab pos="469265" algn="l"/>
                <a:tab pos="469900" algn="l"/>
              </a:tabLst>
            </a:pPr>
            <a:r>
              <a:rPr lang="en-US" altLang="ko-KR" sz="2000" dirty="0">
                <a:latin typeface="Times New Roman" panose="02020603050405020304" pitchFamily="18" charset="0"/>
                <a:cs typeface="Times New Roman" panose="02020603050405020304" pitchFamily="18" charset="0"/>
              </a:rPr>
              <a:t>2. An address space is specified by 24 bits and the corresponding memory space by 16 bits. How many words are there in the address space. How many words are there in the memory space. If a page consists of 2K words, how many pages and blocks are there in the system?</a:t>
            </a:r>
          </a:p>
          <a:p>
            <a:pPr marL="12700" algn="just">
              <a:spcBef>
                <a:spcPts val="100"/>
              </a:spcBef>
              <a:buClr>
                <a:srgbClr val="003399"/>
              </a:buClr>
              <a:tabLst>
                <a:tab pos="469265" algn="l"/>
                <a:tab pos="469900" algn="l"/>
              </a:tabLst>
            </a:pPr>
            <a:r>
              <a:rPr lang="en-US" altLang="ko-KR" sz="2000" b="1" dirty="0">
                <a:latin typeface="Times New Roman" panose="02020603050405020304" pitchFamily="18" charset="0"/>
                <a:cs typeface="Times New Roman" panose="02020603050405020304" pitchFamily="18" charset="0"/>
              </a:rPr>
              <a:t>Solution</a:t>
            </a:r>
            <a:r>
              <a:rPr lang="en-US" altLang="ko-KR" sz="2000" dirty="0">
                <a:latin typeface="Times New Roman" panose="02020603050405020304" pitchFamily="18" charset="0"/>
                <a:cs typeface="Times New Roman" panose="02020603050405020304" pitchFamily="18" charset="0"/>
              </a:rPr>
              <a:t>: </a:t>
            </a:r>
          </a:p>
          <a:p>
            <a:pPr marL="12700" algn="just">
              <a:spcBef>
                <a:spcPts val="100"/>
              </a:spcBef>
              <a:buClr>
                <a:srgbClr val="003399"/>
              </a:buClr>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endParaRPr lang="en-US" altLang="ko-KR" sz="2000" b="1" u="sng" dirty="0">
              <a:latin typeface="Times New Roman" panose="02020603050405020304" pitchFamily="18" charset="0"/>
              <a:cs typeface="Times New Roman" panose="02020603050405020304" pitchFamily="18" charset="0"/>
            </a:endParaRPr>
          </a:p>
        </p:txBody>
      </p:sp>
      <p:sp>
        <p:nvSpPr>
          <p:cNvPr id="58" name="object 58"/>
          <p:cNvSpPr txBox="1"/>
          <p:nvPr/>
        </p:nvSpPr>
        <p:spPr>
          <a:xfrm>
            <a:off x="8967554" y="6388280"/>
            <a:ext cx="110489" cy="196215"/>
          </a:xfrm>
          <a:prstGeom prst="rect">
            <a:avLst/>
          </a:prstGeom>
        </p:spPr>
        <p:txBody>
          <a:bodyPr vert="horz" wrap="square" lIns="0" tIns="0" rIns="0" bIns="0" rtlCol="0">
            <a:spAutoFit/>
          </a:bodyPr>
          <a:lstStyle/>
          <a:p>
            <a:pPr marL="12700">
              <a:lnSpc>
                <a:spcPts val="1425"/>
              </a:lnSpc>
            </a:pPr>
            <a:r>
              <a:rPr sz="1200" spc="-5" dirty="0">
                <a:solidFill>
                  <a:srgbClr val="FFFFFF"/>
                </a:solidFill>
                <a:latin typeface="Arial"/>
                <a:cs typeface="Arial"/>
              </a:rPr>
              <a:t>5</a:t>
            </a:r>
            <a:endParaRPr sz="1200">
              <a:latin typeface="Arial"/>
              <a:cs typeface="Arial"/>
            </a:endParaRPr>
          </a:p>
        </p:txBody>
      </p:sp>
      <p:sp>
        <p:nvSpPr>
          <p:cNvPr id="92" name="Rectangle 43">
            <a:extLst>
              <a:ext uri="{FF2B5EF4-FFF2-40B4-BE49-F238E27FC236}">
                <a16:creationId xmlns:a16="http://schemas.microsoft.com/office/drawing/2014/main" id="{4C10D3E4-1AD2-3AE4-3F80-965C932CF115}"/>
              </a:ext>
            </a:extLst>
          </p:cNvPr>
          <p:cNvSpPr>
            <a:spLocks noChangeArrowheads="1"/>
          </p:cNvSpPr>
          <p:nvPr/>
        </p:nvSpPr>
        <p:spPr bwMode="auto">
          <a:xfrm>
            <a:off x="4125913" y="6015657"/>
            <a:ext cx="26670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  </a:t>
            </a:r>
          </a:p>
        </p:txBody>
      </p:sp>
      <p:pic>
        <p:nvPicPr>
          <p:cNvPr id="3" name="Picture 2">
            <a:extLst>
              <a:ext uri="{FF2B5EF4-FFF2-40B4-BE49-F238E27FC236}">
                <a16:creationId xmlns:a16="http://schemas.microsoft.com/office/drawing/2014/main" id="{5D5C124D-05BE-3D96-0848-DA1B7C94DC10}"/>
              </a:ext>
            </a:extLst>
          </p:cNvPr>
          <p:cNvPicPr>
            <a:picLocks noChangeAspect="1"/>
          </p:cNvPicPr>
          <p:nvPr/>
        </p:nvPicPr>
        <p:blipFill>
          <a:blip r:embed="rId2"/>
          <a:stretch>
            <a:fillRect/>
          </a:stretch>
        </p:blipFill>
        <p:spPr>
          <a:xfrm>
            <a:off x="497023" y="2599504"/>
            <a:ext cx="8149953" cy="1718979"/>
          </a:xfrm>
          <a:prstGeom prst="rect">
            <a:avLst/>
          </a:prstGeom>
        </p:spPr>
      </p:pic>
    </p:spTree>
    <p:extLst>
      <p:ext uri="{BB962C8B-B14F-4D97-AF65-F5344CB8AC3E}">
        <p14:creationId xmlns:p14="http://schemas.microsoft.com/office/powerpoint/2010/main" val="1495624603"/>
      </p:ext>
    </p:extLst>
  </p:cSld>
  <p:clrMapOvr>
    <a:masterClrMapping/>
  </p:clrMapOvr>
  <p:transition spd="slow">
    <p:wheel spokes="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660" y="2204864"/>
            <a:ext cx="8229600" cy="2000264"/>
          </a:xfrm>
          <a:solidFill>
            <a:srgbClr val="7030A0"/>
          </a:solidFill>
          <a:ln>
            <a:solidFill>
              <a:srgbClr val="00B0F0"/>
            </a:solidFill>
          </a:ln>
          <a:scene3d>
            <a:camera prst="perspectiveRelaxedModerately"/>
            <a:lightRig rig="threePt" dir="t"/>
          </a:scene3d>
        </p:spPr>
        <p:txBody>
          <a:bodyPr>
            <a:normAutofit/>
          </a:bodyPr>
          <a:lstStyle/>
          <a:p>
            <a:r>
              <a:rPr lang="en-US" sz="9600" b="1" dirty="0"/>
              <a:t>THANK YOU</a:t>
            </a:r>
            <a:endParaRPr lang="en-IN" sz="9600" dirty="0"/>
          </a:p>
        </p:txBody>
      </p:sp>
      <p:sp>
        <p:nvSpPr>
          <p:cNvPr id="4" name="Date Placeholder 3"/>
          <p:cNvSpPr>
            <a:spLocks noGrp="1"/>
          </p:cNvSpPr>
          <p:nvPr>
            <p:ph type="dt" sz="half" idx="10"/>
          </p:nvPr>
        </p:nvSpPr>
        <p:spPr/>
        <p:txBody>
          <a:bodyPr/>
          <a:lstStyle/>
          <a:p>
            <a:fld id="{DF86FAEA-B3F2-4ABC-A174-3A2D54E5B3AD}" type="datetime1">
              <a:rPr lang="en-US" smtClean="0"/>
              <a:pPr/>
              <a:t>11/28/2023</a:t>
            </a:fld>
            <a:endParaRPr lang="en-IN" dirty="0"/>
          </a:p>
        </p:txBody>
      </p:sp>
      <p:sp>
        <p:nvSpPr>
          <p:cNvPr id="5" name="Slide Number Placeholder 4"/>
          <p:cNvSpPr>
            <a:spLocks noGrp="1"/>
          </p:cNvSpPr>
          <p:nvPr>
            <p:ph type="sldNum" sz="quarter" idx="12"/>
          </p:nvPr>
        </p:nvSpPr>
        <p:spPr/>
        <p:txBody>
          <a:bodyPr/>
          <a:lstStyle/>
          <a:p>
            <a:fld id="{F3A22955-D398-4A29-BDBA-2B6134FB058B}" type="slidenum">
              <a:rPr lang="en-IN" smtClean="0"/>
              <a:pPr/>
              <a:t>31</a:t>
            </a:fld>
            <a:endParaRPr lang="en-IN" dirty="0"/>
          </a:p>
        </p:txBody>
      </p:sp>
    </p:spTree>
    <p:extLst>
      <p:ext uri="{BB962C8B-B14F-4D97-AF65-F5344CB8AC3E}">
        <p14:creationId xmlns:p14="http://schemas.microsoft.com/office/powerpoint/2010/main" val="3705824125"/>
      </p:ext>
    </p:extLst>
  </p:cSld>
  <p:clrMapOvr>
    <a:masterClrMapping/>
  </p:clrMapOvr>
  <p:transition>
    <p:comb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1520" y="200696"/>
            <a:ext cx="8716034" cy="3172663"/>
          </a:xfrm>
          <a:prstGeom prst="rect">
            <a:avLst/>
          </a:prstGeom>
        </p:spPr>
        <p:txBody>
          <a:bodyPr vert="horz" wrap="square" lIns="0" tIns="12700" rIns="0" bIns="0" rtlCol="0">
            <a:spAutoFit/>
          </a:bodyPr>
          <a:lstStyle/>
          <a:p>
            <a:pPr marL="12700" algn="just">
              <a:spcBef>
                <a:spcPts val="100"/>
              </a:spcBef>
              <a:buClr>
                <a:srgbClr val="003399"/>
              </a:buClr>
              <a:tabLst>
                <a:tab pos="469265" algn="l"/>
                <a:tab pos="469900" algn="l"/>
              </a:tabLst>
            </a:pPr>
            <a:r>
              <a:rPr lang="en-US" sz="2200" b="1" dirty="0">
                <a:solidFill>
                  <a:srgbClr val="3333FF"/>
                </a:solidFill>
                <a:latin typeface="Times New Roman" panose="02020603050405020304" pitchFamily="18" charset="0"/>
                <a:cs typeface="Times New Roman" panose="02020603050405020304" pitchFamily="18" charset="0"/>
              </a:rPr>
              <a:t>RAM Chips:</a:t>
            </a:r>
          </a:p>
          <a:p>
            <a:pPr marL="355600" indent="-342900" algn="just">
              <a:spcBef>
                <a:spcPts val="100"/>
              </a:spcBef>
              <a:buClr>
                <a:srgbClr val="003399"/>
              </a:buClr>
              <a:buFont typeface="Wingdings" panose="05000000000000000000" pitchFamily="2" charset="2"/>
              <a:buChar char="Ø"/>
              <a:tabLst>
                <a:tab pos="469265" algn="l"/>
                <a:tab pos="469900" algn="l"/>
              </a:tabLst>
            </a:pPr>
            <a:r>
              <a:rPr lang="en-US" altLang="en-US" sz="2000" dirty="0">
                <a:solidFill>
                  <a:srgbClr val="333333"/>
                </a:solidFill>
                <a:latin typeface="Times New Roman" panose="02020603050405020304" pitchFamily="18" charset="0"/>
                <a:cs typeface="Times New Roman" panose="02020603050405020304" pitchFamily="18" charset="0"/>
              </a:rPr>
              <a:t>The common feature is a bidirectional data bus that allows the transfer of data either from memory to CPU during a read operation, or from CPU to memory during a write operation.</a:t>
            </a:r>
          </a:p>
          <a:p>
            <a:pPr marL="355600" indent="-342900" algn="just">
              <a:spcBef>
                <a:spcPts val="100"/>
              </a:spcBef>
              <a:buClr>
                <a:srgbClr val="003399"/>
              </a:buClr>
              <a:buFont typeface="Wingdings" panose="05000000000000000000" pitchFamily="2" charset="2"/>
              <a:buChar char="Ø"/>
              <a:tabLst>
                <a:tab pos="469265" algn="l"/>
                <a:tab pos="469900" algn="l"/>
              </a:tabLst>
            </a:pPr>
            <a:r>
              <a:rPr lang="en-US" altLang="en-US" sz="2000" dirty="0">
                <a:solidFill>
                  <a:srgbClr val="333333"/>
                </a:solidFill>
                <a:latin typeface="Times New Roman" panose="02020603050405020304" pitchFamily="18" charset="0"/>
                <a:cs typeface="Times New Roman" panose="02020603050405020304" pitchFamily="18" charset="0"/>
              </a:rPr>
              <a:t>A bidirectional bus can be constructed with three-state buffers. A three-state buffer output can be placed in one of three possible states: a signal equivalent to logic 1, a signal equivalent to logic 0, or a high impedance state.</a:t>
            </a:r>
          </a:p>
          <a:p>
            <a:pPr marL="355600" indent="-342900" algn="just">
              <a:spcBef>
                <a:spcPts val="100"/>
              </a:spcBef>
              <a:buClr>
                <a:srgbClr val="003399"/>
              </a:buClr>
              <a:buFont typeface="Wingdings" panose="05000000000000000000" pitchFamily="2" charset="2"/>
              <a:buChar char="Ø"/>
              <a:tabLst>
                <a:tab pos="469265" algn="l"/>
                <a:tab pos="469900" algn="l"/>
              </a:tabLst>
            </a:pPr>
            <a:r>
              <a:rPr lang="en-US" altLang="en-US" sz="2000" dirty="0">
                <a:solidFill>
                  <a:srgbClr val="333333"/>
                </a:solidFill>
                <a:latin typeface="Times New Roman" panose="02020603050405020304" pitchFamily="18" charset="0"/>
                <a:cs typeface="Times New Roman" panose="02020603050405020304" pitchFamily="18" charset="0"/>
              </a:rPr>
              <a:t>The high impedance state behaves like an open circuit, which means that the output does not carry a signal and has no logic significance. (</a:t>
            </a:r>
            <a:r>
              <a:rPr lang="en-US" altLang="en-US" sz="2000" dirty="0" err="1">
                <a:solidFill>
                  <a:srgbClr val="333333"/>
                </a:solidFill>
                <a:latin typeface="Times New Roman" panose="02020603050405020304" pitchFamily="18" charset="0"/>
                <a:cs typeface="Times New Roman" panose="02020603050405020304" pitchFamily="18" charset="0"/>
              </a:rPr>
              <a:t>Inhibit:unable</a:t>
            </a:r>
            <a:r>
              <a:rPr lang="en-US" altLang="en-US" sz="2000" dirty="0">
                <a:solidFill>
                  <a:srgbClr val="333333"/>
                </a:solidFill>
                <a:latin typeface="Times New Roman" panose="02020603050405020304" pitchFamily="18" charset="0"/>
                <a:cs typeface="Times New Roman" panose="02020603050405020304" pitchFamily="18" charset="0"/>
              </a:rPr>
              <a:t> to act)</a:t>
            </a:r>
          </a:p>
          <a:p>
            <a:pPr marL="355600" indent="-342900" algn="just">
              <a:spcBef>
                <a:spcPts val="100"/>
              </a:spcBef>
              <a:buClr>
                <a:srgbClr val="003399"/>
              </a:buClr>
              <a:buFont typeface="Wingdings" panose="05000000000000000000" pitchFamily="2" charset="2"/>
              <a:buChar char="Ø"/>
              <a:tabLst>
                <a:tab pos="469265" algn="l"/>
                <a:tab pos="469900" algn="l"/>
              </a:tabLst>
            </a:pPr>
            <a:r>
              <a:rPr lang="en-US" altLang="en-US" sz="2000" dirty="0">
                <a:solidFill>
                  <a:srgbClr val="333333"/>
                </a:solidFill>
                <a:latin typeface="Times New Roman" panose="02020603050405020304" pitchFamily="18" charset="0"/>
                <a:cs typeface="Times New Roman" panose="02020603050405020304" pitchFamily="18" charset="0"/>
              </a:rPr>
              <a:t>The capacity of the memory is 128 words of eight bits (one byte) per word.</a:t>
            </a:r>
          </a:p>
        </p:txBody>
      </p:sp>
      <p:sp>
        <p:nvSpPr>
          <p:cNvPr id="58" name="object 58"/>
          <p:cNvSpPr txBox="1"/>
          <p:nvPr/>
        </p:nvSpPr>
        <p:spPr>
          <a:xfrm>
            <a:off x="8967554" y="6388280"/>
            <a:ext cx="110489" cy="196215"/>
          </a:xfrm>
          <a:prstGeom prst="rect">
            <a:avLst/>
          </a:prstGeom>
        </p:spPr>
        <p:txBody>
          <a:bodyPr vert="horz" wrap="square" lIns="0" tIns="0" rIns="0" bIns="0" rtlCol="0">
            <a:spAutoFit/>
          </a:bodyPr>
          <a:lstStyle/>
          <a:p>
            <a:pPr marL="12700">
              <a:lnSpc>
                <a:spcPts val="1425"/>
              </a:lnSpc>
            </a:pPr>
            <a:r>
              <a:rPr sz="1200" spc="-5" dirty="0">
                <a:solidFill>
                  <a:srgbClr val="FFFFFF"/>
                </a:solidFill>
                <a:latin typeface="Arial"/>
                <a:cs typeface="Arial"/>
              </a:rPr>
              <a:t>5</a:t>
            </a:r>
            <a:endParaRPr sz="1200">
              <a:latin typeface="Arial"/>
              <a:cs typeface="Arial"/>
            </a:endParaRPr>
          </a:p>
        </p:txBody>
      </p:sp>
      <p:sp>
        <p:nvSpPr>
          <p:cNvPr id="54" name="Line 6">
            <a:extLst>
              <a:ext uri="{FF2B5EF4-FFF2-40B4-BE49-F238E27FC236}">
                <a16:creationId xmlns:a16="http://schemas.microsoft.com/office/drawing/2014/main" id="{9B9AE10E-D691-0026-27EE-43B291B0700E}"/>
              </a:ext>
            </a:extLst>
          </p:cNvPr>
          <p:cNvSpPr>
            <a:spLocks noChangeShapeType="1"/>
          </p:cNvSpPr>
          <p:nvPr/>
        </p:nvSpPr>
        <p:spPr bwMode="auto">
          <a:xfrm>
            <a:off x="3452813" y="3726896"/>
            <a:ext cx="365125" cy="0"/>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55" name="Rectangle 7">
            <a:extLst>
              <a:ext uri="{FF2B5EF4-FFF2-40B4-BE49-F238E27FC236}">
                <a16:creationId xmlns:a16="http://schemas.microsoft.com/office/drawing/2014/main" id="{0889B41E-FE0D-66DD-D7F1-2B44F8C90D67}"/>
              </a:ext>
            </a:extLst>
          </p:cNvPr>
          <p:cNvSpPr>
            <a:spLocks noChangeArrowheads="1"/>
          </p:cNvSpPr>
          <p:nvPr/>
        </p:nvSpPr>
        <p:spPr bwMode="auto">
          <a:xfrm>
            <a:off x="2292350" y="3604658"/>
            <a:ext cx="1131888"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Chip select 1</a:t>
            </a:r>
          </a:p>
        </p:txBody>
      </p:sp>
      <p:sp>
        <p:nvSpPr>
          <p:cNvPr id="56" name="Line 8">
            <a:extLst>
              <a:ext uri="{FF2B5EF4-FFF2-40B4-BE49-F238E27FC236}">
                <a16:creationId xmlns:a16="http://schemas.microsoft.com/office/drawing/2014/main" id="{172B316B-B3E4-C6A2-6721-F1CC3D807E29}"/>
              </a:ext>
            </a:extLst>
          </p:cNvPr>
          <p:cNvSpPr>
            <a:spLocks noChangeShapeType="1"/>
          </p:cNvSpPr>
          <p:nvPr/>
        </p:nvSpPr>
        <p:spPr bwMode="auto">
          <a:xfrm>
            <a:off x="3452813" y="3925333"/>
            <a:ext cx="365125" cy="0"/>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57" name="Rectangle 9">
            <a:extLst>
              <a:ext uri="{FF2B5EF4-FFF2-40B4-BE49-F238E27FC236}">
                <a16:creationId xmlns:a16="http://schemas.microsoft.com/office/drawing/2014/main" id="{ED7AB08F-76C8-6A7C-468B-4D084AC93134}"/>
              </a:ext>
            </a:extLst>
          </p:cNvPr>
          <p:cNvSpPr>
            <a:spLocks noChangeArrowheads="1"/>
          </p:cNvSpPr>
          <p:nvPr/>
        </p:nvSpPr>
        <p:spPr bwMode="auto">
          <a:xfrm>
            <a:off x="2292350" y="3799921"/>
            <a:ext cx="1131888"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Chip select 2</a:t>
            </a:r>
          </a:p>
        </p:txBody>
      </p:sp>
      <p:sp>
        <p:nvSpPr>
          <p:cNvPr id="59" name="Line 10">
            <a:extLst>
              <a:ext uri="{FF2B5EF4-FFF2-40B4-BE49-F238E27FC236}">
                <a16:creationId xmlns:a16="http://schemas.microsoft.com/office/drawing/2014/main" id="{21BB6FA4-F549-4701-4919-C27AEFC32A8F}"/>
              </a:ext>
            </a:extLst>
          </p:cNvPr>
          <p:cNvSpPr>
            <a:spLocks noChangeShapeType="1"/>
          </p:cNvSpPr>
          <p:nvPr/>
        </p:nvSpPr>
        <p:spPr bwMode="auto">
          <a:xfrm>
            <a:off x="3452813" y="4120596"/>
            <a:ext cx="365125" cy="0"/>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60" name="Line 11">
            <a:extLst>
              <a:ext uri="{FF2B5EF4-FFF2-40B4-BE49-F238E27FC236}">
                <a16:creationId xmlns:a16="http://schemas.microsoft.com/office/drawing/2014/main" id="{0B6C13D8-6D07-97E6-5067-1076D2FFF928}"/>
              </a:ext>
            </a:extLst>
          </p:cNvPr>
          <p:cNvSpPr>
            <a:spLocks noChangeShapeType="1"/>
          </p:cNvSpPr>
          <p:nvPr/>
        </p:nvSpPr>
        <p:spPr bwMode="auto">
          <a:xfrm>
            <a:off x="3452813" y="4317446"/>
            <a:ext cx="365125" cy="0"/>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61" name="Line 12">
            <a:extLst>
              <a:ext uri="{FF2B5EF4-FFF2-40B4-BE49-F238E27FC236}">
                <a16:creationId xmlns:a16="http://schemas.microsoft.com/office/drawing/2014/main" id="{A1915840-47CE-A366-35B5-BAC210ED0EBD}"/>
              </a:ext>
            </a:extLst>
          </p:cNvPr>
          <p:cNvSpPr>
            <a:spLocks noChangeShapeType="1"/>
          </p:cNvSpPr>
          <p:nvPr/>
        </p:nvSpPr>
        <p:spPr bwMode="auto">
          <a:xfrm>
            <a:off x="3452813" y="4512708"/>
            <a:ext cx="365125" cy="0"/>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62" name="Rectangle 13">
            <a:extLst>
              <a:ext uri="{FF2B5EF4-FFF2-40B4-BE49-F238E27FC236}">
                <a16:creationId xmlns:a16="http://schemas.microsoft.com/office/drawing/2014/main" id="{140E9E46-2C74-7D2F-E16D-535C9AACA7F2}"/>
              </a:ext>
            </a:extLst>
          </p:cNvPr>
          <p:cNvSpPr>
            <a:spLocks noChangeArrowheads="1"/>
          </p:cNvSpPr>
          <p:nvPr/>
        </p:nvSpPr>
        <p:spPr bwMode="auto">
          <a:xfrm>
            <a:off x="2830513" y="3996771"/>
            <a:ext cx="557212"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Read</a:t>
            </a:r>
          </a:p>
        </p:txBody>
      </p:sp>
      <p:sp>
        <p:nvSpPr>
          <p:cNvPr id="63" name="Rectangle 14">
            <a:extLst>
              <a:ext uri="{FF2B5EF4-FFF2-40B4-BE49-F238E27FC236}">
                <a16:creationId xmlns:a16="http://schemas.microsoft.com/office/drawing/2014/main" id="{A233C19E-6FB9-1D62-E20D-31EEDF504131}"/>
              </a:ext>
            </a:extLst>
          </p:cNvPr>
          <p:cNvSpPr>
            <a:spLocks noChangeArrowheads="1"/>
          </p:cNvSpPr>
          <p:nvPr/>
        </p:nvSpPr>
        <p:spPr bwMode="auto">
          <a:xfrm>
            <a:off x="2830513" y="4192033"/>
            <a:ext cx="565150"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Write</a:t>
            </a:r>
          </a:p>
        </p:txBody>
      </p:sp>
      <p:sp>
        <p:nvSpPr>
          <p:cNvPr id="64" name="Rectangle 15">
            <a:extLst>
              <a:ext uri="{FF2B5EF4-FFF2-40B4-BE49-F238E27FC236}">
                <a16:creationId xmlns:a16="http://schemas.microsoft.com/office/drawing/2014/main" id="{28F51392-F223-951A-DBB5-3CD241720744}"/>
              </a:ext>
            </a:extLst>
          </p:cNvPr>
          <p:cNvSpPr>
            <a:spLocks noChangeArrowheads="1"/>
          </p:cNvSpPr>
          <p:nvPr/>
        </p:nvSpPr>
        <p:spPr bwMode="auto">
          <a:xfrm>
            <a:off x="2292350" y="4387296"/>
            <a:ext cx="1139825"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dirty="0">
                <a:solidFill>
                  <a:srgbClr val="000000"/>
                </a:solidFill>
                <a:latin typeface="+mn-lt"/>
              </a:rPr>
              <a:t>7-bit address</a:t>
            </a:r>
          </a:p>
        </p:txBody>
      </p:sp>
      <p:sp>
        <p:nvSpPr>
          <p:cNvPr id="65" name="Rectangle 16">
            <a:extLst>
              <a:ext uri="{FF2B5EF4-FFF2-40B4-BE49-F238E27FC236}">
                <a16:creationId xmlns:a16="http://schemas.microsoft.com/office/drawing/2014/main" id="{2BB8B9BF-53F7-A3EB-CCD0-AC157E776E71}"/>
              </a:ext>
            </a:extLst>
          </p:cNvPr>
          <p:cNvSpPr>
            <a:spLocks noChangeArrowheads="1"/>
          </p:cNvSpPr>
          <p:nvPr/>
        </p:nvSpPr>
        <p:spPr bwMode="auto">
          <a:xfrm>
            <a:off x="3813175" y="3604658"/>
            <a:ext cx="481013"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CS1</a:t>
            </a:r>
          </a:p>
        </p:txBody>
      </p:sp>
      <p:sp>
        <p:nvSpPr>
          <p:cNvPr id="66" name="Rectangle 17">
            <a:extLst>
              <a:ext uri="{FF2B5EF4-FFF2-40B4-BE49-F238E27FC236}">
                <a16:creationId xmlns:a16="http://schemas.microsoft.com/office/drawing/2014/main" id="{640C43B9-EF59-1874-BBD7-B62819E809C6}"/>
              </a:ext>
            </a:extLst>
          </p:cNvPr>
          <p:cNvSpPr>
            <a:spLocks noChangeArrowheads="1"/>
          </p:cNvSpPr>
          <p:nvPr/>
        </p:nvSpPr>
        <p:spPr bwMode="auto">
          <a:xfrm>
            <a:off x="3813175" y="3799921"/>
            <a:ext cx="481013"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CS2</a:t>
            </a:r>
          </a:p>
        </p:txBody>
      </p:sp>
      <p:sp>
        <p:nvSpPr>
          <p:cNvPr id="67" name="Rectangle 18">
            <a:extLst>
              <a:ext uri="{FF2B5EF4-FFF2-40B4-BE49-F238E27FC236}">
                <a16:creationId xmlns:a16="http://schemas.microsoft.com/office/drawing/2014/main" id="{0CD1E0A6-2803-5C79-016D-BB5353CC830F}"/>
              </a:ext>
            </a:extLst>
          </p:cNvPr>
          <p:cNvSpPr>
            <a:spLocks noChangeArrowheads="1"/>
          </p:cNvSpPr>
          <p:nvPr/>
        </p:nvSpPr>
        <p:spPr bwMode="auto">
          <a:xfrm>
            <a:off x="3813175" y="3996771"/>
            <a:ext cx="403225"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RD</a:t>
            </a:r>
          </a:p>
        </p:txBody>
      </p:sp>
      <p:sp>
        <p:nvSpPr>
          <p:cNvPr id="68" name="Rectangle 19">
            <a:extLst>
              <a:ext uri="{FF2B5EF4-FFF2-40B4-BE49-F238E27FC236}">
                <a16:creationId xmlns:a16="http://schemas.microsoft.com/office/drawing/2014/main" id="{3CEF4181-5E7F-3D80-5D1B-97AE2B2B75EA}"/>
              </a:ext>
            </a:extLst>
          </p:cNvPr>
          <p:cNvSpPr>
            <a:spLocks noChangeArrowheads="1"/>
          </p:cNvSpPr>
          <p:nvPr/>
        </p:nvSpPr>
        <p:spPr bwMode="auto">
          <a:xfrm>
            <a:off x="3813175" y="4192033"/>
            <a:ext cx="439738"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WR</a:t>
            </a:r>
          </a:p>
        </p:txBody>
      </p:sp>
      <p:sp>
        <p:nvSpPr>
          <p:cNvPr id="69" name="Rectangle 20">
            <a:extLst>
              <a:ext uri="{FF2B5EF4-FFF2-40B4-BE49-F238E27FC236}">
                <a16:creationId xmlns:a16="http://schemas.microsoft.com/office/drawing/2014/main" id="{C00D06F4-6B37-3C97-16C1-23A8706CC5B7}"/>
              </a:ext>
            </a:extLst>
          </p:cNvPr>
          <p:cNvSpPr>
            <a:spLocks noChangeArrowheads="1"/>
          </p:cNvSpPr>
          <p:nvPr/>
        </p:nvSpPr>
        <p:spPr bwMode="auto">
          <a:xfrm>
            <a:off x="3829050" y="4387296"/>
            <a:ext cx="531813"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dirty="0">
                <a:solidFill>
                  <a:srgbClr val="000000"/>
                </a:solidFill>
                <a:latin typeface="+mn-lt"/>
              </a:rPr>
              <a:t>AD 7</a:t>
            </a:r>
          </a:p>
        </p:txBody>
      </p:sp>
      <p:sp>
        <p:nvSpPr>
          <p:cNvPr id="70" name="Rectangle 21">
            <a:extLst>
              <a:ext uri="{FF2B5EF4-FFF2-40B4-BE49-F238E27FC236}">
                <a16:creationId xmlns:a16="http://schemas.microsoft.com/office/drawing/2014/main" id="{FE693137-4841-DE84-AF51-0F300C698B88}"/>
              </a:ext>
            </a:extLst>
          </p:cNvPr>
          <p:cNvSpPr>
            <a:spLocks noChangeArrowheads="1"/>
          </p:cNvSpPr>
          <p:nvPr/>
        </p:nvSpPr>
        <p:spPr bwMode="auto">
          <a:xfrm>
            <a:off x="4449763" y="3926921"/>
            <a:ext cx="69373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128 x 8</a:t>
            </a:r>
          </a:p>
          <a:p>
            <a:pPr algn="ctr" defTabSz="762000" eaLnBrk="1">
              <a:lnSpc>
                <a:spcPct val="90000"/>
              </a:lnSpc>
              <a:defRPr/>
            </a:pPr>
            <a:endParaRPr lang="en-US" altLang="ko-KR" sz="1200" b="1">
              <a:solidFill>
                <a:srgbClr val="000000"/>
              </a:solidFill>
              <a:latin typeface="+mn-lt"/>
            </a:endParaRPr>
          </a:p>
        </p:txBody>
      </p:sp>
      <p:sp>
        <p:nvSpPr>
          <p:cNvPr id="71" name="Rectangle 22">
            <a:extLst>
              <a:ext uri="{FF2B5EF4-FFF2-40B4-BE49-F238E27FC236}">
                <a16:creationId xmlns:a16="http://schemas.microsoft.com/office/drawing/2014/main" id="{583E34A1-736F-6F73-8444-B1648FF9012A}"/>
              </a:ext>
            </a:extLst>
          </p:cNvPr>
          <p:cNvSpPr>
            <a:spLocks noChangeArrowheads="1"/>
          </p:cNvSpPr>
          <p:nvPr/>
        </p:nvSpPr>
        <p:spPr bwMode="auto">
          <a:xfrm>
            <a:off x="4541838" y="4087258"/>
            <a:ext cx="531812"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RAM</a:t>
            </a:r>
          </a:p>
        </p:txBody>
      </p:sp>
      <p:sp>
        <p:nvSpPr>
          <p:cNvPr id="72" name="Rectangle 23">
            <a:extLst>
              <a:ext uri="{FF2B5EF4-FFF2-40B4-BE49-F238E27FC236}">
                <a16:creationId xmlns:a16="http://schemas.microsoft.com/office/drawing/2014/main" id="{71D558BE-4837-55C9-6675-77DDFC215639}"/>
              </a:ext>
            </a:extLst>
          </p:cNvPr>
          <p:cNvSpPr>
            <a:spLocks noChangeArrowheads="1"/>
          </p:cNvSpPr>
          <p:nvPr/>
        </p:nvSpPr>
        <p:spPr bwMode="auto">
          <a:xfrm>
            <a:off x="3803650" y="3537983"/>
            <a:ext cx="1536700" cy="1146175"/>
          </a:xfrm>
          <a:prstGeom prst="rect">
            <a:avLst/>
          </a:prstGeom>
          <a:noFill/>
          <a:ln w="25400">
            <a:solidFill>
              <a:srgbClr val="000000"/>
            </a:solidFill>
            <a:miter lim="800000"/>
            <a:headEnd/>
            <a:tailEnd/>
          </a:ln>
          <a:effectLst/>
        </p:spPr>
        <p:txBody>
          <a:bodyPr wrap="none" anchor="ctr"/>
          <a:lstStyle/>
          <a:p>
            <a:pPr algn="ctr">
              <a:defRPr/>
            </a:pPr>
            <a:endParaRPr lang="en-US" b="1">
              <a:latin typeface="+mn-lt"/>
            </a:endParaRPr>
          </a:p>
        </p:txBody>
      </p:sp>
      <p:sp>
        <p:nvSpPr>
          <p:cNvPr id="73" name="Arc 24">
            <a:extLst>
              <a:ext uri="{FF2B5EF4-FFF2-40B4-BE49-F238E27FC236}">
                <a16:creationId xmlns:a16="http://schemas.microsoft.com/office/drawing/2014/main" id="{FCF2D357-8C10-CE06-36D6-A7C938785E70}"/>
              </a:ext>
            </a:extLst>
          </p:cNvPr>
          <p:cNvSpPr>
            <a:spLocks/>
          </p:cNvSpPr>
          <p:nvPr/>
        </p:nvSpPr>
        <p:spPr bwMode="auto">
          <a:xfrm>
            <a:off x="5921375" y="4065033"/>
            <a:ext cx="128588" cy="8890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pPr algn="ctr">
              <a:defRPr/>
            </a:pPr>
            <a:endParaRPr lang="en-US" b="1">
              <a:latin typeface="+mn-lt"/>
            </a:endParaRPr>
          </a:p>
        </p:txBody>
      </p:sp>
      <p:sp>
        <p:nvSpPr>
          <p:cNvPr id="74" name="Arc 25">
            <a:extLst>
              <a:ext uri="{FF2B5EF4-FFF2-40B4-BE49-F238E27FC236}">
                <a16:creationId xmlns:a16="http://schemas.microsoft.com/office/drawing/2014/main" id="{9443AE31-C066-0B1C-1039-B7C587FF7B13}"/>
              </a:ext>
            </a:extLst>
          </p:cNvPr>
          <p:cNvSpPr>
            <a:spLocks/>
          </p:cNvSpPr>
          <p:nvPr/>
        </p:nvSpPr>
        <p:spPr bwMode="auto">
          <a:xfrm>
            <a:off x="5360988" y="4065033"/>
            <a:ext cx="127000" cy="88900"/>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w="25400" cap="rnd">
            <a:noFill/>
            <a:round/>
            <a:headEnd/>
            <a:tailEnd/>
          </a:ln>
          <a:effectLst/>
        </p:spPr>
        <p:txBody>
          <a:bodyPr wrap="none" anchor="ctr"/>
          <a:lstStyle/>
          <a:p>
            <a:pPr algn="ctr">
              <a:defRPr/>
            </a:pPr>
            <a:endParaRPr lang="en-US" b="1">
              <a:latin typeface="+mn-lt"/>
            </a:endParaRPr>
          </a:p>
        </p:txBody>
      </p:sp>
      <p:sp>
        <p:nvSpPr>
          <p:cNvPr id="75" name="Line 26">
            <a:extLst>
              <a:ext uri="{FF2B5EF4-FFF2-40B4-BE49-F238E27FC236}">
                <a16:creationId xmlns:a16="http://schemas.microsoft.com/office/drawing/2014/main" id="{24030350-F2CA-E2FA-6623-E86F73962516}"/>
              </a:ext>
            </a:extLst>
          </p:cNvPr>
          <p:cNvSpPr>
            <a:spLocks noChangeShapeType="1"/>
          </p:cNvSpPr>
          <p:nvPr/>
        </p:nvSpPr>
        <p:spPr bwMode="auto">
          <a:xfrm>
            <a:off x="5475288" y="4112658"/>
            <a:ext cx="446087" cy="0"/>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76" name="Rectangle 27">
            <a:extLst>
              <a:ext uri="{FF2B5EF4-FFF2-40B4-BE49-F238E27FC236}">
                <a16:creationId xmlns:a16="http://schemas.microsoft.com/office/drawing/2014/main" id="{7F743E29-8B06-3D7F-7222-CC8FDEDA2509}"/>
              </a:ext>
            </a:extLst>
          </p:cNvPr>
          <p:cNvSpPr>
            <a:spLocks noChangeArrowheads="1"/>
          </p:cNvSpPr>
          <p:nvPr/>
        </p:nvSpPr>
        <p:spPr bwMode="auto">
          <a:xfrm>
            <a:off x="6038850" y="3996771"/>
            <a:ext cx="1184275"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dirty="0">
                <a:solidFill>
                  <a:srgbClr val="000000"/>
                </a:solidFill>
                <a:latin typeface="+mn-lt"/>
              </a:rPr>
              <a:t>8-bit data bus</a:t>
            </a:r>
          </a:p>
        </p:txBody>
      </p:sp>
      <p:sp>
        <p:nvSpPr>
          <p:cNvPr id="77" name="Line 28">
            <a:extLst>
              <a:ext uri="{FF2B5EF4-FFF2-40B4-BE49-F238E27FC236}">
                <a16:creationId xmlns:a16="http://schemas.microsoft.com/office/drawing/2014/main" id="{111ED43D-D3BF-EAAB-18BA-D778A66B82F6}"/>
              </a:ext>
            </a:extLst>
          </p:cNvPr>
          <p:cNvSpPr>
            <a:spLocks noChangeShapeType="1"/>
          </p:cNvSpPr>
          <p:nvPr/>
        </p:nvSpPr>
        <p:spPr bwMode="auto">
          <a:xfrm>
            <a:off x="3911600" y="3820558"/>
            <a:ext cx="282575" cy="0"/>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78" name="Rectangle 29">
            <a:extLst>
              <a:ext uri="{FF2B5EF4-FFF2-40B4-BE49-F238E27FC236}">
                <a16:creationId xmlns:a16="http://schemas.microsoft.com/office/drawing/2014/main" id="{61461108-119F-8CC6-8BB8-8EE2A2E25C7C}"/>
              </a:ext>
            </a:extLst>
          </p:cNvPr>
          <p:cNvSpPr>
            <a:spLocks noChangeArrowheads="1"/>
          </p:cNvSpPr>
          <p:nvPr/>
        </p:nvSpPr>
        <p:spPr bwMode="auto">
          <a:xfrm>
            <a:off x="2401888" y="5115958"/>
            <a:ext cx="1733550"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CS1  CS2     RD    WR</a:t>
            </a:r>
          </a:p>
          <a:p>
            <a:pPr algn="ctr" defTabSz="762000" eaLnBrk="1">
              <a:lnSpc>
                <a:spcPct val="90000"/>
              </a:lnSpc>
              <a:defRPr/>
            </a:pPr>
            <a:endParaRPr lang="en-US" altLang="ko-KR" sz="1200" b="1">
              <a:solidFill>
                <a:srgbClr val="000000"/>
              </a:solidFill>
              <a:latin typeface="+mn-lt"/>
            </a:endParaRPr>
          </a:p>
        </p:txBody>
      </p:sp>
      <p:sp>
        <p:nvSpPr>
          <p:cNvPr id="79" name="Rectangle 30">
            <a:extLst>
              <a:ext uri="{FF2B5EF4-FFF2-40B4-BE49-F238E27FC236}">
                <a16:creationId xmlns:a16="http://schemas.microsoft.com/office/drawing/2014/main" id="{020BA495-9EF1-A766-6170-BA766F716F62}"/>
              </a:ext>
            </a:extLst>
          </p:cNvPr>
          <p:cNvSpPr>
            <a:spLocks noChangeArrowheads="1"/>
          </p:cNvSpPr>
          <p:nvPr/>
        </p:nvSpPr>
        <p:spPr bwMode="auto">
          <a:xfrm>
            <a:off x="2373313" y="5335033"/>
            <a:ext cx="169068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   0        0        x        x</a:t>
            </a:r>
          </a:p>
          <a:p>
            <a:pPr algn="ctr" defTabSz="762000" eaLnBrk="1">
              <a:lnSpc>
                <a:spcPct val="90000"/>
              </a:lnSpc>
              <a:defRPr/>
            </a:pPr>
            <a:endParaRPr lang="en-US" altLang="ko-KR" sz="1200" b="1">
              <a:solidFill>
                <a:srgbClr val="000000"/>
              </a:solidFill>
              <a:latin typeface="+mn-lt"/>
            </a:endParaRPr>
          </a:p>
        </p:txBody>
      </p:sp>
      <p:sp>
        <p:nvSpPr>
          <p:cNvPr id="80" name="Rectangle 31">
            <a:extLst>
              <a:ext uri="{FF2B5EF4-FFF2-40B4-BE49-F238E27FC236}">
                <a16:creationId xmlns:a16="http://schemas.microsoft.com/office/drawing/2014/main" id="{DE6D18A1-FA93-1EF9-BCD2-DCF02FB2E6A9}"/>
              </a:ext>
            </a:extLst>
          </p:cNvPr>
          <p:cNvSpPr>
            <a:spLocks noChangeArrowheads="1"/>
          </p:cNvSpPr>
          <p:nvPr/>
        </p:nvSpPr>
        <p:spPr bwMode="auto">
          <a:xfrm>
            <a:off x="2373313" y="5495371"/>
            <a:ext cx="169068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   0        1        x        x</a:t>
            </a:r>
          </a:p>
          <a:p>
            <a:pPr algn="ctr" defTabSz="762000" eaLnBrk="1">
              <a:lnSpc>
                <a:spcPct val="90000"/>
              </a:lnSpc>
              <a:defRPr/>
            </a:pPr>
            <a:endParaRPr lang="en-US" altLang="ko-KR" sz="1200" b="1">
              <a:solidFill>
                <a:srgbClr val="000000"/>
              </a:solidFill>
              <a:latin typeface="+mn-lt"/>
            </a:endParaRPr>
          </a:p>
        </p:txBody>
      </p:sp>
      <p:sp>
        <p:nvSpPr>
          <p:cNvPr id="81" name="Rectangle 32">
            <a:extLst>
              <a:ext uri="{FF2B5EF4-FFF2-40B4-BE49-F238E27FC236}">
                <a16:creationId xmlns:a16="http://schemas.microsoft.com/office/drawing/2014/main" id="{F670F6A2-0AA4-6CA6-D9FE-6754AA587D46}"/>
              </a:ext>
            </a:extLst>
          </p:cNvPr>
          <p:cNvSpPr>
            <a:spLocks noChangeArrowheads="1"/>
          </p:cNvSpPr>
          <p:nvPr/>
        </p:nvSpPr>
        <p:spPr bwMode="auto">
          <a:xfrm>
            <a:off x="2373313" y="5658883"/>
            <a:ext cx="169068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   1        0        0        0</a:t>
            </a:r>
          </a:p>
          <a:p>
            <a:pPr algn="ctr" defTabSz="762000" eaLnBrk="1">
              <a:lnSpc>
                <a:spcPct val="90000"/>
              </a:lnSpc>
              <a:defRPr/>
            </a:pPr>
            <a:endParaRPr lang="en-US" altLang="ko-KR" sz="1200" b="1">
              <a:solidFill>
                <a:srgbClr val="000000"/>
              </a:solidFill>
              <a:latin typeface="+mn-lt"/>
            </a:endParaRPr>
          </a:p>
        </p:txBody>
      </p:sp>
      <p:sp>
        <p:nvSpPr>
          <p:cNvPr id="82" name="Rectangle 33">
            <a:extLst>
              <a:ext uri="{FF2B5EF4-FFF2-40B4-BE49-F238E27FC236}">
                <a16:creationId xmlns:a16="http://schemas.microsoft.com/office/drawing/2014/main" id="{2213A3E1-860D-55A7-AD48-C45BC6AC1FF4}"/>
              </a:ext>
            </a:extLst>
          </p:cNvPr>
          <p:cNvSpPr>
            <a:spLocks noChangeArrowheads="1"/>
          </p:cNvSpPr>
          <p:nvPr/>
        </p:nvSpPr>
        <p:spPr bwMode="auto">
          <a:xfrm>
            <a:off x="2373313" y="5819221"/>
            <a:ext cx="169068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   1        0        0        1</a:t>
            </a:r>
          </a:p>
          <a:p>
            <a:pPr algn="ctr" defTabSz="762000" eaLnBrk="1">
              <a:lnSpc>
                <a:spcPct val="90000"/>
              </a:lnSpc>
              <a:defRPr/>
            </a:pPr>
            <a:endParaRPr lang="en-US" altLang="ko-KR" sz="1200" b="1">
              <a:solidFill>
                <a:srgbClr val="000000"/>
              </a:solidFill>
              <a:latin typeface="+mn-lt"/>
            </a:endParaRPr>
          </a:p>
        </p:txBody>
      </p:sp>
      <p:sp>
        <p:nvSpPr>
          <p:cNvPr id="83" name="Rectangle 34">
            <a:extLst>
              <a:ext uri="{FF2B5EF4-FFF2-40B4-BE49-F238E27FC236}">
                <a16:creationId xmlns:a16="http://schemas.microsoft.com/office/drawing/2014/main" id="{ED31A536-0C2D-1372-93CB-EB8C5311BD3A}"/>
              </a:ext>
            </a:extLst>
          </p:cNvPr>
          <p:cNvSpPr>
            <a:spLocks noChangeArrowheads="1"/>
          </p:cNvSpPr>
          <p:nvPr/>
        </p:nvSpPr>
        <p:spPr bwMode="auto">
          <a:xfrm>
            <a:off x="2373313" y="5981146"/>
            <a:ext cx="169068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   1        0        1        x</a:t>
            </a:r>
          </a:p>
          <a:p>
            <a:pPr algn="ctr" defTabSz="762000" eaLnBrk="1">
              <a:lnSpc>
                <a:spcPct val="90000"/>
              </a:lnSpc>
              <a:defRPr/>
            </a:pPr>
            <a:endParaRPr lang="en-US" altLang="ko-KR" sz="1200" b="1">
              <a:solidFill>
                <a:srgbClr val="000000"/>
              </a:solidFill>
              <a:latin typeface="+mn-lt"/>
            </a:endParaRPr>
          </a:p>
        </p:txBody>
      </p:sp>
      <p:sp>
        <p:nvSpPr>
          <p:cNvPr id="84" name="Rectangle 35">
            <a:extLst>
              <a:ext uri="{FF2B5EF4-FFF2-40B4-BE49-F238E27FC236}">
                <a16:creationId xmlns:a16="http://schemas.microsoft.com/office/drawing/2014/main" id="{2ED4EB48-649E-F5CE-C050-BE6FC6ED0B5C}"/>
              </a:ext>
            </a:extLst>
          </p:cNvPr>
          <p:cNvSpPr>
            <a:spLocks noChangeArrowheads="1"/>
          </p:cNvSpPr>
          <p:nvPr/>
        </p:nvSpPr>
        <p:spPr bwMode="auto">
          <a:xfrm>
            <a:off x="2373313" y="6141483"/>
            <a:ext cx="1690687"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   1        1        x        x</a:t>
            </a:r>
          </a:p>
        </p:txBody>
      </p:sp>
      <p:sp>
        <p:nvSpPr>
          <p:cNvPr id="85" name="Rectangle 36">
            <a:extLst>
              <a:ext uri="{FF2B5EF4-FFF2-40B4-BE49-F238E27FC236}">
                <a16:creationId xmlns:a16="http://schemas.microsoft.com/office/drawing/2014/main" id="{60105A78-E3B6-C950-C27C-26984FA9544C}"/>
              </a:ext>
            </a:extLst>
          </p:cNvPr>
          <p:cNvSpPr>
            <a:spLocks noChangeArrowheads="1"/>
          </p:cNvSpPr>
          <p:nvPr/>
        </p:nvSpPr>
        <p:spPr bwMode="auto">
          <a:xfrm>
            <a:off x="4154488" y="5104846"/>
            <a:ext cx="1423987" cy="422275"/>
          </a:xfrm>
          <a:prstGeom prst="rect">
            <a:avLst/>
          </a:prstGeom>
          <a:noFill/>
          <a:ln w="25400">
            <a:noFill/>
            <a:miter lim="800000"/>
            <a:headEnd/>
            <a:tailEnd/>
          </a:ln>
          <a:effectLst/>
        </p:spPr>
        <p:txBody>
          <a:bodyPr wrap="square" lIns="90488" tIns="44450" rIns="90488" bIns="44450">
            <a:spAutoFit/>
          </a:bodyPr>
          <a:lstStyle/>
          <a:p>
            <a:pPr algn="ctr" defTabSz="762000">
              <a:lnSpc>
                <a:spcPct val="90000"/>
              </a:lnSpc>
              <a:defRPr/>
            </a:pPr>
            <a:r>
              <a:rPr lang="en-US" altLang="ko-KR" sz="1200" b="1" dirty="0">
                <a:solidFill>
                  <a:srgbClr val="000000"/>
                </a:solidFill>
                <a:latin typeface="+mn-lt"/>
              </a:rPr>
              <a:t>Memory function</a:t>
            </a:r>
          </a:p>
          <a:p>
            <a:pPr algn="ctr" defTabSz="762000" eaLnBrk="1">
              <a:lnSpc>
                <a:spcPct val="90000"/>
              </a:lnSpc>
              <a:defRPr/>
            </a:pPr>
            <a:endParaRPr lang="en-US" altLang="ko-KR" sz="1200" b="1" dirty="0">
              <a:solidFill>
                <a:srgbClr val="000000"/>
              </a:solidFill>
              <a:latin typeface="+mn-lt"/>
            </a:endParaRPr>
          </a:p>
        </p:txBody>
      </p:sp>
      <p:sp>
        <p:nvSpPr>
          <p:cNvPr id="86" name="Rectangle 37">
            <a:extLst>
              <a:ext uri="{FF2B5EF4-FFF2-40B4-BE49-F238E27FC236}">
                <a16:creationId xmlns:a16="http://schemas.microsoft.com/office/drawing/2014/main" id="{F43AF63D-A925-A875-2875-5EB5B1E9F5A4}"/>
              </a:ext>
            </a:extLst>
          </p:cNvPr>
          <p:cNvSpPr>
            <a:spLocks noChangeArrowheads="1"/>
          </p:cNvSpPr>
          <p:nvPr/>
        </p:nvSpPr>
        <p:spPr bwMode="auto">
          <a:xfrm>
            <a:off x="4125913" y="5322333"/>
            <a:ext cx="863600"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     Inhibit</a:t>
            </a:r>
          </a:p>
          <a:p>
            <a:pPr algn="ctr" defTabSz="762000" eaLnBrk="1">
              <a:lnSpc>
                <a:spcPct val="90000"/>
              </a:lnSpc>
              <a:defRPr/>
            </a:pPr>
            <a:endParaRPr lang="en-US" altLang="ko-KR" sz="1200" b="1">
              <a:solidFill>
                <a:srgbClr val="000000"/>
              </a:solidFill>
              <a:latin typeface="+mn-lt"/>
            </a:endParaRPr>
          </a:p>
        </p:txBody>
      </p:sp>
      <p:sp>
        <p:nvSpPr>
          <p:cNvPr id="87" name="Rectangle 38">
            <a:extLst>
              <a:ext uri="{FF2B5EF4-FFF2-40B4-BE49-F238E27FC236}">
                <a16:creationId xmlns:a16="http://schemas.microsoft.com/office/drawing/2014/main" id="{F3BA413D-5C29-945C-1C48-EDCE8B342079}"/>
              </a:ext>
            </a:extLst>
          </p:cNvPr>
          <p:cNvSpPr>
            <a:spLocks noChangeArrowheads="1"/>
          </p:cNvSpPr>
          <p:nvPr/>
        </p:nvSpPr>
        <p:spPr bwMode="auto">
          <a:xfrm>
            <a:off x="4125913" y="5485846"/>
            <a:ext cx="863600"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dirty="0">
                <a:solidFill>
                  <a:srgbClr val="000000"/>
                </a:solidFill>
                <a:latin typeface="+mn-lt"/>
              </a:rPr>
              <a:t>     Inhibit</a:t>
            </a:r>
          </a:p>
          <a:p>
            <a:pPr algn="ctr" defTabSz="762000" eaLnBrk="1">
              <a:lnSpc>
                <a:spcPct val="90000"/>
              </a:lnSpc>
              <a:defRPr/>
            </a:pPr>
            <a:endParaRPr lang="en-US" altLang="ko-KR" sz="1200" b="1" dirty="0">
              <a:solidFill>
                <a:srgbClr val="000000"/>
              </a:solidFill>
              <a:latin typeface="+mn-lt"/>
            </a:endParaRPr>
          </a:p>
        </p:txBody>
      </p:sp>
      <p:sp>
        <p:nvSpPr>
          <p:cNvPr id="88" name="Rectangle 39">
            <a:extLst>
              <a:ext uri="{FF2B5EF4-FFF2-40B4-BE49-F238E27FC236}">
                <a16:creationId xmlns:a16="http://schemas.microsoft.com/office/drawing/2014/main" id="{96889679-A73D-C96D-53A4-D5437C22C091}"/>
              </a:ext>
            </a:extLst>
          </p:cNvPr>
          <p:cNvSpPr>
            <a:spLocks noChangeArrowheads="1"/>
          </p:cNvSpPr>
          <p:nvPr/>
        </p:nvSpPr>
        <p:spPr bwMode="auto">
          <a:xfrm>
            <a:off x="4125913" y="5646183"/>
            <a:ext cx="863600"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     Inhibit</a:t>
            </a:r>
          </a:p>
          <a:p>
            <a:pPr algn="ctr" defTabSz="762000" eaLnBrk="1">
              <a:lnSpc>
                <a:spcPct val="90000"/>
              </a:lnSpc>
              <a:defRPr/>
            </a:pPr>
            <a:endParaRPr lang="en-US" altLang="ko-KR" sz="1200" b="1">
              <a:solidFill>
                <a:srgbClr val="000000"/>
              </a:solidFill>
              <a:latin typeface="+mn-lt"/>
            </a:endParaRPr>
          </a:p>
        </p:txBody>
      </p:sp>
      <p:sp>
        <p:nvSpPr>
          <p:cNvPr id="89" name="Rectangle 40">
            <a:extLst>
              <a:ext uri="{FF2B5EF4-FFF2-40B4-BE49-F238E27FC236}">
                <a16:creationId xmlns:a16="http://schemas.microsoft.com/office/drawing/2014/main" id="{DE5AD79D-4607-2CCA-A15E-CDB373E06146}"/>
              </a:ext>
            </a:extLst>
          </p:cNvPr>
          <p:cNvSpPr>
            <a:spLocks noChangeArrowheads="1"/>
          </p:cNvSpPr>
          <p:nvPr/>
        </p:nvSpPr>
        <p:spPr bwMode="auto">
          <a:xfrm>
            <a:off x="4125913" y="5808108"/>
            <a:ext cx="776287" cy="419100"/>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     Write</a:t>
            </a:r>
          </a:p>
          <a:p>
            <a:pPr algn="ctr" defTabSz="762000" eaLnBrk="1">
              <a:lnSpc>
                <a:spcPct val="90000"/>
              </a:lnSpc>
              <a:defRPr/>
            </a:pPr>
            <a:endParaRPr lang="en-US" altLang="ko-KR" sz="1200" b="1">
              <a:solidFill>
                <a:srgbClr val="000000"/>
              </a:solidFill>
              <a:latin typeface="+mn-lt"/>
            </a:endParaRPr>
          </a:p>
        </p:txBody>
      </p:sp>
      <p:sp>
        <p:nvSpPr>
          <p:cNvPr id="90" name="Rectangle 41">
            <a:extLst>
              <a:ext uri="{FF2B5EF4-FFF2-40B4-BE49-F238E27FC236}">
                <a16:creationId xmlns:a16="http://schemas.microsoft.com/office/drawing/2014/main" id="{CED9D0CC-2C6A-2C31-A20F-8AD4EDF134E6}"/>
              </a:ext>
            </a:extLst>
          </p:cNvPr>
          <p:cNvSpPr>
            <a:spLocks noChangeArrowheads="1"/>
          </p:cNvSpPr>
          <p:nvPr/>
        </p:nvSpPr>
        <p:spPr bwMode="auto">
          <a:xfrm>
            <a:off x="4125913" y="5970033"/>
            <a:ext cx="774700"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dirty="0">
                <a:solidFill>
                  <a:srgbClr val="000000"/>
                </a:solidFill>
                <a:latin typeface="+mn-lt"/>
              </a:rPr>
              <a:t>     Read</a:t>
            </a:r>
          </a:p>
          <a:p>
            <a:pPr algn="ctr" defTabSz="762000" eaLnBrk="1">
              <a:lnSpc>
                <a:spcPct val="90000"/>
              </a:lnSpc>
              <a:defRPr/>
            </a:pPr>
            <a:endParaRPr lang="en-US" altLang="ko-KR" sz="1200" b="1" dirty="0">
              <a:solidFill>
                <a:srgbClr val="000000"/>
              </a:solidFill>
              <a:latin typeface="+mn-lt"/>
            </a:endParaRPr>
          </a:p>
        </p:txBody>
      </p:sp>
      <p:sp>
        <p:nvSpPr>
          <p:cNvPr id="91" name="Rectangle 42">
            <a:extLst>
              <a:ext uri="{FF2B5EF4-FFF2-40B4-BE49-F238E27FC236}">
                <a16:creationId xmlns:a16="http://schemas.microsoft.com/office/drawing/2014/main" id="{6441060B-1FFC-339B-D38C-3AD8F2BD9CCC}"/>
              </a:ext>
            </a:extLst>
          </p:cNvPr>
          <p:cNvSpPr>
            <a:spLocks noChangeArrowheads="1"/>
          </p:cNvSpPr>
          <p:nvPr/>
        </p:nvSpPr>
        <p:spPr bwMode="auto">
          <a:xfrm>
            <a:off x="4163412" y="6128783"/>
            <a:ext cx="780663" cy="422167"/>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dirty="0">
                <a:solidFill>
                  <a:srgbClr val="000000"/>
                </a:solidFill>
              </a:rPr>
              <a:t>     </a:t>
            </a:r>
            <a:r>
              <a:rPr lang="en-US" altLang="ko-KR" sz="1200" b="1" dirty="0">
                <a:solidFill>
                  <a:srgbClr val="000000"/>
                </a:solidFill>
              </a:rPr>
              <a:t>Inhibit</a:t>
            </a:r>
          </a:p>
          <a:p>
            <a:pPr algn="ctr" defTabSz="762000" eaLnBrk="1">
              <a:lnSpc>
                <a:spcPct val="90000"/>
              </a:lnSpc>
            </a:pPr>
            <a:endParaRPr lang="en-US" altLang="ko-KR" sz="1200" dirty="0">
              <a:solidFill>
                <a:srgbClr val="000000"/>
              </a:solidFill>
            </a:endParaRPr>
          </a:p>
        </p:txBody>
      </p:sp>
      <p:sp>
        <p:nvSpPr>
          <p:cNvPr id="92" name="Rectangle 43">
            <a:extLst>
              <a:ext uri="{FF2B5EF4-FFF2-40B4-BE49-F238E27FC236}">
                <a16:creationId xmlns:a16="http://schemas.microsoft.com/office/drawing/2014/main" id="{4C10D3E4-1AD2-3AE4-3F80-965C932CF115}"/>
              </a:ext>
            </a:extLst>
          </p:cNvPr>
          <p:cNvSpPr>
            <a:spLocks noChangeArrowheads="1"/>
          </p:cNvSpPr>
          <p:nvPr/>
        </p:nvSpPr>
        <p:spPr bwMode="auto">
          <a:xfrm>
            <a:off x="4125913" y="6290708"/>
            <a:ext cx="26670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  </a:t>
            </a:r>
          </a:p>
        </p:txBody>
      </p:sp>
      <p:sp>
        <p:nvSpPr>
          <p:cNvPr id="93" name="Rectangle 44">
            <a:extLst>
              <a:ext uri="{FF2B5EF4-FFF2-40B4-BE49-F238E27FC236}">
                <a16:creationId xmlns:a16="http://schemas.microsoft.com/office/drawing/2014/main" id="{81184712-53A8-A5F7-681C-EB802EE1570F}"/>
              </a:ext>
            </a:extLst>
          </p:cNvPr>
          <p:cNvSpPr>
            <a:spLocks noChangeArrowheads="1"/>
          </p:cNvSpPr>
          <p:nvPr/>
        </p:nvSpPr>
        <p:spPr bwMode="auto">
          <a:xfrm>
            <a:off x="5610225" y="5104846"/>
            <a:ext cx="1423988"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State of data bus</a:t>
            </a:r>
          </a:p>
          <a:p>
            <a:pPr algn="ctr" defTabSz="762000" eaLnBrk="1">
              <a:lnSpc>
                <a:spcPct val="90000"/>
              </a:lnSpc>
              <a:defRPr/>
            </a:pPr>
            <a:endParaRPr lang="en-US" altLang="ko-KR" sz="1200" b="1">
              <a:solidFill>
                <a:srgbClr val="000000"/>
              </a:solidFill>
              <a:latin typeface="+mn-lt"/>
            </a:endParaRPr>
          </a:p>
        </p:txBody>
      </p:sp>
      <p:sp>
        <p:nvSpPr>
          <p:cNvPr id="94" name="Rectangle 45">
            <a:extLst>
              <a:ext uri="{FF2B5EF4-FFF2-40B4-BE49-F238E27FC236}">
                <a16:creationId xmlns:a16="http://schemas.microsoft.com/office/drawing/2014/main" id="{D90E4BA0-3E7C-BA95-EEEF-FFC71C182324}"/>
              </a:ext>
            </a:extLst>
          </p:cNvPr>
          <p:cNvSpPr>
            <a:spLocks noChangeArrowheads="1"/>
          </p:cNvSpPr>
          <p:nvPr/>
        </p:nvSpPr>
        <p:spPr bwMode="auto">
          <a:xfrm>
            <a:off x="5581650" y="5322333"/>
            <a:ext cx="1379538"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High-impedence</a:t>
            </a:r>
          </a:p>
          <a:p>
            <a:pPr algn="ctr" defTabSz="762000" eaLnBrk="1">
              <a:lnSpc>
                <a:spcPct val="90000"/>
              </a:lnSpc>
              <a:defRPr/>
            </a:pPr>
            <a:endParaRPr lang="en-US" altLang="ko-KR" sz="1200" b="1">
              <a:solidFill>
                <a:srgbClr val="000000"/>
              </a:solidFill>
              <a:latin typeface="+mn-lt"/>
            </a:endParaRPr>
          </a:p>
        </p:txBody>
      </p:sp>
      <p:sp>
        <p:nvSpPr>
          <p:cNvPr id="95" name="Rectangle 46">
            <a:extLst>
              <a:ext uri="{FF2B5EF4-FFF2-40B4-BE49-F238E27FC236}">
                <a16:creationId xmlns:a16="http://schemas.microsoft.com/office/drawing/2014/main" id="{8E44AC0C-7878-4CCA-46BE-DC2F3EA13E8C}"/>
              </a:ext>
            </a:extLst>
          </p:cNvPr>
          <p:cNvSpPr>
            <a:spLocks noChangeArrowheads="1"/>
          </p:cNvSpPr>
          <p:nvPr/>
        </p:nvSpPr>
        <p:spPr bwMode="auto">
          <a:xfrm>
            <a:off x="5581650" y="5487433"/>
            <a:ext cx="1379538"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High-impedence</a:t>
            </a:r>
          </a:p>
          <a:p>
            <a:pPr algn="ctr" defTabSz="762000" eaLnBrk="1">
              <a:lnSpc>
                <a:spcPct val="90000"/>
              </a:lnSpc>
              <a:defRPr/>
            </a:pPr>
            <a:endParaRPr lang="en-US" altLang="ko-KR" sz="1200" b="1">
              <a:solidFill>
                <a:srgbClr val="000000"/>
              </a:solidFill>
              <a:latin typeface="+mn-lt"/>
            </a:endParaRPr>
          </a:p>
        </p:txBody>
      </p:sp>
      <p:sp>
        <p:nvSpPr>
          <p:cNvPr id="96" name="Rectangle 47">
            <a:extLst>
              <a:ext uri="{FF2B5EF4-FFF2-40B4-BE49-F238E27FC236}">
                <a16:creationId xmlns:a16="http://schemas.microsoft.com/office/drawing/2014/main" id="{6EB5DEEB-3CBE-0DAB-E071-7E5A5D44FD7E}"/>
              </a:ext>
            </a:extLst>
          </p:cNvPr>
          <p:cNvSpPr>
            <a:spLocks noChangeArrowheads="1"/>
          </p:cNvSpPr>
          <p:nvPr/>
        </p:nvSpPr>
        <p:spPr bwMode="auto">
          <a:xfrm>
            <a:off x="5581650" y="5647771"/>
            <a:ext cx="1379538"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High-impedence</a:t>
            </a:r>
          </a:p>
          <a:p>
            <a:pPr algn="ctr" defTabSz="762000" eaLnBrk="1">
              <a:lnSpc>
                <a:spcPct val="90000"/>
              </a:lnSpc>
              <a:defRPr/>
            </a:pPr>
            <a:endParaRPr lang="en-US" altLang="ko-KR" sz="1200" b="1">
              <a:solidFill>
                <a:srgbClr val="000000"/>
              </a:solidFill>
              <a:latin typeface="+mn-lt"/>
            </a:endParaRPr>
          </a:p>
        </p:txBody>
      </p:sp>
      <p:sp>
        <p:nvSpPr>
          <p:cNvPr id="97" name="Rectangle 48">
            <a:extLst>
              <a:ext uri="{FF2B5EF4-FFF2-40B4-BE49-F238E27FC236}">
                <a16:creationId xmlns:a16="http://schemas.microsoft.com/office/drawing/2014/main" id="{F81FF4EB-8ACD-54A4-75B4-0C543596D6BF}"/>
              </a:ext>
            </a:extLst>
          </p:cNvPr>
          <p:cNvSpPr>
            <a:spLocks noChangeArrowheads="1"/>
          </p:cNvSpPr>
          <p:nvPr/>
        </p:nvSpPr>
        <p:spPr bwMode="auto">
          <a:xfrm>
            <a:off x="5581650" y="5808108"/>
            <a:ext cx="1501775"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Input data to RAM</a:t>
            </a:r>
          </a:p>
          <a:p>
            <a:pPr algn="ctr" defTabSz="762000" eaLnBrk="1">
              <a:lnSpc>
                <a:spcPct val="90000"/>
              </a:lnSpc>
              <a:defRPr/>
            </a:pPr>
            <a:endParaRPr lang="en-US" altLang="ko-KR" sz="1200" b="1">
              <a:solidFill>
                <a:srgbClr val="000000"/>
              </a:solidFill>
              <a:latin typeface="+mn-lt"/>
            </a:endParaRPr>
          </a:p>
        </p:txBody>
      </p:sp>
      <p:sp>
        <p:nvSpPr>
          <p:cNvPr id="98" name="Rectangle 49">
            <a:extLst>
              <a:ext uri="{FF2B5EF4-FFF2-40B4-BE49-F238E27FC236}">
                <a16:creationId xmlns:a16="http://schemas.microsoft.com/office/drawing/2014/main" id="{5FCE561F-6AF3-6B72-95E6-0854A38F1BF2}"/>
              </a:ext>
            </a:extLst>
          </p:cNvPr>
          <p:cNvSpPr>
            <a:spLocks noChangeArrowheads="1"/>
          </p:cNvSpPr>
          <p:nvPr/>
        </p:nvSpPr>
        <p:spPr bwMode="auto">
          <a:xfrm>
            <a:off x="5581650" y="5968446"/>
            <a:ext cx="1825625"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dirty="0">
                <a:solidFill>
                  <a:srgbClr val="000000"/>
                </a:solidFill>
                <a:latin typeface="+mn-lt"/>
              </a:rPr>
              <a:t>Output data from RAM</a:t>
            </a:r>
          </a:p>
          <a:p>
            <a:pPr algn="ctr" defTabSz="762000" eaLnBrk="1">
              <a:lnSpc>
                <a:spcPct val="90000"/>
              </a:lnSpc>
              <a:defRPr/>
            </a:pPr>
            <a:endParaRPr lang="en-US" altLang="ko-KR" sz="1200" b="1" dirty="0">
              <a:solidFill>
                <a:srgbClr val="000000"/>
              </a:solidFill>
              <a:latin typeface="+mn-lt"/>
            </a:endParaRPr>
          </a:p>
        </p:txBody>
      </p:sp>
      <p:sp>
        <p:nvSpPr>
          <p:cNvPr id="99" name="Rectangle 50">
            <a:extLst>
              <a:ext uri="{FF2B5EF4-FFF2-40B4-BE49-F238E27FC236}">
                <a16:creationId xmlns:a16="http://schemas.microsoft.com/office/drawing/2014/main" id="{C9FFD9ED-1B51-8CA3-820A-6450707B35E4}"/>
              </a:ext>
            </a:extLst>
          </p:cNvPr>
          <p:cNvSpPr>
            <a:spLocks noChangeArrowheads="1"/>
          </p:cNvSpPr>
          <p:nvPr/>
        </p:nvSpPr>
        <p:spPr bwMode="auto">
          <a:xfrm>
            <a:off x="5649515" y="6130371"/>
            <a:ext cx="1231107" cy="422167"/>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b="1" dirty="0">
                <a:solidFill>
                  <a:srgbClr val="000000"/>
                </a:solidFill>
              </a:rPr>
              <a:t>High-</a:t>
            </a:r>
            <a:r>
              <a:rPr lang="en-US" altLang="ko-KR" sz="1200" b="1" dirty="0" err="1">
                <a:solidFill>
                  <a:srgbClr val="000000"/>
                </a:solidFill>
              </a:rPr>
              <a:t>impedence</a:t>
            </a:r>
            <a:endParaRPr lang="en-US" altLang="ko-KR" sz="1200" b="1" dirty="0">
              <a:solidFill>
                <a:srgbClr val="000000"/>
              </a:solidFill>
            </a:endParaRPr>
          </a:p>
          <a:p>
            <a:pPr algn="ctr" defTabSz="762000" eaLnBrk="1">
              <a:lnSpc>
                <a:spcPct val="90000"/>
              </a:lnSpc>
            </a:pPr>
            <a:endParaRPr lang="en-US" altLang="ko-KR" sz="1200" dirty="0">
              <a:solidFill>
                <a:srgbClr val="000000"/>
              </a:solidFill>
            </a:endParaRPr>
          </a:p>
        </p:txBody>
      </p:sp>
      <p:sp>
        <p:nvSpPr>
          <p:cNvPr id="100" name="Line 51">
            <a:extLst>
              <a:ext uri="{FF2B5EF4-FFF2-40B4-BE49-F238E27FC236}">
                <a16:creationId xmlns:a16="http://schemas.microsoft.com/office/drawing/2014/main" id="{3C4624A2-955B-EBD9-4FC9-97525960C777}"/>
              </a:ext>
            </a:extLst>
          </p:cNvPr>
          <p:cNvSpPr>
            <a:spLocks noChangeShapeType="1"/>
          </p:cNvSpPr>
          <p:nvPr/>
        </p:nvSpPr>
        <p:spPr bwMode="auto">
          <a:xfrm>
            <a:off x="2387600" y="5338208"/>
            <a:ext cx="4948238" cy="0"/>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101" name="Line 52">
            <a:extLst>
              <a:ext uri="{FF2B5EF4-FFF2-40B4-BE49-F238E27FC236}">
                <a16:creationId xmlns:a16="http://schemas.microsoft.com/office/drawing/2014/main" id="{15085952-AB2A-D305-ADF5-8E7EADEC420C}"/>
              </a:ext>
            </a:extLst>
          </p:cNvPr>
          <p:cNvSpPr>
            <a:spLocks noChangeShapeType="1"/>
          </p:cNvSpPr>
          <p:nvPr/>
        </p:nvSpPr>
        <p:spPr bwMode="auto">
          <a:xfrm>
            <a:off x="2387600" y="6347858"/>
            <a:ext cx="4948238" cy="0"/>
          </a:xfrm>
          <a:prstGeom prst="line">
            <a:avLst/>
          </a:prstGeom>
          <a:noFill/>
          <a:ln w="25400">
            <a:solidFill>
              <a:srgbClr val="000000"/>
            </a:solidFill>
            <a:round/>
            <a:headEnd/>
            <a:tailEnd/>
          </a:ln>
          <a:effectLst/>
        </p:spPr>
        <p:txBody>
          <a:bodyPr wrap="none" anchor="ctr"/>
          <a:lstStyle/>
          <a:p>
            <a:pPr algn="ctr">
              <a:defRPr/>
            </a:pPr>
            <a:endParaRPr lang="en-US" b="1" dirty="0">
              <a:latin typeface="+mn-lt"/>
            </a:endParaRPr>
          </a:p>
        </p:txBody>
      </p:sp>
      <p:sp>
        <p:nvSpPr>
          <p:cNvPr id="102" name="Line 53">
            <a:extLst>
              <a:ext uri="{FF2B5EF4-FFF2-40B4-BE49-F238E27FC236}">
                <a16:creationId xmlns:a16="http://schemas.microsoft.com/office/drawing/2014/main" id="{694D8B35-7F48-D7F4-11E7-AB781732F65F}"/>
              </a:ext>
            </a:extLst>
          </p:cNvPr>
          <p:cNvSpPr>
            <a:spLocks noChangeShapeType="1"/>
          </p:cNvSpPr>
          <p:nvPr/>
        </p:nvSpPr>
        <p:spPr bwMode="auto">
          <a:xfrm>
            <a:off x="4133850" y="5174696"/>
            <a:ext cx="0" cy="1173162"/>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103" name="Line 54">
            <a:extLst>
              <a:ext uri="{FF2B5EF4-FFF2-40B4-BE49-F238E27FC236}">
                <a16:creationId xmlns:a16="http://schemas.microsoft.com/office/drawing/2014/main" id="{2D019A16-CE80-3F9B-467E-D905D3EC81DF}"/>
              </a:ext>
            </a:extLst>
          </p:cNvPr>
          <p:cNvSpPr>
            <a:spLocks noChangeShapeType="1"/>
          </p:cNvSpPr>
          <p:nvPr/>
        </p:nvSpPr>
        <p:spPr bwMode="auto">
          <a:xfrm>
            <a:off x="5508625" y="5174696"/>
            <a:ext cx="0" cy="1173162"/>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104" name="Line 55">
            <a:extLst>
              <a:ext uri="{FF2B5EF4-FFF2-40B4-BE49-F238E27FC236}">
                <a16:creationId xmlns:a16="http://schemas.microsoft.com/office/drawing/2014/main" id="{607C081E-CBFE-4910-C7AA-AF83C7D4F9AC}"/>
              </a:ext>
            </a:extLst>
          </p:cNvPr>
          <p:cNvSpPr>
            <a:spLocks noChangeShapeType="1"/>
          </p:cNvSpPr>
          <p:nvPr/>
        </p:nvSpPr>
        <p:spPr bwMode="auto">
          <a:xfrm>
            <a:off x="2900363" y="5157233"/>
            <a:ext cx="282575" cy="0"/>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Tree>
    <p:extLst>
      <p:ext uri="{BB962C8B-B14F-4D97-AF65-F5344CB8AC3E}">
        <p14:creationId xmlns:p14="http://schemas.microsoft.com/office/powerpoint/2010/main" val="492070840"/>
      </p:ext>
    </p:extLst>
  </p:cSld>
  <p:clrMapOvr>
    <a:masterClrMapping/>
  </p:clrMapOvr>
  <p:transition spd="slow">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1520" y="200696"/>
            <a:ext cx="8716034" cy="3167534"/>
          </a:xfrm>
          <a:prstGeom prst="rect">
            <a:avLst/>
          </a:prstGeom>
        </p:spPr>
        <p:txBody>
          <a:bodyPr vert="horz" wrap="square" lIns="0" tIns="12700" rIns="0" bIns="0" rtlCol="0">
            <a:spAutoFit/>
          </a:bodyPr>
          <a:lstStyle/>
          <a:p>
            <a:pPr marL="12700" algn="just">
              <a:spcBef>
                <a:spcPts val="100"/>
              </a:spcBef>
              <a:buClr>
                <a:srgbClr val="003399"/>
              </a:buClr>
              <a:tabLst>
                <a:tab pos="469265" algn="l"/>
                <a:tab pos="469900" algn="l"/>
              </a:tabLst>
            </a:pPr>
            <a:r>
              <a:rPr lang="en-US" sz="2200" b="1" dirty="0">
                <a:solidFill>
                  <a:srgbClr val="3333FF"/>
                </a:solidFill>
                <a:latin typeface="Times New Roman" panose="02020603050405020304" pitchFamily="18" charset="0"/>
                <a:cs typeface="Times New Roman" panose="02020603050405020304" pitchFamily="18" charset="0"/>
              </a:rPr>
              <a:t>ROM Chips:</a:t>
            </a:r>
          </a:p>
          <a:p>
            <a:pPr marL="355600" indent="-342900" algn="just">
              <a:spcBef>
                <a:spcPts val="100"/>
              </a:spcBef>
              <a:buClr>
                <a:srgbClr val="003399"/>
              </a:buClr>
              <a:buFont typeface="Wingdings" panose="05000000000000000000" pitchFamily="2" charset="2"/>
              <a:buChar char="Ø"/>
              <a:tabLst>
                <a:tab pos="469265" algn="l"/>
                <a:tab pos="469900" algn="l"/>
              </a:tabLst>
            </a:pPr>
            <a:r>
              <a:rPr lang="en-US" altLang="en-US" sz="2000" dirty="0">
                <a:solidFill>
                  <a:srgbClr val="333333"/>
                </a:solidFill>
                <a:latin typeface="Times New Roman" panose="02020603050405020304" pitchFamily="18" charset="0"/>
                <a:cs typeface="Times New Roman" panose="02020603050405020304" pitchFamily="18" charset="0"/>
              </a:rPr>
              <a:t>However, since a ROM can only read, the data bus can only be in an output mode.</a:t>
            </a:r>
          </a:p>
          <a:p>
            <a:pPr marL="355600" indent="-342900" algn="just">
              <a:spcBef>
                <a:spcPts val="100"/>
              </a:spcBef>
              <a:buClr>
                <a:srgbClr val="003399"/>
              </a:buClr>
              <a:buFont typeface="Wingdings" panose="05000000000000000000" pitchFamily="2" charset="2"/>
              <a:buChar char="Ø"/>
              <a:tabLst>
                <a:tab pos="469265" algn="l"/>
                <a:tab pos="469900" algn="l"/>
              </a:tabLst>
            </a:pPr>
            <a:r>
              <a:rPr lang="en-US" altLang="en-US" sz="2000" dirty="0">
                <a:solidFill>
                  <a:srgbClr val="333333"/>
                </a:solidFill>
                <a:latin typeface="Times New Roman" panose="02020603050405020304" pitchFamily="18" charset="0"/>
                <a:cs typeface="Times New Roman" panose="02020603050405020304" pitchFamily="18" charset="0"/>
              </a:rPr>
              <a:t>For the same-size chip, it is possible to have more bits of ROM than of RAM, because the internal binary cells in ROM occupy less space than in RAM.</a:t>
            </a:r>
          </a:p>
          <a:p>
            <a:pPr marL="355600" indent="-342900" algn="just">
              <a:spcBef>
                <a:spcPts val="100"/>
              </a:spcBef>
              <a:buClr>
                <a:srgbClr val="003399"/>
              </a:buClr>
              <a:buFont typeface="Wingdings" panose="05000000000000000000" pitchFamily="2" charset="2"/>
              <a:buChar char="Ø"/>
              <a:tabLst>
                <a:tab pos="469265" algn="l"/>
                <a:tab pos="469900" algn="l"/>
              </a:tabLst>
            </a:pPr>
            <a:r>
              <a:rPr lang="en-US" altLang="en-US" sz="2000" dirty="0">
                <a:solidFill>
                  <a:srgbClr val="333333"/>
                </a:solidFill>
                <a:latin typeface="Times New Roman" panose="02020603050405020304" pitchFamily="18" charset="0"/>
                <a:cs typeface="Times New Roman" panose="02020603050405020304" pitchFamily="18" charset="0"/>
              </a:rPr>
              <a:t>For this reason, the diagram specifies a 512-byte ROM, while the RAM has only 128 bytes.</a:t>
            </a:r>
          </a:p>
          <a:p>
            <a:pPr marL="355600" indent="-342900" algn="just">
              <a:spcBef>
                <a:spcPts val="100"/>
              </a:spcBef>
              <a:buClr>
                <a:srgbClr val="003399"/>
              </a:buClr>
              <a:buFont typeface="Wingdings" panose="05000000000000000000" pitchFamily="2" charset="2"/>
              <a:buChar char="Ø"/>
              <a:tabLst>
                <a:tab pos="469265" algn="l"/>
                <a:tab pos="469900" algn="l"/>
              </a:tabLst>
            </a:pPr>
            <a:r>
              <a:rPr lang="en-US" altLang="en-US" sz="2000" dirty="0">
                <a:solidFill>
                  <a:srgbClr val="333333"/>
                </a:solidFill>
                <a:latin typeface="Times New Roman" panose="02020603050405020304" pitchFamily="18" charset="0"/>
                <a:cs typeface="Times New Roman" panose="02020603050405020304" pitchFamily="18" charset="0"/>
              </a:rPr>
              <a:t>The nine address lines in the ROM chip specify any one of the 512 bytes stored in it.</a:t>
            </a:r>
          </a:p>
          <a:p>
            <a:pPr marL="355600" indent="-342900" algn="just">
              <a:spcBef>
                <a:spcPts val="100"/>
              </a:spcBef>
              <a:buClr>
                <a:srgbClr val="003399"/>
              </a:buClr>
              <a:buFont typeface="Wingdings" panose="05000000000000000000" pitchFamily="2" charset="2"/>
              <a:buChar char="Ø"/>
              <a:tabLst>
                <a:tab pos="469265" algn="l"/>
                <a:tab pos="469900" algn="l"/>
              </a:tabLst>
            </a:pPr>
            <a:r>
              <a:rPr lang="en-US" altLang="en-US" sz="2000" dirty="0">
                <a:solidFill>
                  <a:srgbClr val="333333"/>
                </a:solidFill>
                <a:latin typeface="Times New Roman" panose="02020603050405020304" pitchFamily="18" charset="0"/>
                <a:cs typeface="Times New Roman" panose="02020603050405020304" pitchFamily="18" charset="0"/>
              </a:rPr>
              <a:t>The two chip select inputs must be CS1 = 1 and CS2 = 0 for the unit to operate. Otherwise, the data bus is in a high-impedance state</a:t>
            </a:r>
          </a:p>
        </p:txBody>
      </p:sp>
      <p:sp>
        <p:nvSpPr>
          <p:cNvPr id="58" name="object 58"/>
          <p:cNvSpPr txBox="1"/>
          <p:nvPr/>
        </p:nvSpPr>
        <p:spPr>
          <a:xfrm>
            <a:off x="8967554" y="6388280"/>
            <a:ext cx="110489" cy="196215"/>
          </a:xfrm>
          <a:prstGeom prst="rect">
            <a:avLst/>
          </a:prstGeom>
        </p:spPr>
        <p:txBody>
          <a:bodyPr vert="horz" wrap="square" lIns="0" tIns="0" rIns="0" bIns="0" rtlCol="0">
            <a:spAutoFit/>
          </a:bodyPr>
          <a:lstStyle/>
          <a:p>
            <a:pPr marL="12700">
              <a:lnSpc>
                <a:spcPts val="1425"/>
              </a:lnSpc>
            </a:pPr>
            <a:r>
              <a:rPr sz="1200" spc="-5" dirty="0">
                <a:solidFill>
                  <a:srgbClr val="FFFFFF"/>
                </a:solidFill>
                <a:latin typeface="Arial"/>
                <a:cs typeface="Arial"/>
              </a:rPr>
              <a:t>5</a:t>
            </a:r>
            <a:endParaRPr sz="1200">
              <a:latin typeface="Arial"/>
              <a:cs typeface="Arial"/>
            </a:endParaRPr>
          </a:p>
        </p:txBody>
      </p:sp>
      <p:sp>
        <p:nvSpPr>
          <p:cNvPr id="92" name="Rectangle 43">
            <a:extLst>
              <a:ext uri="{FF2B5EF4-FFF2-40B4-BE49-F238E27FC236}">
                <a16:creationId xmlns:a16="http://schemas.microsoft.com/office/drawing/2014/main" id="{4C10D3E4-1AD2-3AE4-3F80-965C932CF115}"/>
              </a:ext>
            </a:extLst>
          </p:cNvPr>
          <p:cNvSpPr>
            <a:spLocks noChangeArrowheads="1"/>
          </p:cNvSpPr>
          <p:nvPr/>
        </p:nvSpPr>
        <p:spPr bwMode="auto">
          <a:xfrm>
            <a:off x="4125913" y="6015657"/>
            <a:ext cx="26670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  </a:t>
            </a:r>
          </a:p>
        </p:txBody>
      </p:sp>
      <p:sp>
        <p:nvSpPr>
          <p:cNvPr id="2" name="Line 57">
            <a:extLst>
              <a:ext uri="{FF2B5EF4-FFF2-40B4-BE49-F238E27FC236}">
                <a16:creationId xmlns:a16="http://schemas.microsoft.com/office/drawing/2014/main" id="{86BA842B-D6A2-DEB7-6C2B-2AF50AE95FFE}"/>
              </a:ext>
            </a:extLst>
          </p:cNvPr>
          <p:cNvSpPr>
            <a:spLocks noChangeShapeType="1"/>
          </p:cNvSpPr>
          <p:nvPr/>
        </p:nvSpPr>
        <p:spPr bwMode="auto">
          <a:xfrm>
            <a:off x="1505496" y="4103774"/>
            <a:ext cx="331787" cy="0"/>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3" name="Rectangle 58">
            <a:extLst>
              <a:ext uri="{FF2B5EF4-FFF2-40B4-BE49-F238E27FC236}">
                <a16:creationId xmlns:a16="http://schemas.microsoft.com/office/drawing/2014/main" id="{84BF1CF0-DD28-EDDD-F694-86BC839F2B48}"/>
              </a:ext>
            </a:extLst>
          </p:cNvPr>
          <p:cNvSpPr>
            <a:spLocks noChangeArrowheads="1"/>
          </p:cNvSpPr>
          <p:nvPr/>
        </p:nvSpPr>
        <p:spPr bwMode="auto">
          <a:xfrm>
            <a:off x="445046" y="3975186"/>
            <a:ext cx="1131887"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Chip select 1</a:t>
            </a:r>
          </a:p>
        </p:txBody>
      </p:sp>
      <p:sp>
        <p:nvSpPr>
          <p:cNvPr id="5" name="Line 59">
            <a:extLst>
              <a:ext uri="{FF2B5EF4-FFF2-40B4-BE49-F238E27FC236}">
                <a16:creationId xmlns:a16="http://schemas.microsoft.com/office/drawing/2014/main" id="{FFF534B2-2387-6F11-0553-B4C26E9D7D4B}"/>
              </a:ext>
            </a:extLst>
          </p:cNvPr>
          <p:cNvSpPr>
            <a:spLocks noChangeShapeType="1"/>
          </p:cNvSpPr>
          <p:nvPr/>
        </p:nvSpPr>
        <p:spPr bwMode="auto">
          <a:xfrm>
            <a:off x="1505496" y="4306974"/>
            <a:ext cx="331787" cy="0"/>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6" name="Rectangle 60">
            <a:extLst>
              <a:ext uri="{FF2B5EF4-FFF2-40B4-BE49-F238E27FC236}">
                <a16:creationId xmlns:a16="http://schemas.microsoft.com/office/drawing/2014/main" id="{DFF8A921-CF84-9183-F3F1-26E26E0D327D}"/>
              </a:ext>
            </a:extLst>
          </p:cNvPr>
          <p:cNvSpPr>
            <a:spLocks noChangeArrowheads="1"/>
          </p:cNvSpPr>
          <p:nvPr/>
        </p:nvSpPr>
        <p:spPr bwMode="auto">
          <a:xfrm>
            <a:off x="445046" y="4179974"/>
            <a:ext cx="1131887"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Chip select 2</a:t>
            </a:r>
          </a:p>
        </p:txBody>
      </p:sp>
      <p:sp>
        <p:nvSpPr>
          <p:cNvPr id="7" name="Line 61">
            <a:extLst>
              <a:ext uri="{FF2B5EF4-FFF2-40B4-BE49-F238E27FC236}">
                <a16:creationId xmlns:a16="http://schemas.microsoft.com/office/drawing/2014/main" id="{F4CD8382-9959-C4F6-BC6E-4D7F9754DD37}"/>
              </a:ext>
            </a:extLst>
          </p:cNvPr>
          <p:cNvSpPr>
            <a:spLocks noChangeShapeType="1"/>
          </p:cNvSpPr>
          <p:nvPr/>
        </p:nvSpPr>
        <p:spPr bwMode="auto">
          <a:xfrm>
            <a:off x="1505496" y="4914986"/>
            <a:ext cx="331787" cy="0"/>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8" name="Rectangle 62">
            <a:extLst>
              <a:ext uri="{FF2B5EF4-FFF2-40B4-BE49-F238E27FC236}">
                <a16:creationId xmlns:a16="http://schemas.microsoft.com/office/drawing/2014/main" id="{59BF6EA3-521B-86F8-36F5-22AD5272216C}"/>
              </a:ext>
            </a:extLst>
          </p:cNvPr>
          <p:cNvSpPr>
            <a:spLocks noChangeArrowheads="1"/>
          </p:cNvSpPr>
          <p:nvPr/>
        </p:nvSpPr>
        <p:spPr bwMode="auto">
          <a:xfrm>
            <a:off x="445046" y="4786399"/>
            <a:ext cx="1139825"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9-bit address</a:t>
            </a:r>
          </a:p>
        </p:txBody>
      </p:sp>
      <p:sp>
        <p:nvSpPr>
          <p:cNvPr id="9" name="Rectangle 63">
            <a:extLst>
              <a:ext uri="{FF2B5EF4-FFF2-40B4-BE49-F238E27FC236}">
                <a16:creationId xmlns:a16="http://schemas.microsoft.com/office/drawing/2014/main" id="{08243D97-4AA9-0B90-0785-E33900F88888}"/>
              </a:ext>
            </a:extLst>
          </p:cNvPr>
          <p:cNvSpPr>
            <a:spLocks noChangeArrowheads="1"/>
          </p:cNvSpPr>
          <p:nvPr/>
        </p:nvSpPr>
        <p:spPr bwMode="auto">
          <a:xfrm>
            <a:off x="1835696" y="3964074"/>
            <a:ext cx="481012"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CS1</a:t>
            </a:r>
          </a:p>
        </p:txBody>
      </p:sp>
      <p:sp>
        <p:nvSpPr>
          <p:cNvPr id="10" name="Rectangle 64">
            <a:extLst>
              <a:ext uri="{FF2B5EF4-FFF2-40B4-BE49-F238E27FC236}">
                <a16:creationId xmlns:a16="http://schemas.microsoft.com/office/drawing/2014/main" id="{DCE59DE3-7E11-8202-2EBB-0A0E1448009C}"/>
              </a:ext>
            </a:extLst>
          </p:cNvPr>
          <p:cNvSpPr>
            <a:spLocks noChangeArrowheads="1"/>
          </p:cNvSpPr>
          <p:nvPr/>
        </p:nvSpPr>
        <p:spPr bwMode="auto">
          <a:xfrm>
            <a:off x="1835696" y="4167274"/>
            <a:ext cx="481012"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CS2</a:t>
            </a:r>
          </a:p>
        </p:txBody>
      </p:sp>
      <p:sp>
        <p:nvSpPr>
          <p:cNvPr id="11" name="Rectangle 65">
            <a:extLst>
              <a:ext uri="{FF2B5EF4-FFF2-40B4-BE49-F238E27FC236}">
                <a16:creationId xmlns:a16="http://schemas.microsoft.com/office/drawing/2014/main" id="{2AA2ECD2-5AA5-38FF-8FE3-D17ED7CEBDC0}"/>
              </a:ext>
            </a:extLst>
          </p:cNvPr>
          <p:cNvSpPr>
            <a:spLocks noChangeArrowheads="1"/>
          </p:cNvSpPr>
          <p:nvPr/>
        </p:nvSpPr>
        <p:spPr bwMode="auto">
          <a:xfrm>
            <a:off x="1848396" y="4799099"/>
            <a:ext cx="531812" cy="255587"/>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AD 9</a:t>
            </a:r>
          </a:p>
        </p:txBody>
      </p:sp>
      <p:sp>
        <p:nvSpPr>
          <p:cNvPr id="12" name="Rectangle 66">
            <a:extLst>
              <a:ext uri="{FF2B5EF4-FFF2-40B4-BE49-F238E27FC236}">
                <a16:creationId xmlns:a16="http://schemas.microsoft.com/office/drawing/2014/main" id="{62DD8DEF-F2B8-35A5-DB29-86EF9F4FB482}"/>
              </a:ext>
            </a:extLst>
          </p:cNvPr>
          <p:cNvSpPr>
            <a:spLocks noChangeArrowheads="1"/>
          </p:cNvSpPr>
          <p:nvPr/>
        </p:nvSpPr>
        <p:spPr bwMode="auto">
          <a:xfrm>
            <a:off x="2426246" y="4321261"/>
            <a:ext cx="693737" cy="422275"/>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512 x 8</a:t>
            </a:r>
          </a:p>
          <a:p>
            <a:pPr algn="ctr" defTabSz="762000" eaLnBrk="1">
              <a:lnSpc>
                <a:spcPct val="90000"/>
              </a:lnSpc>
              <a:defRPr/>
            </a:pPr>
            <a:endParaRPr lang="en-US" altLang="ko-KR" sz="1200" b="1">
              <a:solidFill>
                <a:srgbClr val="000000"/>
              </a:solidFill>
              <a:latin typeface="+mn-lt"/>
            </a:endParaRPr>
          </a:p>
        </p:txBody>
      </p:sp>
      <p:sp>
        <p:nvSpPr>
          <p:cNvPr id="13" name="Rectangle 67">
            <a:extLst>
              <a:ext uri="{FF2B5EF4-FFF2-40B4-BE49-F238E27FC236}">
                <a16:creationId xmlns:a16="http://schemas.microsoft.com/office/drawing/2014/main" id="{BD39B3A7-A2B8-5A5F-32D6-D816ED975498}"/>
              </a:ext>
            </a:extLst>
          </p:cNvPr>
          <p:cNvSpPr>
            <a:spLocks noChangeArrowheads="1"/>
          </p:cNvSpPr>
          <p:nvPr/>
        </p:nvSpPr>
        <p:spPr bwMode="auto">
          <a:xfrm>
            <a:off x="2513558" y="4489536"/>
            <a:ext cx="541338"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ROM</a:t>
            </a:r>
          </a:p>
        </p:txBody>
      </p:sp>
      <p:sp>
        <p:nvSpPr>
          <p:cNvPr id="14" name="Rectangle 68">
            <a:extLst>
              <a:ext uri="{FF2B5EF4-FFF2-40B4-BE49-F238E27FC236}">
                <a16:creationId xmlns:a16="http://schemas.microsoft.com/office/drawing/2014/main" id="{B6E0E7DD-8F00-8308-7D9C-21DD01C32866}"/>
              </a:ext>
            </a:extLst>
          </p:cNvPr>
          <p:cNvSpPr>
            <a:spLocks noChangeArrowheads="1"/>
          </p:cNvSpPr>
          <p:nvPr/>
        </p:nvSpPr>
        <p:spPr bwMode="auto">
          <a:xfrm>
            <a:off x="1816646" y="3908511"/>
            <a:ext cx="1412875" cy="1200150"/>
          </a:xfrm>
          <a:prstGeom prst="rect">
            <a:avLst/>
          </a:prstGeom>
          <a:noFill/>
          <a:ln w="25400">
            <a:solidFill>
              <a:srgbClr val="000000"/>
            </a:solidFill>
            <a:miter lim="800000"/>
            <a:headEnd/>
            <a:tailEnd/>
          </a:ln>
          <a:effectLst/>
        </p:spPr>
        <p:txBody>
          <a:bodyPr wrap="none" anchor="ctr"/>
          <a:lstStyle/>
          <a:p>
            <a:pPr algn="ctr">
              <a:defRPr/>
            </a:pPr>
            <a:endParaRPr lang="en-US" b="1">
              <a:latin typeface="+mn-lt"/>
            </a:endParaRPr>
          </a:p>
        </p:txBody>
      </p:sp>
      <p:sp>
        <p:nvSpPr>
          <p:cNvPr id="15" name="Arc 69">
            <a:extLst>
              <a:ext uri="{FF2B5EF4-FFF2-40B4-BE49-F238E27FC236}">
                <a16:creationId xmlns:a16="http://schemas.microsoft.com/office/drawing/2014/main" id="{22979D23-4D60-4CAF-55C9-1DE988A5504C}"/>
              </a:ext>
            </a:extLst>
          </p:cNvPr>
          <p:cNvSpPr>
            <a:spLocks/>
          </p:cNvSpPr>
          <p:nvPr/>
        </p:nvSpPr>
        <p:spPr bwMode="auto">
          <a:xfrm>
            <a:off x="3759746" y="4453024"/>
            <a:ext cx="117475" cy="90487"/>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pPr algn="ctr">
              <a:defRPr/>
            </a:pPr>
            <a:endParaRPr lang="en-US" b="1">
              <a:latin typeface="+mn-lt"/>
            </a:endParaRPr>
          </a:p>
        </p:txBody>
      </p:sp>
      <p:sp>
        <p:nvSpPr>
          <p:cNvPr id="16" name="Line 70">
            <a:extLst>
              <a:ext uri="{FF2B5EF4-FFF2-40B4-BE49-F238E27FC236}">
                <a16:creationId xmlns:a16="http://schemas.microsoft.com/office/drawing/2014/main" id="{23057ABF-1909-F001-504A-2C0494F2CBA0}"/>
              </a:ext>
            </a:extLst>
          </p:cNvPr>
          <p:cNvSpPr>
            <a:spLocks noChangeShapeType="1"/>
          </p:cNvSpPr>
          <p:nvPr/>
        </p:nvSpPr>
        <p:spPr bwMode="auto">
          <a:xfrm>
            <a:off x="3245396" y="4500649"/>
            <a:ext cx="522287" cy="0"/>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sp>
        <p:nvSpPr>
          <p:cNvPr id="17" name="Rectangle 71">
            <a:extLst>
              <a:ext uri="{FF2B5EF4-FFF2-40B4-BE49-F238E27FC236}">
                <a16:creationId xmlns:a16="http://schemas.microsoft.com/office/drawing/2014/main" id="{1B8A664B-7B7C-2F8D-1044-3DBA19FEFE55}"/>
              </a:ext>
            </a:extLst>
          </p:cNvPr>
          <p:cNvSpPr>
            <a:spLocks noChangeArrowheads="1"/>
          </p:cNvSpPr>
          <p:nvPr/>
        </p:nvSpPr>
        <p:spPr bwMode="auto">
          <a:xfrm>
            <a:off x="3867696" y="4368886"/>
            <a:ext cx="1184275" cy="255588"/>
          </a:xfrm>
          <a:prstGeom prst="rect">
            <a:avLst/>
          </a:prstGeom>
          <a:noFill/>
          <a:ln w="25400">
            <a:noFill/>
            <a:miter lim="800000"/>
            <a:headEnd/>
            <a:tailEnd/>
          </a:ln>
          <a:effectLst/>
        </p:spPr>
        <p:txBody>
          <a:bodyPr wrap="none" lIns="90488" tIns="44450" rIns="90488" bIns="44450">
            <a:spAutoFit/>
          </a:bodyPr>
          <a:lstStyle/>
          <a:p>
            <a:pPr algn="ctr" defTabSz="762000">
              <a:lnSpc>
                <a:spcPct val="90000"/>
              </a:lnSpc>
              <a:defRPr/>
            </a:pPr>
            <a:r>
              <a:rPr lang="en-US" altLang="ko-KR" sz="1200" b="1">
                <a:solidFill>
                  <a:srgbClr val="000000"/>
                </a:solidFill>
                <a:latin typeface="+mn-lt"/>
              </a:rPr>
              <a:t>8-bit data bus</a:t>
            </a:r>
          </a:p>
        </p:txBody>
      </p:sp>
      <p:sp>
        <p:nvSpPr>
          <p:cNvPr id="18" name="Line 72">
            <a:extLst>
              <a:ext uri="{FF2B5EF4-FFF2-40B4-BE49-F238E27FC236}">
                <a16:creationId xmlns:a16="http://schemas.microsoft.com/office/drawing/2014/main" id="{DE4033C9-F2EB-2965-25CE-163B21C4F5B5}"/>
              </a:ext>
            </a:extLst>
          </p:cNvPr>
          <p:cNvSpPr>
            <a:spLocks noChangeShapeType="1"/>
          </p:cNvSpPr>
          <p:nvPr/>
        </p:nvSpPr>
        <p:spPr bwMode="auto">
          <a:xfrm>
            <a:off x="1924596" y="4199024"/>
            <a:ext cx="295275" cy="0"/>
          </a:xfrm>
          <a:prstGeom prst="line">
            <a:avLst/>
          </a:prstGeom>
          <a:noFill/>
          <a:ln w="25400">
            <a:solidFill>
              <a:srgbClr val="000000"/>
            </a:solidFill>
            <a:round/>
            <a:headEnd/>
            <a:tailEnd/>
          </a:ln>
          <a:effectLst/>
        </p:spPr>
        <p:txBody>
          <a:bodyPr wrap="none" anchor="ctr"/>
          <a:lstStyle/>
          <a:p>
            <a:pPr algn="ctr">
              <a:defRPr/>
            </a:pPr>
            <a:endParaRPr lang="en-US" b="1">
              <a:latin typeface="+mn-lt"/>
            </a:endParaRPr>
          </a:p>
        </p:txBody>
      </p:sp>
      <p:pic>
        <p:nvPicPr>
          <p:cNvPr id="22" name="Picture 21">
            <a:extLst>
              <a:ext uri="{FF2B5EF4-FFF2-40B4-BE49-F238E27FC236}">
                <a16:creationId xmlns:a16="http://schemas.microsoft.com/office/drawing/2014/main" id="{C59B93DA-6053-254D-D2F7-DBF9BD054A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2041" y="3670742"/>
            <a:ext cx="3766914" cy="2151413"/>
          </a:xfrm>
          <a:prstGeom prst="rect">
            <a:avLst/>
          </a:prstGeom>
        </p:spPr>
      </p:pic>
    </p:spTree>
    <p:extLst>
      <p:ext uri="{BB962C8B-B14F-4D97-AF65-F5344CB8AC3E}">
        <p14:creationId xmlns:p14="http://schemas.microsoft.com/office/powerpoint/2010/main" val="2378184858"/>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1520" y="200696"/>
            <a:ext cx="8716034" cy="6365845"/>
          </a:xfrm>
          <a:prstGeom prst="rect">
            <a:avLst/>
          </a:prstGeom>
        </p:spPr>
        <p:txBody>
          <a:bodyPr vert="horz" wrap="square" lIns="0" tIns="12700" rIns="0" bIns="0" rtlCol="0">
            <a:spAutoFit/>
          </a:bodyPr>
          <a:lstStyle/>
          <a:p>
            <a:pPr marL="12700" algn="just">
              <a:spcBef>
                <a:spcPts val="100"/>
              </a:spcBef>
              <a:buClr>
                <a:srgbClr val="003399"/>
              </a:buClr>
              <a:tabLst>
                <a:tab pos="469265" algn="l"/>
                <a:tab pos="469900" algn="l"/>
              </a:tabLst>
            </a:pPr>
            <a:r>
              <a:rPr lang="en-US" sz="2200" b="1" dirty="0">
                <a:solidFill>
                  <a:srgbClr val="3333FF"/>
                </a:solidFill>
                <a:latin typeface="Times New Roman" panose="02020603050405020304" pitchFamily="18" charset="0"/>
                <a:cs typeface="Times New Roman" panose="02020603050405020304" pitchFamily="18" charset="0"/>
              </a:rPr>
              <a:t>Memory Address Map:</a:t>
            </a:r>
          </a:p>
          <a:p>
            <a:pPr marL="355600" indent="-342900" algn="just">
              <a:spcBef>
                <a:spcPts val="100"/>
              </a:spcBef>
              <a:buClr>
                <a:srgbClr val="003399"/>
              </a:buClr>
              <a:buFont typeface="Wingdings" panose="05000000000000000000" pitchFamily="2" charset="2"/>
              <a:buChar char="Ø"/>
              <a:tabLst>
                <a:tab pos="469265" algn="l"/>
                <a:tab pos="469900" algn="l"/>
              </a:tabLst>
            </a:pPr>
            <a:r>
              <a:rPr lang="en-US" altLang="en-US" sz="2000" dirty="0">
                <a:solidFill>
                  <a:srgbClr val="333333"/>
                </a:solidFill>
                <a:latin typeface="Times New Roman" panose="02020603050405020304" pitchFamily="18" charset="0"/>
                <a:cs typeface="Times New Roman" panose="02020603050405020304" pitchFamily="18" charset="0"/>
              </a:rPr>
              <a:t>The table, called a </a:t>
            </a:r>
            <a:r>
              <a:rPr lang="en-US" altLang="en-US" sz="2000" b="1" dirty="0">
                <a:solidFill>
                  <a:srgbClr val="333333"/>
                </a:solidFill>
                <a:latin typeface="Times New Roman" panose="02020603050405020304" pitchFamily="18" charset="0"/>
                <a:cs typeface="Times New Roman" panose="02020603050405020304" pitchFamily="18" charset="0"/>
              </a:rPr>
              <a:t>memory address map</a:t>
            </a:r>
            <a:r>
              <a:rPr lang="en-US" altLang="en-US" sz="2000" dirty="0">
                <a:solidFill>
                  <a:srgbClr val="333333"/>
                </a:solidFill>
                <a:latin typeface="Times New Roman" panose="02020603050405020304" pitchFamily="18" charset="0"/>
                <a:cs typeface="Times New Roman" panose="02020603050405020304" pitchFamily="18" charset="0"/>
              </a:rPr>
              <a:t>, is a pictorial representation of assigned address space for each chip in the system.</a:t>
            </a:r>
          </a:p>
          <a:p>
            <a:pPr marL="355600" indent="-342900" algn="just">
              <a:spcBef>
                <a:spcPts val="100"/>
              </a:spcBef>
              <a:buClr>
                <a:srgbClr val="003399"/>
              </a:buClr>
              <a:buFont typeface="Wingdings" panose="05000000000000000000" pitchFamily="2" charset="2"/>
              <a:buChar char="Ø"/>
              <a:tabLst>
                <a:tab pos="469265" algn="l"/>
                <a:tab pos="469900" algn="l"/>
              </a:tabLst>
            </a:pPr>
            <a:r>
              <a:rPr lang="en-US" altLang="en-US" sz="2000" dirty="0">
                <a:solidFill>
                  <a:srgbClr val="333333"/>
                </a:solidFill>
                <a:latin typeface="Times New Roman" panose="02020603050405020304" pitchFamily="18" charset="0"/>
                <a:cs typeface="Times New Roman" panose="02020603050405020304" pitchFamily="18" charset="0"/>
              </a:rPr>
              <a:t>Assume that a computer system needs 512 bytes of RAM and 512 bytes of ROM.</a:t>
            </a:r>
          </a:p>
          <a:p>
            <a:pPr marL="355600" indent="-342900" algn="just">
              <a:spcBef>
                <a:spcPts val="100"/>
              </a:spcBef>
              <a:buClr>
                <a:srgbClr val="003399"/>
              </a:buClr>
              <a:buFont typeface="Wingdings" panose="05000000000000000000" pitchFamily="2" charset="2"/>
              <a:buChar char="Ø"/>
              <a:tabLst>
                <a:tab pos="469265" algn="l"/>
                <a:tab pos="469900" algn="l"/>
              </a:tabLst>
            </a:pPr>
            <a:endParaRPr lang="en-US" altLang="en-US" sz="2000" dirty="0">
              <a:solidFill>
                <a:srgbClr val="333333"/>
              </a:solidFill>
              <a:latin typeface="Times New Roman" panose="02020603050405020304" pitchFamily="18" charset="0"/>
              <a:cs typeface="Times New Roman" panose="02020603050405020304" pitchFamily="18" charset="0"/>
            </a:endParaRPr>
          </a:p>
          <a:p>
            <a:pPr marL="355600" indent="-342900" algn="just">
              <a:spcBef>
                <a:spcPts val="100"/>
              </a:spcBef>
              <a:buClr>
                <a:srgbClr val="003399"/>
              </a:buClr>
              <a:buFont typeface="Wingdings" panose="05000000000000000000" pitchFamily="2" charset="2"/>
              <a:buChar char="Ø"/>
              <a:tabLst>
                <a:tab pos="469265" algn="l"/>
                <a:tab pos="469900" algn="l"/>
              </a:tabLst>
            </a:pPr>
            <a:endParaRPr lang="en-US" altLang="en-US" sz="2000" dirty="0">
              <a:solidFill>
                <a:srgbClr val="333333"/>
              </a:solidFill>
              <a:latin typeface="Times New Roman" panose="02020603050405020304" pitchFamily="18" charset="0"/>
              <a:cs typeface="Times New Roman" panose="02020603050405020304" pitchFamily="18" charset="0"/>
            </a:endParaRPr>
          </a:p>
          <a:p>
            <a:pPr marL="355600" indent="-342900" algn="just">
              <a:spcBef>
                <a:spcPts val="100"/>
              </a:spcBef>
              <a:buClr>
                <a:srgbClr val="003399"/>
              </a:buClr>
              <a:buFont typeface="Wingdings" panose="05000000000000000000" pitchFamily="2" charset="2"/>
              <a:buChar char="Ø"/>
              <a:tabLst>
                <a:tab pos="469265" algn="l"/>
                <a:tab pos="469900" algn="l"/>
              </a:tabLst>
            </a:pPr>
            <a:endParaRPr lang="en-US" altLang="en-US" sz="2000" dirty="0">
              <a:solidFill>
                <a:srgbClr val="333333"/>
              </a:solidFill>
              <a:latin typeface="Times New Roman" panose="02020603050405020304" pitchFamily="18" charset="0"/>
              <a:cs typeface="Times New Roman" panose="02020603050405020304" pitchFamily="18" charset="0"/>
            </a:endParaRPr>
          </a:p>
          <a:p>
            <a:pPr marL="355600" indent="-342900" algn="just">
              <a:spcBef>
                <a:spcPts val="100"/>
              </a:spcBef>
              <a:buClr>
                <a:srgbClr val="003399"/>
              </a:buClr>
              <a:buFont typeface="Wingdings" panose="05000000000000000000" pitchFamily="2" charset="2"/>
              <a:buChar char="Ø"/>
              <a:tabLst>
                <a:tab pos="469265" algn="l"/>
                <a:tab pos="469900" algn="l"/>
              </a:tabLst>
            </a:pPr>
            <a:endParaRPr lang="en-US" altLang="en-US" sz="2000" dirty="0">
              <a:solidFill>
                <a:srgbClr val="333333"/>
              </a:solidFill>
              <a:latin typeface="Times New Roman" panose="02020603050405020304" pitchFamily="18" charset="0"/>
              <a:cs typeface="Times New Roman" panose="02020603050405020304" pitchFamily="18" charset="0"/>
            </a:endParaRPr>
          </a:p>
          <a:p>
            <a:pPr marL="355600" indent="-342900" algn="just">
              <a:spcBef>
                <a:spcPts val="100"/>
              </a:spcBef>
              <a:buClr>
                <a:srgbClr val="003399"/>
              </a:buClr>
              <a:buFont typeface="Wingdings" panose="05000000000000000000" pitchFamily="2" charset="2"/>
              <a:buChar char="Ø"/>
              <a:tabLst>
                <a:tab pos="469265" algn="l"/>
                <a:tab pos="469900" algn="l"/>
              </a:tabLst>
            </a:pPr>
            <a:endParaRPr lang="en-US" altLang="en-US" sz="2000" dirty="0">
              <a:solidFill>
                <a:srgbClr val="333333"/>
              </a:solidFill>
              <a:latin typeface="Times New Roman" panose="02020603050405020304" pitchFamily="18" charset="0"/>
              <a:cs typeface="Times New Roman" panose="02020603050405020304" pitchFamily="18" charset="0"/>
            </a:endParaRPr>
          </a:p>
          <a:p>
            <a:pPr marL="355600" indent="-342900" algn="just">
              <a:spcBef>
                <a:spcPts val="100"/>
              </a:spcBef>
              <a:buClr>
                <a:srgbClr val="003399"/>
              </a:buClr>
              <a:buFont typeface="Wingdings" panose="05000000000000000000" pitchFamily="2" charset="2"/>
              <a:buChar char="Ø"/>
              <a:tabLst>
                <a:tab pos="469265" algn="l"/>
                <a:tab pos="469900" algn="l"/>
              </a:tabLst>
            </a:pPr>
            <a:endParaRPr lang="en-US" altLang="en-US" sz="2000" dirty="0">
              <a:solidFill>
                <a:srgbClr val="333333"/>
              </a:solidFill>
              <a:latin typeface="Times New Roman" panose="02020603050405020304" pitchFamily="18" charset="0"/>
              <a:cs typeface="Times New Roman" panose="02020603050405020304" pitchFamily="18" charset="0"/>
            </a:endParaRPr>
          </a:p>
          <a:p>
            <a:pPr marL="355600" indent="-342900" algn="just">
              <a:spcBef>
                <a:spcPts val="100"/>
              </a:spcBef>
              <a:buClr>
                <a:srgbClr val="003399"/>
              </a:buClr>
              <a:buFont typeface="Wingdings" panose="05000000000000000000" pitchFamily="2" charset="2"/>
              <a:buChar char="Ø"/>
              <a:tabLst>
                <a:tab pos="469265" algn="l"/>
                <a:tab pos="469900" algn="l"/>
              </a:tabLst>
            </a:pPr>
            <a:r>
              <a:rPr lang="en-US" altLang="en-US" sz="2000" dirty="0">
                <a:solidFill>
                  <a:srgbClr val="333333"/>
                </a:solidFill>
                <a:latin typeface="Times New Roman" panose="02020603050405020304" pitchFamily="18" charset="0"/>
                <a:cs typeface="Times New Roman" panose="02020603050405020304" pitchFamily="18" charset="0"/>
              </a:rPr>
              <a:t>The address bus lines are subdivided into groups of four bits each so that each group can be represented with a hexadecimal digit.</a:t>
            </a:r>
          </a:p>
          <a:p>
            <a:pPr marL="355600" indent="-342900" algn="just">
              <a:spcBef>
                <a:spcPts val="100"/>
              </a:spcBef>
              <a:buClr>
                <a:srgbClr val="003399"/>
              </a:buClr>
              <a:buFont typeface="Wingdings" panose="05000000000000000000" pitchFamily="2" charset="2"/>
              <a:buChar char="Ø"/>
              <a:tabLst>
                <a:tab pos="469265" algn="l"/>
                <a:tab pos="469900" algn="l"/>
              </a:tabLst>
            </a:pPr>
            <a:r>
              <a:rPr lang="en-US" altLang="en-US" sz="2000" dirty="0">
                <a:solidFill>
                  <a:srgbClr val="333333"/>
                </a:solidFill>
                <a:latin typeface="Times New Roman" panose="02020603050405020304" pitchFamily="18" charset="0"/>
                <a:cs typeface="Times New Roman" panose="02020603050405020304" pitchFamily="18" charset="0"/>
              </a:rPr>
              <a:t>The first hexadecimal digit represents lines 13 to 16 and is always 0.</a:t>
            </a:r>
          </a:p>
          <a:p>
            <a:pPr marL="355600" indent="-342900" algn="just">
              <a:spcBef>
                <a:spcPts val="100"/>
              </a:spcBef>
              <a:buClr>
                <a:srgbClr val="003399"/>
              </a:buClr>
              <a:buFont typeface="Wingdings" panose="05000000000000000000" pitchFamily="2" charset="2"/>
              <a:buChar char="Ø"/>
              <a:tabLst>
                <a:tab pos="469265" algn="l"/>
                <a:tab pos="469900" algn="l"/>
              </a:tabLst>
            </a:pPr>
            <a:r>
              <a:rPr lang="en-US" altLang="en-US" sz="2000" dirty="0">
                <a:solidFill>
                  <a:srgbClr val="333333"/>
                </a:solidFill>
                <a:latin typeface="Times New Roman" panose="02020603050405020304" pitchFamily="18" charset="0"/>
                <a:cs typeface="Times New Roman" panose="02020603050405020304" pitchFamily="18" charset="0"/>
              </a:rPr>
              <a:t>The next hexadecimal digit represents lines 9 to 12, but lines 11 and 12 are always 0. The range of hexadecimal addresses for each compo­nent is determined from the x's associated with it. These x's represent a binary number that can range from an all-0's to an all-1's value.</a:t>
            </a:r>
          </a:p>
          <a:p>
            <a:pPr marL="355600" indent="-342900" algn="just">
              <a:spcBef>
                <a:spcPts val="100"/>
              </a:spcBef>
              <a:buClr>
                <a:srgbClr val="003399"/>
              </a:buClr>
              <a:buFont typeface="Wingdings" panose="05000000000000000000" pitchFamily="2" charset="2"/>
              <a:buChar char="Ø"/>
              <a:tabLst>
                <a:tab pos="469265" algn="l"/>
                <a:tab pos="469900" algn="l"/>
              </a:tabLst>
            </a:pPr>
            <a:r>
              <a:rPr lang="en-US" altLang="en-US" sz="2000" dirty="0">
                <a:solidFill>
                  <a:srgbClr val="333333"/>
                </a:solidFill>
                <a:latin typeface="Times New Roman" panose="02020603050405020304" pitchFamily="18" charset="0"/>
                <a:cs typeface="Times New Roman" panose="02020603050405020304" pitchFamily="18" charset="0"/>
              </a:rPr>
              <a:t>This configuration gives a memory capacity of 512 bytes of RAM and 512 bytes of ROM.</a:t>
            </a:r>
          </a:p>
          <a:p>
            <a:pPr marL="355600" indent="-342900" algn="just">
              <a:spcBef>
                <a:spcPts val="100"/>
              </a:spcBef>
              <a:buClr>
                <a:srgbClr val="003399"/>
              </a:buClr>
              <a:buFont typeface="Wingdings" panose="05000000000000000000" pitchFamily="2" charset="2"/>
              <a:buChar char="Ø"/>
              <a:tabLst>
                <a:tab pos="469265" algn="l"/>
                <a:tab pos="469900" algn="l"/>
              </a:tabLst>
            </a:pPr>
            <a:endParaRPr lang="en-US" altLang="en-US" sz="2000" dirty="0">
              <a:solidFill>
                <a:srgbClr val="333333"/>
              </a:solidFill>
              <a:latin typeface="Times New Roman" panose="02020603050405020304" pitchFamily="18" charset="0"/>
              <a:cs typeface="Times New Roman" panose="02020603050405020304" pitchFamily="18" charset="0"/>
            </a:endParaRPr>
          </a:p>
        </p:txBody>
      </p:sp>
      <p:sp>
        <p:nvSpPr>
          <p:cNvPr id="58" name="object 58"/>
          <p:cNvSpPr txBox="1"/>
          <p:nvPr/>
        </p:nvSpPr>
        <p:spPr>
          <a:xfrm>
            <a:off x="8967554" y="6388280"/>
            <a:ext cx="110489" cy="196215"/>
          </a:xfrm>
          <a:prstGeom prst="rect">
            <a:avLst/>
          </a:prstGeom>
        </p:spPr>
        <p:txBody>
          <a:bodyPr vert="horz" wrap="square" lIns="0" tIns="0" rIns="0" bIns="0" rtlCol="0">
            <a:spAutoFit/>
          </a:bodyPr>
          <a:lstStyle/>
          <a:p>
            <a:pPr marL="12700">
              <a:lnSpc>
                <a:spcPts val="1425"/>
              </a:lnSpc>
            </a:pPr>
            <a:r>
              <a:rPr sz="1200" spc="-5" dirty="0">
                <a:solidFill>
                  <a:srgbClr val="FFFFFF"/>
                </a:solidFill>
                <a:latin typeface="Arial"/>
                <a:cs typeface="Arial"/>
              </a:rPr>
              <a:t>5</a:t>
            </a:r>
            <a:endParaRPr sz="1200">
              <a:latin typeface="Arial"/>
              <a:cs typeface="Arial"/>
            </a:endParaRPr>
          </a:p>
        </p:txBody>
      </p:sp>
      <p:sp>
        <p:nvSpPr>
          <p:cNvPr id="92" name="Rectangle 43">
            <a:extLst>
              <a:ext uri="{FF2B5EF4-FFF2-40B4-BE49-F238E27FC236}">
                <a16:creationId xmlns:a16="http://schemas.microsoft.com/office/drawing/2014/main" id="{4C10D3E4-1AD2-3AE4-3F80-965C932CF115}"/>
              </a:ext>
            </a:extLst>
          </p:cNvPr>
          <p:cNvSpPr>
            <a:spLocks noChangeArrowheads="1"/>
          </p:cNvSpPr>
          <p:nvPr/>
        </p:nvSpPr>
        <p:spPr bwMode="auto">
          <a:xfrm>
            <a:off x="4125913" y="6015657"/>
            <a:ext cx="26670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  </a:t>
            </a:r>
          </a:p>
        </p:txBody>
      </p:sp>
      <p:grpSp>
        <p:nvGrpSpPr>
          <p:cNvPr id="19" name="Group 20">
            <a:extLst>
              <a:ext uri="{FF2B5EF4-FFF2-40B4-BE49-F238E27FC236}">
                <a16:creationId xmlns:a16="http://schemas.microsoft.com/office/drawing/2014/main" id="{3229A0B4-733A-BCF8-70C8-571B8E14FCEE}"/>
              </a:ext>
            </a:extLst>
          </p:cNvPr>
          <p:cNvGrpSpPr>
            <a:grpSpLocks/>
          </p:cNvGrpSpPr>
          <p:nvPr/>
        </p:nvGrpSpPr>
        <p:grpSpPr bwMode="auto">
          <a:xfrm>
            <a:off x="1707356" y="1745148"/>
            <a:ext cx="4837113" cy="1573212"/>
            <a:chOff x="1030" y="1353"/>
            <a:chExt cx="3047" cy="991"/>
          </a:xfrm>
        </p:grpSpPr>
        <p:sp>
          <p:nvSpPr>
            <p:cNvPr id="20" name="Rectangle 3">
              <a:extLst>
                <a:ext uri="{FF2B5EF4-FFF2-40B4-BE49-F238E27FC236}">
                  <a16:creationId xmlns:a16="http://schemas.microsoft.com/office/drawing/2014/main" id="{BF15ABCE-BFFE-FF25-4A19-5A3009E11E52}"/>
                </a:ext>
              </a:extLst>
            </p:cNvPr>
            <p:cNvSpPr>
              <a:spLocks noChangeArrowheads="1"/>
            </p:cNvSpPr>
            <p:nvPr/>
          </p:nvSpPr>
          <p:spPr bwMode="auto">
            <a:xfrm>
              <a:off x="1103" y="1684"/>
              <a:ext cx="393" cy="614"/>
            </a:xfrm>
            <a:prstGeom prst="rect">
              <a:avLst/>
            </a:prstGeom>
            <a:noFill/>
            <a:ln w="12700">
              <a:noFill/>
              <a:miter lim="800000"/>
              <a:headEnd/>
              <a:tailEnd/>
            </a:ln>
            <a:effectLst/>
          </p:spPr>
          <p:txBody>
            <a:bodyPr wrap="none" lIns="63500" tIns="25400" rIns="63500" bIns="25400">
              <a:spAutoFit/>
            </a:bodyPr>
            <a:lstStyle/>
            <a:p>
              <a:pPr algn="ctr" defTabSz="762000">
                <a:defRPr/>
              </a:pPr>
              <a:r>
                <a:rPr lang="en-US" altLang="ko-KR" sz="1200" b="1" dirty="0">
                  <a:latin typeface="+mn-lt"/>
                </a:rPr>
                <a:t>RAM  1</a:t>
              </a:r>
            </a:p>
            <a:p>
              <a:pPr algn="ctr" defTabSz="762000">
                <a:defRPr/>
              </a:pPr>
              <a:r>
                <a:rPr lang="en-US" altLang="ko-KR" sz="1200" b="1" dirty="0">
                  <a:latin typeface="+mn-lt"/>
                </a:rPr>
                <a:t>RAM  2</a:t>
              </a:r>
            </a:p>
            <a:p>
              <a:pPr algn="ctr" defTabSz="762000">
                <a:defRPr/>
              </a:pPr>
              <a:r>
                <a:rPr lang="en-US" altLang="ko-KR" sz="1200" b="1" dirty="0">
                  <a:latin typeface="+mn-lt"/>
                </a:rPr>
                <a:t>RAM  3</a:t>
              </a:r>
            </a:p>
            <a:p>
              <a:pPr algn="ctr" defTabSz="762000">
                <a:defRPr/>
              </a:pPr>
              <a:r>
                <a:rPr lang="en-US" altLang="ko-KR" sz="1200" b="1" dirty="0">
                  <a:latin typeface="+mn-lt"/>
                </a:rPr>
                <a:t>RAM  4</a:t>
              </a:r>
            </a:p>
            <a:p>
              <a:pPr defTabSz="762000">
                <a:defRPr/>
              </a:pPr>
              <a:r>
                <a:rPr lang="en-US" altLang="ko-KR" sz="1200" b="1" dirty="0">
                  <a:latin typeface="+mn-lt"/>
                </a:rPr>
                <a:t> ROM</a:t>
              </a:r>
            </a:p>
          </p:txBody>
        </p:sp>
        <p:sp>
          <p:nvSpPr>
            <p:cNvPr id="21" name="Rectangle 4">
              <a:extLst>
                <a:ext uri="{FF2B5EF4-FFF2-40B4-BE49-F238E27FC236}">
                  <a16:creationId xmlns:a16="http://schemas.microsoft.com/office/drawing/2014/main" id="{ADB85A8C-7D2D-88B1-E7CE-CFCEFB51A35E}"/>
                </a:ext>
              </a:extLst>
            </p:cNvPr>
            <p:cNvSpPr>
              <a:spLocks noChangeArrowheads="1"/>
            </p:cNvSpPr>
            <p:nvPr/>
          </p:nvSpPr>
          <p:spPr bwMode="auto">
            <a:xfrm>
              <a:off x="1794" y="1684"/>
              <a:ext cx="608" cy="614"/>
            </a:xfrm>
            <a:prstGeom prst="rect">
              <a:avLst/>
            </a:prstGeom>
            <a:noFill/>
            <a:ln w="12700">
              <a:noFill/>
              <a:miter lim="800000"/>
              <a:headEnd/>
              <a:tailEnd/>
            </a:ln>
            <a:effectLst/>
          </p:spPr>
          <p:txBody>
            <a:bodyPr wrap="none" lIns="63500" tIns="25400" rIns="63500" bIns="25400">
              <a:spAutoFit/>
            </a:bodyPr>
            <a:lstStyle/>
            <a:p>
              <a:pPr algn="ctr" defTabSz="762000">
                <a:defRPr/>
              </a:pPr>
              <a:r>
                <a:rPr lang="en-US" altLang="ko-KR" sz="1200" b="1">
                  <a:latin typeface="+mn-lt"/>
                </a:rPr>
                <a:t>0000 - 007F</a:t>
              </a:r>
            </a:p>
            <a:p>
              <a:pPr algn="ctr" defTabSz="762000">
                <a:defRPr/>
              </a:pPr>
              <a:r>
                <a:rPr lang="en-US" altLang="ko-KR" sz="1200" b="1">
                  <a:latin typeface="+mn-lt"/>
                </a:rPr>
                <a:t>0080 - 00FF</a:t>
              </a:r>
            </a:p>
            <a:p>
              <a:pPr algn="ctr" defTabSz="762000">
                <a:defRPr/>
              </a:pPr>
              <a:r>
                <a:rPr lang="en-US" altLang="ko-KR" sz="1200" b="1">
                  <a:latin typeface="+mn-lt"/>
                </a:rPr>
                <a:t>0100 - 017F</a:t>
              </a:r>
            </a:p>
            <a:p>
              <a:pPr algn="ctr" defTabSz="762000">
                <a:defRPr/>
              </a:pPr>
              <a:r>
                <a:rPr lang="en-US" altLang="ko-KR" sz="1200" b="1">
                  <a:latin typeface="+mn-lt"/>
                </a:rPr>
                <a:t>0180 - 01FF</a:t>
              </a:r>
            </a:p>
            <a:p>
              <a:pPr algn="ctr" defTabSz="762000">
                <a:defRPr/>
              </a:pPr>
              <a:r>
                <a:rPr lang="en-US" altLang="ko-KR" sz="1200" b="1">
                  <a:latin typeface="+mn-lt"/>
                </a:rPr>
                <a:t>0200 - 03FF</a:t>
              </a:r>
            </a:p>
          </p:txBody>
        </p:sp>
        <p:sp>
          <p:nvSpPr>
            <p:cNvPr id="22" name="Rectangle 5">
              <a:extLst>
                <a:ext uri="{FF2B5EF4-FFF2-40B4-BE49-F238E27FC236}">
                  <a16:creationId xmlns:a16="http://schemas.microsoft.com/office/drawing/2014/main" id="{39CE5757-FB21-605F-3F9D-385AB3322982}"/>
                </a:ext>
              </a:extLst>
            </p:cNvPr>
            <p:cNvSpPr>
              <a:spLocks noChangeArrowheads="1"/>
            </p:cNvSpPr>
            <p:nvPr/>
          </p:nvSpPr>
          <p:spPr bwMode="auto">
            <a:xfrm>
              <a:off x="1030" y="1470"/>
              <a:ext cx="620" cy="149"/>
            </a:xfrm>
            <a:prstGeom prst="rect">
              <a:avLst/>
            </a:prstGeom>
            <a:noFill/>
            <a:ln w="12700">
              <a:noFill/>
              <a:miter lim="800000"/>
              <a:headEnd/>
              <a:tailEnd/>
            </a:ln>
            <a:effectLst/>
          </p:spPr>
          <p:txBody>
            <a:bodyPr wrap="none" lIns="63500" tIns="25400" rIns="63500" bIns="25400">
              <a:spAutoFit/>
            </a:bodyPr>
            <a:lstStyle/>
            <a:p>
              <a:pPr algn="ctr" defTabSz="762000">
                <a:defRPr/>
              </a:pPr>
              <a:r>
                <a:rPr lang="en-US" altLang="ko-KR" sz="1200" b="1" dirty="0">
                  <a:latin typeface="+mn-lt"/>
                </a:rPr>
                <a:t>Component</a:t>
              </a:r>
            </a:p>
          </p:txBody>
        </p:sp>
        <p:sp>
          <p:nvSpPr>
            <p:cNvPr id="23" name="Rectangle 6">
              <a:extLst>
                <a:ext uri="{FF2B5EF4-FFF2-40B4-BE49-F238E27FC236}">
                  <a16:creationId xmlns:a16="http://schemas.microsoft.com/office/drawing/2014/main" id="{17A1DD60-A4A4-C6A8-EB31-E52DA45E0322}"/>
                </a:ext>
              </a:extLst>
            </p:cNvPr>
            <p:cNvSpPr>
              <a:spLocks noChangeArrowheads="1"/>
            </p:cNvSpPr>
            <p:nvPr/>
          </p:nvSpPr>
          <p:spPr bwMode="auto">
            <a:xfrm>
              <a:off x="1750" y="1398"/>
              <a:ext cx="671" cy="265"/>
            </a:xfrm>
            <a:prstGeom prst="rect">
              <a:avLst/>
            </a:prstGeom>
            <a:noFill/>
            <a:ln w="12700">
              <a:noFill/>
              <a:miter lim="800000"/>
              <a:headEnd/>
              <a:tailEnd/>
            </a:ln>
            <a:effectLst/>
          </p:spPr>
          <p:txBody>
            <a:bodyPr wrap="none" lIns="63500" tIns="25400" rIns="63500" bIns="25400">
              <a:spAutoFit/>
            </a:bodyPr>
            <a:lstStyle/>
            <a:p>
              <a:pPr algn="ctr" defTabSz="762000">
                <a:defRPr/>
              </a:pPr>
              <a:r>
                <a:rPr lang="en-US" altLang="ko-KR" sz="1200" b="1" dirty="0">
                  <a:latin typeface="+mn-lt"/>
                </a:rPr>
                <a:t>Hexadecimal</a:t>
              </a:r>
            </a:p>
            <a:p>
              <a:pPr algn="ctr" defTabSz="762000">
                <a:defRPr/>
              </a:pPr>
              <a:r>
                <a:rPr lang="en-US" altLang="ko-KR" sz="1200" b="1" dirty="0">
                  <a:latin typeface="+mn-lt"/>
                </a:rPr>
                <a:t>address</a:t>
              </a:r>
            </a:p>
          </p:txBody>
        </p:sp>
        <p:sp>
          <p:nvSpPr>
            <p:cNvPr id="24" name="Rectangle 7">
              <a:extLst>
                <a:ext uri="{FF2B5EF4-FFF2-40B4-BE49-F238E27FC236}">
                  <a16:creationId xmlns:a16="http://schemas.microsoft.com/office/drawing/2014/main" id="{09BC14E7-6083-A9C4-AE17-BC0B8801F6B0}"/>
                </a:ext>
              </a:extLst>
            </p:cNvPr>
            <p:cNvSpPr>
              <a:spLocks noChangeArrowheads="1"/>
            </p:cNvSpPr>
            <p:nvPr/>
          </p:nvSpPr>
          <p:spPr bwMode="auto">
            <a:xfrm>
              <a:off x="2552" y="1684"/>
              <a:ext cx="1447" cy="660"/>
            </a:xfrm>
            <a:prstGeom prst="rect">
              <a:avLst/>
            </a:prstGeom>
            <a:noFill/>
            <a:ln w="12700">
              <a:noFill/>
              <a:miter lim="800000"/>
              <a:headEnd/>
              <a:tailEnd/>
            </a:ln>
            <a:effectLst/>
          </p:spPr>
          <p:txBody>
            <a:bodyPr wrap="none" lIns="63500" tIns="25400" rIns="63500" bIns="25400">
              <a:spAutoFit/>
            </a:bodyPr>
            <a:lstStyle/>
            <a:p>
              <a:pPr algn="ctr" defTabSz="762000">
                <a:lnSpc>
                  <a:spcPct val="92000"/>
                </a:lnSpc>
                <a:defRPr/>
              </a:pPr>
              <a:r>
                <a:rPr lang="en-US" altLang="ko-KR" sz="1200" b="1">
                  <a:latin typeface="+mn-lt"/>
                </a:rPr>
                <a:t>0   0     0   x   x   x     x   x   x   x</a:t>
              </a:r>
            </a:p>
            <a:p>
              <a:pPr algn="ctr" defTabSz="762000">
                <a:lnSpc>
                  <a:spcPct val="92000"/>
                </a:lnSpc>
                <a:defRPr/>
              </a:pPr>
              <a:r>
                <a:rPr lang="en-US" altLang="ko-KR" sz="1200" b="1">
                  <a:latin typeface="+mn-lt"/>
                </a:rPr>
                <a:t>0   0     1   x   x   x     x   x   x   x</a:t>
              </a:r>
            </a:p>
            <a:p>
              <a:pPr algn="ctr" defTabSz="762000">
                <a:lnSpc>
                  <a:spcPct val="92000"/>
                </a:lnSpc>
                <a:defRPr/>
              </a:pPr>
              <a:r>
                <a:rPr lang="en-US" altLang="ko-KR" sz="1200" b="1">
                  <a:latin typeface="+mn-lt"/>
                </a:rPr>
                <a:t>0   1     0   x   x   x     x   x   x   x</a:t>
              </a:r>
            </a:p>
            <a:p>
              <a:pPr algn="ctr" defTabSz="762000">
                <a:lnSpc>
                  <a:spcPct val="92000"/>
                </a:lnSpc>
                <a:defRPr/>
              </a:pPr>
              <a:r>
                <a:rPr lang="en-US" altLang="ko-KR" sz="1200" b="1">
                  <a:latin typeface="+mn-lt"/>
                </a:rPr>
                <a:t>0   1     1   x   x   x     x   x   x   x</a:t>
              </a:r>
            </a:p>
            <a:p>
              <a:pPr algn="ctr" defTabSz="762000">
                <a:lnSpc>
                  <a:spcPct val="92000"/>
                </a:lnSpc>
                <a:defRPr/>
              </a:pPr>
              <a:r>
                <a:rPr lang="en-US" altLang="ko-KR" sz="1200" b="1">
                  <a:latin typeface="+mn-lt"/>
                </a:rPr>
                <a:t>1   x     x   x   x   x     x   x   x   x</a:t>
              </a:r>
            </a:p>
            <a:p>
              <a:pPr algn="ctr" defTabSz="762000" eaLnBrk="1">
                <a:lnSpc>
                  <a:spcPct val="85000"/>
                </a:lnSpc>
                <a:defRPr/>
              </a:pPr>
              <a:endParaRPr lang="en-US" altLang="ko-KR" sz="1200" b="1">
                <a:latin typeface="+mn-lt"/>
              </a:endParaRPr>
            </a:p>
          </p:txBody>
        </p:sp>
        <p:sp>
          <p:nvSpPr>
            <p:cNvPr id="25" name="Rectangle 8">
              <a:extLst>
                <a:ext uri="{FF2B5EF4-FFF2-40B4-BE49-F238E27FC236}">
                  <a16:creationId xmlns:a16="http://schemas.microsoft.com/office/drawing/2014/main" id="{71E758C2-EF15-816F-EE86-CFC6F7B0BCC0}"/>
                </a:ext>
              </a:extLst>
            </p:cNvPr>
            <p:cNvSpPr>
              <a:spLocks noChangeArrowheads="1"/>
            </p:cNvSpPr>
            <p:nvPr/>
          </p:nvSpPr>
          <p:spPr bwMode="auto">
            <a:xfrm>
              <a:off x="2494" y="1521"/>
              <a:ext cx="1515" cy="149"/>
            </a:xfrm>
            <a:prstGeom prst="rect">
              <a:avLst/>
            </a:prstGeom>
            <a:noFill/>
            <a:ln w="12700">
              <a:noFill/>
              <a:miter lim="800000"/>
              <a:headEnd/>
              <a:tailEnd/>
            </a:ln>
            <a:effectLst/>
          </p:spPr>
          <p:txBody>
            <a:bodyPr wrap="none" lIns="63500" tIns="25400" rIns="63500" bIns="25400">
              <a:spAutoFit/>
            </a:bodyPr>
            <a:lstStyle/>
            <a:p>
              <a:pPr algn="ctr" defTabSz="762000">
                <a:defRPr/>
              </a:pPr>
              <a:r>
                <a:rPr lang="en-US" altLang="ko-KR" sz="1200" b="1">
                  <a:latin typeface="+mn-lt"/>
                </a:rPr>
                <a:t>10   9     8   7   6   5     4   3   2   1</a:t>
              </a:r>
            </a:p>
          </p:txBody>
        </p:sp>
        <p:sp>
          <p:nvSpPr>
            <p:cNvPr id="26" name="Rectangle 9">
              <a:extLst>
                <a:ext uri="{FF2B5EF4-FFF2-40B4-BE49-F238E27FC236}">
                  <a16:creationId xmlns:a16="http://schemas.microsoft.com/office/drawing/2014/main" id="{9387DDD2-D35F-1776-77B8-E62426AAD004}"/>
                </a:ext>
              </a:extLst>
            </p:cNvPr>
            <p:cNvSpPr>
              <a:spLocks noChangeArrowheads="1"/>
            </p:cNvSpPr>
            <p:nvPr/>
          </p:nvSpPr>
          <p:spPr bwMode="auto">
            <a:xfrm>
              <a:off x="2865" y="1358"/>
              <a:ext cx="667" cy="149"/>
            </a:xfrm>
            <a:prstGeom prst="rect">
              <a:avLst/>
            </a:prstGeom>
            <a:noFill/>
            <a:ln w="12700">
              <a:noFill/>
              <a:miter lim="800000"/>
              <a:headEnd/>
              <a:tailEnd/>
            </a:ln>
            <a:effectLst/>
          </p:spPr>
          <p:txBody>
            <a:bodyPr wrap="none" lIns="63500" tIns="25400" rIns="63500" bIns="25400">
              <a:spAutoFit/>
            </a:bodyPr>
            <a:lstStyle/>
            <a:p>
              <a:pPr algn="ctr" defTabSz="762000">
                <a:defRPr/>
              </a:pPr>
              <a:r>
                <a:rPr lang="en-US" altLang="ko-KR" sz="1200" b="1">
                  <a:latin typeface="+mn-lt"/>
                </a:rPr>
                <a:t>Address bus</a:t>
              </a:r>
            </a:p>
          </p:txBody>
        </p:sp>
        <p:sp>
          <p:nvSpPr>
            <p:cNvPr id="27" name="Rectangle 10">
              <a:extLst>
                <a:ext uri="{FF2B5EF4-FFF2-40B4-BE49-F238E27FC236}">
                  <a16:creationId xmlns:a16="http://schemas.microsoft.com/office/drawing/2014/main" id="{C3E4DCD2-9E7B-F716-E39E-05D6F3091C41}"/>
                </a:ext>
              </a:extLst>
            </p:cNvPr>
            <p:cNvSpPr>
              <a:spLocks noChangeArrowheads="1"/>
            </p:cNvSpPr>
            <p:nvPr/>
          </p:nvSpPr>
          <p:spPr bwMode="auto">
            <a:xfrm>
              <a:off x="1042" y="1353"/>
              <a:ext cx="3035" cy="982"/>
            </a:xfrm>
            <a:prstGeom prst="rect">
              <a:avLst/>
            </a:prstGeom>
            <a:noFill/>
            <a:ln w="12700">
              <a:solidFill>
                <a:schemeClr val="tx1"/>
              </a:solidFill>
              <a:miter lim="800000"/>
              <a:headEnd/>
              <a:tailEnd/>
            </a:ln>
            <a:effectLst/>
          </p:spPr>
          <p:txBody>
            <a:bodyPr wrap="none" anchor="ctr"/>
            <a:lstStyle/>
            <a:p>
              <a:pPr algn="ctr">
                <a:defRPr/>
              </a:pPr>
              <a:endParaRPr lang="en-US" sz="1200" b="1">
                <a:latin typeface="+mn-lt"/>
              </a:endParaRPr>
            </a:p>
          </p:txBody>
        </p:sp>
        <p:sp>
          <p:nvSpPr>
            <p:cNvPr id="28" name="Line 11">
              <a:extLst>
                <a:ext uri="{FF2B5EF4-FFF2-40B4-BE49-F238E27FC236}">
                  <a16:creationId xmlns:a16="http://schemas.microsoft.com/office/drawing/2014/main" id="{D8B21BCF-DAC4-C407-AC77-1B7751E3C3D6}"/>
                </a:ext>
              </a:extLst>
            </p:cNvPr>
            <p:cNvSpPr>
              <a:spLocks noChangeShapeType="1"/>
            </p:cNvSpPr>
            <p:nvPr/>
          </p:nvSpPr>
          <p:spPr bwMode="auto">
            <a:xfrm>
              <a:off x="1042" y="1675"/>
              <a:ext cx="3035" cy="0"/>
            </a:xfrm>
            <a:prstGeom prst="line">
              <a:avLst/>
            </a:prstGeom>
            <a:noFill/>
            <a:ln w="12700">
              <a:solidFill>
                <a:schemeClr val="tx1"/>
              </a:solidFill>
              <a:round/>
              <a:headEnd/>
              <a:tailEnd/>
            </a:ln>
            <a:effectLst/>
          </p:spPr>
          <p:txBody>
            <a:bodyPr wrap="none" anchor="ctr"/>
            <a:lstStyle/>
            <a:p>
              <a:pPr algn="ctr">
                <a:defRPr/>
              </a:pPr>
              <a:endParaRPr lang="en-US" sz="1200" b="1">
                <a:latin typeface="+mn-lt"/>
              </a:endParaRPr>
            </a:p>
          </p:txBody>
        </p:sp>
        <p:sp>
          <p:nvSpPr>
            <p:cNvPr id="29" name="Line 12">
              <a:extLst>
                <a:ext uri="{FF2B5EF4-FFF2-40B4-BE49-F238E27FC236}">
                  <a16:creationId xmlns:a16="http://schemas.microsoft.com/office/drawing/2014/main" id="{9DA7F6E5-070D-07FD-D747-170269830139}"/>
                </a:ext>
              </a:extLst>
            </p:cNvPr>
            <p:cNvSpPr>
              <a:spLocks noChangeShapeType="1"/>
            </p:cNvSpPr>
            <p:nvPr/>
          </p:nvSpPr>
          <p:spPr bwMode="auto">
            <a:xfrm>
              <a:off x="2431" y="1353"/>
              <a:ext cx="0" cy="982"/>
            </a:xfrm>
            <a:prstGeom prst="line">
              <a:avLst/>
            </a:prstGeom>
            <a:noFill/>
            <a:ln w="12700">
              <a:solidFill>
                <a:schemeClr val="tx1"/>
              </a:solidFill>
              <a:round/>
              <a:headEnd/>
              <a:tailEnd/>
            </a:ln>
            <a:effectLst/>
          </p:spPr>
          <p:txBody>
            <a:bodyPr wrap="none" anchor="ctr"/>
            <a:lstStyle/>
            <a:p>
              <a:pPr algn="ctr">
                <a:defRPr/>
              </a:pPr>
              <a:endParaRPr lang="en-US" sz="1200" b="1">
                <a:latin typeface="+mn-lt"/>
              </a:endParaRPr>
            </a:p>
          </p:txBody>
        </p:sp>
        <p:sp>
          <p:nvSpPr>
            <p:cNvPr id="30" name="Line 13">
              <a:extLst>
                <a:ext uri="{FF2B5EF4-FFF2-40B4-BE49-F238E27FC236}">
                  <a16:creationId xmlns:a16="http://schemas.microsoft.com/office/drawing/2014/main" id="{4ADCB3BF-F632-5484-DC2B-FF54C748CB44}"/>
                </a:ext>
              </a:extLst>
            </p:cNvPr>
            <p:cNvSpPr>
              <a:spLocks noChangeShapeType="1"/>
            </p:cNvSpPr>
            <p:nvPr/>
          </p:nvSpPr>
          <p:spPr bwMode="auto">
            <a:xfrm>
              <a:off x="2443" y="1512"/>
              <a:ext cx="1634" cy="0"/>
            </a:xfrm>
            <a:prstGeom prst="line">
              <a:avLst/>
            </a:prstGeom>
            <a:noFill/>
            <a:ln w="12700">
              <a:solidFill>
                <a:schemeClr val="tx1"/>
              </a:solidFill>
              <a:round/>
              <a:headEnd/>
              <a:tailEnd/>
            </a:ln>
            <a:effectLst/>
          </p:spPr>
          <p:txBody>
            <a:bodyPr wrap="none" anchor="ctr"/>
            <a:lstStyle/>
            <a:p>
              <a:pPr algn="ctr">
                <a:defRPr/>
              </a:pPr>
              <a:endParaRPr lang="en-US" sz="1200" b="1">
                <a:latin typeface="+mn-lt"/>
              </a:endParaRPr>
            </a:p>
          </p:txBody>
        </p:sp>
      </p:grpSp>
    </p:spTree>
    <p:extLst>
      <p:ext uri="{BB962C8B-B14F-4D97-AF65-F5344CB8AC3E}">
        <p14:creationId xmlns:p14="http://schemas.microsoft.com/office/powerpoint/2010/main" val="62276304"/>
      </p:ext>
    </p:extLst>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1520" y="200696"/>
            <a:ext cx="8716034" cy="671979"/>
          </a:xfrm>
          <a:prstGeom prst="rect">
            <a:avLst/>
          </a:prstGeom>
        </p:spPr>
        <p:txBody>
          <a:bodyPr vert="horz" wrap="square" lIns="0" tIns="12700" rIns="0" bIns="0" rtlCol="0">
            <a:spAutoFit/>
          </a:bodyPr>
          <a:lstStyle/>
          <a:p>
            <a:pPr marL="12700" algn="just">
              <a:spcBef>
                <a:spcPts val="100"/>
              </a:spcBef>
              <a:buClr>
                <a:srgbClr val="003399"/>
              </a:buClr>
              <a:tabLst>
                <a:tab pos="469265" algn="l"/>
                <a:tab pos="469900" algn="l"/>
              </a:tabLst>
            </a:pPr>
            <a:r>
              <a:rPr lang="en-US" sz="2200" b="1" dirty="0">
                <a:solidFill>
                  <a:srgbClr val="3333FF"/>
                </a:solidFill>
                <a:latin typeface="Times New Roman" panose="02020603050405020304" pitchFamily="18" charset="0"/>
                <a:cs typeface="Times New Roman" panose="02020603050405020304" pitchFamily="18" charset="0"/>
              </a:rPr>
              <a:t>Memory Address Map:</a:t>
            </a:r>
          </a:p>
          <a:p>
            <a:pPr marL="12700" algn="just">
              <a:spcBef>
                <a:spcPts val="100"/>
              </a:spcBef>
              <a:buClr>
                <a:srgbClr val="003399"/>
              </a:buClr>
              <a:tabLst>
                <a:tab pos="469265" algn="l"/>
                <a:tab pos="469900" algn="l"/>
              </a:tabLst>
            </a:pPr>
            <a:endParaRPr lang="en-US" altLang="en-US" sz="2000" dirty="0">
              <a:solidFill>
                <a:srgbClr val="333333"/>
              </a:solidFill>
              <a:latin typeface="Times New Roman" panose="02020603050405020304" pitchFamily="18" charset="0"/>
              <a:cs typeface="Times New Roman" panose="02020603050405020304" pitchFamily="18" charset="0"/>
            </a:endParaRPr>
          </a:p>
        </p:txBody>
      </p:sp>
      <p:sp>
        <p:nvSpPr>
          <p:cNvPr id="58" name="object 58"/>
          <p:cNvSpPr txBox="1"/>
          <p:nvPr/>
        </p:nvSpPr>
        <p:spPr>
          <a:xfrm>
            <a:off x="8967554" y="6388280"/>
            <a:ext cx="110489" cy="196215"/>
          </a:xfrm>
          <a:prstGeom prst="rect">
            <a:avLst/>
          </a:prstGeom>
        </p:spPr>
        <p:txBody>
          <a:bodyPr vert="horz" wrap="square" lIns="0" tIns="0" rIns="0" bIns="0" rtlCol="0">
            <a:spAutoFit/>
          </a:bodyPr>
          <a:lstStyle/>
          <a:p>
            <a:pPr marL="12700">
              <a:lnSpc>
                <a:spcPts val="1425"/>
              </a:lnSpc>
            </a:pPr>
            <a:r>
              <a:rPr sz="1200" spc="-5" dirty="0">
                <a:solidFill>
                  <a:srgbClr val="FFFFFF"/>
                </a:solidFill>
                <a:latin typeface="Arial"/>
                <a:cs typeface="Arial"/>
              </a:rPr>
              <a:t>5</a:t>
            </a:r>
            <a:endParaRPr sz="1200">
              <a:latin typeface="Arial"/>
              <a:cs typeface="Arial"/>
            </a:endParaRPr>
          </a:p>
        </p:txBody>
      </p:sp>
      <p:sp>
        <p:nvSpPr>
          <p:cNvPr id="92" name="Rectangle 43">
            <a:extLst>
              <a:ext uri="{FF2B5EF4-FFF2-40B4-BE49-F238E27FC236}">
                <a16:creationId xmlns:a16="http://schemas.microsoft.com/office/drawing/2014/main" id="{4C10D3E4-1AD2-3AE4-3F80-965C932CF115}"/>
              </a:ext>
            </a:extLst>
          </p:cNvPr>
          <p:cNvSpPr>
            <a:spLocks noChangeArrowheads="1"/>
          </p:cNvSpPr>
          <p:nvPr/>
        </p:nvSpPr>
        <p:spPr bwMode="auto">
          <a:xfrm>
            <a:off x="4125913" y="6015657"/>
            <a:ext cx="26670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  </a:t>
            </a:r>
          </a:p>
        </p:txBody>
      </p:sp>
      <p:pic>
        <p:nvPicPr>
          <p:cNvPr id="3" name="Picture 2">
            <a:extLst>
              <a:ext uri="{FF2B5EF4-FFF2-40B4-BE49-F238E27FC236}">
                <a16:creationId xmlns:a16="http://schemas.microsoft.com/office/drawing/2014/main" id="{BB5A6090-DF88-8A87-5C22-0B68BC0EEA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644580"/>
            <a:ext cx="4896544" cy="5649521"/>
          </a:xfrm>
          <a:prstGeom prst="rect">
            <a:avLst/>
          </a:prstGeom>
        </p:spPr>
      </p:pic>
      <p:pic>
        <p:nvPicPr>
          <p:cNvPr id="6" name="Picture 5">
            <a:extLst>
              <a:ext uri="{FF2B5EF4-FFF2-40B4-BE49-F238E27FC236}">
                <a16:creationId xmlns:a16="http://schemas.microsoft.com/office/drawing/2014/main" id="{293B82B6-E092-1F32-1AB0-FA55D7E27F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2078" y="1048838"/>
            <a:ext cx="3532509" cy="4966819"/>
          </a:xfrm>
          <a:prstGeom prst="rect">
            <a:avLst/>
          </a:prstGeom>
        </p:spPr>
      </p:pic>
    </p:spTree>
    <p:extLst>
      <p:ext uri="{BB962C8B-B14F-4D97-AF65-F5344CB8AC3E}">
        <p14:creationId xmlns:p14="http://schemas.microsoft.com/office/powerpoint/2010/main" val="603974250"/>
      </p:ext>
    </p:extLst>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1520" y="200696"/>
            <a:ext cx="8716034" cy="5563061"/>
          </a:xfrm>
          <a:prstGeom prst="rect">
            <a:avLst/>
          </a:prstGeom>
        </p:spPr>
        <p:txBody>
          <a:bodyPr vert="horz" wrap="square" lIns="0" tIns="12700" rIns="0" bIns="0" rtlCol="0">
            <a:spAutoFit/>
          </a:bodyPr>
          <a:lstStyle/>
          <a:p>
            <a:pPr marL="12700" algn="just">
              <a:spcBef>
                <a:spcPts val="100"/>
              </a:spcBef>
              <a:buClr>
                <a:srgbClr val="003399"/>
              </a:buClr>
              <a:tabLst>
                <a:tab pos="469265" algn="l"/>
                <a:tab pos="469900" algn="l"/>
              </a:tabLst>
            </a:pPr>
            <a:r>
              <a:rPr lang="en-US" sz="2200" b="1" dirty="0">
                <a:solidFill>
                  <a:srgbClr val="3333FF"/>
                </a:solidFill>
                <a:latin typeface="Times New Roman" panose="02020603050405020304" pitchFamily="18" charset="0"/>
                <a:cs typeface="Times New Roman" panose="02020603050405020304" pitchFamily="18" charset="0"/>
              </a:rPr>
              <a:t>Memory Address Map:</a:t>
            </a:r>
          </a:p>
          <a:p>
            <a:pPr marL="355600" indent="-342900" algn="just">
              <a:spcBef>
                <a:spcPts val="100"/>
              </a:spcBef>
              <a:buClr>
                <a:srgbClr val="003399"/>
              </a:buClr>
              <a:buFont typeface="Wingdings" panose="05000000000000000000" pitchFamily="2" charset="2"/>
              <a:buChar char="Ø"/>
              <a:tabLst>
                <a:tab pos="469265" algn="l"/>
                <a:tab pos="469900" algn="l"/>
              </a:tabLst>
            </a:pPr>
            <a:r>
              <a:rPr lang="en-US" altLang="en-US" sz="2000" dirty="0">
                <a:solidFill>
                  <a:srgbClr val="333333"/>
                </a:solidFill>
                <a:latin typeface="Times New Roman" panose="02020603050405020304" pitchFamily="18" charset="0"/>
                <a:cs typeface="Times New Roman" panose="02020603050405020304" pitchFamily="18" charset="0"/>
              </a:rPr>
              <a:t>The particular RAM chip selected is determined from lines 8 and 9 in the address bus. This is done through a 2 x 4 decoder whose outputs go to the CS1 input in each RAM chip. Thus, when address lines 8 and 9 are equal to 00, the first RAM chip is selected. When 01, the second RAM chip is selected, and so on.</a:t>
            </a:r>
          </a:p>
          <a:p>
            <a:pPr marL="355600" indent="-342900" algn="just">
              <a:spcBef>
                <a:spcPts val="100"/>
              </a:spcBef>
              <a:buClr>
                <a:srgbClr val="003399"/>
              </a:buClr>
              <a:buFont typeface="Wingdings" panose="05000000000000000000" pitchFamily="2" charset="2"/>
              <a:buChar char="Ø"/>
              <a:tabLst>
                <a:tab pos="469265" algn="l"/>
                <a:tab pos="469900" algn="l"/>
              </a:tabLst>
            </a:pPr>
            <a:r>
              <a:rPr lang="en-US" altLang="en-US" sz="2000" dirty="0">
                <a:solidFill>
                  <a:srgbClr val="333333"/>
                </a:solidFill>
                <a:latin typeface="Times New Roman" panose="02020603050405020304" pitchFamily="18" charset="0"/>
                <a:cs typeface="Times New Roman" panose="02020603050405020304" pitchFamily="18" charset="0"/>
              </a:rPr>
              <a:t>The RD and WR outputs from the microprocessor are applied to the inputs of each RAM chip.</a:t>
            </a:r>
          </a:p>
          <a:p>
            <a:pPr marL="355600" indent="-342900" algn="just">
              <a:spcBef>
                <a:spcPts val="100"/>
              </a:spcBef>
              <a:buClr>
                <a:srgbClr val="003399"/>
              </a:buClr>
              <a:buFont typeface="Wingdings" panose="05000000000000000000" pitchFamily="2" charset="2"/>
              <a:buChar char="Ø"/>
              <a:tabLst>
                <a:tab pos="469265" algn="l"/>
                <a:tab pos="469900" algn="l"/>
              </a:tabLst>
            </a:pPr>
            <a:r>
              <a:rPr lang="en-US" altLang="en-US" sz="2000" dirty="0">
                <a:solidFill>
                  <a:srgbClr val="333333"/>
                </a:solidFill>
                <a:latin typeface="Times New Roman" panose="02020603050405020304" pitchFamily="18" charset="0"/>
                <a:cs typeface="Times New Roman" panose="02020603050405020304" pitchFamily="18" charset="0"/>
              </a:rPr>
              <a:t>The selection between RAM and ROM is achieved through bus line 10. The RAMs are selected when the bit in this line is 0, and the ROM when the bit is 1.</a:t>
            </a:r>
          </a:p>
          <a:p>
            <a:pPr marL="355600" indent="-342900" algn="just">
              <a:spcBef>
                <a:spcPts val="100"/>
              </a:spcBef>
              <a:buClr>
                <a:srgbClr val="003399"/>
              </a:buClr>
              <a:buFont typeface="Wingdings" panose="05000000000000000000" pitchFamily="2" charset="2"/>
              <a:buChar char="Ø"/>
              <a:tabLst>
                <a:tab pos="469265" algn="l"/>
                <a:tab pos="469900" algn="l"/>
              </a:tabLst>
            </a:pPr>
            <a:endParaRPr lang="en-US" altLang="en-US" sz="2000" dirty="0">
              <a:solidFill>
                <a:srgbClr val="333333"/>
              </a:solidFill>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r>
              <a:rPr lang="en-US" altLang="en-US" sz="2000" b="1" dirty="0">
                <a:solidFill>
                  <a:srgbClr val="333333"/>
                </a:solidFill>
                <a:latin typeface="Times New Roman" panose="02020603050405020304" pitchFamily="18" charset="0"/>
                <a:cs typeface="Times New Roman" panose="02020603050405020304" pitchFamily="18" charset="0"/>
              </a:rPr>
              <a:t>Memory Connection to CPU:</a:t>
            </a:r>
          </a:p>
          <a:p>
            <a:pPr marL="342900" indent="-342900" algn="just" defTabSz="762000">
              <a:lnSpc>
                <a:spcPct val="90000"/>
              </a:lnSpc>
              <a:buFont typeface="Wingdings" panose="05000000000000000000" pitchFamily="2" charset="2"/>
              <a:buChar char="ü"/>
              <a:defRPr/>
            </a:pPr>
            <a:r>
              <a:rPr lang="en-US" altLang="ko-KR" sz="2000" dirty="0">
                <a:latin typeface="Times New Roman" panose="02020603050405020304" pitchFamily="18" charset="0"/>
                <a:cs typeface="Times New Roman" panose="02020603050405020304" pitchFamily="18" charset="0"/>
              </a:rPr>
              <a:t>RAM and ROM chips are connected to a CPU through the data and address buses</a:t>
            </a:r>
          </a:p>
          <a:p>
            <a:pPr algn="just" defTabSz="762000">
              <a:lnSpc>
                <a:spcPct val="90000"/>
              </a:lnSpc>
              <a:defRPr/>
            </a:pPr>
            <a:endParaRPr lang="en-US" altLang="ko-KR" sz="2000" dirty="0">
              <a:latin typeface="Times New Roman" panose="02020603050405020304" pitchFamily="18" charset="0"/>
              <a:cs typeface="Times New Roman" panose="02020603050405020304" pitchFamily="18" charset="0"/>
            </a:endParaRPr>
          </a:p>
          <a:p>
            <a:pPr marL="342900" indent="-342900" algn="just" defTabSz="762000">
              <a:lnSpc>
                <a:spcPct val="90000"/>
              </a:lnSpc>
              <a:buFont typeface="Wingdings" panose="05000000000000000000" pitchFamily="2" charset="2"/>
              <a:buChar char="ü"/>
              <a:defRPr/>
            </a:pPr>
            <a:r>
              <a:rPr lang="en-US" altLang="ko-KR" sz="2000" dirty="0">
                <a:latin typeface="Times New Roman" panose="02020603050405020304" pitchFamily="18" charset="0"/>
                <a:cs typeface="Times New Roman" panose="02020603050405020304" pitchFamily="18" charset="0"/>
              </a:rPr>
              <a:t>The low-order lines in the address bus select the byte within the chips and other lines in the address bus select a particular chip through its chip select inputs.</a:t>
            </a:r>
          </a:p>
          <a:p>
            <a:pPr marL="12700" algn="just">
              <a:spcBef>
                <a:spcPts val="100"/>
              </a:spcBef>
              <a:buClr>
                <a:srgbClr val="003399"/>
              </a:buClr>
              <a:tabLst>
                <a:tab pos="469265" algn="l"/>
                <a:tab pos="469900" algn="l"/>
              </a:tabLst>
            </a:pPr>
            <a:endParaRPr lang="en-US" altLang="en-US" sz="2000" b="1" dirty="0">
              <a:solidFill>
                <a:srgbClr val="333333"/>
              </a:solidFill>
              <a:latin typeface="Times New Roman" panose="02020603050405020304" pitchFamily="18" charset="0"/>
              <a:cs typeface="Times New Roman" panose="02020603050405020304" pitchFamily="18" charset="0"/>
            </a:endParaRPr>
          </a:p>
          <a:p>
            <a:pPr marL="355600" indent="-342900" algn="just">
              <a:spcBef>
                <a:spcPts val="100"/>
              </a:spcBef>
              <a:buClr>
                <a:srgbClr val="003399"/>
              </a:buClr>
              <a:buFont typeface="Wingdings" panose="05000000000000000000" pitchFamily="2" charset="2"/>
              <a:buChar char="Ø"/>
              <a:tabLst>
                <a:tab pos="469265" algn="l"/>
                <a:tab pos="469900" algn="l"/>
              </a:tabLst>
            </a:pPr>
            <a:endParaRPr lang="en-US" altLang="en-US" sz="2000" dirty="0">
              <a:solidFill>
                <a:srgbClr val="333333"/>
              </a:solidFill>
              <a:latin typeface="Times New Roman" panose="02020603050405020304" pitchFamily="18" charset="0"/>
              <a:cs typeface="Times New Roman" panose="02020603050405020304" pitchFamily="18" charset="0"/>
            </a:endParaRPr>
          </a:p>
          <a:p>
            <a:pPr marL="355600" indent="-342900" algn="just">
              <a:spcBef>
                <a:spcPts val="100"/>
              </a:spcBef>
              <a:buClr>
                <a:srgbClr val="003399"/>
              </a:buClr>
              <a:buFont typeface="Wingdings" panose="05000000000000000000" pitchFamily="2" charset="2"/>
              <a:buChar char="Ø"/>
              <a:tabLst>
                <a:tab pos="469265" algn="l"/>
                <a:tab pos="469900" algn="l"/>
              </a:tabLst>
            </a:pPr>
            <a:endParaRPr lang="en-US" altLang="en-US" sz="2000" dirty="0">
              <a:solidFill>
                <a:srgbClr val="333333"/>
              </a:solidFill>
              <a:latin typeface="Times New Roman" panose="02020603050405020304" pitchFamily="18" charset="0"/>
              <a:cs typeface="Times New Roman" panose="02020603050405020304" pitchFamily="18" charset="0"/>
            </a:endParaRPr>
          </a:p>
        </p:txBody>
      </p:sp>
      <p:sp>
        <p:nvSpPr>
          <p:cNvPr id="58" name="object 58"/>
          <p:cNvSpPr txBox="1"/>
          <p:nvPr/>
        </p:nvSpPr>
        <p:spPr>
          <a:xfrm>
            <a:off x="8967554" y="6388280"/>
            <a:ext cx="110489" cy="196215"/>
          </a:xfrm>
          <a:prstGeom prst="rect">
            <a:avLst/>
          </a:prstGeom>
        </p:spPr>
        <p:txBody>
          <a:bodyPr vert="horz" wrap="square" lIns="0" tIns="0" rIns="0" bIns="0" rtlCol="0">
            <a:spAutoFit/>
          </a:bodyPr>
          <a:lstStyle/>
          <a:p>
            <a:pPr marL="12700">
              <a:lnSpc>
                <a:spcPts val="1425"/>
              </a:lnSpc>
            </a:pPr>
            <a:r>
              <a:rPr sz="1200" spc="-5" dirty="0">
                <a:solidFill>
                  <a:srgbClr val="FFFFFF"/>
                </a:solidFill>
                <a:latin typeface="Arial"/>
                <a:cs typeface="Arial"/>
              </a:rPr>
              <a:t>5</a:t>
            </a:r>
            <a:endParaRPr sz="1200">
              <a:latin typeface="Arial"/>
              <a:cs typeface="Arial"/>
            </a:endParaRPr>
          </a:p>
        </p:txBody>
      </p:sp>
      <p:sp>
        <p:nvSpPr>
          <p:cNvPr id="92" name="Rectangle 43">
            <a:extLst>
              <a:ext uri="{FF2B5EF4-FFF2-40B4-BE49-F238E27FC236}">
                <a16:creationId xmlns:a16="http://schemas.microsoft.com/office/drawing/2014/main" id="{4C10D3E4-1AD2-3AE4-3F80-965C932CF115}"/>
              </a:ext>
            </a:extLst>
          </p:cNvPr>
          <p:cNvSpPr>
            <a:spLocks noChangeArrowheads="1"/>
          </p:cNvSpPr>
          <p:nvPr/>
        </p:nvSpPr>
        <p:spPr bwMode="auto">
          <a:xfrm>
            <a:off x="4125913" y="6015657"/>
            <a:ext cx="26670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  </a:t>
            </a:r>
          </a:p>
        </p:txBody>
      </p:sp>
    </p:spTree>
    <p:extLst>
      <p:ext uri="{BB962C8B-B14F-4D97-AF65-F5344CB8AC3E}">
        <p14:creationId xmlns:p14="http://schemas.microsoft.com/office/powerpoint/2010/main" val="387988927"/>
      </p:ext>
    </p:extLst>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51520" y="200696"/>
            <a:ext cx="8716034" cy="5711820"/>
          </a:xfrm>
          <a:prstGeom prst="rect">
            <a:avLst/>
          </a:prstGeom>
        </p:spPr>
        <p:txBody>
          <a:bodyPr vert="horz" wrap="square" lIns="0" tIns="12700" rIns="0" bIns="0" rtlCol="0">
            <a:spAutoFit/>
          </a:bodyPr>
          <a:lstStyle/>
          <a:p>
            <a:pPr marL="12700" algn="just">
              <a:spcBef>
                <a:spcPts val="100"/>
              </a:spcBef>
              <a:buClr>
                <a:srgbClr val="003399"/>
              </a:buClr>
              <a:tabLst>
                <a:tab pos="469265" algn="l"/>
                <a:tab pos="469900" algn="l"/>
              </a:tabLst>
            </a:pPr>
            <a:r>
              <a:rPr lang="en-US" sz="2200" b="1" dirty="0">
                <a:solidFill>
                  <a:srgbClr val="3333FF"/>
                </a:solidFill>
                <a:latin typeface="Times New Roman" panose="02020603050405020304" pitchFamily="18" charset="0"/>
                <a:cs typeface="Times New Roman" panose="02020603050405020304" pitchFamily="18" charset="0"/>
              </a:rPr>
              <a:t>Problems:</a:t>
            </a:r>
          </a:p>
          <a:p>
            <a:pPr marL="12700" algn="just">
              <a:spcBef>
                <a:spcPts val="100"/>
              </a:spcBef>
              <a:buClr>
                <a:srgbClr val="003399"/>
              </a:buClr>
              <a:tabLst>
                <a:tab pos="469265" algn="l"/>
                <a:tab pos="469900" algn="l"/>
              </a:tabLst>
            </a:pPr>
            <a:r>
              <a:rPr lang="en-US" altLang="ko-KR" sz="2000" dirty="0">
                <a:latin typeface="Times New Roman" panose="02020603050405020304" pitchFamily="18" charset="0"/>
                <a:cs typeface="Times New Roman" panose="02020603050405020304" pitchFamily="18" charset="0"/>
              </a:rPr>
              <a:t>Q1. a) How many 128x8 RAM chips are needed to provide a memory capacity of 	2048 bytes.</a:t>
            </a:r>
          </a:p>
          <a:p>
            <a:pPr marL="12700" algn="just">
              <a:spcBef>
                <a:spcPts val="100"/>
              </a:spcBef>
              <a:buClr>
                <a:srgbClr val="003399"/>
              </a:buClr>
              <a:tabLst>
                <a:tab pos="469265" algn="l"/>
                <a:tab pos="469900" algn="l"/>
              </a:tabLst>
            </a:pPr>
            <a:r>
              <a:rPr lang="en-US" altLang="ko-KR" sz="2000" dirty="0">
                <a:latin typeface="Times New Roman" panose="02020603050405020304" pitchFamily="18" charset="0"/>
                <a:cs typeface="Times New Roman" panose="02020603050405020304" pitchFamily="18" charset="0"/>
              </a:rPr>
              <a:t>b) How many lines of the address bus must be used to access 2048 bytes of memory. How many of these lines will be common to all chips.</a:t>
            </a:r>
          </a:p>
          <a:p>
            <a:pPr marL="12700" algn="just">
              <a:spcBef>
                <a:spcPts val="100"/>
              </a:spcBef>
              <a:buClr>
                <a:srgbClr val="003399"/>
              </a:buClr>
              <a:tabLst>
                <a:tab pos="469265" algn="l"/>
                <a:tab pos="469900" algn="l"/>
              </a:tabLst>
            </a:pPr>
            <a:r>
              <a:rPr lang="en-US" altLang="ko-KR" sz="2000" dirty="0">
                <a:latin typeface="Times New Roman" panose="02020603050405020304" pitchFamily="18" charset="0"/>
                <a:cs typeface="Times New Roman" panose="02020603050405020304" pitchFamily="18" charset="0"/>
              </a:rPr>
              <a:t>c) How many lines must be decoded for chip select? Specify the size of decoders.</a:t>
            </a:r>
          </a:p>
          <a:p>
            <a:pPr marL="12700" algn="just">
              <a:spcBef>
                <a:spcPts val="100"/>
              </a:spcBef>
              <a:buClr>
                <a:srgbClr val="003399"/>
              </a:buClr>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r>
              <a:rPr lang="en-US" altLang="ko-KR" sz="2000" dirty="0">
                <a:latin typeface="Times New Roman" panose="02020603050405020304" pitchFamily="18" charset="0"/>
                <a:cs typeface="Times New Roman" panose="02020603050405020304" pitchFamily="18" charset="0"/>
              </a:rPr>
              <a:t>Q2. Extend the memory system of CPU to 4096 bytes of RAM and 4096 bytes of ROM. List the memory-address map and indicate what size decoders are needed.</a:t>
            </a:r>
          </a:p>
          <a:p>
            <a:pPr marL="12700" algn="just">
              <a:spcBef>
                <a:spcPts val="100"/>
              </a:spcBef>
              <a:buClr>
                <a:srgbClr val="003399"/>
              </a:buClr>
              <a:tabLst>
                <a:tab pos="469265" algn="l"/>
                <a:tab pos="469900" algn="l"/>
              </a:tabLst>
            </a:pPr>
            <a:endParaRPr lang="en-US" altLang="ko-KR" sz="2000" dirty="0">
              <a:latin typeface="Times New Roman" panose="02020603050405020304" pitchFamily="18" charset="0"/>
              <a:cs typeface="Times New Roman" panose="02020603050405020304" pitchFamily="18" charset="0"/>
            </a:endParaRPr>
          </a:p>
          <a:p>
            <a:pPr marL="12700" algn="just">
              <a:spcBef>
                <a:spcPts val="100"/>
              </a:spcBef>
              <a:buClr>
                <a:srgbClr val="003399"/>
              </a:buClr>
              <a:tabLst>
                <a:tab pos="469265" algn="l"/>
                <a:tab pos="469900" algn="l"/>
              </a:tabLst>
            </a:pPr>
            <a:r>
              <a:rPr lang="en-US" altLang="ko-KR" sz="2000" dirty="0">
                <a:latin typeface="Times New Roman" panose="02020603050405020304" pitchFamily="18" charset="0"/>
                <a:cs typeface="Times New Roman" panose="02020603050405020304" pitchFamily="18" charset="0"/>
              </a:rPr>
              <a:t>Q3. A computer employs RAM chips of 256x8 and ROM chips of 1024x8. The computer system needs 2K bytes of RAM, 4K bytes of ROM, and four interface units each with four registers. A memory-mapped I/O configuration used. The two highest-order bits of the address bus are assigned 00 for RAM, 01 for ROM, and 10 for interface registers.</a:t>
            </a:r>
          </a:p>
          <a:p>
            <a:pPr marL="12700" algn="just">
              <a:spcBef>
                <a:spcPts val="100"/>
              </a:spcBef>
              <a:buClr>
                <a:srgbClr val="003399"/>
              </a:buClr>
              <a:tabLst>
                <a:tab pos="469265" algn="l"/>
                <a:tab pos="469900" algn="l"/>
              </a:tabLst>
            </a:pPr>
            <a:r>
              <a:rPr lang="en-US" altLang="ko-KR" sz="2000" dirty="0">
                <a:latin typeface="Times New Roman" panose="02020603050405020304" pitchFamily="18" charset="0"/>
                <a:cs typeface="Times New Roman" panose="02020603050405020304" pitchFamily="18" charset="0"/>
              </a:rPr>
              <a:t>a. How many RAM and ROM chips are needed.</a:t>
            </a:r>
          </a:p>
          <a:p>
            <a:pPr marL="12700" algn="just">
              <a:spcBef>
                <a:spcPts val="100"/>
              </a:spcBef>
              <a:buClr>
                <a:srgbClr val="003399"/>
              </a:buClr>
              <a:tabLst>
                <a:tab pos="469265" algn="l"/>
                <a:tab pos="469900" algn="l"/>
              </a:tabLst>
            </a:pPr>
            <a:r>
              <a:rPr lang="en-US" altLang="ko-KR" sz="2000" dirty="0">
                <a:latin typeface="Times New Roman" panose="02020603050405020304" pitchFamily="18" charset="0"/>
                <a:cs typeface="Times New Roman" panose="02020603050405020304" pitchFamily="18" charset="0"/>
              </a:rPr>
              <a:t>b. Draw a memory-address map for the system.</a:t>
            </a:r>
          </a:p>
          <a:p>
            <a:pPr marL="12700" algn="just">
              <a:spcBef>
                <a:spcPts val="100"/>
              </a:spcBef>
              <a:buClr>
                <a:srgbClr val="003399"/>
              </a:buClr>
              <a:tabLst>
                <a:tab pos="469265" algn="l"/>
                <a:tab pos="469900" algn="l"/>
              </a:tabLst>
            </a:pPr>
            <a:r>
              <a:rPr lang="en-US" altLang="ko-KR" sz="2000" dirty="0">
                <a:latin typeface="Times New Roman" panose="02020603050405020304" pitchFamily="18" charset="0"/>
                <a:cs typeface="Times New Roman" panose="02020603050405020304" pitchFamily="18" charset="0"/>
              </a:rPr>
              <a:t>c. Give the address range in hexadecimal for RAM, ROM and interface.</a:t>
            </a:r>
          </a:p>
        </p:txBody>
      </p:sp>
      <p:sp>
        <p:nvSpPr>
          <p:cNvPr id="58" name="object 58"/>
          <p:cNvSpPr txBox="1"/>
          <p:nvPr/>
        </p:nvSpPr>
        <p:spPr>
          <a:xfrm>
            <a:off x="8967554" y="6388280"/>
            <a:ext cx="110489" cy="196215"/>
          </a:xfrm>
          <a:prstGeom prst="rect">
            <a:avLst/>
          </a:prstGeom>
        </p:spPr>
        <p:txBody>
          <a:bodyPr vert="horz" wrap="square" lIns="0" tIns="0" rIns="0" bIns="0" rtlCol="0">
            <a:spAutoFit/>
          </a:bodyPr>
          <a:lstStyle/>
          <a:p>
            <a:pPr marL="12700">
              <a:lnSpc>
                <a:spcPts val="1425"/>
              </a:lnSpc>
            </a:pPr>
            <a:r>
              <a:rPr sz="1200" spc="-5" dirty="0">
                <a:solidFill>
                  <a:srgbClr val="FFFFFF"/>
                </a:solidFill>
                <a:latin typeface="Arial"/>
                <a:cs typeface="Arial"/>
              </a:rPr>
              <a:t>5</a:t>
            </a:r>
            <a:endParaRPr sz="1200">
              <a:latin typeface="Arial"/>
              <a:cs typeface="Arial"/>
            </a:endParaRPr>
          </a:p>
        </p:txBody>
      </p:sp>
      <p:sp>
        <p:nvSpPr>
          <p:cNvPr id="92" name="Rectangle 43">
            <a:extLst>
              <a:ext uri="{FF2B5EF4-FFF2-40B4-BE49-F238E27FC236}">
                <a16:creationId xmlns:a16="http://schemas.microsoft.com/office/drawing/2014/main" id="{4C10D3E4-1AD2-3AE4-3F80-965C932CF115}"/>
              </a:ext>
            </a:extLst>
          </p:cNvPr>
          <p:cNvSpPr>
            <a:spLocks noChangeArrowheads="1"/>
          </p:cNvSpPr>
          <p:nvPr/>
        </p:nvSpPr>
        <p:spPr bwMode="auto">
          <a:xfrm>
            <a:off x="4125913" y="6015657"/>
            <a:ext cx="266700" cy="254000"/>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lang="en-US" altLang="ko-KR" sz="1200">
                <a:solidFill>
                  <a:srgbClr val="000000"/>
                </a:solidFill>
              </a:rPr>
              <a:t>  </a:t>
            </a:r>
          </a:p>
        </p:txBody>
      </p:sp>
    </p:spTree>
    <p:extLst>
      <p:ext uri="{BB962C8B-B14F-4D97-AF65-F5344CB8AC3E}">
        <p14:creationId xmlns:p14="http://schemas.microsoft.com/office/powerpoint/2010/main" val="1124217340"/>
      </p:ext>
    </p:extLst>
  </p:cSld>
  <p:clrMapOvr>
    <a:masterClrMapping/>
  </p:clrMapOvr>
  <p:transition spd="slow">
    <p:wheel spokes="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8796</TotalTime>
  <Words>2939</Words>
  <Application>Microsoft Office PowerPoint</Application>
  <PresentationFormat>On-screen Show (4:3)</PresentationFormat>
  <Paragraphs>374</Paragraphs>
  <Slides>31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7" baseType="lpstr">
      <vt:lpstr>Arial</vt:lpstr>
      <vt:lpstr>Calibri</vt:lpstr>
      <vt:lpstr>Times New Roman</vt:lpstr>
      <vt:lpstr>Wingdings</vt:lpstr>
      <vt:lpstr>Office Theme</vt:lpstr>
      <vt:lpstr>VISIO</vt:lpstr>
      <vt:lpstr>MEMORY MODULE-II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Tata Steel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Low-Voltage, Low-Power, and Low-Noise UWB Mixer Using Bulk-Injection and Switched Biasing Techniques</dc:title>
  <dc:creator>shasank</dc:creator>
  <cp:lastModifiedBy>Shasanka Rout</cp:lastModifiedBy>
  <cp:revision>984</cp:revision>
  <dcterms:created xsi:type="dcterms:W3CDTF">2013-10-01T14:35:25Z</dcterms:created>
  <dcterms:modified xsi:type="dcterms:W3CDTF">2023-11-28T12:18:03Z</dcterms:modified>
</cp:coreProperties>
</file>