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2"/>
  </p:notesMasterIdLst>
  <p:sldIdLst>
    <p:sldId id="256" r:id="rId2"/>
    <p:sldId id="266" r:id="rId3"/>
    <p:sldId id="275" r:id="rId4"/>
    <p:sldId id="277" r:id="rId5"/>
    <p:sldId id="289" r:id="rId6"/>
    <p:sldId id="276" r:id="rId7"/>
    <p:sldId id="278" r:id="rId8"/>
    <p:sldId id="279" r:id="rId9"/>
    <p:sldId id="283" r:id="rId10"/>
    <p:sldId id="280" r:id="rId11"/>
    <p:sldId id="281" r:id="rId12"/>
    <p:sldId id="282" r:id="rId13"/>
    <p:sldId id="293" r:id="rId14"/>
    <p:sldId id="273" r:id="rId15"/>
    <p:sldId id="274" r:id="rId16"/>
    <p:sldId id="284" r:id="rId17"/>
    <p:sldId id="285" r:id="rId18"/>
    <p:sldId id="286" r:id="rId19"/>
    <p:sldId id="287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0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 autoAdjust="0"/>
    <p:restoredTop sz="79613" autoAdjust="0"/>
  </p:normalViewPr>
  <p:slideViewPr>
    <p:cSldViewPr>
      <p:cViewPr varScale="1">
        <p:scale>
          <a:sx n="59" d="100"/>
          <a:sy n="59" d="100"/>
        </p:scale>
        <p:origin x="17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AA103-FA6F-4BA7-85DB-ECB7FF89B451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B9102-ABC0-4B3D-8EF1-04366C9A6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B9102-ABC0-4B3D-8EF1-04366C9A6F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469870DE-ED07-4369-A35C-886FE9BF9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753270A-71CB-4C96-9EF2-586D51F6CA41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09C325C-9D3C-44A6-8500-BB6A220D2B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40CBAB1-EA8F-4B67-816C-288C9B097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B9102-ABC0-4B3D-8EF1-04366C9A6F8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6D326B5-21D9-43FD-9A2C-7A209D1AB87B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6D326B5-21D9-43FD-9A2C-7A209D1AB87B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D326B5-21D9-43FD-9A2C-7A209D1AB87B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D326B5-21D9-43FD-9A2C-7A209D1AB87B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6D326B5-21D9-43FD-9A2C-7A209D1AB87B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D326B5-21D9-43FD-9A2C-7A209D1AB87B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5773"/>
            <a:ext cx="1295400" cy="114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48177" y="4221540"/>
            <a:ext cx="8386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Priority Scheduling Algorithm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0" y="60592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rgbClr val="002060"/>
              </a:solidFill>
              <a:latin typeface="Cambria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Cambria" pitchFamily="18" charset="0"/>
              </a:rPr>
              <a:t>						by  </a:t>
            </a:r>
            <a:r>
              <a:rPr lang="en-US" b="1" dirty="0" smtClean="0">
                <a:solidFill>
                  <a:srgbClr val="002060"/>
                </a:solidFill>
                <a:latin typeface="Cambria" pitchFamily="18" charset="0"/>
              </a:rPr>
              <a:t>Ajitesh Kumar</a:t>
            </a:r>
            <a:endParaRPr lang="en-US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76400" y="152400"/>
            <a:ext cx="7162800" cy="990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cap="none" dirty="0" smtClean="0">
                <a:solidFill>
                  <a:schemeClr val="tx1"/>
                </a:solidFill>
                <a:latin typeface="Berlin Sans FB Demi" pitchFamily="34" charset="0"/>
                <a:ea typeface="ＭＳ Ｐゴシック"/>
                <a:cs typeface="ＭＳ Ｐゴシック"/>
              </a:rPr>
              <a:t>Operating System</a:t>
            </a:r>
          </a:p>
        </p:txBody>
      </p:sp>
      <p:sp>
        <p:nvSpPr>
          <p:cNvPr id="13314" name="AutoShape 2" descr="What is an Operating System?"/>
          <p:cNvSpPr>
            <a:spLocks noChangeAspect="1" noChangeArrowheads="1"/>
          </p:cNvSpPr>
          <p:nvPr/>
        </p:nvSpPr>
        <p:spPr bwMode="auto">
          <a:xfrm>
            <a:off x="155575" y="-693738"/>
            <a:ext cx="315277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6" name="Picture 4" descr="What is an Operating System?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440765"/>
            <a:ext cx="6949440" cy="28264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</p:nvPr>
        </p:nvGraphicFramePr>
        <p:xfrm>
          <a:off x="381000" y="502920"/>
          <a:ext cx="6553200" cy="3108960"/>
        </p:xfrm>
        <a:graphic>
          <a:graphicData uri="http://schemas.openxmlformats.org/drawingml/2006/table">
            <a:tbl>
              <a:tblPr/>
              <a:tblGrid>
                <a:gridCol w="1959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455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Process Id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Arrival time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Burst time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 Priority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</p:nvPr>
        </p:nvGraphicFramePr>
        <p:xfrm>
          <a:off x="609600" y="2743200"/>
          <a:ext cx="7924800" cy="319377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5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2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4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Process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CT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TAT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WT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31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 – 0 = 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 – 4 = 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31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 – 1 =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11 – 3 =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31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 – 2 =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– 1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31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 – 3 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 – 5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31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 – 4 =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 – 2 =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9698" name="Picture 2" descr="https://www.gatevidyalay.com/wp-content/uploads/2018/10/Priority-Scheduling-Problem-02-Gantt-Chart.png"/>
          <p:cNvPicPr>
            <a:picLocks noChangeAspect="1" noChangeArrowheads="1"/>
          </p:cNvPicPr>
          <p:nvPr/>
        </p:nvPicPr>
        <p:blipFill>
          <a:blip r:embed="rId2" cstate="print"/>
          <a:srcRect b="31818"/>
          <a:stretch>
            <a:fillRect/>
          </a:stretch>
        </p:blipFill>
        <p:spPr bwMode="auto">
          <a:xfrm>
            <a:off x="762000" y="304800"/>
            <a:ext cx="3581400" cy="1143000"/>
          </a:xfrm>
          <a:prstGeom prst="rect">
            <a:avLst/>
          </a:prstGeom>
          <a:noFill/>
        </p:spPr>
      </p:pic>
      <p:pic>
        <p:nvPicPr>
          <p:cNvPr id="29699" name="Picture 3" descr="C:\Users\glau\Desktop\Picture2.png"/>
          <p:cNvPicPr>
            <a:picLocks noChangeAspect="1" noChangeArrowheads="1"/>
          </p:cNvPicPr>
          <p:nvPr/>
        </p:nvPicPr>
        <p:blipFill>
          <a:blip r:embed="rId3" cstate="print"/>
          <a:srcRect l="10603" r="5280"/>
          <a:stretch>
            <a:fillRect/>
          </a:stretch>
        </p:blipFill>
        <p:spPr bwMode="auto">
          <a:xfrm>
            <a:off x="4419600" y="228600"/>
            <a:ext cx="426720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Average Turn Around time = (15 + 11 + 1 + 5 + 6) / 5 = 38 / 5 = 7.6 unit</a:t>
            </a:r>
          </a:p>
          <a:p>
            <a:r>
              <a:rPr lang="en-US" dirty="0" smtClean="0"/>
              <a:t>Average waiting time = (11 + 8 + 0 + 0 + 4) / 5 = 23 / 5 = 4.6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Preemptive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Process 	Priority 	Burst time Arrival time </a:t>
            </a:r>
          </a:p>
          <a:p>
            <a:r>
              <a:rPr lang="en-US" dirty="0" smtClean="0"/>
              <a:t>P1 		 1 		4 		0</a:t>
            </a:r>
          </a:p>
          <a:p>
            <a:r>
              <a:rPr lang="en-US" dirty="0" smtClean="0"/>
              <a:t>P2		 2 		3 		0 </a:t>
            </a:r>
          </a:p>
          <a:p>
            <a:r>
              <a:rPr lang="en-US" dirty="0" smtClean="0"/>
              <a:t>P3 		 1		7		6 </a:t>
            </a:r>
          </a:p>
          <a:p>
            <a:r>
              <a:rPr lang="en-US" dirty="0" smtClean="0"/>
              <a:t>P4		 3		4 		11</a:t>
            </a:r>
          </a:p>
          <a:p>
            <a:r>
              <a:rPr lang="en-US" dirty="0" smtClean="0"/>
              <a:t>P5 		 2 		2 		12 </a:t>
            </a:r>
          </a:p>
          <a:p>
            <a:r>
              <a:rPr lang="en-US" dirty="0" smtClean="0"/>
              <a:t>Average Waiting time = (0+11+0+5+2)/5 = 18/5= 3.6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considers the priority of the processes and allows the important processes to run first.</a:t>
            </a:r>
          </a:p>
          <a:p>
            <a:pPr algn="just"/>
            <a:r>
              <a:rPr lang="en-US" dirty="0" smtClean="0"/>
              <a:t>Priority scheduling in preemptive mode is best suited for real time operating system.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Processes with lesser priority may starve for CPU.</a:t>
            </a:r>
          </a:p>
          <a:p>
            <a:r>
              <a:rPr lang="en-US" dirty="0" smtClean="0"/>
              <a:t>There is no idea of response time and waiting time.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9342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Round Robin CPU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/>
              <a:t>Round Robin is a CPU scheduling algorithm where each process is assigned a fixed time slot in a cyclic way.</a:t>
            </a:r>
          </a:p>
          <a:p>
            <a:pPr algn="just"/>
            <a:r>
              <a:rPr lang="en-US" sz="2800" dirty="0" smtClean="0"/>
              <a:t>It is simple, easy to implement, and starvation-free as all processes get fair share of CPU.</a:t>
            </a:r>
          </a:p>
          <a:p>
            <a:pPr algn="just"/>
            <a:r>
              <a:rPr lang="en-US" sz="2800" dirty="0" smtClean="0"/>
              <a:t>It is preemptive as processes are assigned CPU only for a fixed slice of time at most.</a:t>
            </a:r>
          </a:p>
          <a:p>
            <a:pPr algn="just"/>
            <a:r>
              <a:rPr lang="en-US" sz="2800" dirty="0" smtClean="0"/>
              <a:t>The disadvantage of it is more overhead of context switching.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5773"/>
            <a:ext cx="1295400" cy="114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sz="2800" b="1" u="sng" dirty="0" smtClean="0"/>
              <a:t>Process</a:t>
            </a:r>
            <a:r>
              <a:rPr lang="en-US" altLang="en-US" sz="2800" b="1" dirty="0" smtClean="0"/>
              <a:t>	         </a:t>
            </a:r>
            <a:r>
              <a:rPr lang="en-US" altLang="en-US" sz="2800" b="1" u="sng" dirty="0" smtClean="0"/>
              <a:t>Burst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sz="2800" b="1" i="1" dirty="0" smtClean="0"/>
              <a:t>	P</a:t>
            </a:r>
            <a:r>
              <a:rPr lang="en-US" altLang="en-US" sz="2800" b="1" i="1" baseline="-25000" dirty="0" smtClean="0"/>
              <a:t>1	</a:t>
            </a:r>
            <a:r>
              <a:rPr lang="en-US" altLang="en-US" sz="2800" b="1" dirty="0" smtClean="0"/>
              <a:t>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sz="2800" b="1" dirty="0" smtClean="0"/>
              <a:t>	</a:t>
            </a:r>
            <a:r>
              <a:rPr lang="en-US" altLang="en-US" sz="2800" b="1" i="1" dirty="0" smtClean="0"/>
              <a:t>P</a:t>
            </a:r>
            <a:r>
              <a:rPr lang="en-US" altLang="en-US" sz="2800" b="1" i="1" baseline="-25000" dirty="0" smtClean="0"/>
              <a:t>2	 </a:t>
            </a:r>
            <a:r>
              <a:rPr lang="en-US" altLang="en-US" sz="2800" b="1" dirty="0" smtClean="0"/>
              <a:t>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sz="2800" b="1" dirty="0" smtClean="0"/>
              <a:t>	</a:t>
            </a:r>
            <a:r>
              <a:rPr lang="en-US" altLang="en-US" sz="2800" b="1" i="1" dirty="0" smtClean="0"/>
              <a:t>P</a:t>
            </a:r>
            <a:r>
              <a:rPr lang="en-US" altLang="en-US" sz="2800" b="1" i="1" baseline="-25000" dirty="0" smtClean="0"/>
              <a:t>3	</a:t>
            </a:r>
            <a:r>
              <a:rPr lang="en-US" altLang="en-US" sz="2800" b="1" dirty="0" smtClean="0"/>
              <a:t>3	</a:t>
            </a:r>
          </a:p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835376E-2FE4-439A-B19A-4C86254AE5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67706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</p:nvPr>
        </p:nvGraphicFramePr>
        <p:xfrm>
          <a:off x="685800" y="838200"/>
          <a:ext cx="7162800" cy="2743200"/>
        </p:xfrm>
        <a:graphic>
          <a:graphicData uri="http://schemas.openxmlformats.org/drawingml/2006/table">
            <a:tbl>
              <a:tblPr/>
              <a:tblGrid>
                <a:gridCol w="238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Process Id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Arrival time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Burst time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609600" y="152400"/>
            <a:ext cx="81534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www.gatevidyalay.com/wp-content/uploads/2018/10/Round-Robin-Scheduling-Problem-01-Gantt-Ch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7153275" cy="1228726"/>
          </a:xfrm>
          <a:prstGeom prst="rect">
            <a:avLst/>
          </a:prstGeom>
          <a:noFill/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2133600"/>
          <a:ext cx="8229599" cy="3962402"/>
        </p:xfrm>
        <a:graphic>
          <a:graphicData uri="http://schemas.openxmlformats.org/drawingml/2006/table">
            <a:tbl>
              <a:tblPr/>
              <a:tblGrid>
                <a:gridCol w="1511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6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535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Process Id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Exit time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Turn Around time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Waiting time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5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13 – 0 = 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13 – 5 = 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 – 1 = 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11 – 3 = 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45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 – 2 =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 – 1 =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45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9 – 3 = 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 – 2 = 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32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</a:p>
                    <a:p>
                      <a:pPr algn="ctr"/>
                      <a:r>
                        <a:rPr lang="en-US" sz="2400" b="1" dirty="0" smtClean="0"/>
                        <a:t>Average</a:t>
                      </a: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 – 4 = </a:t>
                      </a:r>
                      <a:r>
                        <a:rPr lang="en-US" sz="2400" dirty="0" smtClean="0"/>
                        <a:t>10</a:t>
                      </a:r>
                    </a:p>
                    <a:p>
                      <a:pPr algn="ctr"/>
                      <a:r>
                        <a:rPr lang="en-US" sz="2400" b="1" dirty="0" smtClean="0"/>
                        <a:t>8.6 Unit</a:t>
                      </a: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 – 3 = </a:t>
                      </a:r>
                      <a:r>
                        <a:rPr lang="en-US" sz="2400" dirty="0" smtClean="0"/>
                        <a:t>7</a:t>
                      </a:r>
                    </a:p>
                    <a:p>
                      <a:pPr algn="ctr"/>
                      <a:r>
                        <a:rPr lang="en-US" sz="2400" b="1" dirty="0" smtClean="0"/>
                        <a:t>5.8 Unit</a:t>
                      </a: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Priority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/>
              <a:t>Priority Scheduling is a method of scheduling processes based on priority. </a:t>
            </a:r>
          </a:p>
          <a:p>
            <a:pPr algn="just"/>
            <a:r>
              <a:rPr lang="en-US" sz="2800" dirty="0" smtClean="0"/>
              <a:t>The processes with higher priority should be carried out first, whereas jobs with equal priorities are carried out on FCFS basis. </a:t>
            </a:r>
          </a:p>
          <a:p>
            <a:pPr algn="just"/>
            <a:r>
              <a:rPr lang="en-US" sz="2800" dirty="0" smtClean="0"/>
              <a:t>Priority depends upon memory requirements, time requirements, etc.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5773"/>
            <a:ext cx="1295400" cy="114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71600" y="1143000"/>
          <a:ext cx="6172200" cy="303106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Process Id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Arrival time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Burst time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14400" y="304800"/>
            <a:ext cx="4343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000" dirty="0" smtClean="0">
                <a:solidFill>
                  <a:schemeClr val="tx2"/>
                </a:solidFill>
              </a:rPr>
              <a:t>Practice Questions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4648200"/>
            <a:ext cx="45720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Time Quantum=2 units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165848" cy="990600"/>
          </a:xfrm>
        </p:spPr>
        <p:txBody>
          <a:bodyPr/>
          <a:lstStyle/>
          <a:p>
            <a:r>
              <a:rPr lang="en-US" b="1" dirty="0" smtClean="0"/>
              <a:t>Types of Priority Scheduling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-32004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b="1" dirty="0" smtClean="0">
                <a:solidFill>
                  <a:srgbClr val="002060"/>
                </a:solidFill>
              </a:rPr>
              <a:t>Preemptive</a:t>
            </a:r>
          </a:p>
          <a:p>
            <a:pPr lvl="1" algn="just"/>
            <a:r>
              <a:rPr lang="en-US" dirty="0" smtClean="0"/>
              <a:t>A preemptive priority scheduling will preempt the CPU if the priority of the newly arrived process is higher than the currently running process.</a:t>
            </a:r>
          </a:p>
          <a:p>
            <a:pPr marL="320040" lvl="1" indent="-32004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b="1" dirty="0" err="1" smtClean="0">
                <a:solidFill>
                  <a:srgbClr val="002060"/>
                </a:solidFill>
              </a:rPr>
              <a:t>Nonpremptive</a:t>
            </a:r>
            <a:endParaRPr lang="en-US" b="1" dirty="0" smtClean="0">
              <a:solidFill>
                <a:srgbClr val="002060"/>
              </a:solidFill>
            </a:endParaRPr>
          </a:p>
          <a:p>
            <a:pPr lvl="1" algn="just"/>
            <a:r>
              <a:rPr lang="en-US" dirty="0" smtClean="0"/>
              <a:t>A </a:t>
            </a:r>
            <a:r>
              <a:rPr lang="en-US" dirty="0" err="1" smtClean="0"/>
              <a:t>nonpreemptive</a:t>
            </a:r>
            <a:r>
              <a:rPr lang="en-US" dirty="0" smtClean="0"/>
              <a:t> priority scheduling algorithm will simply execute the process till its termination.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5773"/>
            <a:ext cx="1295400" cy="114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Nonpreemptive</a:t>
            </a:r>
            <a:r>
              <a:rPr lang="en-US" dirty="0" smtClean="0"/>
              <a:t> Priority Scheduling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BD1CE599-A709-401F-8DD0-F7F4CCB2D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6525" y="229606"/>
            <a:ext cx="72802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Example of Priority Scheduling</a:t>
            </a:r>
          </a:p>
        </p:txBody>
      </p:sp>
      <p:sp>
        <p:nvSpPr>
          <p:cNvPr id="50178" name="Rectangle 36">
            <a:extLst>
              <a:ext uri="{FF2B5EF4-FFF2-40B4-BE49-F238E27FC236}">
                <a16:creationId xmlns:a16="http://schemas.microsoft.com/office/drawing/2014/main" id="{CDADF2B2-580D-4F09-8A23-D969CD614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3050" y="1524000"/>
            <a:ext cx="8337550" cy="4887912"/>
          </a:xfrm>
          <a:noFill/>
        </p:spPr>
        <p:txBody>
          <a:bodyPr>
            <a:normAutofit fontScale="92500" lnSpcReduction="10000"/>
          </a:bodyPr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       </a:t>
            </a:r>
            <a:r>
              <a:rPr lang="en-US" altLang="en-US" dirty="0" smtClean="0"/>
              <a:t> </a:t>
            </a:r>
            <a:r>
              <a:rPr lang="en-US" altLang="en-US" u="sng" dirty="0" smtClean="0"/>
              <a:t>Process</a:t>
            </a:r>
            <a:r>
              <a:rPr lang="en-US" altLang="en-US" u="sng" dirty="0" smtClean="0">
                <a:solidFill>
                  <a:schemeClr val="bg1"/>
                </a:solidFill>
              </a:rPr>
              <a:t>         </a:t>
            </a:r>
            <a:r>
              <a:rPr lang="en-US" altLang="en-US" u="sng" dirty="0" smtClean="0"/>
              <a:t>Burst </a:t>
            </a:r>
            <a:r>
              <a:rPr lang="en-US" altLang="en-US" u="sng" dirty="0" err="1"/>
              <a:t>Time</a:t>
            </a:r>
            <a:r>
              <a:rPr lang="en-US" altLang="en-US" u="sng" dirty="0" err="1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/>
              <a:t>Priority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1</a:t>
            </a:r>
            <a:r>
              <a:rPr lang="en-US" altLang="en-US" dirty="0">
                <a:solidFill>
                  <a:srgbClr val="000000"/>
                </a:solidFill>
              </a:rPr>
              <a:t>0</a:t>
            </a:r>
            <a:r>
              <a:rPr lang="en-US" altLang="en-US" dirty="0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1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2</a:t>
            </a:r>
            <a:r>
              <a:rPr lang="en-US" altLang="en-US" dirty="0"/>
              <a:t>	4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5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5	</a:t>
            </a:r>
            <a:r>
              <a:rPr lang="en-US" altLang="en-US" dirty="0"/>
              <a:t>5	2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Average waiting time = 8.2</a:t>
            </a:r>
            <a:endParaRPr lang="en-US" altLang="en-US" i="1" baseline="-25000" dirty="0"/>
          </a:p>
        </p:txBody>
      </p:sp>
      <p:pic>
        <p:nvPicPr>
          <p:cNvPr id="50179" name="Picture 1">
            <a:extLst>
              <a:ext uri="{FF2B5EF4-FFF2-40B4-BE49-F238E27FC236}">
                <a16:creationId xmlns:a16="http://schemas.microsoft.com/office/drawing/2014/main" id="{A77EE5E1-F152-4172-9935-567FC2AB99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6924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48400" y="1752600"/>
            <a:ext cx="2514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Assume low numbers represent  high priority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glau\Desktop\Pic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"/>
            <a:ext cx="7924800" cy="25908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33400" y="2590801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Calculate the average waiting time and average turn around time. (Higher number represents higher priority)</a:t>
            </a:r>
            <a:endParaRPr lang="en-US" sz="2400" b="1" dirty="0"/>
          </a:p>
        </p:txBody>
      </p:sp>
      <p:pic>
        <p:nvPicPr>
          <p:cNvPr id="1027" name="Picture 3" descr="https://www.gatevidyalay.com/wp-content/uploads/2018/10/Priority-Scheduling-Problem-01-Gantt-Chart.png"/>
          <p:cNvPicPr>
            <a:picLocks noChangeAspect="1" noChangeArrowheads="1"/>
          </p:cNvPicPr>
          <p:nvPr/>
        </p:nvPicPr>
        <p:blipFill>
          <a:blip r:embed="rId3" cstate="print"/>
          <a:srcRect b="29167"/>
          <a:stretch>
            <a:fillRect/>
          </a:stretch>
        </p:blipFill>
        <p:spPr bwMode="auto">
          <a:xfrm>
            <a:off x="762000" y="3962400"/>
            <a:ext cx="7391400" cy="1295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</p:nvPr>
        </p:nvGraphicFramePr>
        <p:xfrm>
          <a:off x="304800" y="2438400"/>
          <a:ext cx="7924800" cy="376843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5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2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07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Process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TAT(CT-AT)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WT(TAT-BT)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2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– 0 =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– 4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 – 1 = 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 – 3 = 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 – 2 =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 – 1 = 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 – 3 =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 – 5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2881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 – 4 =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 – 2 =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1" descr="C:\Users\glau\Desktop\Picture1.png"/>
          <p:cNvPicPr>
            <a:picLocks noChangeAspect="1" noChangeArrowheads="1"/>
          </p:cNvPicPr>
          <p:nvPr/>
        </p:nvPicPr>
        <p:blipFill>
          <a:blip r:embed="rId3" cstate="print"/>
          <a:srcRect l="7843" r="5882"/>
          <a:stretch>
            <a:fillRect/>
          </a:stretch>
        </p:blipFill>
        <p:spPr bwMode="auto">
          <a:xfrm>
            <a:off x="4876800" y="152400"/>
            <a:ext cx="3886200" cy="2133600"/>
          </a:xfrm>
          <a:prstGeom prst="rect">
            <a:avLst/>
          </a:prstGeom>
          <a:noFill/>
        </p:spPr>
      </p:pic>
      <p:pic>
        <p:nvPicPr>
          <p:cNvPr id="5" name="Picture 3" descr="https://www.gatevidyalay.com/wp-content/uploads/2018/10/Priority-Scheduling-Problem-01-Gantt-Chart.png"/>
          <p:cNvPicPr>
            <a:picLocks noChangeAspect="1" noChangeArrowheads="1"/>
          </p:cNvPicPr>
          <p:nvPr/>
        </p:nvPicPr>
        <p:blipFill>
          <a:blip r:embed="rId4" cstate="print"/>
          <a:srcRect b="29167"/>
          <a:stretch>
            <a:fillRect/>
          </a:stretch>
        </p:blipFill>
        <p:spPr bwMode="auto">
          <a:xfrm>
            <a:off x="304800" y="685800"/>
            <a:ext cx="4495800" cy="1295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Average Turn Around time = (4 + 14 + 10 + 6 + 7) / 5 = 41 / 5 = 8.2 unit</a:t>
            </a:r>
          </a:p>
          <a:p>
            <a:r>
              <a:rPr lang="en-US" dirty="0" smtClean="0"/>
              <a:t>Average waiting time = (0 + 11 + 9 + 1 + 5) / 5 = 26 / 5 = 5.2 unit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Preemptive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35015</TotalTime>
  <Words>645</Words>
  <Application>Microsoft Office PowerPoint</Application>
  <PresentationFormat>On-screen Show (4:3)</PresentationFormat>
  <Paragraphs>205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ＭＳ Ｐゴシック</vt:lpstr>
      <vt:lpstr>ＭＳ Ｐゴシック</vt:lpstr>
      <vt:lpstr>Berlin Sans FB Demi</vt:lpstr>
      <vt:lpstr>Calibri</vt:lpstr>
      <vt:lpstr>Cambria</vt:lpstr>
      <vt:lpstr>Monotype Sorts</vt:lpstr>
      <vt:lpstr>Times New Roman</vt:lpstr>
      <vt:lpstr>Tw Cen MT</vt:lpstr>
      <vt:lpstr>Wingdings</vt:lpstr>
      <vt:lpstr>Wingdings 2</vt:lpstr>
      <vt:lpstr>Median</vt:lpstr>
      <vt:lpstr>PowerPoint Presentation</vt:lpstr>
      <vt:lpstr>Priority Scheduling</vt:lpstr>
      <vt:lpstr>Types of Priority Scheduling</vt:lpstr>
      <vt:lpstr>PowerPoint Presentation</vt:lpstr>
      <vt:lpstr>Example of Priority Scheduling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Preemptive </vt:lpstr>
      <vt:lpstr>Advantages</vt:lpstr>
      <vt:lpstr>Disadvantages</vt:lpstr>
      <vt:lpstr>Round Robin CPU Scheduling</vt:lpstr>
      <vt:lpstr>Example 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TANUJ</dc:creator>
  <cp:lastModifiedBy>PC</cp:lastModifiedBy>
  <cp:revision>644</cp:revision>
  <dcterms:created xsi:type="dcterms:W3CDTF">2011-06-11T07:20:39Z</dcterms:created>
  <dcterms:modified xsi:type="dcterms:W3CDTF">2022-02-20T16:44:42Z</dcterms:modified>
</cp:coreProperties>
</file>