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5" r:id="rId4"/>
    <p:sldId id="355" r:id="rId6"/>
    <p:sldId id="344" r:id="rId7"/>
    <p:sldId id="345" r:id="rId8"/>
    <p:sldId id="346" r:id="rId9"/>
    <p:sldId id="347" r:id="rId10"/>
    <p:sldId id="356" r:id="rId11"/>
    <p:sldId id="357" r:id="rId12"/>
    <p:sldId id="358" r:id="rId13"/>
    <p:sldId id="359" r:id="rId14"/>
    <p:sldId id="360" r:id="rId15"/>
    <p:sldId id="33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6F6FD2A-D23A-4587-B004-D39CF23041CB}">
          <p14:sldIdLst>
            <p14:sldId id="256"/>
            <p14:sldId id="275"/>
            <p14:sldId id="355"/>
            <p14:sldId id="344"/>
            <p14:sldId id="345"/>
            <p14:sldId id="346"/>
            <p14:sldId id="347"/>
            <p14:sldId id="356"/>
            <p14:sldId id="358"/>
            <p14:sldId id="359"/>
            <p14:sldId id="360"/>
            <p14:sldId id="333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BC39-ABAD-412C-A7AA-16B1BAAFF3E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4AB-1F17-4EAD-88CE-394333A56A4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20D1F5-7217-4034-A58B-A8954BA3BDDF}" type="slidenum">
              <a:rPr lang="en-US" altLang="zh-TW"/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fld id="{1A87596C-8F32-4C36-8C87-7F06F3DF513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fld id="{1A87596C-8F32-4C36-8C87-7F06F3DF513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fld id="{1A87596C-8F32-4C36-8C87-7F06F3DF513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fld id="{1A87596C-8F32-4C36-8C87-7F06F3DF513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fld id="{1A87596C-8F32-4C36-8C87-7F06F3DF513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28216" y="1738884"/>
            <a:ext cx="10464800" cy="29209"/>
          </a:xfrm>
          <a:custGeom>
            <a:avLst/>
            <a:gdLst/>
            <a:ahLst/>
            <a:cxnLst/>
            <a:rect l="l" t="t" r="r" b="b"/>
            <a:pathLst>
              <a:path w="7848600" h="29210">
                <a:moveTo>
                  <a:pt x="7848600" y="0"/>
                </a:moveTo>
                <a:lnTo>
                  <a:pt x="0" y="0"/>
                </a:lnTo>
                <a:lnTo>
                  <a:pt x="0" y="28956"/>
                </a:lnTo>
                <a:lnTo>
                  <a:pt x="7848600" y="28956"/>
                </a:lnTo>
                <a:lnTo>
                  <a:pt x="784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621" y="606298"/>
            <a:ext cx="111607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99053" y="6448359"/>
            <a:ext cx="220979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fld id="{1A87596C-8F32-4C36-8C87-7F06F3DF513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monolithic-kernel-and-key-differences-from-microkernel/" TargetMode="External"/><Relationship Id="rId1" Type="http://schemas.openxmlformats.org/officeDocument/2006/relationships/hyperlink" Target="https://www.geeksforgeeks.org/kernel-i-o-subsystem-in-operating-syste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eeksforgeeks.org/microkernel-in-operating-system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215153" y="166712"/>
            <a:ext cx="11416553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b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BCSC0004</a:t>
            </a:r>
            <a:endParaRPr lang="en-IN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8" y="16671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6" y="2259106"/>
            <a:ext cx="6414246" cy="4106396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6508377" y="2726135"/>
            <a:ext cx="5472954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Ajitesh Kumar</a:t>
            </a:r>
            <a:endParaRPr lang="en-IN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GLAU</a:t>
            </a:r>
            <a:endParaRPr lang="en-IN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Approach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735" y="1918952"/>
            <a:ext cx="9994006" cy="49390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227" y="2085968"/>
            <a:ext cx="11436773" cy="4832092"/>
          </a:xfrm>
        </p:spPr>
        <p:txBody>
          <a:bodyPr/>
          <a:lstStyle/>
          <a:p>
            <a:r>
              <a:rPr lang="en-IN" sz="1600" b="1" dirty="0">
                <a:hlinkClick r:id="rId1"/>
              </a:rPr>
              <a:t>Kernel</a:t>
            </a:r>
            <a:r>
              <a:rPr lang="en-IN" sz="1600" dirty="0"/>
              <a:t> is central component of an operating system that manages operations of computer and hardware</a:t>
            </a:r>
            <a:r>
              <a:rPr lang="en-IN" sz="1600" dirty="0" smtClean="0"/>
              <a:t>.</a:t>
            </a:r>
            <a:endParaRPr lang="en-IN" sz="1600" dirty="0" smtClean="0"/>
          </a:p>
          <a:p>
            <a:r>
              <a:rPr lang="en-IN" sz="1600" b="1" dirty="0"/>
              <a:t>Objectives of Kernel :</a:t>
            </a:r>
            <a:r>
              <a:rPr lang="en-IN" sz="1600" dirty="0"/>
              <a:t> </a:t>
            </a:r>
            <a:br>
              <a:rPr lang="en-IN" sz="1600" dirty="0"/>
            </a:br>
            <a:r>
              <a:rPr lang="en-IN" sz="1600" dirty="0"/>
              <a:t> </a:t>
            </a:r>
            <a:endParaRPr lang="en-IN" sz="1600" dirty="0"/>
          </a:p>
          <a:p>
            <a:r>
              <a:rPr lang="en-IN" sz="1600" dirty="0"/>
              <a:t>To establish communication between user level application and hardware. </a:t>
            </a:r>
            <a:endParaRPr lang="en-IN" sz="1600" dirty="0"/>
          </a:p>
          <a:p>
            <a:r>
              <a:rPr lang="en-IN" sz="1600" dirty="0"/>
              <a:t>To decide state of incoming processes.  </a:t>
            </a:r>
            <a:endParaRPr lang="en-IN" sz="1600" dirty="0"/>
          </a:p>
          <a:p>
            <a:r>
              <a:rPr lang="en-IN" sz="1600" dirty="0"/>
              <a:t>To control disk management.  </a:t>
            </a:r>
            <a:endParaRPr lang="en-IN" sz="1600" dirty="0"/>
          </a:p>
          <a:p>
            <a:r>
              <a:rPr lang="en-IN" sz="1600" dirty="0"/>
              <a:t>To control memory management. </a:t>
            </a:r>
            <a:endParaRPr lang="en-IN" sz="1600" dirty="0"/>
          </a:p>
          <a:p>
            <a:r>
              <a:rPr lang="en-IN" sz="1600" dirty="0"/>
              <a:t>To control task management. </a:t>
            </a:r>
            <a:endParaRPr lang="en-IN" sz="1600" dirty="0"/>
          </a:p>
          <a:p>
            <a:r>
              <a:rPr lang="en-IN" sz="1600" b="1" dirty="0"/>
              <a:t>Types of Kernel :</a:t>
            </a:r>
            <a:r>
              <a:rPr lang="en-IN" sz="1600" dirty="0"/>
              <a:t> </a:t>
            </a:r>
            <a:endParaRPr lang="en-IN" sz="1600" dirty="0"/>
          </a:p>
          <a:p>
            <a:r>
              <a:rPr lang="en-IN" sz="1600" b="1" dirty="0"/>
              <a:t>1. </a:t>
            </a:r>
            <a:r>
              <a:rPr lang="en-IN" sz="1600" b="1" dirty="0">
                <a:hlinkClick r:id="rId2"/>
              </a:rPr>
              <a:t>Monolithic Kernel</a:t>
            </a:r>
            <a:r>
              <a:rPr lang="en-IN" sz="1600" b="1" dirty="0"/>
              <a:t> –</a:t>
            </a:r>
            <a:r>
              <a:rPr lang="en-IN" sz="1600" dirty="0"/>
              <a:t> </a:t>
            </a:r>
            <a:endParaRPr lang="en-IN" sz="1600" dirty="0"/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It is one of types of kernel where all operating system services operate in kernel space. It has dependencies between systems components. It has huge lines of code which is complex. </a:t>
            </a: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endParaRPr lang="en-US" altLang="en-US" sz="1600" b="1" dirty="0" smtClean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latin typeface="Arial" panose="020B0604020202020204" pitchFamily="34" charset="0"/>
              </a:rPr>
              <a:t>Example</a:t>
            </a:r>
            <a:r>
              <a:rPr lang="en-US" altLang="en-US" sz="1600" b="1" dirty="0">
                <a:latin typeface="Arial" panose="020B0604020202020204" pitchFamily="34" charset="0"/>
              </a:rPr>
              <a:t>:</a:t>
            </a:r>
            <a:r>
              <a:rPr lang="en-US" altLang="en-US" sz="1600" dirty="0">
                <a:latin typeface="Arial" panose="020B0604020202020204" pitchFamily="34" charset="0"/>
              </a:rPr>
              <a:t> </a:t>
            </a:r>
            <a:endParaRPr lang="en-US" altLang="en-US" sz="1600" dirty="0">
              <a:latin typeface="Arial Unicode MS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/>
              </a:rPr>
              <a:t>Unix, Linux, Open VMS, XTS-400 etc. </a:t>
            </a:r>
            <a:endParaRPr lang="en-US" altLang="en-US" sz="1600" dirty="0"/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Advantage: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It has good performance.  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Disadvantage:</a:t>
            </a:r>
            <a:r>
              <a:rPr lang="en-US" altLang="en-US" sz="1600" dirty="0">
                <a:latin typeface="Arial" panose="020B0604020202020204" pitchFamily="34" charset="0"/>
              </a:rPr>
              <a:t> 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It has dependencies between system component and lines of code in millions</a:t>
            </a:r>
            <a:endParaRPr lang="en-IN" sz="1600" dirty="0" smtClean="0"/>
          </a:p>
          <a:p>
            <a:endParaRPr lang="en-IN" sz="1400" dirty="0"/>
          </a:p>
          <a:p>
            <a:endParaRPr lang="en-IN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613" y="2199652"/>
            <a:ext cx="9789859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"/>
              </a:rPr>
              <a:t> Micro Kernel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kernel types which has minimalist approach. It has virtual memory and thread scheduling.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more stable with less services in kernel space. It puts rest in user space.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Mach, L4,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AmigaOS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K42 etc.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more stable.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lots of system calls and context switches.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6518" y="4093256"/>
            <a:ext cx="9184640" cy="638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8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803050406030204" pitchFamily="18" charset="0"/>
                <a:cs typeface="Times New Roman" panose="02020603050405020304" pitchFamily="18" charset="0"/>
              </a:rPr>
              <a:t>Thanks</a:t>
            </a:r>
            <a:endParaRPr lang="en-US" sz="8800" b="1" dirty="0">
              <a:solidFill>
                <a:srgbClr val="006600"/>
              </a:solidFill>
              <a:latin typeface="Times New Roman" panose="02020603050405020304" pitchFamily="18" charset="0"/>
              <a:ea typeface="Cambria" panose="020408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endParaRPr lang="en-US" sz="8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8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t Private University in Mathura, Uttar Pradesh(UP), Indi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3" y="443658"/>
            <a:ext cx="2215152" cy="11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2318" y="2684846"/>
            <a:ext cx="101256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455930" indent="-635" algn="ctr">
              <a:spcBef>
                <a:spcPts val="1295"/>
              </a:spcBef>
              <a:spcAft>
                <a:spcPts val="0"/>
              </a:spcAft>
            </a:pPr>
            <a:r>
              <a:rPr lang="en-US" sz="88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803050406030204" pitchFamily="18" charset="0"/>
                <a:cs typeface="Times New Roman" panose="02020603050405020304" pitchFamily="18" charset="0"/>
              </a:rPr>
              <a:t>OS Function and OS Structure</a:t>
            </a:r>
            <a:endParaRPr lang="en-US" sz="8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8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82" y="524436"/>
            <a:ext cx="10883818" cy="61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Function of 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/>
          <a:lstStyle/>
          <a:p>
            <a:r>
              <a:rPr lang="en-US" b="1" dirty="0" smtClean="0"/>
              <a:t>Memory Management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Keeps tracks of primary memory, i.e., what part of it are in use by whom, what part are not in use.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multiprogramming, the OS decides which process will get memory when and how much.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Allocates the memory when a process requests it to do so.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De-allocates the memory when a process no longer needs it or has been terminated.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2985" y="5755714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Arial" panose="020B0604020202020204" pitchFamily="34" charset="0"/>
              </a:rPr>
              <a:t>Allocate and free memory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693319"/>
          </a:xfrm>
        </p:spPr>
        <p:txBody>
          <a:bodyPr/>
          <a:lstStyle/>
          <a:p>
            <a:r>
              <a:rPr lang="en-US" b="1" dirty="0" smtClean="0"/>
              <a:t>Processor Management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Keeps tracks of processor and status of process. The program responsible for this task is known as </a:t>
            </a:r>
            <a:r>
              <a:rPr lang="en-US" b="1" dirty="0" smtClean="0"/>
              <a:t>traffic controller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Allocates the processor (CPU) to a process.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De-allocates processor when a process is no longer required.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73015" y="5270469"/>
            <a:ext cx="9845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,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abort, </a:t>
            </a:r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Load,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Execute, </a:t>
            </a:r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process, terminate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process, 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/>
          <a:lstStyle/>
          <a:p>
            <a:r>
              <a:rPr lang="en-US" b="1" dirty="0" smtClean="0"/>
              <a:t>Device Management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Keeps tracks of all devices. Program responsible for this task is known as the </a:t>
            </a:r>
            <a:r>
              <a:rPr lang="en-US" b="1" dirty="0" smtClean="0"/>
              <a:t>I/O controller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Decides which process gets the device when and for how much time.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Allocates the device in the efficient way.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De-allocates devices.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7675" y="5916800"/>
            <a:ext cx="9264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device , release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, write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device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device attributes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/>
          <a:lstStyle/>
          <a:p>
            <a:r>
              <a:rPr lang="en-US" b="1" dirty="0" smtClean="0"/>
              <a:t>File Management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Keeps track of information, location, uses, status etc. The collective facilities are often known as </a:t>
            </a:r>
            <a:r>
              <a:rPr lang="en-US" b="1" dirty="0" smtClean="0"/>
              <a:t>file system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Decides who gets the resources.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Allocates the resources.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De-allocates the resources.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98695" y="5916800"/>
            <a:ext cx="896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file, Delete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,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file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Set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attributes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21" y="606298"/>
            <a:ext cx="11160759" cy="49244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Operating-System Structures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046988"/>
          </a:xfrm>
        </p:spPr>
        <p:txBody>
          <a:bodyPr/>
          <a:lstStyle/>
          <a:p>
            <a:pPr marL="457200" indent="-457200" algn="ctr">
              <a:buAutoNum type="arabicPeriod"/>
            </a:pPr>
            <a:r>
              <a:rPr lang="en-US" sz="6600" dirty="0" smtClean="0">
                <a:solidFill>
                  <a:srgbClr val="00B050"/>
                </a:solidFill>
              </a:rPr>
              <a:t>Simple</a:t>
            </a:r>
            <a:endParaRPr lang="en-US" sz="6600" dirty="0" smtClean="0">
              <a:solidFill>
                <a:srgbClr val="00B050"/>
              </a:solidFill>
            </a:endParaRPr>
          </a:p>
          <a:p>
            <a:pPr algn="ctr"/>
            <a:endParaRPr lang="en-US" sz="6600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  2. Layered</a:t>
            </a:r>
            <a:endParaRPr lang="en-IN" sz="6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Structure -- MS-DOS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163" y="1777284"/>
            <a:ext cx="8654603" cy="5080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andapplicationsofdiscretemath-140913114401-phpapp01-converted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introductionandapplicationsofdiscretemath-140913114401-phpapp01-converted (1)</Template>
  <TotalTime>0</TotalTime>
  <Words>2577</Words>
  <Application>WPS Presentation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Times New Roman</vt:lpstr>
      <vt:lpstr>Cambria</vt:lpstr>
      <vt:lpstr>Calibri</vt:lpstr>
      <vt:lpstr>Microsoft YaHei</vt:lpstr>
      <vt:lpstr>文泉驿正黑</vt:lpstr>
      <vt:lpstr>Arial Unicode MS</vt:lpstr>
      <vt:lpstr>Arial Unicode MS</vt:lpstr>
      <vt:lpstr>introductionandapplicationsofdiscretemath-140913114401-phpapp01-converted (1)</vt:lpstr>
      <vt:lpstr>PowerPoint 演示文稿</vt:lpstr>
      <vt:lpstr>PowerPoint 演示文稿</vt:lpstr>
      <vt:lpstr>PowerPoint 演示文稿</vt:lpstr>
      <vt:lpstr>Function of OS</vt:lpstr>
      <vt:lpstr>PowerPoint 演示文稿</vt:lpstr>
      <vt:lpstr>PowerPoint 演示文稿</vt:lpstr>
      <vt:lpstr>PowerPoint 演示文稿</vt:lpstr>
      <vt:lpstr>Operating-System Structures</vt:lpstr>
      <vt:lpstr>Simple Structure -- MS-DOS</vt:lpstr>
      <vt:lpstr>Layered Approach</vt:lpstr>
      <vt:lpstr>Kernel</vt:lpstr>
      <vt:lpstr>Kernel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91989</dc:creator>
  <cp:lastModifiedBy>victon</cp:lastModifiedBy>
  <cp:revision>96</cp:revision>
  <dcterms:created xsi:type="dcterms:W3CDTF">2024-09-06T07:14:52Z</dcterms:created>
  <dcterms:modified xsi:type="dcterms:W3CDTF">2024-09-06T07:14:52Z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