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2"/>
  </p:notesMasterIdLst>
  <p:sldIdLst>
    <p:sldId id="256" r:id="rId2"/>
    <p:sldId id="275" r:id="rId3"/>
    <p:sldId id="334" r:id="rId4"/>
    <p:sldId id="359" r:id="rId5"/>
    <p:sldId id="360" r:id="rId6"/>
    <p:sldId id="361" r:id="rId7"/>
    <p:sldId id="362" r:id="rId8"/>
    <p:sldId id="363" r:id="rId9"/>
    <p:sldId id="344" r:id="rId10"/>
    <p:sldId id="364" r:id="rId11"/>
    <p:sldId id="365" r:id="rId12"/>
    <p:sldId id="377" r:id="rId13"/>
    <p:sldId id="366" r:id="rId14"/>
    <p:sldId id="371" r:id="rId15"/>
    <p:sldId id="372" r:id="rId16"/>
    <p:sldId id="373" r:id="rId17"/>
    <p:sldId id="375" r:id="rId18"/>
    <p:sldId id="376" r:id="rId19"/>
    <p:sldId id="367" r:id="rId20"/>
    <p:sldId id="3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6F6FD2A-D23A-4587-B004-D39CF23041CB}">
          <p14:sldIdLst>
            <p14:sldId id="256"/>
            <p14:sldId id="275"/>
            <p14:sldId id="334"/>
            <p14:sldId id="359"/>
            <p14:sldId id="360"/>
            <p14:sldId id="361"/>
            <p14:sldId id="362"/>
            <p14:sldId id="363"/>
            <p14:sldId id="344"/>
            <p14:sldId id="364"/>
            <p14:sldId id="365"/>
            <p14:sldId id="377"/>
            <p14:sldId id="366"/>
            <p14:sldId id="371"/>
            <p14:sldId id="372"/>
            <p14:sldId id="373"/>
            <p14:sldId id="375"/>
            <p14:sldId id="376"/>
            <p14:sldId id="367"/>
            <p14:sldId id="36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9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2EBC39-ABAD-412C-A7AA-16B1BAAFF3EC}" type="datetimeFigureOut">
              <a:rPr lang="en-IN" smtClean="0"/>
              <a:pPr/>
              <a:t>23-01-2023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BB4AB-1F17-4EAD-88CE-394333A56A4F}" type="slidenum">
              <a:rPr lang="en-IN" smtClean="0"/>
              <a:pPr/>
              <a:t>‹#›</a:t>
            </a:fld>
            <a:endParaRPr lang="en-IN"/>
          </a:p>
        </p:txBody>
      </p:sp>
    </p:spTree>
    <p:extLst>
      <p:ext uri="{BB962C8B-B14F-4D97-AF65-F5344CB8AC3E}">
        <p14:creationId xmlns:p14="http://schemas.microsoft.com/office/powerpoint/2010/main" val="3063998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0D1F5-7217-4034-A58B-A8954BA3BDDF}" type="slidenum">
              <a:rPr lang="en-US" altLang="zh-TW"/>
              <a:pPr/>
              <a:t>2</a:t>
            </a:fld>
            <a:endParaRPr lang="en-US" altLang="zh-TW"/>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912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492443"/>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0F1AB33-8880-46C7-A037-7B0A888D066C}" type="datetimeFigureOut">
              <a:rPr lang="en-IN" smtClean="0"/>
              <a:pPr/>
              <a:t>23-01-2023</a:t>
            </a:fld>
            <a:endParaRPr lang="en-IN"/>
          </a:p>
        </p:txBody>
      </p:sp>
      <p:sp>
        <p:nvSpPr>
          <p:cNvPr id="6" name="Holder 6"/>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fld id="{1A87596C-8F32-4C36-8C87-7F06F3DF5131}" type="slidenum">
              <a:rPr lang="en-IN" smtClean="0"/>
              <a:pPr/>
              <a:t>‹#›</a:t>
            </a:fld>
            <a:endParaRPr lang="en-IN"/>
          </a:p>
        </p:txBody>
      </p:sp>
    </p:spTree>
    <p:extLst>
      <p:ext uri="{BB962C8B-B14F-4D97-AF65-F5344CB8AC3E}">
        <p14:creationId xmlns:p14="http://schemas.microsoft.com/office/powerpoint/2010/main" val="425038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0F1AB33-8880-46C7-A037-7B0A888D066C}" type="datetimeFigureOut">
              <a:rPr lang="en-IN" smtClean="0"/>
              <a:pPr/>
              <a:t>23-01-2023</a:t>
            </a:fld>
            <a:endParaRPr lang="en-IN"/>
          </a:p>
        </p:txBody>
      </p:sp>
      <p:sp>
        <p:nvSpPr>
          <p:cNvPr id="6" name="Holder 6"/>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fld id="{1A87596C-8F32-4C36-8C87-7F06F3DF5131}" type="slidenum">
              <a:rPr lang="en-IN" smtClean="0"/>
              <a:pPr/>
              <a:t>‹#›</a:t>
            </a:fld>
            <a:endParaRPr lang="en-IN"/>
          </a:p>
        </p:txBody>
      </p:sp>
    </p:spTree>
    <p:extLst>
      <p:ext uri="{BB962C8B-B14F-4D97-AF65-F5344CB8AC3E}">
        <p14:creationId xmlns:p14="http://schemas.microsoft.com/office/powerpoint/2010/main" val="147875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r>
              <a:rPr lang="en-US"/>
              <a:t>Click to edit Master title style</a:t>
            </a:r>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0F1AB33-8880-46C7-A037-7B0A888D066C}" type="datetimeFigureOut">
              <a:rPr lang="en-IN" smtClean="0"/>
              <a:pPr/>
              <a:t>23-01-2023</a:t>
            </a:fld>
            <a:endParaRPr lang="en-IN"/>
          </a:p>
        </p:txBody>
      </p:sp>
      <p:sp>
        <p:nvSpPr>
          <p:cNvPr id="7" name="Holder 7"/>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fld id="{1A87596C-8F32-4C36-8C87-7F06F3DF5131}" type="slidenum">
              <a:rPr lang="en-IN" smtClean="0"/>
              <a:pPr/>
              <a:t>‹#›</a:t>
            </a:fld>
            <a:endParaRPr lang="en-IN"/>
          </a:p>
        </p:txBody>
      </p:sp>
    </p:spTree>
    <p:extLst>
      <p:ext uri="{BB962C8B-B14F-4D97-AF65-F5344CB8AC3E}">
        <p14:creationId xmlns:p14="http://schemas.microsoft.com/office/powerpoint/2010/main" val="172367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0F1AB33-8880-46C7-A037-7B0A888D066C}" type="datetimeFigureOut">
              <a:rPr lang="en-IN" smtClean="0"/>
              <a:pPr/>
              <a:t>23-01-2023</a:t>
            </a:fld>
            <a:endParaRPr lang="en-IN"/>
          </a:p>
        </p:txBody>
      </p:sp>
      <p:sp>
        <p:nvSpPr>
          <p:cNvPr id="5" name="Holder 5"/>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fld id="{1A87596C-8F32-4C36-8C87-7F06F3DF5131}" type="slidenum">
              <a:rPr lang="en-IN" smtClean="0"/>
              <a:pPr/>
              <a:t>‹#›</a:t>
            </a:fld>
            <a:endParaRPr lang="en-IN"/>
          </a:p>
        </p:txBody>
      </p:sp>
    </p:spTree>
    <p:extLst>
      <p:ext uri="{BB962C8B-B14F-4D97-AF65-F5344CB8AC3E}">
        <p14:creationId xmlns:p14="http://schemas.microsoft.com/office/powerpoint/2010/main" val="313675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0F1AB33-8880-46C7-A037-7B0A888D066C}" type="datetimeFigureOut">
              <a:rPr lang="en-IN" smtClean="0"/>
              <a:pPr/>
              <a:t>23-01-2023</a:t>
            </a:fld>
            <a:endParaRPr lang="en-IN"/>
          </a:p>
        </p:txBody>
      </p:sp>
      <p:sp>
        <p:nvSpPr>
          <p:cNvPr id="4" name="Holder 4"/>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fld id="{1A87596C-8F32-4C36-8C87-7F06F3DF5131}" type="slidenum">
              <a:rPr lang="en-IN" smtClean="0"/>
              <a:pPr/>
              <a:t>‹#›</a:t>
            </a:fld>
            <a:endParaRPr lang="en-IN"/>
          </a:p>
        </p:txBody>
      </p:sp>
    </p:spTree>
    <p:extLst>
      <p:ext uri="{BB962C8B-B14F-4D97-AF65-F5344CB8AC3E}">
        <p14:creationId xmlns:p14="http://schemas.microsoft.com/office/powerpoint/2010/main" val="276130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6B32-FFE5-44C5-A6D2-9AF1E78207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89322B-18B9-4EE0-AA14-916736442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A1D0A2-F0DB-4369-90C6-5680C90428E5}"/>
              </a:ext>
            </a:extLst>
          </p:cNvPr>
          <p:cNvSpPr>
            <a:spLocks noGrp="1"/>
          </p:cNvSpPr>
          <p:nvPr>
            <p:ph type="dt" sz="half" idx="10"/>
          </p:nvPr>
        </p:nvSpPr>
        <p:spPr/>
        <p:txBody>
          <a:bodyPr/>
          <a:lstStyle/>
          <a:p>
            <a:fld id="{30F1AB33-8880-46C7-A037-7B0A888D066C}" type="datetimeFigureOut">
              <a:rPr lang="en-IN" smtClean="0"/>
              <a:pPr/>
              <a:t>23-01-2023</a:t>
            </a:fld>
            <a:endParaRPr lang="en-IN"/>
          </a:p>
        </p:txBody>
      </p:sp>
      <p:sp>
        <p:nvSpPr>
          <p:cNvPr id="5" name="Footer Placeholder 4">
            <a:extLst>
              <a:ext uri="{FF2B5EF4-FFF2-40B4-BE49-F238E27FC236}">
                <a16:creationId xmlns:a16="http://schemas.microsoft.com/office/drawing/2014/main" id="{8A464B71-B9A0-4FBB-AEC5-70E48C161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FAB43-16A9-4BFA-AF05-91A8FC59D717}"/>
              </a:ext>
            </a:extLst>
          </p:cNvPr>
          <p:cNvSpPr>
            <a:spLocks noGrp="1"/>
          </p:cNvSpPr>
          <p:nvPr>
            <p:ph type="sldNum" sz="quarter" idx="12"/>
          </p:nvPr>
        </p:nvSpPr>
        <p:spPr/>
        <p:txBody>
          <a:bodyPr/>
          <a:lstStyle/>
          <a:p>
            <a:fld id="{1A87596C-8F32-4C36-8C87-7F06F3DF5131}" type="slidenum">
              <a:rPr lang="en-IN" smtClean="0"/>
              <a:pPr/>
              <a:t>‹#›</a:t>
            </a:fld>
            <a:endParaRPr lang="en-IN"/>
          </a:p>
        </p:txBody>
      </p:sp>
    </p:spTree>
    <p:extLst>
      <p:ext uri="{BB962C8B-B14F-4D97-AF65-F5344CB8AC3E}">
        <p14:creationId xmlns:p14="http://schemas.microsoft.com/office/powerpoint/2010/main" val="39484225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728216" y="1738884"/>
            <a:ext cx="10464800" cy="29209"/>
          </a:xfrm>
          <a:custGeom>
            <a:avLst/>
            <a:gdLst/>
            <a:ahLst/>
            <a:cxnLst/>
            <a:rect l="l" t="t" r="r" b="b"/>
            <a:pathLst>
              <a:path w="7848600" h="29210">
                <a:moveTo>
                  <a:pt x="7848600" y="0"/>
                </a:moveTo>
                <a:lnTo>
                  <a:pt x="0" y="0"/>
                </a:lnTo>
                <a:lnTo>
                  <a:pt x="0" y="28956"/>
                </a:lnTo>
                <a:lnTo>
                  <a:pt x="7848600" y="28956"/>
                </a:lnTo>
                <a:lnTo>
                  <a:pt x="7848600" y="0"/>
                </a:lnTo>
                <a:close/>
              </a:path>
            </a:pathLst>
          </a:custGeom>
          <a:solidFill>
            <a:srgbClr val="000000"/>
          </a:solidFill>
        </p:spPr>
        <p:txBody>
          <a:bodyPr wrap="square" lIns="0" tIns="0" rIns="0" bIns="0" rtlCol="0"/>
          <a:lstStyle/>
          <a:p>
            <a:endParaRPr sz="1800"/>
          </a:p>
        </p:txBody>
      </p:sp>
      <p:sp>
        <p:nvSpPr>
          <p:cNvPr id="2" name="Holder 2"/>
          <p:cNvSpPr>
            <a:spLocks noGrp="1"/>
          </p:cNvSpPr>
          <p:nvPr>
            <p:ph type="title"/>
          </p:nvPr>
        </p:nvSpPr>
        <p:spPr>
          <a:xfrm>
            <a:off x="515621" y="606298"/>
            <a:ext cx="11160759" cy="492443"/>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77612" y="1854149"/>
            <a:ext cx="11436773" cy="369332"/>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30F1AB33-8880-46C7-A037-7B0A888D066C}" type="datetimeFigureOut">
              <a:rPr lang="en-IN" smtClean="0"/>
              <a:pPr/>
              <a:t>23-01-2023</a:t>
            </a:fld>
            <a:endParaRPr lang="en-IN"/>
          </a:p>
        </p:txBody>
      </p:sp>
      <p:sp>
        <p:nvSpPr>
          <p:cNvPr id="6" name="Holder 6"/>
          <p:cNvSpPr>
            <a:spLocks noGrp="1"/>
          </p:cNvSpPr>
          <p:nvPr>
            <p:ph type="sldNum" sz="quarter" idx="7"/>
          </p:nvPr>
        </p:nvSpPr>
        <p:spPr>
          <a:xfrm>
            <a:off x="11899053" y="6448359"/>
            <a:ext cx="220979" cy="410369"/>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fld id="{1A87596C-8F32-4C36-8C87-7F06F3DF5131}" type="slidenum">
              <a:rPr lang="en-IN" smtClean="0"/>
              <a:pPr/>
              <a:t>‹#›</a:t>
            </a:fld>
            <a:endParaRPr lang="en-IN"/>
          </a:p>
        </p:txBody>
      </p:sp>
    </p:spTree>
    <p:extLst>
      <p:ext uri="{BB962C8B-B14F-4D97-AF65-F5344CB8AC3E}">
        <p14:creationId xmlns:p14="http://schemas.microsoft.com/office/powerpoint/2010/main" val="73530089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5801C110-B831-4CA2-8F9C-D67E82517B4A}"/>
              </a:ext>
            </a:extLst>
          </p:cNvPr>
          <p:cNvSpPr txBox="1">
            <a:spLocks/>
          </p:cNvSpPr>
          <p:nvPr/>
        </p:nvSpPr>
        <p:spPr>
          <a:xfrm>
            <a:off x="215153" y="166712"/>
            <a:ext cx="11416553" cy="1398460"/>
          </a:xfrm>
          <a:prstGeom prst="rect">
            <a:avLst/>
          </a:prstGeom>
        </p:spPr>
        <p:txBody>
          <a:bodyPr vert="horz" wrap="square" lIns="0" tIns="13335" rIns="0" bIns="0" rtlCol="0">
            <a:spAutoFit/>
          </a:bodyPr>
          <a:lstStyle>
            <a:lvl1pPr eaLnBrk="1" hangingPunct="1">
              <a:defRPr>
                <a:latin typeface="+mj-lt"/>
                <a:ea typeface="+mj-ea"/>
                <a:cs typeface="+mj-cs"/>
              </a:defRPr>
            </a:lvl1pPr>
          </a:lstStyle>
          <a:p>
            <a:pPr marL="12700" marR="5080" indent="566420" algn="ctr">
              <a:spcBef>
                <a:spcPts val="105"/>
              </a:spcBef>
            </a:pPr>
            <a:r>
              <a:rPr lang="en-IN" sz="4500" b="1" dirty="0" smtClean="0">
                <a:latin typeface="Times New Roman" panose="02020603050405020304" pitchFamily="18" charset="0"/>
                <a:cs typeface="Times New Roman" panose="02020603050405020304" pitchFamily="18" charset="0"/>
              </a:rPr>
              <a:t>Operating System</a:t>
            </a:r>
            <a:r>
              <a:rPr lang="en-IN" sz="4500" b="1" dirty="0">
                <a:latin typeface="Times New Roman" panose="02020603050405020304" pitchFamily="18" charset="0"/>
                <a:cs typeface="Times New Roman" panose="02020603050405020304" pitchFamily="18" charset="0"/>
              </a:rPr>
              <a:t/>
            </a:r>
            <a:br>
              <a:rPr lang="en-IN" sz="4500" b="1" dirty="0">
                <a:latin typeface="Times New Roman" panose="02020603050405020304" pitchFamily="18" charset="0"/>
                <a:cs typeface="Times New Roman" panose="02020603050405020304" pitchFamily="18" charset="0"/>
              </a:rPr>
            </a:br>
            <a:r>
              <a:rPr lang="en-IN" sz="4500" b="1" dirty="0" smtClean="0">
                <a:latin typeface="Times New Roman" panose="02020603050405020304" pitchFamily="18" charset="0"/>
                <a:cs typeface="Times New Roman" panose="02020603050405020304" pitchFamily="18" charset="0"/>
              </a:rPr>
              <a:t>     BCSC0004</a:t>
            </a:r>
          </a:p>
        </p:txBody>
      </p:sp>
      <p:pic>
        <p:nvPicPr>
          <p:cNvPr id="1026" name="Picture 2" descr="Best Private University in Mathura, Uttar Pradesh(UP), India">
            <a:extLst>
              <a:ext uri="{FF2B5EF4-FFF2-40B4-BE49-F238E27FC236}">
                <a16:creationId xmlns:a16="http://schemas.microsoft.com/office/drawing/2014/main" id="{F11709AB-8C7B-4015-AF4D-5B32E2811D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7178" y="166712"/>
            <a:ext cx="2658093" cy="13404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618566" y="2259106"/>
            <a:ext cx="6414246" cy="4106396"/>
          </a:xfrm>
          <a:prstGeom prst="rect">
            <a:avLst/>
          </a:prstGeom>
        </p:spPr>
      </p:pic>
      <p:sp>
        <p:nvSpPr>
          <p:cNvPr id="6" name="object 2">
            <a:extLst>
              <a:ext uri="{FF2B5EF4-FFF2-40B4-BE49-F238E27FC236}">
                <a16:creationId xmlns:a16="http://schemas.microsoft.com/office/drawing/2014/main" id="{5801C110-B831-4CA2-8F9C-D67E82517B4A}"/>
              </a:ext>
            </a:extLst>
          </p:cNvPr>
          <p:cNvSpPr txBox="1">
            <a:spLocks/>
          </p:cNvSpPr>
          <p:nvPr/>
        </p:nvSpPr>
        <p:spPr>
          <a:xfrm>
            <a:off x="6508377" y="2726135"/>
            <a:ext cx="5472954" cy="2116605"/>
          </a:xfrm>
          <a:prstGeom prst="rect">
            <a:avLst/>
          </a:prstGeom>
        </p:spPr>
        <p:txBody>
          <a:bodyPr vert="horz" wrap="square" lIns="0" tIns="13335" rIns="0" bIns="0" rtlCol="0">
            <a:spAutoFit/>
          </a:bodyPr>
          <a:lstStyle>
            <a:lvl1pPr eaLnBrk="1" hangingPunct="1">
              <a:defRPr>
                <a:latin typeface="+mj-lt"/>
                <a:ea typeface="+mj-ea"/>
                <a:cs typeface="+mj-cs"/>
              </a:defRPr>
            </a:lvl1pPr>
          </a:lstStyle>
          <a:p>
            <a:pPr marL="12700" marR="5080" indent="566420" algn="ctr">
              <a:spcBef>
                <a:spcPts val="105"/>
              </a:spcBef>
            </a:pPr>
            <a:r>
              <a:rPr lang="en-IN" sz="4500" b="1" dirty="0" smtClean="0">
                <a:latin typeface="Times New Roman" panose="02020603050405020304" pitchFamily="18" charset="0"/>
                <a:cs typeface="Times New Roman" panose="02020603050405020304" pitchFamily="18" charset="0"/>
              </a:rPr>
              <a:t>Ajitesh Kumar</a:t>
            </a:r>
          </a:p>
          <a:p>
            <a:pPr marL="12700" marR="5080" indent="566420" algn="ctr">
              <a:spcBef>
                <a:spcPts val="105"/>
              </a:spcBef>
            </a:pPr>
            <a:r>
              <a:rPr lang="en-US" sz="4500" b="1" dirty="0" smtClean="0">
                <a:latin typeface="Times New Roman" panose="02020603050405020304" pitchFamily="18" charset="0"/>
                <a:cs typeface="Times New Roman" panose="02020603050405020304" pitchFamily="18" charset="0"/>
              </a:rPr>
              <a:t>Assistant Professor</a:t>
            </a:r>
          </a:p>
          <a:p>
            <a:pPr marL="12700" marR="5080" indent="566420" algn="ctr">
              <a:spcBef>
                <a:spcPts val="105"/>
              </a:spcBef>
            </a:pPr>
            <a:r>
              <a:rPr lang="en-US" sz="4500" b="1" dirty="0" smtClean="0">
                <a:latin typeface="Times New Roman" panose="02020603050405020304" pitchFamily="18" charset="0"/>
                <a:cs typeface="Times New Roman" panose="02020603050405020304" pitchFamily="18" charset="0"/>
              </a:rPr>
              <a:t>GLAU</a:t>
            </a:r>
            <a:endParaRPr lang="en-IN" sz="45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953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Fork()</a:t>
            </a:r>
            <a:endParaRPr lang="en-US" dirty="0">
              <a:solidFill>
                <a:srgbClr val="00B050"/>
              </a:solidFill>
            </a:endParaRPr>
          </a:p>
        </p:txBody>
      </p:sp>
      <p:sp>
        <p:nvSpPr>
          <p:cNvPr id="3" name="Text Placeholder 2"/>
          <p:cNvSpPr>
            <a:spLocks noGrp="1"/>
          </p:cNvSpPr>
          <p:nvPr>
            <p:ph type="body" idx="1"/>
          </p:nvPr>
        </p:nvSpPr>
        <p:spPr>
          <a:xfrm>
            <a:off x="377612" y="1854149"/>
            <a:ext cx="11436773" cy="6278642"/>
          </a:xfrm>
        </p:spPr>
        <p:txBody>
          <a:bodyPr/>
          <a:lstStyle/>
          <a:p>
            <a:pPr algn="ctr"/>
            <a:r>
              <a:rPr lang="en-US" b="1" dirty="0" smtClean="0">
                <a:solidFill>
                  <a:srgbClr val="FF0000"/>
                </a:solidFill>
              </a:rPr>
              <a:t>Whenever you encounter fork(), it will duplicate all the remaining program following the fork() line.</a:t>
            </a:r>
          </a:p>
          <a:p>
            <a:endParaRPr lang="en-US" b="1" dirty="0" smtClean="0"/>
          </a:p>
          <a:p>
            <a:r>
              <a:rPr lang="en-US" b="1" dirty="0" smtClean="0"/>
              <a:t>E.g. </a:t>
            </a:r>
          </a:p>
          <a:p>
            <a:pPr marL="457200" indent="-457200">
              <a:buAutoNum type="arabicPeriod"/>
            </a:pPr>
            <a:r>
              <a:rPr lang="en-US" b="1" dirty="0" err="1" smtClean="0"/>
              <a:t>Printf</a:t>
            </a:r>
            <a:r>
              <a:rPr lang="en-US" b="1" dirty="0" smtClean="0"/>
              <a:t> “GLA”</a:t>
            </a:r>
          </a:p>
          <a:p>
            <a:r>
              <a:rPr lang="en-US" dirty="0" smtClean="0"/>
              <a:t> 	output-GLA</a:t>
            </a:r>
          </a:p>
          <a:p>
            <a:r>
              <a:rPr lang="en-US" dirty="0" smtClean="0"/>
              <a:t>	</a:t>
            </a:r>
            <a:r>
              <a:rPr lang="en-US" dirty="0"/>
              <a:t>1</a:t>
            </a:r>
            <a:r>
              <a:rPr lang="en-US" dirty="0" smtClean="0"/>
              <a:t> line</a:t>
            </a:r>
          </a:p>
          <a:p>
            <a:r>
              <a:rPr lang="en-US" dirty="0"/>
              <a:t>	</a:t>
            </a:r>
            <a:r>
              <a:rPr lang="en-US" dirty="0" smtClean="0"/>
              <a:t>No child process</a:t>
            </a:r>
          </a:p>
          <a:p>
            <a:r>
              <a:rPr lang="en-US" dirty="0"/>
              <a:t>	</a:t>
            </a:r>
            <a:r>
              <a:rPr lang="en-US" dirty="0" smtClean="0"/>
              <a:t>Only parent process</a:t>
            </a:r>
          </a:p>
          <a:p>
            <a:r>
              <a:rPr lang="en-US" dirty="0"/>
              <a:t>	</a:t>
            </a:r>
            <a:r>
              <a:rPr lang="en-US" dirty="0" smtClean="0"/>
              <a:t>Total No. of Process-01</a:t>
            </a:r>
          </a:p>
          <a:p>
            <a:endParaRPr lang="en-US" b="1" dirty="0" smtClean="0"/>
          </a:p>
          <a:p>
            <a:endParaRPr lang="en-US" b="1" dirty="0" smtClean="0"/>
          </a:p>
          <a:p>
            <a:endParaRPr lang="en-US" dirty="0" smtClean="0"/>
          </a:p>
          <a:p>
            <a:r>
              <a:rPr lang="en-US" dirty="0"/>
              <a:t>	</a:t>
            </a:r>
            <a:endParaRPr lang="en-US" dirty="0" smtClean="0"/>
          </a:p>
          <a:p>
            <a:r>
              <a:rPr lang="en-US" dirty="0"/>
              <a:t> </a:t>
            </a:r>
            <a:r>
              <a:rPr lang="en-US" dirty="0" smtClean="0"/>
              <a:t>     </a:t>
            </a:r>
          </a:p>
          <a:p>
            <a:pPr>
              <a:buFont typeface="Wingdings" pitchFamily="2" charset="2"/>
              <a:buChar char="Ø"/>
            </a:pPr>
            <a:endParaRPr lang="en-US" dirty="0" smtClean="0"/>
          </a:p>
          <a:p>
            <a:endParaRPr lang="en-US" dirty="0"/>
          </a:p>
        </p:txBody>
      </p:sp>
    </p:spTree>
    <p:extLst>
      <p:ext uri="{BB962C8B-B14F-4D97-AF65-F5344CB8AC3E}">
        <p14:creationId xmlns:p14="http://schemas.microsoft.com/office/powerpoint/2010/main" val="100706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10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Fork()</a:t>
            </a:r>
            <a:endParaRPr lang="en-US" dirty="0">
              <a:solidFill>
                <a:srgbClr val="00B050"/>
              </a:solidFill>
            </a:endParaRPr>
          </a:p>
        </p:txBody>
      </p:sp>
      <p:sp>
        <p:nvSpPr>
          <p:cNvPr id="3" name="Text Placeholder 2"/>
          <p:cNvSpPr>
            <a:spLocks noGrp="1"/>
          </p:cNvSpPr>
          <p:nvPr>
            <p:ph type="body" idx="1"/>
          </p:nvPr>
        </p:nvSpPr>
        <p:spPr>
          <a:xfrm>
            <a:off x="377612" y="1854149"/>
            <a:ext cx="11436773" cy="5909310"/>
          </a:xfrm>
        </p:spPr>
        <p:txBody>
          <a:bodyPr/>
          <a:lstStyle/>
          <a:p>
            <a:r>
              <a:rPr lang="en-US" dirty="0" smtClean="0"/>
              <a:t>2.   </a:t>
            </a:r>
            <a:r>
              <a:rPr lang="en-US" b="1" dirty="0" smtClean="0"/>
              <a:t>fork()</a:t>
            </a:r>
          </a:p>
          <a:p>
            <a:r>
              <a:rPr lang="en-US" b="1" dirty="0"/>
              <a:t> </a:t>
            </a:r>
            <a:r>
              <a:rPr lang="en-US" b="1" dirty="0" smtClean="0"/>
              <a:t>     </a:t>
            </a:r>
            <a:r>
              <a:rPr lang="en-US" b="1" dirty="0" err="1" smtClean="0"/>
              <a:t>Printf</a:t>
            </a:r>
            <a:r>
              <a:rPr lang="en-US" b="1" dirty="0" smtClean="0"/>
              <a:t> </a:t>
            </a:r>
            <a:r>
              <a:rPr lang="en-US" b="1" dirty="0"/>
              <a:t>“GLA</a:t>
            </a:r>
            <a:r>
              <a:rPr lang="en-US" b="1" dirty="0" smtClean="0"/>
              <a:t>”</a:t>
            </a:r>
          </a:p>
          <a:p>
            <a:endParaRPr lang="en-US" b="1" dirty="0" smtClean="0"/>
          </a:p>
          <a:p>
            <a:r>
              <a:rPr lang="en-US" dirty="0" smtClean="0"/>
              <a:t>	output-GLA GLA</a:t>
            </a:r>
            <a:endParaRPr lang="en-US" dirty="0"/>
          </a:p>
          <a:p>
            <a:r>
              <a:rPr lang="en-US" dirty="0"/>
              <a:t>	</a:t>
            </a:r>
            <a:r>
              <a:rPr lang="en-US" dirty="0" smtClean="0"/>
              <a:t>2 </a:t>
            </a:r>
            <a:r>
              <a:rPr lang="en-US" dirty="0"/>
              <a:t>line</a:t>
            </a:r>
          </a:p>
          <a:p>
            <a:r>
              <a:rPr lang="en-US" dirty="0"/>
              <a:t>	</a:t>
            </a:r>
            <a:r>
              <a:rPr lang="en-US" dirty="0" smtClean="0"/>
              <a:t>One </a:t>
            </a:r>
            <a:r>
              <a:rPr lang="en-US" dirty="0"/>
              <a:t>child process</a:t>
            </a:r>
          </a:p>
          <a:p>
            <a:r>
              <a:rPr lang="en-US" dirty="0"/>
              <a:t>	</a:t>
            </a:r>
            <a:r>
              <a:rPr lang="en-US" dirty="0" smtClean="0"/>
              <a:t>One </a:t>
            </a:r>
            <a:r>
              <a:rPr lang="en-US" dirty="0"/>
              <a:t>parent process</a:t>
            </a:r>
          </a:p>
          <a:p>
            <a:r>
              <a:rPr lang="en-US" dirty="0"/>
              <a:t>	Total No. of </a:t>
            </a:r>
            <a:r>
              <a:rPr lang="en-US" dirty="0" smtClean="0"/>
              <a:t>Process-02</a:t>
            </a:r>
          </a:p>
          <a:p>
            <a:r>
              <a:rPr lang="en-US" dirty="0" smtClean="0"/>
              <a:t>3. </a:t>
            </a:r>
            <a:r>
              <a:rPr lang="en-US" b="1" dirty="0" smtClean="0">
                <a:solidFill>
                  <a:srgbClr val="FF0000"/>
                </a:solidFill>
              </a:rPr>
              <a:t>fork()</a:t>
            </a:r>
          </a:p>
          <a:p>
            <a:r>
              <a:rPr lang="en-US" b="1" dirty="0">
                <a:solidFill>
                  <a:srgbClr val="FF0000"/>
                </a:solidFill>
              </a:rPr>
              <a:t> </a:t>
            </a:r>
            <a:r>
              <a:rPr lang="en-US" b="1" dirty="0" smtClean="0">
                <a:solidFill>
                  <a:srgbClr val="FF0000"/>
                </a:solidFill>
              </a:rPr>
              <a:t>   fork()</a:t>
            </a:r>
          </a:p>
          <a:p>
            <a:r>
              <a:rPr lang="en-US" b="1" dirty="0">
                <a:solidFill>
                  <a:srgbClr val="FF0000"/>
                </a:solidFill>
              </a:rPr>
              <a:t> </a:t>
            </a:r>
            <a:r>
              <a:rPr lang="en-US" b="1" dirty="0" smtClean="0">
                <a:solidFill>
                  <a:srgbClr val="FF0000"/>
                </a:solidFill>
              </a:rPr>
              <a:t>   </a:t>
            </a:r>
            <a:r>
              <a:rPr lang="en-US" b="1" dirty="0" err="1" smtClean="0">
                <a:solidFill>
                  <a:srgbClr val="FF0000"/>
                </a:solidFill>
              </a:rPr>
              <a:t>Printf”GLA</a:t>
            </a:r>
            <a:r>
              <a:rPr lang="en-US" b="1" dirty="0" smtClean="0">
                <a:solidFill>
                  <a:srgbClr val="FF0000"/>
                </a:solidFill>
              </a:rPr>
              <a:t>”</a:t>
            </a:r>
            <a:endParaRPr lang="en-US" b="1" dirty="0">
              <a:solidFill>
                <a:srgbClr val="FF0000"/>
              </a:solidFill>
            </a:endParaRPr>
          </a:p>
          <a:p>
            <a:endParaRPr lang="en-US" dirty="0" smtClean="0"/>
          </a:p>
          <a:p>
            <a:r>
              <a:rPr lang="en-US" dirty="0"/>
              <a:t>	</a:t>
            </a:r>
            <a:endParaRPr lang="en-US" dirty="0" smtClean="0"/>
          </a:p>
          <a:p>
            <a:r>
              <a:rPr lang="en-US" dirty="0"/>
              <a:t> </a:t>
            </a:r>
            <a:r>
              <a:rPr lang="en-US" dirty="0" smtClean="0"/>
              <a:t>     </a:t>
            </a:r>
          </a:p>
          <a:p>
            <a:pPr>
              <a:buFont typeface="Wingdings" pitchFamily="2" charset="2"/>
              <a:buChar char="Ø"/>
            </a:pPr>
            <a:endParaRPr lang="en-US" dirty="0" smtClean="0"/>
          </a:p>
          <a:p>
            <a:endParaRPr lang="en-US" dirty="0"/>
          </a:p>
        </p:txBody>
      </p:sp>
    </p:spTree>
    <p:extLst>
      <p:ext uri="{BB962C8B-B14F-4D97-AF65-F5344CB8AC3E}">
        <p14:creationId xmlns:p14="http://schemas.microsoft.com/office/powerpoint/2010/main" val="242397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10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Fork() system call</a:t>
            </a:r>
          </a:p>
        </p:txBody>
      </p:sp>
      <p:sp>
        <p:nvSpPr>
          <p:cNvPr id="49155" name="Content Placeholder 2"/>
          <p:cNvSpPr>
            <a:spLocks noGrp="1"/>
          </p:cNvSpPr>
          <p:nvPr>
            <p:ph idx="1"/>
          </p:nvPr>
        </p:nvSpPr>
        <p:spPr>
          <a:xfrm>
            <a:off x="377612" y="1854149"/>
            <a:ext cx="11436773" cy="4431983"/>
          </a:xfrm>
        </p:spPr>
        <p:txBody>
          <a:bodyPr/>
          <a:lstStyle/>
          <a:p>
            <a:pPr marL="342900" indent="-342900" algn="just">
              <a:buFont typeface="Arial" panose="020B0604020202020204" pitchFamily="34" charset="0"/>
              <a:buChar char="•"/>
            </a:pPr>
            <a:r>
              <a:rPr lang="en-US" altLang="en-US" dirty="0" smtClean="0"/>
              <a:t>Fork system call is used for creating a new process, which is called </a:t>
            </a:r>
            <a:r>
              <a:rPr lang="en-US" altLang="en-US" b="1" i="1" dirty="0" smtClean="0"/>
              <a:t>child process</a:t>
            </a:r>
            <a:r>
              <a:rPr lang="en-US" altLang="en-US" dirty="0" smtClean="0"/>
              <a:t>, which runs concurrently with the process that makes the fork() call (parent process). </a:t>
            </a:r>
          </a:p>
          <a:p>
            <a:pPr marL="342900" indent="-342900" algn="just">
              <a:buFont typeface="Arial" panose="020B0604020202020204" pitchFamily="34" charset="0"/>
              <a:buChar char="•"/>
            </a:pPr>
            <a:r>
              <a:rPr lang="en-US" altLang="en-US" dirty="0" smtClean="0"/>
              <a:t>After a new child process is created, both processes will execute the next instruction following the fork() system call. </a:t>
            </a:r>
          </a:p>
          <a:p>
            <a:pPr marL="342900" indent="-342900" algn="just">
              <a:buFont typeface="Arial" panose="020B0604020202020204" pitchFamily="34" charset="0"/>
              <a:buChar char="•"/>
            </a:pPr>
            <a:r>
              <a:rPr lang="en-US" altLang="en-US" dirty="0" smtClean="0"/>
              <a:t>A child process uses the same pc(program counter), same CPU registers, same open files which use in the parent process.</a:t>
            </a:r>
          </a:p>
          <a:p>
            <a:pPr marL="342900" indent="-342900" algn="just">
              <a:buFont typeface="Arial" panose="020B0604020202020204" pitchFamily="34" charset="0"/>
              <a:buChar char="•"/>
            </a:pPr>
            <a:r>
              <a:rPr lang="en-US" altLang="en-US" dirty="0" smtClean="0"/>
              <a:t>Below are different values returned by fork().</a:t>
            </a:r>
          </a:p>
          <a:p>
            <a:pPr algn="just"/>
            <a:r>
              <a:rPr lang="en-US" altLang="en-US" b="1" i="1" dirty="0" smtClean="0"/>
              <a:t>     Negative Value</a:t>
            </a:r>
            <a:r>
              <a:rPr lang="en-US" altLang="en-US" dirty="0" smtClean="0"/>
              <a:t>: creation of a child process was unsuccessful.</a:t>
            </a:r>
            <a:br>
              <a:rPr lang="en-US" altLang="en-US" dirty="0" smtClean="0"/>
            </a:br>
            <a:r>
              <a:rPr lang="en-US" altLang="en-US" dirty="0" smtClean="0"/>
              <a:t>     </a:t>
            </a:r>
            <a:r>
              <a:rPr lang="en-US" altLang="en-US" b="1" i="1" dirty="0" smtClean="0"/>
              <a:t>Zero</a:t>
            </a:r>
            <a:r>
              <a:rPr lang="en-US" altLang="en-US" dirty="0" smtClean="0"/>
              <a:t>: Returned to the newly created child process.</a:t>
            </a:r>
            <a:br>
              <a:rPr lang="en-US" altLang="en-US" dirty="0" smtClean="0"/>
            </a:br>
            <a:r>
              <a:rPr lang="en-US" altLang="en-US" dirty="0" smtClean="0"/>
              <a:t>    </a:t>
            </a:r>
            <a:r>
              <a:rPr lang="en-US" altLang="en-US" b="1" i="1" dirty="0" smtClean="0"/>
              <a:t>Positive value</a:t>
            </a:r>
            <a:r>
              <a:rPr lang="en-US" altLang="en-US" dirty="0" smtClean="0"/>
              <a:t>: Returned to parent or caller. The value contains process ID of newly     </a:t>
            </a:r>
          </a:p>
          <a:p>
            <a:pPr algn="just"/>
            <a:r>
              <a:rPr lang="en-US" altLang="en-US" dirty="0"/>
              <a:t> </a:t>
            </a:r>
            <a:r>
              <a:rPr lang="en-US" altLang="en-US" dirty="0" smtClean="0"/>
              <a:t>   created child process.</a:t>
            </a:r>
          </a:p>
          <a:p>
            <a:pPr algn="just"/>
            <a:endParaRPr lang="en-US" altLang="en-US" dirty="0" smtClean="0"/>
          </a:p>
        </p:txBody>
      </p:sp>
    </p:spTree>
    <p:extLst>
      <p:ext uri="{BB962C8B-B14F-4D97-AF65-F5344CB8AC3E}">
        <p14:creationId xmlns:p14="http://schemas.microsoft.com/office/powerpoint/2010/main" val="3739839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97735" y="1609859"/>
            <a:ext cx="10238704" cy="4924694"/>
          </a:xfrm>
          <a:prstGeom prst="rect">
            <a:avLst/>
          </a:prstGeom>
        </p:spPr>
      </p:pic>
      <p:sp>
        <p:nvSpPr>
          <p:cNvPr id="5" name="Title 4"/>
          <p:cNvSpPr>
            <a:spLocks noGrp="1"/>
          </p:cNvSpPr>
          <p:nvPr>
            <p:ph type="title"/>
          </p:nvPr>
        </p:nvSpPr>
        <p:spPr>
          <a:xfrm>
            <a:off x="515621" y="606298"/>
            <a:ext cx="11160759" cy="984885"/>
          </a:xfrm>
        </p:spPr>
        <p:txBody>
          <a:bodyPr/>
          <a:lstStyle/>
          <a:p>
            <a:r>
              <a:rPr lang="en-US" dirty="0" smtClean="0"/>
              <a:t>Kernel</a:t>
            </a:r>
            <a:br>
              <a:rPr lang="en-US" dirty="0" smtClean="0"/>
            </a:br>
            <a:r>
              <a:rPr lang="en-US" dirty="0" smtClean="0"/>
              <a:t>User Mode vs Kernel Mode</a:t>
            </a:r>
            <a:endParaRPr lang="en-IN" dirty="0"/>
          </a:p>
        </p:txBody>
      </p:sp>
    </p:spTree>
    <p:extLst>
      <p:ext uri="{BB962C8B-B14F-4D97-AF65-F5344CB8AC3E}">
        <p14:creationId xmlns:p14="http://schemas.microsoft.com/office/powerpoint/2010/main" val="1623500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Kernel in Operating System?</a:t>
            </a:r>
            <a:endParaRPr lang="en-US" dirty="0"/>
          </a:p>
        </p:txBody>
      </p:sp>
      <p:sp>
        <p:nvSpPr>
          <p:cNvPr id="3" name="Content Placeholder 2"/>
          <p:cNvSpPr>
            <a:spLocks noGrp="1"/>
          </p:cNvSpPr>
          <p:nvPr>
            <p:ph idx="1"/>
          </p:nvPr>
        </p:nvSpPr>
        <p:spPr>
          <a:xfrm>
            <a:off x="377612" y="1854148"/>
            <a:ext cx="11436773" cy="3954223"/>
          </a:xfrm>
        </p:spPr>
        <p:txBody>
          <a:bodyPr>
            <a:normAutofit/>
          </a:bodyPr>
          <a:lstStyle/>
          <a:p>
            <a:pPr marL="457200" indent="-457200" algn="just">
              <a:buFont typeface="Arial" panose="020B0604020202020204" pitchFamily="34" charset="0"/>
              <a:buChar char="•"/>
            </a:pPr>
            <a:r>
              <a:rPr lang="en-US" sz="2800" b="1" dirty="0">
                <a:latin typeface="Times New Roman" pitchFamily="18" charset="0"/>
                <a:cs typeface="Times New Roman" pitchFamily="18" charset="0"/>
              </a:rPr>
              <a:t>Kernel</a:t>
            </a:r>
            <a:r>
              <a:rPr lang="en-US" sz="2800" dirty="0">
                <a:latin typeface="Times New Roman" pitchFamily="18" charset="0"/>
                <a:cs typeface="Times New Roman" pitchFamily="18" charset="0"/>
              </a:rPr>
              <a:t> is central component of an operating system that manages operations of computer and hardware. It basically manages operations of memory and CPU time.</a:t>
            </a:r>
          </a:p>
          <a:p>
            <a:pPr marL="457200" indent="-457200" algn="just">
              <a:buFont typeface="Arial" panose="020B0604020202020204" pitchFamily="34" charset="0"/>
              <a:buChar char="•"/>
            </a:pPr>
            <a:r>
              <a:rPr lang="en-US" sz="2800" dirty="0">
                <a:latin typeface="Times New Roman" pitchFamily="18" charset="0"/>
                <a:cs typeface="Times New Roman" pitchFamily="18" charset="0"/>
              </a:rPr>
              <a:t>Kernel loads first into memory when an operating system is loaded and remains into memory until operating system is shut down again. </a:t>
            </a:r>
          </a:p>
          <a:p>
            <a:pPr marL="457200" indent="-457200" algn="just">
              <a:buFont typeface="Arial" panose="020B0604020202020204" pitchFamily="34" charset="0"/>
              <a:buChar char="•"/>
            </a:pPr>
            <a:r>
              <a:rPr lang="en-US" sz="2800" dirty="0">
                <a:latin typeface="Times New Roman" pitchFamily="18" charset="0"/>
                <a:cs typeface="Times New Roman" pitchFamily="18" charset="0"/>
              </a:rPr>
              <a:t>It is responsible for various tasks such as disk management, task management, and memory management.</a:t>
            </a:r>
            <a:endParaRPr lang="en-US" sz="2500" dirty="0">
              <a:latin typeface="Times New Roman" pitchFamily="18" charset="0"/>
              <a:cs typeface="Times New Roman" pitchFamily="18" charset="0"/>
            </a:endParaRPr>
          </a:p>
        </p:txBody>
      </p:sp>
      <p:pic>
        <p:nvPicPr>
          <p:cNvPr id="4" name="Picture 2" descr="What is Kernel"/>
          <p:cNvPicPr>
            <a:picLocks noChangeAspect="1" noChangeArrowheads="1"/>
          </p:cNvPicPr>
          <p:nvPr/>
        </p:nvPicPr>
        <p:blipFill>
          <a:blip r:embed="rId2" cstate="print"/>
          <a:srcRect/>
          <a:stretch>
            <a:fillRect/>
          </a:stretch>
        </p:blipFill>
        <p:spPr bwMode="auto">
          <a:xfrm>
            <a:off x="3946302" y="4868214"/>
            <a:ext cx="5734050" cy="1989786"/>
          </a:xfrm>
          <a:prstGeom prst="rect">
            <a:avLst/>
          </a:prstGeom>
          <a:noFill/>
        </p:spPr>
      </p:pic>
    </p:spTree>
    <p:extLst>
      <p:ext uri="{BB962C8B-B14F-4D97-AF65-F5344CB8AC3E}">
        <p14:creationId xmlns:p14="http://schemas.microsoft.com/office/powerpoint/2010/main" val="3649070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body" idx="1"/>
          </p:nvPr>
        </p:nvSpPr>
        <p:spPr>
          <a:xfrm>
            <a:off x="377612" y="1854148"/>
            <a:ext cx="11436773" cy="3245885"/>
          </a:xfrm>
        </p:spPr>
        <p:txBody>
          <a:bodyPr>
            <a:normAutofit fontScale="92500" lnSpcReduction="10000"/>
          </a:bodyPr>
          <a:lstStyle/>
          <a:p>
            <a:r>
              <a:rPr lang="en-US" dirty="0" smtClean="0"/>
              <a:t>There are many types of kernels that exists, but among them, the two most popular kernels are: </a:t>
            </a:r>
          </a:p>
          <a:p>
            <a:r>
              <a:rPr lang="en-US" dirty="0" smtClean="0"/>
              <a:t>1</a:t>
            </a:r>
            <a:r>
              <a:rPr lang="en-US" b="1" dirty="0" smtClean="0"/>
              <a:t>.Monolithic</a:t>
            </a:r>
            <a:r>
              <a:rPr lang="en-US" dirty="0" smtClean="0"/>
              <a:t> </a:t>
            </a:r>
          </a:p>
          <a:p>
            <a:r>
              <a:rPr lang="en-US" dirty="0" smtClean="0"/>
              <a:t>A monolithic kernel is a single code or block of the program. It provides all the required services offered by the operating system. It is a simplistic design which creates a distinct communication layer between the hardware and software. </a:t>
            </a:r>
          </a:p>
          <a:p>
            <a:r>
              <a:rPr lang="en-US" b="1" dirty="0" smtClean="0"/>
              <a:t>2. </a:t>
            </a:r>
            <a:r>
              <a:rPr lang="en-US" b="1" dirty="0" err="1" smtClean="0"/>
              <a:t>Microkernels</a:t>
            </a:r>
            <a:r>
              <a:rPr lang="en-US" dirty="0" smtClean="0"/>
              <a:t> </a:t>
            </a:r>
          </a:p>
          <a:p>
            <a:r>
              <a:rPr lang="en-US" dirty="0" smtClean="0"/>
              <a:t>Microkernel manages all system resources. In this type of kernel, services are implemented in different address space. The user services are stored in user address space, and kernel services are stored under kernel address space. So, it helps to reduce the size of both the kernel and operating system. </a:t>
            </a:r>
          </a:p>
          <a:p>
            <a:endParaRPr lang="en-US" dirty="0"/>
          </a:p>
        </p:txBody>
      </p:sp>
    </p:spTree>
    <p:extLst>
      <p:ext uri="{BB962C8B-B14F-4D97-AF65-F5344CB8AC3E}">
        <p14:creationId xmlns:p14="http://schemas.microsoft.com/office/powerpoint/2010/main" val="1512593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Monolithic Kernel</a:t>
            </a:r>
          </a:p>
        </p:txBody>
      </p:sp>
      <p:sp>
        <p:nvSpPr>
          <p:cNvPr id="3" name="Content Placeholder 2"/>
          <p:cNvSpPr>
            <a:spLocks noGrp="1"/>
          </p:cNvSpPr>
          <p:nvPr>
            <p:ph idx="1"/>
          </p:nvPr>
        </p:nvSpPr>
        <p:spPr>
          <a:xfrm>
            <a:off x="377612" y="1854149"/>
            <a:ext cx="11436773" cy="3297400"/>
          </a:xfrm>
        </p:spPr>
        <p:txBody>
          <a:bodyPr>
            <a:normAutofit/>
          </a:bodyPr>
          <a:lstStyle/>
          <a:p>
            <a:pPr algn="just"/>
            <a:r>
              <a:rPr lang="en-US" dirty="0"/>
              <a:t>It is one of types of kernel where all operating system services operate in kernel space. </a:t>
            </a:r>
          </a:p>
          <a:p>
            <a:pPr algn="just"/>
            <a:r>
              <a:rPr lang="en-US" dirty="0"/>
              <a:t>It has dependencies between systems components. It has huge lines of code which is complex.</a:t>
            </a:r>
          </a:p>
          <a:p>
            <a:pPr algn="just"/>
            <a:endParaRPr lang="en-US" dirty="0"/>
          </a:p>
          <a:p>
            <a:pPr algn="just"/>
            <a:r>
              <a:rPr lang="fr-FR" dirty="0"/>
              <a:t>Unix, Linux, Open VMS, XTS-400 etc.</a:t>
            </a:r>
            <a:endParaRPr lang="en-US" dirty="0"/>
          </a:p>
        </p:txBody>
      </p:sp>
    </p:spTree>
    <p:extLst>
      <p:ext uri="{BB962C8B-B14F-4D97-AF65-F5344CB8AC3E}">
        <p14:creationId xmlns:p14="http://schemas.microsoft.com/office/powerpoint/2010/main" val="3580108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Micro Kernel</a:t>
            </a:r>
          </a:p>
        </p:txBody>
      </p:sp>
      <p:sp>
        <p:nvSpPr>
          <p:cNvPr id="3" name="Content Placeholder 2"/>
          <p:cNvSpPr>
            <a:spLocks noGrp="1"/>
          </p:cNvSpPr>
          <p:nvPr>
            <p:ph idx="1"/>
          </p:nvPr>
        </p:nvSpPr>
        <p:spPr>
          <a:xfrm>
            <a:off x="377612" y="1854149"/>
            <a:ext cx="11436773" cy="1477328"/>
          </a:xfrm>
        </p:spPr>
        <p:txBody>
          <a:bodyPr/>
          <a:lstStyle/>
          <a:p>
            <a:pPr algn="just"/>
            <a:r>
              <a:rPr lang="en-US" dirty="0" smtClean="0">
                <a:latin typeface="Times New Roman" pitchFamily="18" charset="0"/>
                <a:cs typeface="Times New Roman" pitchFamily="18" charset="0"/>
              </a:rPr>
              <a:t>It is kernel types which has minimalist approach. </a:t>
            </a:r>
          </a:p>
          <a:p>
            <a:pPr algn="just"/>
            <a:r>
              <a:rPr lang="en-US" dirty="0" smtClean="0">
                <a:latin typeface="Times New Roman" pitchFamily="18" charset="0"/>
                <a:cs typeface="Times New Roman" pitchFamily="18" charset="0"/>
              </a:rPr>
              <a:t>It has virtual memory and thread scheduling. </a:t>
            </a:r>
          </a:p>
          <a:p>
            <a:pPr algn="just"/>
            <a:r>
              <a:rPr lang="en-US" dirty="0" smtClean="0">
                <a:latin typeface="Times New Roman" pitchFamily="18" charset="0"/>
                <a:cs typeface="Times New Roman" pitchFamily="18" charset="0"/>
              </a:rPr>
              <a:t>It is more stable with less services in kernel space. It puts rest in user space.</a:t>
            </a:r>
          </a:p>
          <a:p>
            <a:pPr algn="just"/>
            <a:r>
              <a:rPr lang="pt-BR" dirty="0" smtClean="0"/>
              <a:t>Mach, L4, AmigaOS, Minix, K42 etc.</a:t>
            </a:r>
            <a:endParaRPr lang="en-US"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25A0E5C8-7A5F-457D-83DE-F96A7C9EED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4333" y="3425780"/>
            <a:ext cx="6795238" cy="3128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9215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7612" y="1854149"/>
            <a:ext cx="11436773" cy="2215991"/>
          </a:xfrm>
        </p:spPr>
        <p:txBody>
          <a:bodyPr/>
          <a:lstStyle/>
          <a:p>
            <a:r>
              <a:rPr lang="en-US" b="1" dirty="0"/>
              <a:t>Features of Kennel</a:t>
            </a:r>
          </a:p>
          <a:p>
            <a:r>
              <a:rPr lang="en-US" dirty="0"/>
              <a:t>Low-level scheduling of processes </a:t>
            </a:r>
          </a:p>
          <a:p>
            <a:r>
              <a:rPr lang="en-US" dirty="0"/>
              <a:t>Inter-process communication</a:t>
            </a:r>
          </a:p>
          <a:p>
            <a:r>
              <a:rPr lang="en-US" dirty="0"/>
              <a:t>Process synchronization</a:t>
            </a:r>
          </a:p>
          <a:p>
            <a:r>
              <a:rPr lang="en-US" dirty="0"/>
              <a:t>Context switching</a:t>
            </a:r>
          </a:p>
          <a:p>
            <a:endParaRPr lang="en-IN" dirty="0"/>
          </a:p>
        </p:txBody>
      </p:sp>
    </p:spTree>
    <p:extLst>
      <p:ext uri="{BB962C8B-B14F-4D97-AF65-F5344CB8AC3E}">
        <p14:creationId xmlns:p14="http://schemas.microsoft.com/office/powerpoint/2010/main" val="328055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IN" dirty="0"/>
          </a:p>
        </p:txBody>
      </p:sp>
      <p:sp>
        <p:nvSpPr>
          <p:cNvPr id="3" name="Text Placeholder 2"/>
          <p:cNvSpPr>
            <a:spLocks noGrp="1"/>
          </p:cNvSpPr>
          <p:nvPr>
            <p:ph type="body" idx="1"/>
          </p:nvPr>
        </p:nvSpPr>
        <p:spPr>
          <a:xfrm>
            <a:off x="377612" y="1854149"/>
            <a:ext cx="11436773" cy="4524315"/>
          </a:xfrm>
        </p:spPr>
        <p:txBody>
          <a:bodyPr/>
          <a:lstStyle/>
          <a:p>
            <a:r>
              <a:rPr lang="en-US" sz="1800" dirty="0" smtClean="0"/>
              <a:t>1. </a:t>
            </a:r>
            <a:r>
              <a:rPr lang="en-IN" sz="1800" dirty="0"/>
              <a:t>Which of the following is not an operating system?</a:t>
            </a:r>
          </a:p>
          <a:p>
            <a:r>
              <a:rPr lang="en-IN" sz="1800" dirty="0"/>
              <a:t>Windows</a:t>
            </a:r>
          </a:p>
          <a:p>
            <a:r>
              <a:rPr lang="en-IN" sz="1800" dirty="0"/>
              <a:t>Linux</a:t>
            </a:r>
          </a:p>
          <a:p>
            <a:r>
              <a:rPr lang="en-IN" sz="1800" dirty="0"/>
              <a:t>Oracle</a:t>
            </a:r>
          </a:p>
          <a:p>
            <a:r>
              <a:rPr lang="en-IN" sz="1800" dirty="0"/>
              <a:t>DOS</a:t>
            </a:r>
          </a:p>
          <a:p>
            <a:r>
              <a:rPr lang="en-US" sz="1800" dirty="0" smtClean="0"/>
              <a:t>2. </a:t>
            </a:r>
            <a:r>
              <a:rPr lang="en-IN" sz="1800" dirty="0"/>
              <a:t>When was the first operating system developed?</a:t>
            </a:r>
          </a:p>
          <a:p>
            <a:r>
              <a:rPr lang="en-IN" sz="1800" dirty="0"/>
              <a:t>1948</a:t>
            </a:r>
          </a:p>
          <a:p>
            <a:r>
              <a:rPr lang="en-IN" sz="1800" dirty="0"/>
              <a:t>1949</a:t>
            </a:r>
          </a:p>
          <a:p>
            <a:r>
              <a:rPr lang="en-IN" sz="1800" dirty="0"/>
              <a:t>1950</a:t>
            </a:r>
          </a:p>
          <a:p>
            <a:r>
              <a:rPr lang="en-IN" sz="1800" dirty="0"/>
              <a:t>1951</a:t>
            </a:r>
          </a:p>
          <a:p>
            <a:r>
              <a:rPr lang="en-US" sz="1800" dirty="0" smtClean="0"/>
              <a:t>3.</a:t>
            </a:r>
            <a:r>
              <a:rPr lang="en-IN" sz="1800" dirty="0"/>
              <a:t> Which of the following is the extension of Notepad?</a:t>
            </a:r>
          </a:p>
          <a:p>
            <a:r>
              <a:rPr lang="en-IN" sz="1800" dirty="0"/>
              <a:t>.txt</a:t>
            </a:r>
          </a:p>
          <a:p>
            <a:r>
              <a:rPr lang="en-IN" sz="1800" dirty="0"/>
              <a:t>.</a:t>
            </a:r>
            <a:r>
              <a:rPr lang="en-IN" sz="1800" dirty="0" err="1"/>
              <a:t>xls</a:t>
            </a:r>
            <a:endParaRPr lang="en-IN" sz="1800" dirty="0"/>
          </a:p>
          <a:p>
            <a:r>
              <a:rPr lang="en-IN" sz="1800" dirty="0"/>
              <a:t>.</a:t>
            </a:r>
            <a:r>
              <a:rPr lang="en-IN" sz="1800" dirty="0" err="1"/>
              <a:t>ppt</a:t>
            </a:r>
            <a:endParaRPr lang="en-IN" sz="1800" dirty="0"/>
          </a:p>
          <a:p>
            <a:r>
              <a:rPr lang="en-IN" sz="1800" dirty="0"/>
              <a:t>.bmp</a:t>
            </a:r>
          </a:p>
          <a:p>
            <a:endParaRPr lang="en-IN" dirty="0"/>
          </a:p>
        </p:txBody>
      </p:sp>
    </p:spTree>
    <p:extLst>
      <p:ext uri="{BB962C8B-B14F-4D97-AF65-F5344CB8AC3E}">
        <p14:creationId xmlns:p14="http://schemas.microsoft.com/office/powerpoint/2010/main" val="277064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est Private University in Mathura, Uttar Pradesh(UP), India">
            <a:extLst>
              <a:ext uri="{FF2B5EF4-FFF2-40B4-BE49-F238E27FC236}">
                <a16:creationId xmlns:a16="http://schemas.microsoft.com/office/drawing/2014/main" id="{28D87FB7-E153-417E-B140-6B32966A8B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693" y="443658"/>
            <a:ext cx="2215152" cy="11170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62318" y="2684846"/>
            <a:ext cx="10125634" cy="4154984"/>
          </a:xfrm>
          <a:prstGeom prst="rect">
            <a:avLst/>
          </a:prstGeom>
        </p:spPr>
        <p:txBody>
          <a:bodyPr wrap="square">
            <a:spAutoFit/>
          </a:bodyPr>
          <a:lstStyle/>
          <a:p>
            <a:pPr marL="139700" marR="455930" indent="-635" algn="ctr">
              <a:spcBef>
                <a:spcPts val="1295"/>
              </a:spcBef>
              <a:spcAft>
                <a:spcPts val="0"/>
              </a:spcAft>
            </a:pPr>
            <a:r>
              <a:rPr lang="en-US" sz="88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Multithreading, System Call  and OS Kernel</a:t>
            </a:r>
            <a:endParaRPr lang="en-US" sz="8800" b="1" dirty="0">
              <a:solidFill>
                <a:srgbClr val="0070C0"/>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7612" y="1854149"/>
            <a:ext cx="11436773" cy="4893647"/>
          </a:xfrm>
        </p:spPr>
        <p:txBody>
          <a:bodyPr/>
          <a:lstStyle/>
          <a:p>
            <a:r>
              <a:rPr lang="en-IN" sz="1800" dirty="0" smtClean="0"/>
              <a:t>4. What </a:t>
            </a:r>
            <a:r>
              <a:rPr lang="en-IN" sz="1800" dirty="0"/>
              <a:t>else is a command interpreter called?</a:t>
            </a:r>
          </a:p>
          <a:p>
            <a:r>
              <a:rPr lang="en-IN" sz="1800" dirty="0"/>
              <a:t>prompt</a:t>
            </a:r>
          </a:p>
          <a:p>
            <a:r>
              <a:rPr lang="en-IN" sz="1800" dirty="0"/>
              <a:t>kernel</a:t>
            </a:r>
          </a:p>
          <a:p>
            <a:r>
              <a:rPr lang="en-IN" sz="1800" dirty="0"/>
              <a:t>shell</a:t>
            </a:r>
          </a:p>
          <a:p>
            <a:r>
              <a:rPr lang="en-IN" sz="1800" dirty="0" smtClean="0"/>
              <a:t>Command</a:t>
            </a:r>
          </a:p>
          <a:p>
            <a:r>
              <a:rPr lang="en-US" sz="1800" dirty="0" smtClean="0"/>
              <a:t>5.</a:t>
            </a:r>
            <a:r>
              <a:rPr lang="en-IN" sz="1800" dirty="0"/>
              <a:t> BIOS is used?</a:t>
            </a:r>
          </a:p>
          <a:p>
            <a:r>
              <a:rPr lang="en-IN" sz="1800" dirty="0"/>
              <a:t>By operating system</a:t>
            </a:r>
          </a:p>
          <a:p>
            <a:r>
              <a:rPr lang="en-IN" sz="1800" dirty="0"/>
              <a:t>By compiler</a:t>
            </a:r>
          </a:p>
          <a:p>
            <a:r>
              <a:rPr lang="en-IN" sz="1800" dirty="0"/>
              <a:t>By interpreter</a:t>
            </a:r>
          </a:p>
          <a:p>
            <a:r>
              <a:rPr lang="en-IN" sz="1800" dirty="0"/>
              <a:t>By application software</a:t>
            </a:r>
          </a:p>
          <a:p>
            <a:r>
              <a:rPr lang="en-US" sz="1800" dirty="0" smtClean="0"/>
              <a:t>6.</a:t>
            </a:r>
            <a:r>
              <a:rPr lang="en-IN" sz="1800" dirty="0"/>
              <a:t> What is the mean of the Booting in the operating system?</a:t>
            </a:r>
          </a:p>
          <a:p>
            <a:r>
              <a:rPr lang="en-IN" sz="1800" dirty="0"/>
              <a:t>Restarting computer</a:t>
            </a:r>
          </a:p>
          <a:p>
            <a:r>
              <a:rPr lang="en-IN" sz="1800" dirty="0"/>
              <a:t>Install the program</a:t>
            </a:r>
          </a:p>
          <a:p>
            <a:r>
              <a:rPr lang="en-IN" sz="1800" dirty="0"/>
              <a:t>To scan</a:t>
            </a:r>
          </a:p>
          <a:p>
            <a:r>
              <a:rPr lang="en-IN" sz="1800" dirty="0"/>
              <a:t>To turn off</a:t>
            </a:r>
          </a:p>
          <a:p>
            <a:endParaRPr lang="en-IN" dirty="0"/>
          </a:p>
          <a:p>
            <a:endParaRPr lang="en-IN" dirty="0"/>
          </a:p>
        </p:txBody>
      </p:sp>
    </p:spTree>
    <p:extLst>
      <p:ext uri="{BB962C8B-B14F-4D97-AF65-F5344CB8AC3E}">
        <p14:creationId xmlns:p14="http://schemas.microsoft.com/office/powerpoint/2010/main" val="403892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1319" y="773297"/>
            <a:ext cx="11241741" cy="45781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Important Terminology</a:t>
            </a: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7" name="Picture 2" descr="Best Private University in Mathura, Uttar Pradesh(UP), India">
            <a:extLst>
              <a:ext uri="{FF2B5EF4-FFF2-40B4-BE49-F238E27FC236}">
                <a16:creationId xmlns:a16="http://schemas.microsoft.com/office/drawing/2014/main" id="{28D87FB7-E153-417E-B140-6B32966A8B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693" y="443658"/>
            <a:ext cx="2215152" cy="11170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64023" y="4723840"/>
            <a:ext cx="11241741" cy="45781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endPar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Rectangle 5"/>
          <p:cNvSpPr/>
          <p:nvPr/>
        </p:nvSpPr>
        <p:spPr>
          <a:xfrm>
            <a:off x="1270086" y="2455570"/>
            <a:ext cx="11241741" cy="457818"/>
          </a:xfrm>
          <a:prstGeom prst="rect">
            <a:avLst/>
          </a:prstGeom>
        </p:spPr>
        <p:txBody>
          <a:bodyPr wrap="square">
            <a:spAutoFit/>
          </a:bodyPr>
          <a:lstStyle/>
          <a:p>
            <a:pPr marL="514350" marR="0" lvl="0" indent="-514350" algn="ctr">
              <a:lnSpc>
                <a:spcPts val="1225"/>
              </a:lnSpc>
              <a:spcBef>
                <a:spcPts val="10"/>
              </a:spcBef>
              <a:spcAft>
                <a:spcPts val="0"/>
              </a:spcAft>
              <a:buAutoNum type="arabicPeriod"/>
              <a:tabLst>
                <a:tab pos="596265" algn="l"/>
                <a:tab pos="596900" algn="l"/>
              </a:tabLst>
            </a:pPr>
            <a:r>
              <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Multiprogramming</a:t>
            </a: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Rectangle 7"/>
          <p:cNvSpPr/>
          <p:nvPr/>
        </p:nvSpPr>
        <p:spPr>
          <a:xfrm>
            <a:off x="3777173" y="3219919"/>
            <a:ext cx="6227565" cy="55399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Residing of more than one program in RAM</a:t>
            </a:r>
          </a:p>
          <a:p>
            <a:pPr marR="0" lvl="0" algn="ctr">
              <a:lnSpc>
                <a:spcPts val="1225"/>
              </a:lnSpc>
              <a:spcBef>
                <a:spcPts val="10"/>
              </a:spcBef>
              <a:spcAft>
                <a:spcPts val="0"/>
              </a:spcAft>
              <a:tabLst>
                <a:tab pos="596265" algn="l"/>
                <a:tab pos="596900" algn="l"/>
              </a:tabLst>
            </a:pPr>
            <a:endPar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 name="Rectangle 8"/>
          <p:cNvSpPr/>
          <p:nvPr/>
        </p:nvSpPr>
        <p:spPr>
          <a:xfrm>
            <a:off x="1385996" y="3880393"/>
            <a:ext cx="11241741" cy="400110"/>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No Role of CPU</a:t>
            </a: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0" name="Rectangle 9"/>
          <p:cNvSpPr/>
          <p:nvPr/>
        </p:nvSpPr>
        <p:spPr>
          <a:xfrm>
            <a:off x="3829446" y="5271487"/>
            <a:ext cx="6227565" cy="55399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2400" b="1" i="1" dirty="0" smtClean="0">
                <a:solidFill>
                  <a:srgbClr val="002060"/>
                </a:solidFill>
                <a:latin typeface="Times New Roman" panose="02020603050405020304" pitchFamily="18" charset="0"/>
                <a:ea typeface="Cambria" panose="02040503050406030204" pitchFamily="18" charset="0"/>
                <a:cs typeface="Times New Roman" panose="02020603050405020304" pitchFamily="18" charset="0"/>
              </a:rPr>
              <a:t>Degree of Multiprogramming() = n </a:t>
            </a:r>
          </a:p>
          <a:p>
            <a:pPr marR="0" lvl="0" algn="ctr">
              <a:lnSpc>
                <a:spcPts val="1225"/>
              </a:lnSpc>
              <a:spcBef>
                <a:spcPts val="10"/>
              </a:spcBef>
              <a:spcAft>
                <a:spcPts val="0"/>
              </a:spcAft>
              <a:tabLst>
                <a:tab pos="596265" algn="l"/>
                <a:tab pos="596900" algn="l"/>
              </a:tabLst>
            </a:pPr>
            <a:endParaRPr lang="en-US" sz="2400" b="1" i="1" dirty="0" smtClean="0">
              <a:solidFill>
                <a:srgbClr val="00206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 name="Rectangle 10"/>
          <p:cNvSpPr/>
          <p:nvPr/>
        </p:nvSpPr>
        <p:spPr>
          <a:xfrm>
            <a:off x="4045483" y="4551151"/>
            <a:ext cx="6227565" cy="55399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UNI Programming- Single Program</a:t>
            </a:r>
          </a:p>
          <a:p>
            <a:pPr marR="0" lvl="0" algn="ctr">
              <a:lnSpc>
                <a:spcPts val="1225"/>
              </a:lnSpc>
              <a:spcBef>
                <a:spcPts val="10"/>
              </a:spcBef>
              <a:spcAft>
                <a:spcPts val="0"/>
              </a:spcAft>
              <a:tabLst>
                <a:tab pos="596265" algn="l"/>
                <a:tab pos="596900" algn="l"/>
              </a:tabLst>
            </a:pPr>
            <a:endPar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37150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1319" y="773297"/>
            <a:ext cx="11241741" cy="45781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Important Terminology</a:t>
            </a: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7" name="Picture 2" descr="Best Private University in Mathura, Uttar Pradesh(UP), India">
            <a:extLst>
              <a:ext uri="{FF2B5EF4-FFF2-40B4-BE49-F238E27FC236}">
                <a16:creationId xmlns:a16="http://schemas.microsoft.com/office/drawing/2014/main" id="{28D87FB7-E153-417E-B140-6B32966A8B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693" y="443658"/>
            <a:ext cx="2215152" cy="11170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64023" y="4723840"/>
            <a:ext cx="11241741" cy="45781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endPar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Rectangle 5"/>
          <p:cNvSpPr/>
          <p:nvPr/>
        </p:nvSpPr>
        <p:spPr>
          <a:xfrm>
            <a:off x="1270086" y="2455570"/>
            <a:ext cx="11241741" cy="45781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2. Multitasking</a:t>
            </a: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Rectangle 7"/>
          <p:cNvSpPr/>
          <p:nvPr/>
        </p:nvSpPr>
        <p:spPr>
          <a:xfrm>
            <a:off x="231820" y="3219919"/>
            <a:ext cx="11835683" cy="55399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Logical Extension of multiprogramming where CPU time is divided into minute interval  </a:t>
            </a:r>
          </a:p>
          <a:p>
            <a:pPr marR="0" lvl="0" algn="ctr">
              <a:lnSpc>
                <a:spcPts val="1225"/>
              </a:lnSpc>
              <a:spcBef>
                <a:spcPts val="10"/>
              </a:spcBef>
              <a:spcAft>
                <a:spcPts val="0"/>
              </a:spcAft>
              <a:tabLst>
                <a:tab pos="596265" algn="l"/>
                <a:tab pos="596900" algn="l"/>
              </a:tabLst>
            </a:pPr>
            <a:endPar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 name="Rectangle 10"/>
          <p:cNvSpPr/>
          <p:nvPr/>
        </p:nvSpPr>
        <p:spPr>
          <a:xfrm>
            <a:off x="4045483" y="4551151"/>
            <a:ext cx="6227565" cy="55399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2400" b="1" i="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rPr>
              <a:t>No Parallelism , Single CPU</a:t>
            </a:r>
          </a:p>
          <a:p>
            <a:pPr marR="0" lvl="0" algn="ctr">
              <a:lnSpc>
                <a:spcPts val="1225"/>
              </a:lnSpc>
              <a:spcBef>
                <a:spcPts val="10"/>
              </a:spcBef>
              <a:spcAft>
                <a:spcPts val="0"/>
              </a:spcAft>
              <a:tabLst>
                <a:tab pos="596265" algn="l"/>
                <a:tab pos="596900" algn="l"/>
              </a:tabLst>
            </a:pPr>
            <a:endPar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2" name="Rectangle 11"/>
          <p:cNvSpPr/>
          <p:nvPr/>
        </p:nvSpPr>
        <p:spPr>
          <a:xfrm>
            <a:off x="434347" y="3792266"/>
            <a:ext cx="11835683" cy="55399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Each interval is allocated to each process and the cycle repeats-Time Sharing </a:t>
            </a:r>
          </a:p>
          <a:p>
            <a:pPr marR="0" lvl="0" algn="ctr">
              <a:lnSpc>
                <a:spcPts val="1225"/>
              </a:lnSpc>
              <a:spcBef>
                <a:spcPts val="10"/>
              </a:spcBef>
              <a:spcAft>
                <a:spcPts val="0"/>
              </a:spcAft>
              <a:tabLst>
                <a:tab pos="596265" algn="l"/>
                <a:tab pos="596900" algn="l"/>
              </a:tabLst>
            </a:pPr>
            <a:endPar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01107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1319" y="773297"/>
            <a:ext cx="11241741" cy="45781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Important Terminology</a:t>
            </a: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7" name="Picture 2" descr="Best Private University in Mathura, Uttar Pradesh(UP), India">
            <a:extLst>
              <a:ext uri="{FF2B5EF4-FFF2-40B4-BE49-F238E27FC236}">
                <a16:creationId xmlns:a16="http://schemas.microsoft.com/office/drawing/2014/main" id="{28D87FB7-E153-417E-B140-6B32966A8B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693" y="443658"/>
            <a:ext cx="2215152" cy="11170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64023" y="4723840"/>
            <a:ext cx="11241741" cy="45781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endPar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Rectangle 5"/>
          <p:cNvSpPr/>
          <p:nvPr/>
        </p:nvSpPr>
        <p:spPr>
          <a:xfrm>
            <a:off x="1270086" y="2455570"/>
            <a:ext cx="11241741" cy="400110"/>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3. Multiprocessing</a:t>
            </a: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Rectangle 7"/>
          <p:cNvSpPr/>
          <p:nvPr/>
        </p:nvSpPr>
        <p:spPr>
          <a:xfrm>
            <a:off x="231820" y="3219919"/>
            <a:ext cx="11835683" cy="55399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Simultaneous or parallel execution of more than one program on more than one CPU  </a:t>
            </a:r>
          </a:p>
          <a:p>
            <a:pPr marR="0" lvl="0" algn="ctr">
              <a:lnSpc>
                <a:spcPts val="1225"/>
              </a:lnSpc>
              <a:spcBef>
                <a:spcPts val="10"/>
              </a:spcBef>
              <a:spcAft>
                <a:spcPts val="0"/>
              </a:spcAft>
              <a:tabLst>
                <a:tab pos="596265" algn="l"/>
                <a:tab pos="596900" algn="l"/>
              </a:tabLst>
            </a:pPr>
            <a:endPar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 name="Rectangle 10"/>
          <p:cNvSpPr/>
          <p:nvPr/>
        </p:nvSpPr>
        <p:spPr>
          <a:xfrm>
            <a:off x="4045483" y="4551151"/>
            <a:ext cx="6227565" cy="55399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2400" b="1" i="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rPr>
              <a:t>Parallelism , Multiple CPU</a:t>
            </a:r>
          </a:p>
          <a:p>
            <a:pPr marR="0" lvl="0" algn="ctr">
              <a:lnSpc>
                <a:spcPts val="1225"/>
              </a:lnSpc>
              <a:spcBef>
                <a:spcPts val="10"/>
              </a:spcBef>
              <a:spcAft>
                <a:spcPts val="0"/>
              </a:spcAft>
              <a:tabLst>
                <a:tab pos="596265" algn="l"/>
                <a:tab pos="596900" algn="l"/>
              </a:tabLst>
            </a:pPr>
            <a:endPar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67114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1319" y="773297"/>
            <a:ext cx="11241741" cy="45781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Important Terminology</a:t>
            </a: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7" name="Picture 2" descr="Best Private University in Mathura, Uttar Pradesh(UP), India">
            <a:extLst>
              <a:ext uri="{FF2B5EF4-FFF2-40B4-BE49-F238E27FC236}">
                <a16:creationId xmlns:a16="http://schemas.microsoft.com/office/drawing/2014/main" id="{28D87FB7-E153-417E-B140-6B32966A8B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693" y="443658"/>
            <a:ext cx="2215152" cy="11170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64023" y="4723840"/>
            <a:ext cx="11241741" cy="45781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endPar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Rectangle 5"/>
          <p:cNvSpPr/>
          <p:nvPr/>
        </p:nvSpPr>
        <p:spPr>
          <a:xfrm>
            <a:off x="1270086" y="2455570"/>
            <a:ext cx="11241741" cy="400110"/>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4. Multiuser</a:t>
            </a: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Rectangle 7"/>
          <p:cNvSpPr/>
          <p:nvPr/>
        </p:nvSpPr>
        <p:spPr>
          <a:xfrm>
            <a:off x="231820" y="3219919"/>
            <a:ext cx="11835683" cy="861774"/>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If OS support multiple user to simultaneously execute their program on single common </a:t>
            </a:r>
          </a:p>
          <a:p>
            <a:pPr marR="0" lvl="0" algn="ctr">
              <a:lnSpc>
                <a:spcPts val="1225"/>
              </a:lnSpc>
              <a:spcBef>
                <a:spcPts val="10"/>
              </a:spcBef>
              <a:spcAft>
                <a:spcPts val="0"/>
              </a:spcAft>
              <a:tabLst>
                <a:tab pos="596265" algn="l"/>
                <a:tab pos="596900" algn="l"/>
              </a:tabLst>
            </a:pPr>
            <a:endParaRPr lang="en-US" sz="24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r>
              <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shared OS.  </a:t>
            </a:r>
          </a:p>
          <a:p>
            <a:pPr marR="0" lvl="0" algn="ctr">
              <a:lnSpc>
                <a:spcPts val="1225"/>
              </a:lnSpc>
              <a:spcBef>
                <a:spcPts val="10"/>
              </a:spcBef>
              <a:spcAft>
                <a:spcPts val="0"/>
              </a:spcAft>
              <a:tabLst>
                <a:tab pos="596265" algn="l"/>
                <a:tab pos="596900" algn="l"/>
              </a:tabLst>
            </a:pPr>
            <a:endPar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625716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Best Private University in Mathura, Uttar Pradesh(UP), India">
            <a:extLst>
              <a:ext uri="{FF2B5EF4-FFF2-40B4-BE49-F238E27FC236}">
                <a16:creationId xmlns:a16="http://schemas.microsoft.com/office/drawing/2014/main" id="{28D87FB7-E153-417E-B140-6B32966A8B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693" y="443658"/>
            <a:ext cx="2215152" cy="11170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64023" y="4723840"/>
            <a:ext cx="11241741" cy="400110"/>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endPar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r>
              <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Threads- Light Weight Code</a:t>
            </a: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Rectangle 7"/>
          <p:cNvSpPr/>
          <p:nvPr/>
        </p:nvSpPr>
        <p:spPr>
          <a:xfrm>
            <a:off x="356317" y="2078461"/>
            <a:ext cx="11835683" cy="1938992"/>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Combination of multiple treads</a:t>
            </a:r>
          </a:p>
          <a:p>
            <a:pPr marR="0" lvl="0" algn="ctr">
              <a:lnSpc>
                <a:spcPts val="1225"/>
              </a:lnSpc>
              <a:spcBef>
                <a:spcPts val="10"/>
              </a:spcBef>
              <a:spcAft>
                <a:spcPts val="0"/>
              </a:spcAft>
              <a:tabLst>
                <a:tab pos="596265" algn="l"/>
                <a:tab pos="596900" algn="l"/>
              </a:tabLst>
            </a:pPr>
            <a:endParaRPr lang="en-US" sz="24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r>
              <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THREAD- Sub process(Sub part) of a process/program</a:t>
            </a:r>
          </a:p>
          <a:p>
            <a:pPr marR="0" lvl="0" algn="ctr">
              <a:lnSpc>
                <a:spcPts val="1225"/>
              </a:lnSpc>
              <a:spcBef>
                <a:spcPts val="10"/>
              </a:spcBef>
              <a:spcAft>
                <a:spcPts val="0"/>
              </a:spcAft>
              <a:tabLst>
                <a:tab pos="596265" algn="l"/>
                <a:tab pos="596900" algn="l"/>
              </a:tabLst>
            </a:pPr>
            <a:endParaRPr lang="en-US" sz="24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2400" b="1" i="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r>
              <a:rPr lang="en-US" sz="2400" b="1" i="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rPr>
              <a:t>E.g. Calculator Program (Add, Sub, </a:t>
            </a:r>
            <a:r>
              <a:rPr lang="en-US" sz="2400" b="1" i="1" dirty="0" err="1"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rPr>
              <a:t>Mul</a:t>
            </a:r>
            <a:r>
              <a:rPr lang="en-US" sz="2400" b="1" i="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rPr>
              <a:t>,   etc….)</a:t>
            </a:r>
          </a:p>
          <a:p>
            <a:pPr marR="0" lvl="0" algn="ctr">
              <a:lnSpc>
                <a:spcPts val="1225"/>
              </a:lnSpc>
              <a:spcBef>
                <a:spcPts val="10"/>
              </a:spcBef>
              <a:spcAft>
                <a:spcPts val="0"/>
              </a:spcAft>
              <a:tabLst>
                <a:tab pos="596265" algn="l"/>
                <a:tab pos="596900" algn="l"/>
              </a:tabLst>
            </a:pPr>
            <a:endParaRPr lang="en-US" sz="2400" b="1" i="1"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2400" b="1" i="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r>
              <a:rPr lang="en-US" sz="2400" b="1" i="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rPr>
              <a:t>Individually each of these are sub part/ sub process of calculator process </a:t>
            </a:r>
          </a:p>
          <a:p>
            <a:pPr marR="0" lvl="0" algn="ctr">
              <a:lnSpc>
                <a:spcPts val="1225"/>
              </a:lnSpc>
              <a:spcBef>
                <a:spcPts val="10"/>
              </a:spcBef>
              <a:spcAft>
                <a:spcPts val="0"/>
              </a:spcAft>
              <a:tabLst>
                <a:tab pos="596265" algn="l"/>
                <a:tab pos="596900" algn="l"/>
              </a:tabLst>
            </a:pPr>
            <a:endPar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 name="Rectangle 8"/>
          <p:cNvSpPr/>
          <p:nvPr/>
        </p:nvSpPr>
        <p:spPr>
          <a:xfrm>
            <a:off x="1282965" y="971964"/>
            <a:ext cx="11241741" cy="400110"/>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5</a:t>
            </a:r>
            <a:r>
              <a:rPr lang="en-US" sz="32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 Multithreading</a:t>
            </a: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0" name="Rectangle 9"/>
          <p:cNvSpPr/>
          <p:nvPr/>
        </p:nvSpPr>
        <p:spPr>
          <a:xfrm>
            <a:off x="1159099" y="3719987"/>
            <a:ext cx="11758411" cy="433773"/>
          </a:xfrm>
          <a:prstGeom prst="rect">
            <a:avLst/>
          </a:prstGeom>
        </p:spPr>
        <p:txBody>
          <a:bodyPr wrap="square">
            <a:spAutoFit/>
          </a:bodyPr>
          <a:lstStyle/>
          <a:p>
            <a:pPr marR="0" lvl="0">
              <a:lnSpc>
                <a:spcPts val="1225"/>
              </a:lnSpc>
              <a:spcBef>
                <a:spcPts val="10"/>
              </a:spcBef>
              <a:spcAft>
                <a:spcPts val="0"/>
              </a:spcAft>
              <a:tabLst>
                <a:tab pos="596265" algn="l"/>
                <a:tab pos="596900" algn="l"/>
              </a:tabLst>
            </a:pPr>
            <a:endParaRPr lang="en-US" sz="24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a:p>
            <a:pPr marR="0" lvl="0">
              <a:lnSpc>
                <a:spcPts val="1225"/>
              </a:lnSpc>
              <a:spcBef>
                <a:spcPts val="10"/>
              </a:spcBef>
              <a:spcAft>
                <a:spcPts val="0"/>
              </a:spcAft>
              <a:tabLst>
                <a:tab pos="596265" algn="l"/>
                <a:tab pos="596900" algn="l"/>
              </a:tabLst>
            </a:pPr>
            <a:r>
              <a:rPr lang="en-US" sz="24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No of lines in calculator process is greater than its any </a:t>
            </a:r>
            <a:r>
              <a:rPr lang="en-US" sz="24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i</a:t>
            </a:r>
            <a:r>
              <a:rPr lang="en-US" sz="2400" b="1" i="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ndividual sub process </a:t>
            </a:r>
            <a:endParaRPr lang="en-US" sz="24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518370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Best Private University in Mathura, Uttar Pradesh(UP), India">
            <a:extLst>
              <a:ext uri="{FF2B5EF4-FFF2-40B4-BE49-F238E27FC236}">
                <a16:creationId xmlns:a16="http://schemas.microsoft.com/office/drawing/2014/main" id="{28D87FB7-E153-417E-B140-6B32966A8B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693" y="443658"/>
            <a:ext cx="2215152" cy="111709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6317" y="2078461"/>
            <a:ext cx="11835683" cy="3323987"/>
          </a:xfrm>
          <a:prstGeom prst="rect">
            <a:avLst/>
          </a:prstGeom>
        </p:spPr>
        <p:txBody>
          <a:bodyPr wrap="square">
            <a:spAutoFit/>
          </a:bodyPr>
          <a:lstStyle/>
          <a:p>
            <a:pPr marR="0" lvl="0">
              <a:lnSpc>
                <a:spcPts val="1225"/>
              </a:lnSpc>
              <a:spcBef>
                <a:spcPts val="10"/>
              </a:spcBef>
              <a:spcAft>
                <a:spcPts val="0"/>
              </a:spcAft>
              <a:tabLst>
                <a:tab pos="596265" algn="l"/>
                <a:tab pos="596900" algn="l"/>
              </a:tabLst>
            </a:pPr>
            <a:r>
              <a:rPr lang="en-US" sz="2400" b="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Calculator -- Parent process</a:t>
            </a:r>
          </a:p>
          <a:p>
            <a:pPr marR="0" lvl="0">
              <a:lnSpc>
                <a:spcPts val="1225"/>
              </a:lnSpc>
              <a:spcBef>
                <a:spcPts val="10"/>
              </a:spcBef>
              <a:spcAft>
                <a:spcPts val="0"/>
              </a:spcAft>
              <a:tabLst>
                <a:tab pos="596265" algn="l"/>
                <a:tab pos="596900" algn="l"/>
              </a:tabLst>
            </a:pPr>
            <a:endParaRPr lang="en-US" sz="24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nSpc>
                <a:spcPts val="1225"/>
              </a:lnSpc>
              <a:spcBef>
                <a:spcPts val="10"/>
              </a:spcBef>
              <a:spcAft>
                <a:spcPts val="0"/>
              </a:spcAft>
              <a:tabLst>
                <a:tab pos="596265" algn="l"/>
                <a:tab pos="596900" algn="l"/>
              </a:tabLst>
            </a:pPr>
            <a:endParaRPr lang="en-US" sz="2400" b="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nSpc>
                <a:spcPts val="1225"/>
              </a:lnSpc>
              <a:spcBef>
                <a:spcPts val="10"/>
              </a:spcBef>
              <a:spcAft>
                <a:spcPts val="0"/>
              </a:spcAft>
              <a:tabLst>
                <a:tab pos="596265" algn="l"/>
                <a:tab pos="596900" algn="l"/>
              </a:tabLst>
            </a:pPr>
            <a:r>
              <a:rPr lang="en-US" sz="2400" b="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Sub Part(Add/Sub)--- Child process(Threads)</a:t>
            </a:r>
          </a:p>
          <a:p>
            <a:pPr marR="0" lvl="0">
              <a:lnSpc>
                <a:spcPts val="1225"/>
              </a:lnSpc>
              <a:spcBef>
                <a:spcPts val="10"/>
              </a:spcBef>
              <a:spcAft>
                <a:spcPts val="0"/>
              </a:spcAft>
              <a:tabLst>
                <a:tab pos="596265" algn="l"/>
                <a:tab pos="596900" algn="l"/>
              </a:tabLst>
            </a:pPr>
            <a:endParaRPr lang="en-US" sz="2400" b="1"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2400" b="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r>
              <a:rPr lang="en-US" sz="2400" b="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rPr>
              <a:t>Simultaneously execution of more than one threads is called multithreading</a:t>
            </a:r>
            <a:r>
              <a:rPr lang="en-US" sz="2400" b="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t>
            </a:r>
          </a:p>
          <a:p>
            <a:pPr marR="0" lvl="0" algn="ctr">
              <a:lnSpc>
                <a:spcPts val="1225"/>
              </a:lnSpc>
              <a:spcBef>
                <a:spcPts val="10"/>
              </a:spcBef>
              <a:spcAft>
                <a:spcPts val="0"/>
              </a:spcAft>
              <a:tabLst>
                <a:tab pos="596265" algn="l"/>
                <a:tab pos="596900" algn="l"/>
              </a:tabLst>
            </a:pPr>
            <a:endParaRPr lang="en-US" sz="24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2400" b="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nSpc>
                <a:spcPts val="1225"/>
              </a:lnSpc>
              <a:spcBef>
                <a:spcPts val="10"/>
              </a:spcBef>
              <a:spcAft>
                <a:spcPts val="0"/>
              </a:spcAft>
              <a:tabLst>
                <a:tab pos="596265" algn="l"/>
                <a:tab pos="596900" algn="l"/>
              </a:tabLst>
            </a:pPr>
            <a:r>
              <a:rPr lang="en-US" sz="2400" b="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Child Process must be complete before completion of parent process.</a:t>
            </a:r>
          </a:p>
          <a:p>
            <a:pPr marR="0" lvl="0">
              <a:lnSpc>
                <a:spcPts val="1225"/>
              </a:lnSpc>
              <a:spcBef>
                <a:spcPts val="10"/>
              </a:spcBef>
              <a:spcAft>
                <a:spcPts val="0"/>
              </a:spcAft>
              <a:tabLst>
                <a:tab pos="596265" algn="l"/>
                <a:tab pos="596900" algn="l"/>
              </a:tabLst>
            </a:pPr>
            <a:endParaRPr lang="en-US" sz="24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nSpc>
                <a:spcPts val="1225"/>
              </a:lnSpc>
              <a:spcBef>
                <a:spcPts val="10"/>
              </a:spcBef>
              <a:spcAft>
                <a:spcPts val="0"/>
              </a:spcAft>
              <a:tabLst>
                <a:tab pos="596265" algn="l"/>
                <a:tab pos="596900" algn="l"/>
              </a:tabLst>
            </a:pPr>
            <a:endParaRPr lang="en-US" sz="2400" b="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nSpc>
                <a:spcPts val="1225"/>
              </a:lnSpc>
              <a:spcBef>
                <a:spcPts val="10"/>
              </a:spcBef>
              <a:spcAft>
                <a:spcPts val="0"/>
              </a:spcAft>
              <a:tabLst>
                <a:tab pos="596265" algn="l"/>
                <a:tab pos="596900" algn="l"/>
              </a:tabLst>
            </a:pPr>
            <a:endParaRPr lang="en-US" sz="24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nSpc>
                <a:spcPts val="1225"/>
              </a:lnSpc>
              <a:spcBef>
                <a:spcPts val="10"/>
              </a:spcBef>
              <a:spcAft>
                <a:spcPts val="0"/>
              </a:spcAft>
              <a:tabLst>
                <a:tab pos="596265" algn="l"/>
                <a:tab pos="596900" algn="l"/>
              </a:tabLst>
            </a:pPr>
            <a:endParaRPr lang="en-US" sz="2400" b="1" dirty="0" smtClean="0">
              <a:solidFill>
                <a:srgbClr val="7030A0"/>
              </a:solidFill>
              <a:latin typeface="Times New Roman" panose="02020603050405020304" pitchFamily="18" charset="0"/>
              <a:ea typeface="Cambria" panose="02040503050406030204" pitchFamily="18" charset="0"/>
              <a:cs typeface="Times New Roman" panose="02020603050405020304" pitchFamily="18" charset="0"/>
            </a:endParaRPr>
          </a:p>
          <a:p>
            <a:pPr marR="0" lvl="0">
              <a:lnSpc>
                <a:spcPts val="1225"/>
              </a:lnSpc>
              <a:spcBef>
                <a:spcPts val="10"/>
              </a:spcBef>
              <a:spcAft>
                <a:spcPts val="0"/>
              </a:spcAft>
              <a:tabLst>
                <a:tab pos="596265" algn="l"/>
                <a:tab pos="596900" algn="l"/>
              </a:tabLst>
            </a:pPr>
            <a:endParaRPr lang="en-US" sz="4000" b="1" dirty="0">
              <a:solidFill>
                <a:srgbClr val="B719A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r>
              <a:rPr lang="en-US" sz="4000" b="1" dirty="0" smtClean="0">
                <a:solidFill>
                  <a:srgbClr val="B719A0"/>
                </a:solidFill>
                <a:latin typeface="Times New Roman" panose="02020603050405020304" pitchFamily="18" charset="0"/>
                <a:ea typeface="Cambria" panose="02040503050406030204" pitchFamily="18" charset="0"/>
                <a:cs typeface="Times New Roman" panose="02020603050405020304" pitchFamily="18" charset="0"/>
              </a:rPr>
              <a:t>ZOMBIE   </a:t>
            </a:r>
            <a:r>
              <a:rPr lang="en-US" sz="4000" b="1" dirty="0" smtClean="0">
                <a:solidFill>
                  <a:srgbClr val="7030A0"/>
                </a:solidFill>
                <a:latin typeface="Times New Roman" panose="02020603050405020304" pitchFamily="18" charset="0"/>
                <a:ea typeface="Cambria" panose="02040503050406030204" pitchFamily="18" charset="0"/>
                <a:cs typeface="Times New Roman" panose="02020603050405020304" pitchFamily="18" charset="0"/>
              </a:rPr>
              <a:t>/     ORPHAN</a:t>
            </a:r>
          </a:p>
          <a:p>
            <a:pPr marR="0" lvl="0">
              <a:lnSpc>
                <a:spcPts val="1225"/>
              </a:lnSpc>
              <a:spcBef>
                <a:spcPts val="10"/>
              </a:spcBef>
              <a:spcAft>
                <a:spcPts val="0"/>
              </a:spcAft>
              <a:tabLst>
                <a:tab pos="596265" algn="l"/>
                <a:tab pos="596900" algn="l"/>
              </a:tabLst>
            </a:pPr>
            <a:endParaRPr lang="en-US" sz="2400" b="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24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2400" b="1" i="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2400" b="1" i="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ctr">
              <a:lnSpc>
                <a:spcPts val="1225"/>
              </a:lnSpc>
              <a:spcBef>
                <a:spcPts val="10"/>
              </a:spcBef>
              <a:spcAft>
                <a:spcPts val="0"/>
              </a:spcAft>
              <a:tabLst>
                <a:tab pos="596265" algn="l"/>
                <a:tab pos="596900" algn="l"/>
              </a:tabLst>
            </a:pPr>
            <a:endParaRPr lang="en-US" sz="3200" b="1" i="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 name="Rectangle 8"/>
          <p:cNvSpPr/>
          <p:nvPr/>
        </p:nvSpPr>
        <p:spPr>
          <a:xfrm>
            <a:off x="1282965" y="971964"/>
            <a:ext cx="11241741" cy="457818"/>
          </a:xfrm>
          <a:prstGeom prst="rect">
            <a:avLst/>
          </a:prstGeom>
        </p:spPr>
        <p:txBody>
          <a:bodyPr wrap="square">
            <a:spAutoFit/>
          </a:bodyPr>
          <a:lstStyle/>
          <a:p>
            <a:pPr marR="0" lvl="0" algn="ctr">
              <a:lnSpc>
                <a:spcPts val="1225"/>
              </a:lnSpc>
              <a:spcBef>
                <a:spcPts val="10"/>
              </a:spcBef>
              <a:spcAft>
                <a:spcPts val="0"/>
              </a:spcAft>
              <a:tabLst>
                <a:tab pos="596265" algn="l"/>
                <a:tab pos="596900" algn="l"/>
              </a:tabLst>
            </a:pPr>
            <a:r>
              <a:rPr lang="en-US" sz="3200" b="1"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Multithreading</a:t>
            </a:r>
          </a:p>
          <a:p>
            <a:pPr marR="0" lvl="0" algn="ctr">
              <a:lnSpc>
                <a:spcPts val="1225"/>
              </a:lnSpc>
              <a:spcBef>
                <a:spcPts val="10"/>
              </a:spcBef>
              <a:spcAft>
                <a:spcPts val="0"/>
              </a:spcAft>
              <a:tabLst>
                <a:tab pos="596265" algn="l"/>
                <a:tab pos="596900" algn="l"/>
              </a:tabLst>
            </a:pPr>
            <a:endParaRPr lang="en-US" sz="3200" b="1" i="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56960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Child Process/ Sub process/ Threads</a:t>
            </a:r>
            <a:endParaRPr lang="en-US" dirty="0">
              <a:solidFill>
                <a:srgbClr val="00B050"/>
              </a:solidFill>
            </a:endParaRPr>
          </a:p>
        </p:txBody>
      </p:sp>
      <p:sp>
        <p:nvSpPr>
          <p:cNvPr id="3" name="Text Placeholder 2"/>
          <p:cNvSpPr>
            <a:spLocks noGrp="1"/>
          </p:cNvSpPr>
          <p:nvPr>
            <p:ph type="body" idx="1"/>
          </p:nvPr>
        </p:nvSpPr>
        <p:spPr>
          <a:xfrm>
            <a:off x="377612" y="1854149"/>
            <a:ext cx="11436773" cy="5539978"/>
          </a:xfrm>
        </p:spPr>
        <p:txBody>
          <a:bodyPr/>
          <a:lstStyle/>
          <a:p>
            <a:r>
              <a:rPr lang="en-US" b="1" dirty="0" smtClean="0"/>
              <a:t>How to create-</a:t>
            </a:r>
          </a:p>
          <a:p>
            <a:endParaRPr lang="en-US" b="1" dirty="0"/>
          </a:p>
          <a:p>
            <a:endParaRPr lang="en-US" b="1" dirty="0" smtClean="0"/>
          </a:p>
          <a:p>
            <a:endParaRPr lang="en-US" b="1" dirty="0" smtClean="0"/>
          </a:p>
          <a:p>
            <a:pPr>
              <a:buFont typeface="Wingdings" pitchFamily="2" charset="2"/>
              <a:buChar char="Ø"/>
            </a:pPr>
            <a:r>
              <a:rPr lang="en-US" dirty="0" smtClean="0"/>
              <a:t>System call used by application program to request services of OS(memory management, process management, device management, file management etc.).</a:t>
            </a:r>
          </a:p>
          <a:p>
            <a:pPr>
              <a:buFont typeface="Wingdings" pitchFamily="2" charset="2"/>
              <a:buChar char="Ø"/>
            </a:pPr>
            <a:endParaRPr lang="en-US" dirty="0"/>
          </a:p>
          <a:p>
            <a:pPr>
              <a:buFont typeface="Wingdings" pitchFamily="2" charset="2"/>
              <a:buChar char="Ø"/>
            </a:pPr>
            <a:endParaRPr lang="en-US" dirty="0" smtClean="0"/>
          </a:p>
          <a:p>
            <a:pPr>
              <a:buFont typeface="Wingdings" pitchFamily="2" charset="2"/>
              <a:buChar char="Ø"/>
            </a:pPr>
            <a:endParaRPr lang="en-US" dirty="0"/>
          </a:p>
          <a:p>
            <a:pPr>
              <a:buFont typeface="Wingdings" pitchFamily="2" charset="2"/>
              <a:buChar char="Ø"/>
            </a:pPr>
            <a:endParaRPr lang="en-US" dirty="0" smtClean="0"/>
          </a:p>
          <a:p>
            <a:pPr>
              <a:buFont typeface="Wingdings" pitchFamily="2" charset="2"/>
              <a:buChar char="Ø"/>
            </a:pPr>
            <a:r>
              <a:rPr lang="en-IN" dirty="0"/>
              <a:t>System calls provide an interface to the services made available by </a:t>
            </a:r>
            <a:r>
              <a:rPr lang="en-IN" dirty="0" smtClean="0"/>
              <a:t>an operating </a:t>
            </a:r>
            <a:r>
              <a:rPr lang="en-IN" dirty="0"/>
              <a:t>system</a:t>
            </a:r>
            <a:r>
              <a:rPr lang="en-IN" dirty="0" smtClean="0"/>
              <a:t>.</a:t>
            </a:r>
          </a:p>
          <a:p>
            <a:r>
              <a:rPr lang="en-IN" dirty="0" smtClean="0"/>
              <a:t>   Ex</a:t>
            </a:r>
            <a:r>
              <a:rPr lang="en-IN" dirty="0"/>
              <a:t>: Writing a simple program to read data from one file and copy them </a:t>
            </a:r>
            <a:r>
              <a:rPr lang="en-IN" dirty="0" smtClean="0"/>
              <a:t>to another </a:t>
            </a:r>
            <a:r>
              <a:rPr lang="en-IN" dirty="0"/>
              <a:t>file.</a:t>
            </a: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endParaRPr lang="en-US" dirty="0"/>
          </a:p>
        </p:txBody>
      </p:sp>
      <p:sp>
        <p:nvSpPr>
          <p:cNvPr id="4" name="Rectangle 3"/>
          <p:cNvSpPr/>
          <p:nvPr/>
        </p:nvSpPr>
        <p:spPr>
          <a:xfrm>
            <a:off x="720167" y="2358736"/>
            <a:ext cx="10751661" cy="646331"/>
          </a:xfrm>
          <a:prstGeom prst="rect">
            <a:avLst/>
          </a:prstGeom>
        </p:spPr>
        <p:txBody>
          <a:bodyPr wrap="none">
            <a:spAutoFit/>
          </a:bodyPr>
          <a:lstStyle/>
          <a:p>
            <a:r>
              <a:rPr lang="en-US" sz="3600" dirty="0" smtClean="0">
                <a:solidFill>
                  <a:srgbClr val="FF0000"/>
                </a:solidFill>
                <a:latin typeface="Arial" panose="020B0604020202020204" pitchFamily="34" charset="0"/>
              </a:rPr>
              <a:t>System Call(build in defined system function)- fork()</a:t>
            </a:r>
            <a:endParaRPr lang="en-IN" sz="3600" dirty="0">
              <a:solidFill>
                <a:srgbClr val="FF0000"/>
              </a:solidFill>
            </a:endParaRPr>
          </a:p>
        </p:txBody>
      </p:sp>
      <p:pic>
        <p:nvPicPr>
          <p:cNvPr id="5" name="Picture 4"/>
          <p:cNvPicPr>
            <a:picLocks noChangeAspect="1"/>
          </p:cNvPicPr>
          <p:nvPr/>
        </p:nvPicPr>
        <p:blipFill>
          <a:blip r:embed="rId2"/>
          <a:stretch>
            <a:fillRect/>
          </a:stretch>
        </p:blipFill>
        <p:spPr>
          <a:xfrm>
            <a:off x="3374740" y="4155985"/>
            <a:ext cx="6296025" cy="1276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10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roductionandapplicationsofdiscretemath-140913114401-phpapp01-converted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introductionandapplicationsofdiscretemath-140913114401-phpapp01-converted (1)</Template>
  <TotalTime>2622</TotalTime>
  <Words>839</Words>
  <Application>Microsoft Office PowerPoint</Application>
  <PresentationFormat>Widescreen</PresentationFormat>
  <Paragraphs>168</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新細明體</vt:lpstr>
      <vt:lpstr>Arial</vt:lpstr>
      <vt:lpstr>Calibri</vt:lpstr>
      <vt:lpstr>Cambria</vt:lpstr>
      <vt:lpstr>Times New Roman</vt:lpstr>
      <vt:lpstr>Wingdings</vt:lpstr>
      <vt:lpstr>introductionandapplicationsofdiscretemath-140913114401-phpapp01-converted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Child Process/ Sub process/ Threads</vt:lpstr>
      <vt:lpstr>Fork()</vt:lpstr>
      <vt:lpstr>Fork()</vt:lpstr>
      <vt:lpstr>Fork() system call</vt:lpstr>
      <vt:lpstr>Kernel User Mode vs Kernel Mode</vt:lpstr>
      <vt:lpstr>What is Kernel in Operating System?</vt:lpstr>
      <vt:lpstr>PowerPoint Presentation</vt:lpstr>
      <vt:lpstr>Monolithic Kernel</vt:lpstr>
      <vt:lpstr>Micro Kernel</vt:lpstr>
      <vt:lpstr>PowerPoint Presentation</vt:lpstr>
      <vt:lpstr>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91989</dc:creator>
  <cp:lastModifiedBy>Ajitesh</cp:lastModifiedBy>
  <cp:revision>108</cp:revision>
  <dcterms:created xsi:type="dcterms:W3CDTF">2020-06-18T04:48:29Z</dcterms:created>
  <dcterms:modified xsi:type="dcterms:W3CDTF">2023-01-22T18:49:32Z</dcterms:modified>
</cp:coreProperties>
</file>