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6"/>
  </p:notesMasterIdLst>
  <p:handoutMasterIdLst>
    <p:handoutMasterId r:id="rId47"/>
  </p:handoutMasterIdLst>
  <p:sldIdLst>
    <p:sldId id="256" r:id="rId3"/>
    <p:sldId id="257" r:id="rId4"/>
    <p:sldId id="319" r:id="rId5"/>
    <p:sldId id="320" r:id="rId6"/>
    <p:sldId id="321" r:id="rId7"/>
    <p:sldId id="258" r:id="rId8"/>
    <p:sldId id="324" r:id="rId9"/>
    <p:sldId id="322" r:id="rId10"/>
    <p:sldId id="323" r:id="rId11"/>
    <p:sldId id="316" r:id="rId12"/>
    <p:sldId id="291" r:id="rId13"/>
    <p:sldId id="325" r:id="rId14"/>
    <p:sldId id="259" r:id="rId15"/>
    <p:sldId id="260" r:id="rId16"/>
    <p:sldId id="261" r:id="rId17"/>
    <p:sldId id="292" r:id="rId18"/>
    <p:sldId id="293" r:id="rId19"/>
    <p:sldId id="326" r:id="rId20"/>
    <p:sldId id="294" r:id="rId21"/>
    <p:sldId id="296" r:id="rId22"/>
    <p:sldId id="295"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297" r:id="rId37"/>
    <p:sldId id="311" r:id="rId38"/>
    <p:sldId id="312" r:id="rId39"/>
    <p:sldId id="313" r:id="rId40"/>
    <p:sldId id="314" r:id="rId41"/>
    <p:sldId id="327" r:id="rId42"/>
    <p:sldId id="315" r:id="rId43"/>
    <p:sldId id="317" r:id="rId44"/>
    <p:sldId id="31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8" y="4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50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6F1896-F805-4F72-8B7E-E9E01144C604}" type="datetimeFigureOut">
              <a:rPr lang="en-GB" smtClean="0"/>
              <a:t>17/04/2019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CEC223-B406-4E6F-9CFD-6DE97E69D7E3}" type="slidenum">
              <a:rPr lang="en-GB" smtClean="0"/>
              <a:t>‹#›</a:t>
            </a:fld>
            <a:endParaRPr lang="en-GB"/>
          </a:p>
        </p:txBody>
      </p:sp>
    </p:spTree>
    <p:extLst>
      <p:ext uri="{BB962C8B-B14F-4D97-AF65-F5344CB8AC3E}">
        <p14:creationId xmlns:p14="http://schemas.microsoft.com/office/powerpoint/2010/main" val="256148272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7A9EF-4BB8-4555-89D0-26CDB7B121FC}" type="datetimeFigureOut">
              <a:rPr lang="en-GB" smtClean="0"/>
              <a:t>17/04/2019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2C9F7-466C-4D69-B4DF-44FFF30946C2}" type="slidenum">
              <a:rPr lang="en-GB" smtClean="0"/>
              <a:t>‹#›</a:t>
            </a:fld>
            <a:endParaRPr lang="en-GB"/>
          </a:p>
        </p:txBody>
      </p:sp>
    </p:spTree>
    <p:extLst>
      <p:ext uri="{BB962C8B-B14F-4D97-AF65-F5344CB8AC3E}">
        <p14:creationId xmlns:p14="http://schemas.microsoft.com/office/powerpoint/2010/main" val="3710372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t>1</a:t>
            </a:fld>
            <a:endParaRPr lang="en-GB"/>
          </a:p>
        </p:txBody>
      </p:sp>
      <p:sp>
        <p:nvSpPr>
          <p:cNvPr id="6" name="Header Placeholder 5"/>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322716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t>2</a:t>
            </a:fld>
            <a:endParaRPr lang="en-GB"/>
          </a:p>
        </p:txBody>
      </p:sp>
      <p:sp>
        <p:nvSpPr>
          <p:cNvPr id="5" name="Header Placeholder 4"/>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35837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solidFill>
                  <a:prstClr val="black"/>
                </a:solidFill>
              </a:rPr>
              <a:pPr/>
              <a:t>3</a:t>
            </a:fld>
            <a:endParaRPr lang="en-GB">
              <a:solidFill>
                <a:prstClr val="black"/>
              </a:solidFill>
            </a:endParaRPr>
          </a:p>
        </p:txBody>
      </p:sp>
      <p:sp>
        <p:nvSpPr>
          <p:cNvPr id="5" name="Header Placeholder 4"/>
          <p:cNvSpPr>
            <a:spLocks noGrp="1"/>
          </p:cNvSpPr>
          <p:nvPr>
            <p:ph type="hdr" sz="quarter" idx="11"/>
          </p:nvPr>
        </p:nvSpPr>
        <p:spPr/>
        <p:txBody>
          <a:bodyPr/>
          <a:lstStyle/>
          <a:p>
            <a:endParaRPr lang="en-GB">
              <a:solidFill>
                <a:prstClr val="black"/>
              </a:solidFill>
            </a:endParaRPr>
          </a:p>
        </p:txBody>
      </p:sp>
    </p:spTree>
    <p:extLst>
      <p:ext uri="{BB962C8B-B14F-4D97-AF65-F5344CB8AC3E}">
        <p14:creationId xmlns:p14="http://schemas.microsoft.com/office/powerpoint/2010/main" val="35837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1143000" y="685800"/>
            <a:ext cx="4572000" cy="3429000"/>
          </a:xfrm>
        </p:spPr>
      </p:sp>
      <p:sp>
        <p:nvSpPr>
          <p:cNvPr id="3" name="Not Yer Tutucusu 2"/>
          <p:cNvSpPr>
            <a:spLocks noGrp="1"/>
          </p:cNvSpPr>
          <p:nvPr>
            <p:ph type="body" idx="1"/>
          </p:nvPr>
        </p:nvSpPr>
        <p:spPr/>
        <p:txBody>
          <a:bodyPr/>
          <a:lstStyle/>
          <a:p>
            <a:endParaRPr lang="en-GB"/>
          </a:p>
        </p:txBody>
      </p:sp>
      <p:sp>
        <p:nvSpPr>
          <p:cNvPr id="4" name="Üst Bilgi Yer Tutucusu 3"/>
          <p:cNvSpPr>
            <a:spLocks noGrp="1"/>
          </p:cNvSpPr>
          <p:nvPr>
            <p:ph type="hdr" sz="quarter" idx="10"/>
          </p:nvPr>
        </p:nvSpPr>
        <p:spPr/>
        <p:txBody>
          <a:bodyPr/>
          <a:lstStyle/>
          <a:p>
            <a:endParaRPr lang="en-GB"/>
          </a:p>
        </p:txBody>
      </p:sp>
      <p:sp>
        <p:nvSpPr>
          <p:cNvPr id="5" name="Slayt Numarası Yer Tutucusu 4"/>
          <p:cNvSpPr>
            <a:spLocks noGrp="1"/>
          </p:cNvSpPr>
          <p:nvPr>
            <p:ph type="sldNum" sz="quarter" idx="11"/>
          </p:nvPr>
        </p:nvSpPr>
        <p:spPr/>
        <p:txBody>
          <a:bodyPr/>
          <a:lstStyle/>
          <a:p>
            <a:fld id="{E272C9F7-466C-4D69-B4DF-44FFF30946C2}" type="slidenum">
              <a:rPr lang="en-GB" smtClean="0"/>
              <a:t>4</a:t>
            </a:fld>
            <a:endParaRPr lang="en-GB"/>
          </a:p>
        </p:txBody>
      </p:sp>
    </p:spTree>
    <p:extLst>
      <p:ext uri="{BB962C8B-B14F-4D97-AF65-F5344CB8AC3E}">
        <p14:creationId xmlns:p14="http://schemas.microsoft.com/office/powerpoint/2010/main" val="367656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rot="19140000">
            <a:off x="817113"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8" y="2470927"/>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E182AF3B-9F6A-44FF-8F1D-050F2C91A51E}" type="datetime1">
              <a:rPr lang="en-GB" smtClean="0"/>
              <a:t>17/04/2019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01956D-4A6D-40D6-9A7F-D2F424A2432E}" type="datetime1">
              <a:rPr lang="en-GB" smtClean="0"/>
              <a:t>17/04/2019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EA8814-6F50-4E2A-8298-78F16546E393}" type="datetime1">
              <a:rPr lang="en-GB" smtClean="0"/>
              <a:t>17/04/2019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rot="19140000">
            <a:off x="817113"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8" y="2470927"/>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ight Triangle 6"/>
          <p:cNvSpPr/>
          <p:nvPr/>
        </p:nvSpPr>
        <p:spPr>
          <a:xfrm>
            <a:off x="1"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rot="19140000">
            <a:off x="819399" y="1726739"/>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5"/>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3" y="2618914"/>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solidFill>
                <a:prstClr val="black">
                  <a:tint val="75000"/>
                </a:prstClr>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p:nvSpPr>
        <p:spPr>
          <a:xfrm>
            <a:off x="1"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80"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ight Triangle 6"/>
          <p:cNvSpPr/>
          <p:nvPr/>
        </p:nvSpPr>
        <p:spPr>
          <a:xfrm>
            <a:off x="1"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rot="19140000">
            <a:off x="819399" y="1726739"/>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C6DA2948-0F19-4FC3-9E70-5CDD70C393DB}" type="datetime1">
              <a:rPr lang="en-GB" smtClean="0"/>
              <a:t>17/04/2019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22A20-0D1D-4D30-B3DC-9AAA01F8064A}" type="datetime1">
              <a:rPr lang="en-GB" smtClean="0"/>
              <a:t>17/04/2019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B5349-86B4-4B05-A110-8249F1F55425}" type="datetime1">
              <a:rPr lang="en-GB" smtClean="0"/>
              <a:t>17/04/2019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16C70-122A-4283-8895-F06AAF13E4AA}" type="datetime1">
              <a:rPr lang="en-GB" smtClean="0"/>
              <a:t>17/04/2019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4E63D-F676-43C8-8E98-1B3C13237AF6}" type="datetime1">
              <a:rPr lang="en-GB" smtClean="0"/>
              <a:t>17/04/2019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5"/>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3" y="2618914"/>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EA604AF9-96C0-4698-B0C0-477A22D9F8AD}" type="datetime1">
              <a:rPr lang="en-GB" smtClean="0"/>
              <a:t>17/04/2019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p:nvSpPr>
        <p:spPr>
          <a:xfrm>
            <a:off x="1"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80"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B18CC-39D3-41A2-9331-C158D6D085F7}" type="datetime1">
              <a:rPr lang="en-GB" smtClean="0"/>
              <a:t>17/04/2019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1"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380" y="5051294"/>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30"/>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41F721D-964C-47DE-9755-5AC09C6EE94C}" type="datetime1">
              <a:rPr lang="en-GB" smtClean="0"/>
              <a:t>17/04/2019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1"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380" y="5051294"/>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30"/>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F75050-0E15-4C5B-92B0-66D068882F1F}" type="datetimeFigureOut">
              <a:rPr lang="tr-TR" smtClean="0">
                <a:solidFill>
                  <a:prstClr val="black">
                    <a:tint val="75000"/>
                  </a:prstClr>
                </a:solidFill>
              </a:rPr>
              <a:pPr/>
              <a:t>17.4.2019</a:t>
            </a:fld>
            <a:endParaRPr lang="tr-TR">
              <a:solidFill>
                <a:prstClr val="black">
                  <a:tint val="75000"/>
                </a:prstClr>
              </a:solidFill>
            </a:endParaRP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1DEFA8C-F947-479F-BE07-76B6B3F80BF1}" type="slidenum">
              <a:rPr lang="tr-TR" smtClean="0">
                <a:solidFill>
                  <a:prstClr val="black">
                    <a:tint val="75000"/>
                  </a:prstClr>
                </a:solidFill>
              </a:rPr>
              <a:pPr/>
              <a:t>‹#›</a:t>
            </a:fld>
            <a:endParaRPr lang="tr-T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images.search.yahoo.com/images/view;_ylt=A0PDoTH21tpRpk0A_4WJzbkF;_ylu=X3oDMTBlMTQ4cGxyBHNlYwNzcgRzbGsDaW1n?back=http://images.search.yahoo.com/search/images?p=D03+Hydraulic+valve&amp;n=30&amp;ei=utf-8&amp;fr=yfp-t-900&amp;tab=organic&amp;ri=99&amp;w=225&amp;h=225&amp;imgurl=thumbs1.ebaystatic.com/d/l225/m/mzifP72fhcOybZ5hipGQrgA.jpg&amp;rurl=http://www.ebay.com/sch/Hydraulic-Valves-/57011/i.html&amp;size=8.6KB&amp;name=%3cb%3eHydraulic+%3c/b%3eValves+|+eBay&amp;p=D03+Hydraulic+valve&amp;oid=cd2739624277660bd4df295c3da6819e&amp;fr2=&amp;fr=yfp-t-900&amp;tt=%3cb%3eHydraulic+%3c/b%3eValves+|+eBay&amp;b=91&amp;ni=72&amp;no=99&amp;ts=&amp;tab=organic&amp;sigr=11mkpstsg&amp;sigb=13f9dprbo&amp;sigi=11rp62d6v&amp;.crumb=xaN8W862pNF&amp;fr=yfp-t-90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images.search.yahoo.com/images/view;_ylt=A0PDoTG21tpR104AuuiJzbkF;_ylu=X3oDMTBlMTQ4cGxyBHNlYwNzcgRzbGsDaW1n?back=http://images.search.yahoo.com/search/images?p=D03+Hydraulic+valve&amp;n=30&amp;ei=utf-8&amp;fr=yfp-t-900&amp;tab=organic&amp;ri=87&amp;w=225&amp;h=190&amp;imgurl=thumbs1.ebaystatic.com/d/l225/m/mdcvVon0NqrWigOpN2AnKZA.jpg&amp;rurl=http://www.ebay.com/sch/i.html?_nkw=closed+center+hydraulic+valve&amp;size=7.9KB&amp;name=Qty+2)+%3cb%3eD03+hydraulic+%3c/b%3esolenoid+%3cb%3evalve+%3c/b%3e4+way+3+pos+Closed+center+24VDC+w+...&amp;p=D03+Hydraulic+valve&amp;oid=843ef0527620786313beaefac3b2550d&amp;fr2=&amp;fr=yfp-t-900&amp;tt=Qty+2)+%3cb%3eD03+hydraulic+%3c/b%3esolenoid+%3cb%3evalve+%3c/b%3e4+way+3+pos+Closed+center+24VDC+w+...&amp;b=61&amp;ni=72&amp;no=87&amp;ts=&amp;tab=organic&amp;sigr=121cpn5fk&amp;sigb=13f5jau04&amp;sigi=11rr992oi&amp;.crumb=xaN8W862pNF&amp;fr=yfp-t-900" TargetMode="External"/><Relationship Id="rId1" Type="http://schemas.openxmlformats.org/officeDocument/2006/relationships/slideLayout" Target="../slideLayouts/slideLayout13.xml"/><Relationship Id="rId5" Type="http://schemas.openxmlformats.org/officeDocument/2006/relationships/image" Target="../media/image30.jpeg"/><Relationship Id="rId4" Type="http://schemas.openxmlformats.org/officeDocument/2006/relationships/hyperlink" Target="http://images.search.yahoo.com/images/view;_ylt=A0PDoTG21tpR104AqOiJzbkF;_ylu=X3oDMTBlMTQ4cGxyBHNlYwNzcgRzbGsDaW1n?back=http://images.search.yahoo.com/search/images?p=D03+Hydraulic+valve&amp;n=30&amp;ei=utf-8&amp;fr=yfp-t-900&amp;tab=organic&amp;ri=81&amp;w=400&amp;h=400&amp;imgurl=www.surpluscenter.com/ENLARGED/p9-5883-2E1.jpg&amp;rurl=http://www.ebay.com/itm/2-STATION-D03-SERIES-HYDRAULIC-SUBPLATE-9-5883-2-/270704182469&amp;size=16KB&amp;name=Station+%3cb%3eD03+%3c/b%3eSeries+%3cb%3eHydraulic+%3c/b%3eSubplate+9+5883+2+|+eBay&amp;p=D03+Hydraulic+valve&amp;oid=350772e25e2aed41761381862a02f4ef&amp;fr2=&amp;fr=yfp-t-900&amp;tt=Station+%3cb%3eD03+%3c/b%3eSeries+%3cb%3eHydraulic+%3c/b%3eSubplate+9+5883+2+|+eBay&amp;b=61&amp;ni=72&amp;no=81&amp;ts=&amp;tab=organic&amp;sigr=12mk386uh&amp;sigb=13fba7bap&amp;sigi=11e6vh2pl&amp;.crumb=xaN8W862pNF&amp;fr=yfp-t-900"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solidFill>
        </p:spPr>
        <p:txBody>
          <a:bodyPr/>
          <a:lstStyle/>
          <a:p>
            <a:r>
              <a:rPr lang="en-GB" dirty="0">
                <a:latin typeface="Cambria" panose="02040503050406030204" pitchFamily="18" charset="0"/>
              </a:rPr>
              <a:t>Fluid Power Systems</a:t>
            </a:r>
          </a:p>
        </p:txBody>
      </p:sp>
      <p:sp>
        <p:nvSpPr>
          <p:cNvPr id="3" name="Subtitle 2"/>
          <p:cNvSpPr>
            <a:spLocks noGrp="1"/>
          </p:cNvSpPr>
          <p:nvPr>
            <p:ph type="subTitle" idx="1"/>
          </p:nvPr>
        </p:nvSpPr>
        <p:spPr/>
        <p:style>
          <a:lnRef idx="3">
            <a:schemeClr val="lt1"/>
          </a:lnRef>
          <a:fillRef idx="1">
            <a:schemeClr val="accent1"/>
          </a:fillRef>
          <a:effectRef idx="1">
            <a:schemeClr val="accent1"/>
          </a:effectRef>
          <a:fontRef idx="minor">
            <a:schemeClr val="lt1"/>
          </a:fontRef>
        </p:style>
        <p:txBody>
          <a:bodyPr>
            <a:normAutofit fontScale="47500" lnSpcReduction="20000"/>
          </a:bodyPr>
          <a:lstStyle/>
          <a:p>
            <a:r>
              <a:rPr lang="en-GB" dirty="0">
                <a:solidFill>
                  <a:schemeClr val="tx1"/>
                </a:solidFill>
                <a:latin typeface="Cambria" panose="02040503050406030204" pitchFamily="18" charset="0"/>
              </a:rPr>
              <a:t>BY </a:t>
            </a:r>
            <a:r>
              <a:rPr lang="en-GB" dirty="0" err="1">
                <a:solidFill>
                  <a:schemeClr val="tx1"/>
                </a:solidFill>
                <a:latin typeface="Cambria" panose="02040503050406030204" pitchFamily="18" charset="0"/>
              </a:rPr>
              <a:t>Dr.</a:t>
            </a:r>
            <a:r>
              <a:rPr lang="en-GB" dirty="0">
                <a:solidFill>
                  <a:schemeClr val="tx1"/>
                </a:solidFill>
                <a:latin typeface="Cambria" panose="02040503050406030204" pitchFamily="18" charset="0"/>
              </a:rPr>
              <a:t> OMARI MASHI KHALFAN</a:t>
            </a:r>
          </a:p>
          <a:p>
            <a:r>
              <a:rPr lang="en-GB" dirty="0">
                <a:solidFill>
                  <a:schemeClr val="accent1">
                    <a:lumMod val="40000"/>
                    <a:lumOff val="60000"/>
                  </a:schemeClr>
                </a:solidFill>
                <a:latin typeface="Cambria" panose="02040503050406030204" pitchFamily="18" charset="0"/>
              </a:rPr>
              <a:t>MEVLANA UNIVERSITY</a:t>
            </a:r>
            <a:r>
              <a:rPr lang="en-GB" dirty="0">
                <a:solidFill>
                  <a:schemeClr val="bg1"/>
                </a:solidFill>
                <a:latin typeface="Cambria" panose="02040503050406030204" pitchFamily="18" charset="0"/>
              </a:rPr>
              <a:t>, </a:t>
            </a:r>
            <a:r>
              <a:rPr lang="en-GB" dirty="0">
                <a:solidFill>
                  <a:schemeClr val="accent1">
                    <a:lumMod val="40000"/>
                    <a:lumOff val="60000"/>
                  </a:schemeClr>
                </a:solidFill>
                <a:latin typeface="Cambria" panose="02040503050406030204" pitchFamily="18" charset="0"/>
              </a:rPr>
              <a:t>MECHANICAL ENGINEERING DEPT</a:t>
            </a:r>
            <a:r>
              <a:rPr lang="en-GB" dirty="0">
                <a:solidFill>
                  <a:schemeClr val="bg1"/>
                </a:solidFill>
                <a:latin typeface="Cambria" panose="02040503050406030204" pitchFamily="18" charset="0"/>
              </a:rPr>
              <a:t>.</a:t>
            </a:r>
          </a:p>
        </p:txBody>
      </p:sp>
      <p:sp>
        <p:nvSpPr>
          <p:cNvPr id="4" name="Date Placeholder 3"/>
          <p:cNvSpPr>
            <a:spLocks noGrp="1"/>
          </p:cNvSpPr>
          <p:nvPr>
            <p:ph type="dt" sz="half" idx="10"/>
          </p:nvPr>
        </p:nvSpPr>
        <p:spPr/>
        <p:txBody>
          <a:bodyPr/>
          <a:lstStyle/>
          <a:p>
            <a:fld id="{6AAA67B9-2D50-473A-8E2C-0061FAB4E66B}" type="datetime1">
              <a:rPr lang="en-GB" smtClean="0"/>
              <a:t>17/04/2019</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50521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520940" cy="914400"/>
          </a:xfrm>
          <a:solidFill>
            <a:schemeClr val="accent2"/>
          </a:solidFill>
        </p:spPr>
        <p:txBody>
          <a:bodyPr/>
          <a:lstStyle/>
          <a:p>
            <a:pPr marL="342900" lvl="0" indent="-342900">
              <a:spcBef>
                <a:spcPts val="800"/>
              </a:spcBef>
            </a:pPr>
            <a:r>
              <a:rPr lang="tr-TR" sz="2400" cap="none" dirty="0">
                <a:solidFill>
                  <a:prstClr val="black"/>
                </a:solidFill>
                <a:latin typeface="Cambria" panose="02040503050406030204" pitchFamily="18" charset="0"/>
                <a:ea typeface="+mn-ea"/>
                <a:cs typeface="+mn-cs"/>
              </a:rPr>
              <a:t>WHAT IS THE MAGIC BEHIND FLUID POWER SYSTEMS?</a:t>
            </a:r>
            <a:br>
              <a:rPr lang="tr-TR" sz="2400" b="1" cap="none" dirty="0">
                <a:solidFill>
                  <a:prstClr val="black"/>
                </a:solidFill>
                <a:latin typeface="Cambria" panose="02040503050406030204" pitchFamily="18" charset="0"/>
                <a:ea typeface="+mn-ea"/>
                <a:cs typeface="+mn-cs"/>
              </a:rPr>
            </a:br>
            <a:endParaRPr lang="en-GB" sz="2400"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7" name="Dikdörtgen 6"/>
          <p:cNvSpPr/>
          <p:nvPr/>
        </p:nvSpPr>
        <p:spPr>
          <a:xfrm>
            <a:off x="914400" y="1219200"/>
            <a:ext cx="7620000" cy="2308324"/>
          </a:xfrm>
          <a:prstGeom prst="rect">
            <a:avLst/>
          </a:prstGeom>
        </p:spPr>
        <p:txBody>
          <a:bodyPr wrap="square">
            <a:spAutoFit/>
          </a:bodyPr>
          <a:lstStyle/>
          <a:p>
            <a:pPr lvl="0"/>
            <a:r>
              <a:rPr lang="en-GB" sz="2400" dirty="0">
                <a:solidFill>
                  <a:prstClr val="black"/>
                </a:solidFill>
                <a:latin typeface="Cambria" panose="02040503050406030204" pitchFamily="18" charset="0"/>
              </a:rPr>
              <a:t>The secrecy behind fluid</a:t>
            </a:r>
            <a:r>
              <a:rPr lang="tr-TR" sz="2400" dirty="0">
                <a:solidFill>
                  <a:prstClr val="black"/>
                </a:solidFill>
                <a:latin typeface="Cambria" panose="02040503050406030204" pitchFamily="18" charset="0"/>
              </a:rPr>
              <a:t> </a:t>
            </a:r>
            <a:r>
              <a:rPr lang="en-GB" sz="2400" dirty="0">
                <a:solidFill>
                  <a:prstClr val="black"/>
                </a:solidFill>
                <a:latin typeface="Cambria" panose="02040503050406030204" pitchFamily="18" charset="0"/>
              </a:rPr>
              <a:t>(in this case, liquid) being able to multiply force and hence become capable of accomplishing useful work lies under two facts:</a:t>
            </a:r>
          </a:p>
          <a:p>
            <a:pPr lvl="0"/>
            <a:endParaRPr lang="en-GB" sz="2400" dirty="0">
              <a:solidFill>
                <a:prstClr val="black"/>
              </a:solidFill>
              <a:latin typeface="Cambria" panose="02040503050406030204" pitchFamily="18" charset="0"/>
            </a:endParaRPr>
          </a:p>
          <a:p>
            <a:pPr marL="514350" indent="-514350">
              <a:buFont typeface="Arial" pitchFamily="34" charset="0"/>
              <a:buAutoNum type="arabicPeriod"/>
            </a:pPr>
            <a:r>
              <a:rPr lang="en-GB" sz="2400" dirty="0">
                <a:solidFill>
                  <a:prstClr val="black"/>
                </a:solidFill>
                <a:latin typeface="Cambria" panose="02040503050406030204" pitchFamily="18" charset="0"/>
              </a:rPr>
              <a:t>Pascal Theory</a:t>
            </a:r>
            <a:r>
              <a:rPr lang="tr-TR" sz="2400" dirty="0">
                <a:solidFill>
                  <a:prstClr val="black"/>
                </a:solidFill>
                <a:latin typeface="Cambria" panose="02040503050406030204" pitchFamily="18" charset="0"/>
              </a:rPr>
              <a:t> </a:t>
            </a:r>
          </a:p>
          <a:p>
            <a:pPr marL="514350" indent="-514350">
              <a:buFont typeface="Arial" pitchFamily="34" charset="0"/>
              <a:buAutoNum type="arabicPeriod"/>
            </a:pPr>
            <a:r>
              <a:rPr lang="en-GB" sz="2400" dirty="0">
                <a:solidFill>
                  <a:prstClr val="black"/>
                </a:solidFill>
                <a:latin typeface="Cambria" panose="02040503050406030204" pitchFamily="18" charset="0"/>
              </a:rPr>
              <a:t>Incompressibility of Liquid </a:t>
            </a:r>
            <a:endParaRPr lang="en-GB" sz="2400" dirty="0">
              <a:solidFill>
                <a:srgbClr val="FFC000"/>
              </a:solidFill>
              <a:latin typeface="Cambria" panose="02040503050406030204" pitchFamily="18" charset="0"/>
            </a:endParaRPr>
          </a:p>
        </p:txBody>
      </p:sp>
    </p:spTree>
    <p:extLst>
      <p:ext uri="{BB962C8B-B14F-4D97-AF65-F5344CB8AC3E}">
        <p14:creationId xmlns:p14="http://schemas.microsoft.com/office/powerpoint/2010/main" val="2276676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ea typeface="+mn-ea"/>
                <a:cs typeface="+mn-cs"/>
              </a:rPr>
              <a:t>1. PASCAL THEORY</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Dikdörtgen 5"/>
          <p:cNvSpPr/>
          <p:nvPr/>
        </p:nvSpPr>
        <p:spPr>
          <a:xfrm>
            <a:off x="1066800" y="1336120"/>
            <a:ext cx="7467600" cy="3323987"/>
          </a:xfrm>
          <a:prstGeom prst="rect">
            <a:avLst/>
          </a:prstGeom>
        </p:spPr>
        <p:txBody>
          <a:bodyPr wrap="square">
            <a:spAutoFit/>
          </a:bodyPr>
          <a:lstStyle/>
          <a:p>
            <a:pPr lvl="0"/>
            <a:r>
              <a:rPr lang="en-GB" sz="2000" dirty="0">
                <a:solidFill>
                  <a:prstClr val="black"/>
                </a:solidFill>
                <a:latin typeface="Cambria" panose="02040503050406030204" pitchFamily="18" charset="0"/>
              </a:rPr>
              <a:t>Pascal Theory states that pressure of an incompressible fluid in a confined system travels undiminished at every point within the system.</a:t>
            </a:r>
            <a:endParaRPr lang="tr-TR" sz="2000" dirty="0">
              <a:solidFill>
                <a:prstClr val="black"/>
              </a:solidFill>
              <a:latin typeface="Cambria" panose="02040503050406030204" pitchFamily="18" charset="0"/>
            </a:endParaRPr>
          </a:p>
          <a:p>
            <a:pPr lvl="0"/>
            <a:r>
              <a:rPr lang="en-GB" sz="2000" dirty="0">
                <a:solidFill>
                  <a:prstClr val="black"/>
                </a:solidFill>
                <a:latin typeface="Cambria" panose="02040503050406030204" pitchFamily="18" charset="0"/>
              </a:rPr>
              <a:t>That means, if we put a liquid in a container and apply force at one point, the force will create some sort of pressure over the area where the force has been applied and that pressure will be the same  everywhere within the confined liquid.</a:t>
            </a:r>
            <a:endParaRPr lang="tr-TR" sz="2000" dirty="0">
              <a:solidFill>
                <a:prstClr val="black"/>
              </a:solidFill>
              <a:latin typeface="Cambria" panose="02040503050406030204" pitchFamily="18" charset="0"/>
            </a:endParaRPr>
          </a:p>
          <a:p>
            <a:pPr lvl="0"/>
            <a:r>
              <a:rPr lang="en-GB" sz="2000" dirty="0">
                <a:solidFill>
                  <a:prstClr val="black"/>
                </a:solidFill>
                <a:latin typeface="Cambria" panose="02040503050406030204" pitchFamily="18" charset="0"/>
              </a:rPr>
              <a:t>  Mathematically; the theory can be expressed as:</a:t>
            </a:r>
          </a:p>
          <a:p>
            <a:pPr lvl="0">
              <a:buNone/>
            </a:pPr>
            <a:endParaRPr lang="tr-TR" dirty="0">
              <a:solidFill>
                <a:prstClr val="black"/>
              </a:solidFill>
              <a:latin typeface="Cambria" panose="02040503050406030204" pitchFamily="18" charset="0"/>
            </a:endParaRPr>
          </a:p>
          <a:p>
            <a:pPr lvl="0"/>
            <a:r>
              <a:rPr lang="tr-TR" dirty="0">
                <a:solidFill>
                  <a:prstClr val="black"/>
                </a:solidFill>
                <a:latin typeface="Cambria" panose="02040503050406030204" pitchFamily="18" charset="0"/>
              </a:rPr>
              <a:t>                                </a:t>
            </a:r>
            <a:r>
              <a:rPr lang="tr-TR" sz="3200" dirty="0">
                <a:solidFill>
                  <a:prstClr val="black"/>
                </a:solidFill>
                <a:latin typeface="Cambria" panose="02040503050406030204" pitchFamily="18" charset="0"/>
              </a:rPr>
              <a:t>P = F / A</a:t>
            </a:r>
          </a:p>
        </p:txBody>
      </p:sp>
    </p:spTree>
    <p:extLst>
      <p:ext uri="{BB962C8B-B14F-4D97-AF65-F5344CB8AC3E}">
        <p14:creationId xmlns:p14="http://schemas.microsoft.com/office/powerpoint/2010/main" val="2247637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Pascal theory</a:t>
            </a:r>
          </a:p>
        </p:txBody>
      </p:sp>
      <p:sp>
        <p:nvSpPr>
          <p:cNvPr id="3" name="İçerik Yer Tutucusu 2"/>
          <p:cNvSpPr>
            <a:spLocks noGrp="1"/>
          </p:cNvSpPr>
          <p:nvPr>
            <p:ph idx="1"/>
          </p:nvPr>
        </p:nvSpPr>
        <p:spPr/>
        <p:txBody>
          <a:bodyPr/>
          <a:lstStyle/>
          <a:p>
            <a:pPr lvl="0"/>
            <a:r>
              <a:rPr lang="en-GB" sz="2400" dirty="0">
                <a:solidFill>
                  <a:prstClr val="black"/>
                </a:solidFill>
                <a:latin typeface="Cambria" panose="02040503050406030204" pitchFamily="18" charset="0"/>
              </a:rPr>
              <a:t>Where </a:t>
            </a:r>
            <a:r>
              <a:rPr lang="tr-TR" sz="2400" dirty="0">
                <a:solidFill>
                  <a:prstClr val="black"/>
                </a:solidFill>
                <a:latin typeface="Cambria" panose="02040503050406030204" pitchFamily="18" charset="0"/>
              </a:rPr>
              <a:t>;</a:t>
            </a:r>
          </a:p>
          <a:p>
            <a:pPr lvl="1">
              <a:buClr>
                <a:srgbClr val="F96A1B"/>
              </a:buClr>
            </a:pPr>
            <a:r>
              <a:rPr lang="en-GB" sz="2400" b="1" dirty="0">
                <a:solidFill>
                  <a:prstClr val="black"/>
                </a:solidFill>
                <a:latin typeface="Cambria" panose="02040503050406030204" pitchFamily="18" charset="0"/>
              </a:rPr>
              <a:t>P</a:t>
            </a:r>
            <a:r>
              <a:rPr lang="en-GB" sz="2400" dirty="0">
                <a:solidFill>
                  <a:prstClr val="black"/>
                </a:solidFill>
                <a:latin typeface="Cambria" panose="02040503050406030204" pitchFamily="18" charset="0"/>
              </a:rPr>
              <a:t> is pressure defined as force per unit area and measured in Newtons per square metres (N/m²  which is equivalent to Pascal Pa).</a:t>
            </a:r>
          </a:p>
          <a:p>
            <a:pPr lvl="1">
              <a:buClr>
                <a:srgbClr val="F96A1B"/>
              </a:buClr>
            </a:pPr>
            <a:endParaRPr lang="tr-TR" sz="2400" dirty="0">
              <a:solidFill>
                <a:prstClr val="black"/>
              </a:solidFill>
              <a:latin typeface="Cambria" panose="02040503050406030204" pitchFamily="18" charset="0"/>
            </a:endParaRPr>
          </a:p>
          <a:p>
            <a:pPr lvl="1">
              <a:buClr>
                <a:srgbClr val="F96A1B"/>
              </a:buClr>
            </a:pPr>
            <a:r>
              <a:rPr lang="tr-TR" sz="2400" b="1" dirty="0">
                <a:solidFill>
                  <a:prstClr val="black"/>
                </a:solidFill>
                <a:latin typeface="Cambria" panose="02040503050406030204" pitchFamily="18" charset="0"/>
              </a:rPr>
              <a:t>F</a:t>
            </a:r>
            <a:r>
              <a:rPr lang="tr-TR" sz="2400" dirty="0">
                <a:solidFill>
                  <a:prstClr val="black"/>
                </a:solidFill>
                <a:latin typeface="Cambria" panose="02040503050406030204" pitchFamily="18" charset="0"/>
              </a:rPr>
              <a:t> </a:t>
            </a:r>
            <a:r>
              <a:rPr lang="en-GB" sz="2400" dirty="0">
                <a:solidFill>
                  <a:prstClr val="black"/>
                </a:solidFill>
                <a:latin typeface="Cambria" panose="02040503050406030204" pitchFamily="18" charset="0"/>
              </a:rPr>
              <a:t>is the applied force in Newtons (N)</a:t>
            </a:r>
          </a:p>
          <a:p>
            <a:pPr lvl="1">
              <a:buClr>
                <a:srgbClr val="F96A1B"/>
              </a:buClr>
            </a:pPr>
            <a:endParaRPr lang="en-GB" sz="2400" dirty="0">
              <a:solidFill>
                <a:prstClr val="black"/>
              </a:solidFill>
              <a:latin typeface="Cambria" panose="02040503050406030204" pitchFamily="18" charset="0"/>
            </a:endParaRPr>
          </a:p>
          <a:p>
            <a:pPr lvl="1">
              <a:buClr>
                <a:srgbClr val="F96A1B"/>
              </a:buClr>
            </a:pPr>
            <a:r>
              <a:rPr lang="en-GB" sz="2400" b="1" dirty="0">
                <a:solidFill>
                  <a:prstClr val="black"/>
                </a:solidFill>
                <a:latin typeface="Cambria" panose="02040503050406030204" pitchFamily="18" charset="0"/>
              </a:rPr>
              <a:t>A</a:t>
            </a:r>
            <a:r>
              <a:rPr lang="en-GB" sz="2400" dirty="0">
                <a:solidFill>
                  <a:prstClr val="black"/>
                </a:solidFill>
                <a:latin typeface="Cambria" panose="02040503050406030204" pitchFamily="18" charset="0"/>
              </a:rPr>
              <a:t> is the area in square metres (m² ) over which the force is applied.</a:t>
            </a:r>
            <a:endParaRPr lang="tr-TR" sz="2400" dirty="0">
              <a:solidFill>
                <a:prstClr val="black"/>
              </a:solidFill>
              <a:latin typeface="Cambria" panose="02040503050406030204" pitchFamily="18" charset="0"/>
            </a:endParaRPr>
          </a:p>
          <a:p>
            <a:endParaRPr lang="en-GB" dirty="0"/>
          </a:p>
        </p:txBody>
      </p:sp>
      <p:sp>
        <p:nvSpPr>
          <p:cNvPr id="4" name="Veri Yer Tutucusu 3"/>
          <p:cNvSpPr>
            <a:spLocks noGrp="1"/>
          </p:cNvSpPr>
          <p:nvPr>
            <p:ph type="dt" sz="half" idx="10"/>
          </p:nvPr>
        </p:nvSpPr>
        <p:spPr/>
        <p:txBody>
          <a:bodyPr/>
          <a:lstStyle/>
          <a:p>
            <a:fld id="{99EB9383-CECC-4A2D-990C-1DC805E89D47}" type="datetime1">
              <a:rPr lang="en-GB" smtClean="0"/>
              <a:t>17/04/2019</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337915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solidFill>
            <a:schemeClr val="accent2"/>
          </a:solidFill>
        </p:spPr>
        <p:txBody>
          <a:bodyPr>
            <a:normAutofit fontScale="90000"/>
          </a:bodyPr>
          <a:lstStyle/>
          <a:p>
            <a:r>
              <a:rPr lang="tr-TR" sz="4000" dirty="0">
                <a:solidFill>
                  <a:prstClr val="white"/>
                </a:solidFill>
                <a:latin typeface="Cambria" panose="02040503050406030204" pitchFamily="18" charset="0"/>
              </a:rPr>
              <a:t>DEMOSTRATING APPLICATION OF PASCAL THEORY [1]</a:t>
            </a:r>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3 İçerik Yer Tutucusu" descr="http://aplusphysics.com/courses/honors/fluids/images/PascalPrinciple.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2"/>
            <a:ext cx="8534400" cy="4648199"/>
          </a:xfrm>
          <a:prstGeom prst="rect">
            <a:avLst/>
          </a:prstGeom>
          <a:noFill/>
          <a:ln>
            <a:noFill/>
          </a:ln>
        </p:spPr>
      </p:pic>
    </p:spTree>
    <p:extLst>
      <p:ext uri="{BB962C8B-B14F-4D97-AF65-F5344CB8AC3E}">
        <p14:creationId xmlns:p14="http://schemas.microsoft.com/office/powerpoint/2010/main" val="120000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520940" cy="914400"/>
          </a:xfrm>
          <a:solidFill>
            <a:schemeClr val="accent2"/>
          </a:solidFill>
        </p:spPr>
        <p:txBody>
          <a:bodyPr>
            <a:noAutofit/>
          </a:bodyPr>
          <a:lstStyle/>
          <a:p>
            <a:r>
              <a:rPr lang="tr-TR" dirty="0">
                <a:solidFill>
                  <a:prstClr val="white"/>
                </a:solidFill>
                <a:latin typeface="Cambria" panose="02040503050406030204" pitchFamily="18" charset="0"/>
              </a:rPr>
              <a:t>DEMOSTRATING APPLICATION OF PASCAL THEORY</a:t>
            </a:r>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Dikdörtgen 5"/>
          <p:cNvSpPr/>
          <p:nvPr/>
        </p:nvSpPr>
        <p:spPr>
          <a:xfrm>
            <a:off x="685800" y="990600"/>
            <a:ext cx="7543800" cy="3970318"/>
          </a:xfrm>
          <a:prstGeom prst="rect">
            <a:avLst/>
          </a:prstGeom>
        </p:spPr>
        <p:txBody>
          <a:bodyPr wrap="square">
            <a:spAutoFit/>
          </a:bodyPr>
          <a:lstStyle/>
          <a:p>
            <a:pPr lvl="0"/>
            <a:r>
              <a:rPr lang="en-GB" dirty="0">
                <a:solidFill>
                  <a:prstClr val="black"/>
                </a:solidFill>
                <a:latin typeface="Cambria" panose="02040503050406030204" pitchFamily="18" charset="0"/>
              </a:rPr>
              <a:t>The above pictorial presentation shows application of the Pascal Theory where  a small force of F</a:t>
            </a:r>
            <a:r>
              <a:rPr lang="en-GB" baseline="-25000" dirty="0">
                <a:solidFill>
                  <a:prstClr val="black"/>
                </a:solidFill>
                <a:latin typeface="Cambria" panose="02040503050406030204" pitchFamily="18" charset="0"/>
              </a:rPr>
              <a:t>1</a:t>
            </a:r>
            <a:r>
              <a:rPr lang="en-GB" dirty="0">
                <a:solidFill>
                  <a:prstClr val="black"/>
                </a:solidFill>
                <a:latin typeface="Cambria" panose="02040503050406030204" pitchFamily="18" charset="0"/>
              </a:rPr>
              <a:t> is applied on a confined fluid over an area of A</a:t>
            </a:r>
            <a:r>
              <a:rPr lang="en-GB" baseline="-25000" dirty="0">
                <a:solidFill>
                  <a:prstClr val="black"/>
                </a:solidFill>
                <a:latin typeface="Cambria" panose="02040503050406030204" pitchFamily="18" charset="0"/>
              </a:rPr>
              <a:t>1</a:t>
            </a:r>
            <a:r>
              <a:rPr lang="en-GB" dirty="0">
                <a:solidFill>
                  <a:prstClr val="black"/>
                </a:solidFill>
                <a:latin typeface="Cambria" panose="02040503050406030204" pitchFamily="18" charset="0"/>
              </a:rPr>
              <a:t>, but the pressure created on the fluid can be used to obtain large force of magnitude F</a:t>
            </a:r>
            <a:r>
              <a:rPr lang="en-GB" baseline="-25000" dirty="0">
                <a:solidFill>
                  <a:prstClr val="black"/>
                </a:solidFill>
                <a:latin typeface="Cambria" panose="02040503050406030204" pitchFamily="18" charset="0"/>
              </a:rPr>
              <a:t>2</a:t>
            </a:r>
            <a:r>
              <a:rPr lang="en-GB" dirty="0">
                <a:solidFill>
                  <a:prstClr val="black"/>
                </a:solidFill>
                <a:latin typeface="Cambria" panose="02040503050406030204" pitchFamily="18" charset="0"/>
              </a:rPr>
              <a:t> if the fluid is allowed to act on a large area, A</a:t>
            </a:r>
            <a:r>
              <a:rPr lang="en-GB" baseline="-25000" dirty="0">
                <a:solidFill>
                  <a:prstClr val="black"/>
                </a:solidFill>
                <a:latin typeface="Cambria" panose="02040503050406030204" pitchFamily="18" charset="0"/>
              </a:rPr>
              <a:t>2</a:t>
            </a:r>
            <a:r>
              <a:rPr lang="en-GB" dirty="0">
                <a:solidFill>
                  <a:prstClr val="black"/>
                </a:solidFill>
                <a:latin typeface="Cambria" panose="02040503050406030204" pitchFamily="18" charset="0"/>
              </a:rPr>
              <a:t>.</a:t>
            </a:r>
            <a:endParaRPr lang="tr-TR" dirty="0">
              <a:solidFill>
                <a:prstClr val="black"/>
              </a:solidFill>
              <a:latin typeface="Cambria" panose="02040503050406030204" pitchFamily="18" charset="0"/>
            </a:endParaRPr>
          </a:p>
          <a:p>
            <a:pPr lvl="0"/>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Here </a:t>
            </a:r>
            <a:r>
              <a:rPr lang="tr-TR" dirty="0">
                <a:solidFill>
                  <a:prstClr val="black"/>
                </a:solidFill>
                <a:latin typeface="Cambria" panose="02040503050406030204" pitchFamily="18" charset="0"/>
              </a:rPr>
              <a:t>,</a:t>
            </a:r>
            <a:r>
              <a:rPr lang="en-GB" dirty="0">
                <a:solidFill>
                  <a:prstClr val="black"/>
                </a:solidFill>
                <a:latin typeface="Cambria" panose="02040503050406030204" pitchFamily="18" charset="0"/>
              </a:rPr>
              <a:t>we can see that the hydraulic system can be used to multiply force in the sense that a small force can be applied over a small area (for instance a hydraulic hose), but by making use of the Pascal Theory, the pressure created by the small force within the liquid can be exposed over a relatively large area (for instance  on a piston of a hydraulic  cylinder) and thus resulting in a very large force</a:t>
            </a:r>
            <a:r>
              <a:rPr lang="tr-TR" dirty="0">
                <a:solidFill>
                  <a:prstClr val="black"/>
                </a:solidFill>
                <a:latin typeface="Cambria" panose="02040503050406030204" pitchFamily="18" charset="0"/>
              </a:rPr>
              <a:t>.</a:t>
            </a:r>
          </a:p>
          <a:p>
            <a:pPr lvl="0"/>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In this context, the concept can be termed as a mechanical advantage of the hydraulic system.</a:t>
            </a:r>
          </a:p>
        </p:txBody>
      </p:sp>
    </p:spTree>
    <p:extLst>
      <p:ext uri="{BB962C8B-B14F-4D97-AF65-F5344CB8AC3E}">
        <p14:creationId xmlns:p14="http://schemas.microsoft.com/office/powerpoint/2010/main" val="3664364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762000"/>
          </a:xfrm>
          <a:solidFill>
            <a:schemeClr val="accent2"/>
          </a:solidFill>
        </p:spPr>
        <p:txBody>
          <a:bodyPr/>
          <a:lstStyle/>
          <a:p>
            <a:r>
              <a:rPr lang="tr-TR" sz="3200" dirty="0">
                <a:solidFill>
                  <a:prstClr val="white"/>
                </a:solidFill>
                <a:latin typeface="Cambria" panose="02040503050406030204" pitchFamily="18" charset="0"/>
              </a:rPr>
              <a:t>2.INCOMPRESSIBILITY OF LIQUID</a:t>
            </a:r>
            <a:endParaRPr lang="en-GB" sz="3200"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Dikdörtgen 5"/>
          <p:cNvSpPr/>
          <p:nvPr/>
        </p:nvSpPr>
        <p:spPr>
          <a:xfrm>
            <a:off x="1009650" y="990600"/>
            <a:ext cx="7410438" cy="3970318"/>
          </a:xfrm>
          <a:prstGeom prst="rect">
            <a:avLst/>
          </a:prstGeom>
        </p:spPr>
        <p:txBody>
          <a:bodyPr wrap="square">
            <a:spAutoFit/>
          </a:bodyPr>
          <a:lstStyle/>
          <a:p>
            <a:pPr lvl="0"/>
            <a:r>
              <a:rPr lang="en-GB" dirty="0">
                <a:solidFill>
                  <a:prstClr val="black"/>
                </a:solidFill>
                <a:latin typeface="Cambria" panose="02040503050406030204" pitchFamily="18" charset="0"/>
              </a:rPr>
              <a:t>Another factor that enables fluid power systems to demonstrate wonders in today’s sophisticated industrial applications is their tendency to resist shear forces. We can’t simply cut through a confined fluid. The fluid</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will tend to move (thereby pushing anything along its way</a:t>
            </a:r>
            <a:r>
              <a:rPr lang="tr-TR" dirty="0">
                <a:solidFill>
                  <a:prstClr val="black"/>
                </a:solidFill>
                <a:latin typeface="Cambria" panose="02040503050406030204" pitchFamily="18" charset="0"/>
              </a:rPr>
              <a:t>)</a:t>
            </a:r>
            <a:r>
              <a:rPr lang="en-GB" dirty="0">
                <a:solidFill>
                  <a:prstClr val="black"/>
                </a:solidFill>
                <a:latin typeface="Cambria" panose="02040503050406030204" pitchFamily="18" charset="0"/>
              </a:rPr>
              <a:t> as far as its compressibility allows it.</a:t>
            </a:r>
          </a:p>
          <a:p>
            <a:pPr lvl="0"/>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This is particularly the case in Hydraulics</a:t>
            </a:r>
            <a:r>
              <a:rPr lang="tr-TR" dirty="0">
                <a:solidFill>
                  <a:prstClr val="black"/>
                </a:solidFill>
                <a:latin typeface="Cambria" panose="02040503050406030204" pitchFamily="18" charset="0"/>
              </a:rPr>
              <a:t>,</a:t>
            </a:r>
            <a:r>
              <a:rPr lang="en-GB" dirty="0">
                <a:solidFill>
                  <a:prstClr val="black"/>
                </a:solidFill>
                <a:latin typeface="Cambria" panose="02040503050406030204" pitchFamily="18" charset="0"/>
              </a:rPr>
              <a:t> where the liquid used (hydraulic oil) generally shows negligible change in its density and hence considered incompressible.</a:t>
            </a:r>
          </a:p>
          <a:p>
            <a:pPr lvl="0"/>
            <a:r>
              <a:rPr lang="en-GB" dirty="0">
                <a:solidFill>
                  <a:prstClr val="black"/>
                </a:solidFill>
                <a:latin typeface="Cambria" panose="02040503050406030204" pitchFamily="18" charset="0"/>
              </a:rPr>
              <a:t> </a:t>
            </a:r>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In other words, we can apply high pressures on Hydraulic systems </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between 100 and 350 Bars</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which can result in higher forces necessary for lifting, lowering, compacting, forming or pushing applications without  affecting the force transmitting medium (hydraulic oil) in the system.</a:t>
            </a:r>
          </a:p>
        </p:txBody>
      </p:sp>
    </p:spTree>
    <p:extLst>
      <p:ext uri="{BB962C8B-B14F-4D97-AF65-F5344CB8AC3E}">
        <p14:creationId xmlns:p14="http://schemas.microsoft.com/office/powerpoint/2010/main" val="7245777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734868"/>
          </a:xfrm>
          <a:solidFill>
            <a:schemeClr val="accent2"/>
          </a:solidFill>
        </p:spPr>
        <p:txBody>
          <a:bodyPr/>
          <a:lstStyle/>
          <a:p>
            <a:r>
              <a:rPr lang="tr-TR" sz="3600" dirty="0">
                <a:solidFill>
                  <a:prstClr val="white"/>
                </a:solidFill>
                <a:latin typeface="Cambria" panose="02040503050406030204" pitchFamily="18" charset="0"/>
              </a:rPr>
              <a:t>2.INCOMPRESSIBILITY OF LIQUID</a:t>
            </a:r>
            <a:endParaRPr lang="en-GB" sz="3600"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Dikdörtgen 5"/>
          <p:cNvSpPr/>
          <p:nvPr/>
        </p:nvSpPr>
        <p:spPr>
          <a:xfrm>
            <a:off x="1066800" y="1443840"/>
            <a:ext cx="7837158" cy="2862322"/>
          </a:xfrm>
          <a:prstGeom prst="rect">
            <a:avLst/>
          </a:prstGeom>
        </p:spPr>
        <p:txBody>
          <a:bodyPr wrap="square">
            <a:spAutoFit/>
          </a:bodyPr>
          <a:lstStyle/>
          <a:p>
            <a:pPr lvl="0"/>
            <a:r>
              <a:rPr lang="en-GB" dirty="0">
                <a:solidFill>
                  <a:prstClr val="black"/>
                </a:solidFill>
                <a:latin typeface="Cambria" panose="02040503050406030204" pitchFamily="18" charset="0"/>
              </a:rPr>
              <a:t>On the other hand, Pneumatic systems have limited pressure ranges</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around 2 to 8 Bar</a:t>
            </a:r>
            <a:r>
              <a:rPr lang="tr-TR" dirty="0">
                <a:solidFill>
                  <a:prstClr val="black"/>
                </a:solidFill>
                <a:latin typeface="Cambria" panose="02040503050406030204" pitchFamily="18" charset="0"/>
              </a:rPr>
              <a:t>)</a:t>
            </a:r>
            <a:r>
              <a:rPr lang="en-GB" dirty="0">
                <a:solidFill>
                  <a:prstClr val="black"/>
                </a:solidFill>
                <a:latin typeface="Cambria" panose="02040503050406030204" pitchFamily="18" charset="0"/>
              </a:rPr>
              <a:t>. This is due to the fact that air is compressible, therefore only applications involving relatively lower pressure</a:t>
            </a:r>
            <a:r>
              <a:rPr lang="tr-TR" dirty="0">
                <a:solidFill>
                  <a:prstClr val="black"/>
                </a:solidFill>
                <a:latin typeface="Cambria" panose="02040503050406030204" pitchFamily="18" charset="0"/>
              </a:rPr>
              <a:t>s</a:t>
            </a:r>
            <a:r>
              <a:rPr lang="en-GB" dirty="0">
                <a:solidFill>
                  <a:prstClr val="black"/>
                </a:solidFill>
                <a:latin typeface="Cambria" panose="02040503050406030204" pitchFamily="18" charset="0"/>
              </a:rPr>
              <a:t> can be handled nicely with Pneumatic systems. </a:t>
            </a:r>
            <a:endParaRPr lang="tr-TR" dirty="0">
              <a:solidFill>
                <a:prstClr val="black"/>
              </a:solidFill>
              <a:latin typeface="Cambria" panose="02040503050406030204" pitchFamily="18" charset="0"/>
            </a:endParaRPr>
          </a:p>
          <a:p>
            <a:pPr lvl="0"/>
            <a:endParaRPr lang="en-GB"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But pneumatic systems have the advantage of </a:t>
            </a:r>
            <a:r>
              <a:rPr lang="en-US" dirty="0">
                <a:solidFill>
                  <a:prstClr val="black"/>
                </a:solidFill>
                <a:latin typeface="Cambria" panose="02040503050406030204" pitchFamily="18" charset="0"/>
              </a:rPr>
              <a:t>having quick responses than their hydraulic counterparts.</a:t>
            </a:r>
          </a:p>
          <a:p>
            <a:pPr lvl="0"/>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Due to their light and simple construction, Pneumatic components are cheaper than hydraulic system components. </a:t>
            </a:r>
          </a:p>
        </p:txBody>
      </p:sp>
    </p:spTree>
    <p:extLst>
      <p:ext uri="{BB962C8B-B14F-4D97-AF65-F5344CB8AC3E}">
        <p14:creationId xmlns:p14="http://schemas.microsoft.com/office/powerpoint/2010/main" val="165157945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34300" cy="685800"/>
          </a:xfrm>
          <a:solidFill>
            <a:schemeClr val="accent2"/>
          </a:solidFill>
        </p:spPr>
        <p:txBody>
          <a:bodyPr/>
          <a:lstStyle/>
          <a:p>
            <a:r>
              <a:rPr lang="tr-TR" dirty="0">
                <a:solidFill>
                  <a:prstClr val="white"/>
                </a:solidFill>
                <a:latin typeface="Cambria" panose="02040503050406030204" pitchFamily="18" charset="0"/>
              </a:rPr>
              <a:t>BASIC HYDRAULIC SYSTEM</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Dikdörtgen 5"/>
          <p:cNvSpPr/>
          <p:nvPr/>
        </p:nvSpPr>
        <p:spPr>
          <a:xfrm>
            <a:off x="402088" y="1295400"/>
            <a:ext cx="8208512" cy="2516073"/>
          </a:xfrm>
          <a:prstGeom prst="rect">
            <a:avLst/>
          </a:prstGeom>
        </p:spPr>
        <p:txBody>
          <a:bodyPr wrap="square">
            <a:spAutoFit/>
          </a:bodyPr>
          <a:lstStyle/>
          <a:p>
            <a:pPr marL="342900" lvl="0" indent="-342900">
              <a:spcBef>
                <a:spcPts val="800"/>
              </a:spcBef>
            </a:pPr>
            <a:r>
              <a:rPr lang="en-GB" sz="2700" dirty="0">
                <a:solidFill>
                  <a:prstClr val="black"/>
                </a:solidFill>
                <a:latin typeface="Cambria" panose="02040503050406030204" pitchFamily="18" charset="0"/>
              </a:rPr>
              <a:t>Generally speaking, a basic hydraulic system consists of the following components:</a:t>
            </a:r>
          </a:p>
          <a:p>
            <a:pPr marL="173736" lvl="1" indent="-173736">
              <a:spcBef>
                <a:spcPts val="300"/>
              </a:spcBef>
              <a:buClr>
                <a:srgbClr val="F96A1B"/>
              </a:buClr>
              <a:buFont typeface="Wingdings" pitchFamily="2" charset="2"/>
              <a:buChar char="§"/>
            </a:pPr>
            <a:r>
              <a:rPr lang="en-GB" sz="2400" dirty="0">
                <a:solidFill>
                  <a:prstClr val="black"/>
                </a:solidFill>
                <a:latin typeface="Cambria" panose="02040503050406030204" pitchFamily="18" charset="0"/>
              </a:rPr>
              <a:t> Hydraulic pump</a:t>
            </a:r>
          </a:p>
          <a:p>
            <a:pPr marL="173736" lvl="1" indent="-173736">
              <a:spcBef>
                <a:spcPts val="300"/>
              </a:spcBef>
              <a:buClr>
                <a:srgbClr val="F96A1B"/>
              </a:buClr>
              <a:buFont typeface="Wingdings" pitchFamily="2" charset="2"/>
              <a:buChar char="§"/>
            </a:pPr>
            <a:r>
              <a:rPr lang="en-GB" sz="2400" dirty="0">
                <a:solidFill>
                  <a:prstClr val="black"/>
                </a:solidFill>
                <a:latin typeface="Cambria" panose="02040503050406030204" pitchFamily="18" charset="0"/>
              </a:rPr>
              <a:t>Pressure relief valve to protect the system against extreme pressures</a:t>
            </a:r>
          </a:p>
          <a:p>
            <a:pPr marL="173736" lvl="1" indent="-173736">
              <a:spcBef>
                <a:spcPts val="300"/>
              </a:spcBef>
              <a:buClr>
                <a:srgbClr val="F96A1B"/>
              </a:buClr>
              <a:buFont typeface="Wingdings" pitchFamily="2" charset="2"/>
              <a:buChar char="§"/>
            </a:pPr>
            <a:r>
              <a:rPr lang="en-GB" sz="2400" dirty="0">
                <a:solidFill>
                  <a:prstClr val="black"/>
                </a:solidFill>
                <a:latin typeface="Cambria" panose="02040503050406030204" pitchFamily="18" charset="0"/>
              </a:rPr>
              <a:t> Prime mover to drive the pump </a:t>
            </a:r>
          </a:p>
        </p:txBody>
      </p:sp>
    </p:spTree>
    <p:extLst>
      <p:ext uri="{BB962C8B-B14F-4D97-AF65-F5344CB8AC3E}">
        <p14:creationId xmlns:p14="http://schemas.microsoft.com/office/powerpoint/2010/main" val="348525331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lvl="1">
              <a:buClr>
                <a:srgbClr val="F96A1B"/>
              </a:buClr>
            </a:pPr>
            <a:r>
              <a:rPr lang="en-GB" sz="2400" dirty="0">
                <a:solidFill>
                  <a:prstClr val="black"/>
                </a:solidFill>
                <a:latin typeface="Cambria" panose="02040503050406030204" pitchFamily="18" charset="0"/>
              </a:rPr>
              <a:t>Control valve to route the oil to the actuators</a:t>
            </a:r>
          </a:p>
          <a:p>
            <a:pPr lvl="1">
              <a:buClr>
                <a:srgbClr val="F96A1B"/>
              </a:buClr>
            </a:pPr>
            <a:r>
              <a:rPr lang="en-GB" sz="2400" dirty="0">
                <a:solidFill>
                  <a:prstClr val="black"/>
                </a:solidFill>
                <a:latin typeface="Cambria" panose="02040503050406030204" pitchFamily="18" charset="0"/>
              </a:rPr>
              <a:t>Actuators (users) that use fluid pressure to do mechanical works</a:t>
            </a:r>
          </a:p>
          <a:p>
            <a:pPr lvl="1">
              <a:buClr>
                <a:srgbClr val="F96A1B"/>
              </a:buClr>
            </a:pPr>
            <a:r>
              <a:rPr lang="en-GB" sz="2400" dirty="0">
                <a:solidFill>
                  <a:prstClr val="black"/>
                </a:solidFill>
                <a:latin typeface="Cambria" panose="02040503050406030204" pitchFamily="18" charset="0"/>
              </a:rPr>
              <a:t>Hydraulic tank to store the fluid</a:t>
            </a:r>
          </a:p>
          <a:p>
            <a:pPr lvl="1">
              <a:buClr>
                <a:srgbClr val="F96A1B"/>
              </a:buClr>
            </a:pPr>
            <a:r>
              <a:rPr lang="en-GB" sz="2400" dirty="0">
                <a:solidFill>
                  <a:prstClr val="black"/>
                </a:solidFill>
                <a:latin typeface="Cambria" panose="02040503050406030204" pitchFamily="18" charset="0"/>
              </a:rPr>
              <a:t>Fittings and Hoses to help conveying the fluid to required points.</a:t>
            </a:r>
          </a:p>
          <a:p>
            <a:endParaRPr lang="en-GB" dirty="0"/>
          </a:p>
        </p:txBody>
      </p:sp>
      <p:sp>
        <p:nvSpPr>
          <p:cNvPr id="4" name="Veri Yer Tutucusu 3"/>
          <p:cNvSpPr>
            <a:spLocks noGrp="1"/>
          </p:cNvSpPr>
          <p:nvPr>
            <p:ph type="dt" sz="half" idx="10"/>
          </p:nvPr>
        </p:nvSpPr>
        <p:spPr/>
        <p:txBody>
          <a:bodyPr/>
          <a:lstStyle/>
          <a:p>
            <a:fld id="{99EB9383-CECC-4A2D-990C-1DC805E89D47}" type="datetime1">
              <a:rPr lang="en-GB" smtClean="0"/>
              <a:t>17/04/2019</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04426129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701040"/>
          </a:xfrm>
          <a:solidFill>
            <a:schemeClr val="accent2"/>
          </a:solidFill>
        </p:spPr>
        <p:txBody>
          <a:bodyPr>
            <a:normAutofit/>
          </a:bodyPr>
          <a:lstStyle/>
          <a:p>
            <a:r>
              <a:rPr lang="tr-TR" sz="3200" dirty="0">
                <a:solidFill>
                  <a:prstClr val="white"/>
                </a:solidFill>
                <a:latin typeface="Cambria" panose="02040503050406030204" pitchFamily="18" charset="0"/>
              </a:rPr>
              <a:t>EXAMPLE OF A HYDRAULIC SYSTEM[2]</a:t>
            </a:r>
            <a:endParaRPr lang="en-GB" sz="3200"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2" descr="http://www.fluidpowersafety.com/images/stored_energy.gif"/>
          <p:cNvPicPr>
            <a:picLocks noChangeAspect="1" noChangeArrowheads="1"/>
          </p:cNvPicPr>
          <p:nvPr/>
        </p:nvPicPr>
        <p:blipFill>
          <a:blip r:embed="rId2" cstate="print"/>
          <a:srcRect/>
          <a:stretch>
            <a:fillRect/>
          </a:stretch>
        </p:blipFill>
        <p:spPr bwMode="auto">
          <a:xfrm>
            <a:off x="1676400" y="1100628"/>
            <a:ext cx="5410200" cy="3527740"/>
          </a:xfrm>
          <a:prstGeom prst="rect">
            <a:avLst/>
          </a:prstGeom>
          <a:noFill/>
        </p:spPr>
      </p:pic>
    </p:spTree>
    <p:extLst>
      <p:ext uri="{BB962C8B-B14F-4D97-AF65-F5344CB8AC3E}">
        <p14:creationId xmlns:p14="http://schemas.microsoft.com/office/powerpoint/2010/main" val="10507367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152400"/>
            <a:ext cx="7520940" cy="548640"/>
          </a:xfrm>
          <a:solidFill>
            <a:schemeClr val="accent2"/>
          </a:solidFill>
        </p:spPr>
        <p:txBody>
          <a:bodyPr/>
          <a:lstStyle/>
          <a:p>
            <a:r>
              <a:rPr lang="en-GB" dirty="0">
                <a:latin typeface="Cambria" panose="02040503050406030204" pitchFamily="18" charset="0"/>
              </a:rPr>
              <a:t>COURSE CONTENTS</a:t>
            </a:r>
          </a:p>
        </p:txBody>
      </p:sp>
      <p:sp>
        <p:nvSpPr>
          <p:cNvPr id="4" name="Date Placeholder 3"/>
          <p:cNvSpPr>
            <a:spLocks noGrp="1"/>
          </p:cNvSpPr>
          <p:nvPr>
            <p:ph type="dt" sz="half" idx="10"/>
          </p:nvPr>
        </p:nvSpPr>
        <p:spPr/>
        <p:txBody>
          <a:bodyPr/>
          <a:lstStyle/>
          <a:p>
            <a:fld id="{FDA5A7CB-E2BB-4A68-97A1-F736D4A8BF0E}" type="datetime1">
              <a:rPr lang="en-GB" smtClean="0"/>
              <a:t>17/04/2019</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a:p>
        </p:txBody>
      </p:sp>
      <p:sp>
        <p:nvSpPr>
          <p:cNvPr id="7" name="Dikdörtgen 6"/>
          <p:cNvSpPr/>
          <p:nvPr/>
        </p:nvSpPr>
        <p:spPr>
          <a:xfrm>
            <a:off x="609600" y="838200"/>
            <a:ext cx="8153400" cy="3323987"/>
          </a:xfrm>
          <a:prstGeom prst="rect">
            <a:avLst/>
          </a:prstGeom>
        </p:spPr>
        <p:txBody>
          <a:bodyPr wrap="square">
            <a:spAutoFit/>
          </a:bodyPr>
          <a:lstStyle/>
          <a:p>
            <a:r>
              <a:rPr lang="en-GB" sz="2400" dirty="0">
                <a:latin typeface="Cambria" panose="02040503050406030204" pitchFamily="18" charset="0"/>
              </a:rPr>
              <a:t>In this course, the following topics will be covered:</a:t>
            </a:r>
          </a:p>
          <a:p>
            <a:r>
              <a:rPr lang="en-GB" sz="2400" dirty="0">
                <a:solidFill>
                  <a:srgbClr val="FFC000"/>
                </a:solidFill>
                <a:latin typeface="Cambria" panose="02040503050406030204" pitchFamily="18" charset="0"/>
              </a:rPr>
              <a:t>1. Orientation</a:t>
            </a:r>
          </a:p>
          <a:p>
            <a:pPr lvl="1"/>
            <a:r>
              <a:rPr lang="en-GB" sz="2400" dirty="0">
                <a:latin typeface="Cambria" panose="02040503050406030204" pitchFamily="18" charset="0"/>
              </a:rPr>
              <a:t>-Introduction to  fluid power</a:t>
            </a:r>
          </a:p>
          <a:p>
            <a:pPr lvl="1"/>
            <a:r>
              <a:rPr lang="en-GB" sz="2400" dirty="0">
                <a:latin typeface="Cambria" panose="02040503050406030204" pitchFamily="18" charset="0"/>
              </a:rPr>
              <a:t>-Hydraulic  systems</a:t>
            </a:r>
          </a:p>
          <a:p>
            <a:pPr lvl="1"/>
            <a:r>
              <a:rPr lang="en-GB" sz="2400" dirty="0">
                <a:latin typeface="Cambria" panose="02040503050406030204" pitchFamily="18" charset="0"/>
              </a:rPr>
              <a:t>-Pneumatic systems</a:t>
            </a:r>
          </a:p>
          <a:p>
            <a:pPr lvl="1"/>
            <a:r>
              <a:rPr lang="en-GB" sz="2400" dirty="0">
                <a:latin typeface="Cambria" panose="02040503050406030204" pitchFamily="18" charset="0"/>
              </a:rPr>
              <a:t>-Types of power transmission systems</a:t>
            </a:r>
          </a:p>
          <a:p>
            <a:pPr lvl="1"/>
            <a:r>
              <a:rPr lang="en-GB" sz="2400" dirty="0">
                <a:latin typeface="Cambria" panose="02040503050406030204" pitchFamily="18" charset="0"/>
              </a:rPr>
              <a:t>-Advantages of fluid power systems over others</a:t>
            </a:r>
          </a:p>
          <a:p>
            <a:pPr lvl="1"/>
            <a:r>
              <a:rPr lang="en-GB" sz="2400" dirty="0">
                <a:latin typeface="Cambria" panose="02040503050406030204" pitchFamily="18" charset="0"/>
              </a:rPr>
              <a:t>-Applications of fluid power systems </a:t>
            </a:r>
          </a:p>
          <a:p>
            <a:pPr lvl="1"/>
            <a:endParaRPr lang="en-GB" dirty="0">
              <a:latin typeface="Cambria" panose="02040503050406030204" pitchFamily="18" charset="0"/>
            </a:endParaRPr>
          </a:p>
        </p:txBody>
      </p:sp>
    </p:spTree>
    <p:extLst>
      <p:ext uri="{BB962C8B-B14F-4D97-AF65-F5344CB8AC3E}">
        <p14:creationId xmlns:p14="http://schemas.microsoft.com/office/powerpoint/2010/main" val="38778759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normAutofit fontScale="90000"/>
          </a:bodyPr>
          <a:lstStyle/>
          <a:p>
            <a:r>
              <a:rPr lang="tr-TR" dirty="0">
                <a:solidFill>
                  <a:schemeClr val="bg1"/>
                </a:solidFill>
                <a:latin typeface="Cambria" panose="02040503050406030204" pitchFamily="18" charset="0"/>
              </a:rPr>
              <a:t>HYDRAULIC SYSTEM WITH TWO ACTUATORS [3]</a:t>
            </a:r>
          </a:p>
        </p:txBody>
      </p:sp>
      <p:pic>
        <p:nvPicPr>
          <p:cNvPr id="4" name="3 İçerik Yer Tutucusu" descr="http://flowproductsinternational.com/images/f_i_v_3.gif"/>
          <p:cNvPicPr>
            <a:picLocks noGrp="1"/>
          </p:cNvPicPr>
          <p:nvPr>
            <p:ph idx="1"/>
          </p:nvPr>
        </p:nvPicPr>
        <p:blipFill>
          <a:blip r:embed="rId2" cstate="print"/>
          <a:stretch>
            <a:fillRect/>
          </a:stretch>
        </p:blipFill>
        <p:spPr bwMode="auto">
          <a:xfrm>
            <a:off x="2267744" y="1999134"/>
            <a:ext cx="4415394" cy="3579812"/>
          </a:xfrm>
          <a:prstGeom prst="rect">
            <a:avLst/>
          </a:prstGeom>
          <a:noFill/>
          <a:ln w="9525">
            <a:noFill/>
            <a:miter lim="800000"/>
            <a:headEnd/>
            <a:tailEnd/>
          </a:ln>
        </p:spPr>
      </p:pic>
      <p:sp>
        <p:nvSpPr>
          <p:cNvPr id="1026" name="Text Box 2"/>
          <p:cNvSpPr txBox="1">
            <a:spLocks noChangeArrowheads="1"/>
          </p:cNvSpPr>
          <p:nvPr/>
        </p:nvSpPr>
        <p:spPr bwMode="auto">
          <a:xfrm>
            <a:off x="7292397" y="2564904"/>
            <a:ext cx="762000"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GB" sz="1100" dirty="0">
                <a:solidFill>
                  <a:prstClr val="black"/>
                </a:solidFill>
                <a:cs typeface="Arial" pitchFamily="34" charset="0"/>
              </a:rPr>
              <a:t>Actuators</a:t>
            </a:r>
          </a:p>
          <a:p>
            <a:pPr fontAlgn="base">
              <a:spcBef>
                <a:spcPct val="0"/>
              </a:spcBef>
              <a:spcAft>
                <a:spcPct val="0"/>
              </a:spcAft>
            </a:pPr>
            <a:endParaRPr lang="tr-TR" dirty="0">
              <a:solidFill>
                <a:prstClr val="black"/>
              </a:solidFill>
              <a:latin typeface="Arial" pitchFamily="34" charset="0"/>
              <a:cs typeface="Arial" pitchFamily="34" charset="0"/>
            </a:endParaRPr>
          </a:p>
        </p:txBody>
      </p:sp>
      <p:cxnSp>
        <p:nvCxnSpPr>
          <p:cNvPr id="8" name="7 Düz Ok Bağlayıcısı"/>
          <p:cNvCxnSpPr/>
          <p:nvPr/>
        </p:nvCxnSpPr>
        <p:spPr>
          <a:xfrm>
            <a:off x="6553200" y="2142148"/>
            <a:ext cx="755104" cy="35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Düz Ok Bağlayıcısı"/>
          <p:cNvCxnSpPr/>
          <p:nvPr/>
        </p:nvCxnSpPr>
        <p:spPr>
          <a:xfrm flipV="1">
            <a:off x="6683138" y="2748932"/>
            <a:ext cx="638418" cy="390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flipH="1" flipV="1">
            <a:off x="3491880" y="2564904"/>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Düz Ok Bağlayıcısı"/>
          <p:cNvCxnSpPr/>
          <p:nvPr/>
        </p:nvCxnSpPr>
        <p:spPr>
          <a:xfrm>
            <a:off x="5292080" y="4725144"/>
            <a:ext cx="64807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flipH="1" flipV="1">
            <a:off x="1835696" y="2852936"/>
            <a:ext cx="129614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flipH="1">
            <a:off x="1619672" y="4725144"/>
            <a:ext cx="79208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Düz Ok Bağlayıcısı"/>
          <p:cNvCxnSpPr/>
          <p:nvPr/>
        </p:nvCxnSpPr>
        <p:spPr>
          <a:xfrm flipH="1" flipV="1">
            <a:off x="1331640" y="3861048"/>
            <a:ext cx="230425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Düz Ok Bağlayıcısı"/>
          <p:cNvCxnSpPr/>
          <p:nvPr/>
        </p:nvCxnSpPr>
        <p:spPr>
          <a:xfrm>
            <a:off x="3995936" y="4437112"/>
            <a:ext cx="144016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Düz Ok Bağlayıcısı"/>
          <p:cNvCxnSpPr/>
          <p:nvPr/>
        </p:nvCxnSpPr>
        <p:spPr>
          <a:xfrm>
            <a:off x="3059832" y="5661248"/>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Metin kutusu"/>
          <p:cNvSpPr txBox="1"/>
          <p:nvPr/>
        </p:nvSpPr>
        <p:spPr>
          <a:xfrm>
            <a:off x="6084168" y="4797152"/>
            <a:ext cx="1080120" cy="369332"/>
          </a:xfrm>
          <a:prstGeom prst="rect">
            <a:avLst/>
          </a:prstGeom>
          <a:noFill/>
        </p:spPr>
        <p:txBody>
          <a:bodyPr wrap="square" rtlCol="0">
            <a:spAutoFit/>
          </a:bodyPr>
          <a:lstStyle/>
          <a:p>
            <a:endParaRPr lang="tr-TR" dirty="0">
              <a:solidFill>
                <a:prstClr val="black"/>
              </a:solidFill>
            </a:endParaRPr>
          </a:p>
        </p:txBody>
      </p:sp>
      <p:sp>
        <p:nvSpPr>
          <p:cNvPr id="35" name="34 Metin kutusu"/>
          <p:cNvSpPr txBox="1"/>
          <p:nvPr/>
        </p:nvSpPr>
        <p:spPr>
          <a:xfrm>
            <a:off x="6012160" y="4581128"/>
            <a:ext cx="1512168" cy="369332"/>
          </a:xfrm>
          <a:prstGeom prst="rect">
            <a:avLst/>
          </a:prstGeom>
          <a:noFill/>
        </p:spPr>
        <p:txBody>
          <a:bodyPr wrap="square" rtlCol="0">
            <a:spAutoFit/>
          </a:bodyPr>
          <a:lstStyle/>
          <a:p>
            <a:r>
              <a:rPr lang="en-GB" dirty="0">
                <a:solidFill>
                  <a:prstClr val="black"/>
                </a:solidFill>
              </a:rPr>
              <a:t>Return Filter</a:t>
            </a:r>
          </a:p>
        </p:txBody>
      </p:sp>
      <p:sp>
        <p:nvSpPr>
          <p:cNvPr id="36" name="35 Metin kutusu"/>
          <p:cNvSpPr txBox="1"/>
          <p:nvPr/>
        </p:nvSpPr>
        <p:spPr>
          <a:xfrm>
            <a:off x="2771800" y="2132858"/>
            <a:ext cx="1728192" cy="646331"/>
          </a:xfrm>
          <a:prstGeom prst="rect">
            <a:avLst/>
          </a:prstGeom>
          <a:noFill/>
        </p:spPr>
        <p:txBody>
          <a:bodyPr wrap="square" rtlCol="0">
            <a:spAutoFit/>
          </a:bodyPr>
          <a:lstStyle/>
          <a:p>
            <a:r>
              <a:rPr lang="en-GB" dirty="0">
                <a:solidFill>
                  <a:prstClr val="black"/>
                </a:solidFill>
              </a:rPr>
              <a:t>Directional Control Valve</a:t>
            </a:r>
          </a:p>
        </p:txBody>
      </p:sp>
      <p:sp>
        <p:nvSpPr>
          <p:cNvPr id="37" name="36 Metin kutusu"/>
          <p:cNvSpPr txBox="1"/>
          <p:nvPr/>
        </p:nvSpPr>
        <p:spPr>
          <a:xfrm>
            <a:off x="755576" y="2492898"/>
            <a:ext cx="1728192" cy="646331"/>
          </a:xfrm>
          <a:prstGeom prst="rect">
            <a:avLst/>
          </a:prstGeom>
          <a:noFill/>
        </p:spPr>
        <p:txBody>
          <a:bodyPr wrap="square" rtlCol="0">
            <a:spAutoFit/>
          </a:bodyPr>
          <a:lstStyle/>
          <a:p>
            <a:r>
              <a:rPr lang="en-GB" dirty="0">
                <a:solidFill>
                  <a:prstClr val="black"/>
                </a:solidFill>
              </a:rPr>
              <a:t>Pressure Line Filter</a:t>
            </a:r>
          </a:p>
        </p:txBody>
      </p:sp>
      <p:sp>
        <p:nvSpPr>
          <p:cNvPr id="38" name="37 Metin kutusu"/>
          <p:cNvSpPr txBox="1"/>
          <p:nvPr/>
        </p:nvSpPr>
        <p:spPr>
          <a:xfrm>
            <a:off x="539552" y="3501008"/>
            <a:ext cx="864096" cy="369332"/>
          </a:xfrm>
          <a:prstGeom prst="rect">
            <a:avLst/>
          </a:prstGeom>
          <a:noFill/>
        </p:spPr>
        <p:txBody>
          <a:bodyPr wrap="square" rtlCol="0">
            <a:spAutoFit/>
          </a:bodyPr>
          <a:lstStyle/>
          <a:p>
            <a:r>
              <a:rPr lang="en-GB" dirty="0">
                <a:solidFill>
                  <a:prstClr val="black"/>
                </a:solidFill>
              </a:rPr>
              <a:t>Pump</a:t>
            </a:r>
          </a:p>
        </p:txBody>
      </p:sp>
      <p:sp>
        <p:nvSpPr>
          <p:cNvPr id="39" name="38 Metin kutusu"/>
          <p:cNvSpPr txBox="1"/>
          <p:nvPr/>
        </p:nvSpPr>
        <p:spPr>
          <a:xfrm>
            <a:off x="467544" y="4797152"/>
            <a:ext cx="1656184" cy="369332"/>
          </a:xfrm>
          <a:prstGeom prst="rect">
            <a:avLst/>
          </a:prstGeom>
          <a:noFill/>
        </p:spPr>
        <p:txBody>
          <a:bodyPr wrap="square" rtlCol="0">
            <a:spAutoFit/>
          </a:bodyPr>
          <a:lstStyle/>
          <a:p>
            <a:r>
              <a:rPr lang="en-GB" dirty="0">
                <a:solidFill>
                  <a:prstClr val="black"/>
                </a:solidFill>
              </a:rPr>
              <a:t>Electric Motor</a:t>
            </a:r>
          </a:p>
        </p:txBody>
      </p:sp>
      <p:sp>
        <p:nvSpPr>
          <p:cNvPr id="40" name="39 Metin kutusu"/>
          <p:cNvSpPr txBox="1"/>
          <p:nvPr/>
        </p:nvSpPr>
        <p:spPr>
          <a:xfrm>
            <a:off x="5580112" y="5445224"/>
            <a:ext cx="2232248" cy="369332"/>
          </a:xfrm>
          <a:prstGeom prst="rect">
            <a:avLst/>
          </a:prstGeom>
          <a:noFill/>
        </p:spPr>
        <p:txBody>
          <a:bodyPr wrap="square" rtlCol="0">
            <a:spAutoFit/>
          </a:bodyPr>
          <a:lstStyle/>
          <a:p>
            <a:r>
              <a:rPr lang="en-GB" dirty="0">
                <a:solidFill>
                  <a:prstClr val="black"/>
                </a:solidFill>
              </a:rPr>
              <a:t>Pressure Relief Valve</a:t>
            </a:r>
          </a:p>
        </p:txBody>
      </p:sp>
      <p:sp>
        <p:nvSpPr>
          <p:cNvPr id="41" name="40 Metin kutusu"/>
          <p:cNvSpPr txBox="1"/>
          <p:nvPr/>
        </p:nvSpPr>
        <p:spPr>
          <a:xfrm>
            <a:off x="4067944" y="6237312"/>
            <a:ext cx="1944216" cy="369332"/>
          </a:xfrm>
          <a:prstGeom prst="rect">
            <a:avLst/>
          </a:prstGeom>
          <a:noFill/>
        </p:spPr>
        <p:txBody>
          <a:bodyPr wrap="square" rtlCol="0">
            <a:spAutoFit/>
          </a:bodyPr>
          <a:lstStyle/>
          <a:p>
            <a:r>
              <a:rPr lang="en-GB" dirty="0">
                <a:solidFill>
                  <a:prstClr val="black"/>
                </a:solidFill>
              </a:rPr>
              <a:t>Suction Strainer</a:t>
            </a:r>
          </a:p>
        </p:txBody>
      </p:sp>
    </p:spTree>
    <p:extLst>
      <p:ext uri="{BB962C8B-B14F-4D97-AF65-F5344CB8AC3E}">
        <p14:creationId xmlns:p14="http://schemas.microsoft.com/office/powerpoint/2010/main" val="103184559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820"/>
            <a:ext cx="8229600" cy="908050"/>
          </a:xfrm>
          <a:solidFill>
            <a:schemeClr val="accent2"/>
          </a:solidFill>
        </p:spPr>
        <p:txBody>
          <a:bodyPr>
            <a:normAutofit fontScale="90000"/>
          </a:bodyPr>
          <a:lstStyle/>
          <a:p>
            <a:pPr marL="342900" indent="-342900">
              <a:spcBef>
                <a:spcPct val="20000"/>
              </a:spcBef>
            </a:pPr>
            <a:r>
              <a:rPr lang="tr-TR" sz="2700" dirty="0">
                <a:solidFill>
                  <a:prstClr val="white"/>
                </a:solidFill>
                <a:latin typeface="Cambria" panose="02040503050406030204" pitchFamily="18" charset="0"/>
              </a:rPr>
              <a:t>FUNCTIONS OF COMPONENTS IN A HYDRAULIC SYSTEM</a:t>
            </a:r>
            <a:br>
              <a:rPr lang="en-GB" sz="3200" dirty="0">
                <a:solidFill>
                  <a:prstClr val="white"/>
                </a:solidFill>
                <a:ea typeface="+mn-ea"/>
                <a:cs typeface="+mn-cs"/>
              </a:rPr>
            </a:br>
            <a:endParaRPr lang="en-GB" sz="3100"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Dikdörtgen 5"/>
          <p:cNvSpPr/>
          <p:nvPr/>
        </p:nvSpPr>
        <p:spPr>
          <a:xfrm>
            <a:off x="592576" y="1179512"/>
            <a:ext cx="7827512" cy="3970318"/>
          </a:xfrm>
          <a:prstGeom prst="rect">
            <a:avLst/>
          </a:prstGeom>
        </p:spPr>
        <p:txBody>
          <a:bodyPr wrap="square">
            <a:spAutoFit/>
          </a:bodyPr>
          <a:lstStyle/>
          <a:p>
            <a:pPr lvl="0"/>
            <a:r>
              <a:rPr lang="en-GB" dirty="0">
                <a:solidFill>
                  <a:prstClr val="black"/>
                </a:solidFill>
                <a:latin typeface="Cambria" panose="02040503050406030204" pitchFamily="18" charset="0"/>
              </a:rPr>
              <a:t>Pump is among the most important</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components</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in a hydraulic system. Its function is to create flow of the hydraulic oil to the system.</a:t>
            </a:r>
            <a:endParaRPr lang="tr-TR" dirty="0">
              <a:solidFill>
                <a:prstClr val="black"/>
              </a:solidFill>
              <a:latin typeface="Cambria" panose="02040503050406030204" pitchFamily="18" charset="0"/>
            </a:endParaRPr>
          </a:p>
          <a:p>
            <a:pPr lvl="0"/>
            <a:endParaRPr lang="en-GB"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Prime Mover;  this refers to </a:t>
            </a:r>
            <a:r>
              <a:rPr lang="en-GB" i="1" dirty="0">
                <a:solidFill>
                  <a:prstClr val="black"/>
                </a:solidFill>
                <a:latin typeface="Cambria" panose="02040503050406030204" pitchFamily="18" charset="0"/>
              </a:rPr>
              <a:t>electric motor </a:t>
            </a:r>
            <a:r>
              <a:rPr lang="en-GB" dirty="0">
                <a:solidFill>
                  <a:prstClr val="black"/>
                </a:solidFill>
                <a:latin typeface="Cambria" panose="02040503050406030204" pitchFamily="18" charset="0"/>
              </a:rPr>
              <a:t>or an </a:t>
            </a:r>
            <a:r>
              <a:rPr lang="en-GB" i="1" dirty="0">
                <a:solidFill>
                  <a:prstClr val="black"/>
                </a:solidFill>
                <a:latin typeface="Cambria" panose="02040503050406030204" pitchFamily="18" charset="0"/>
              </a:rPr>
              <a:t>internal combustion engine</a:t>
            </a:r>
            <a:r>
              <a:rPr lang="en-GB" dirty="0">
                <a:solidFill>
                  <a:prstClr val="black"/>
                </a:solidFill>
                <a:latin typeface="Cambria" panose="02040503050406030204" pitchFamily="18" charset="0"/>
              </a:rPr>
              <a:t> whose function is to provide mechanical energy to drive the pump.</a:t>
            </a:r>
          </a:p>
          <a:p>
            <a:pPr lvl="0"/>
            <a:r>
              <a:rPr lang="en-GB" dirty="0">
                <a:solidFill>
                  <a:prstClr val="black"/>
                </a:solidFill>
                <a:latin typeface="Cambria" panose="02040503050406030204" pitchFamily="18" charset="0"/>
              </a:rPr>
              <a:t>Suction Strainer, it’s a means of filtering</a:t>
            </a:r>
            <a:r>
              <a:rPr lang="tr-TR" dirty="0">
                <a:solidFill>
                  <a:prstClr val="black"/>
                </a:solidFill>
                <a:latin typeface="Cambria" panose="02040503050406030204" pitchFamily="18" charset="0"/>
              </a:rPr>
              <a:t>. </a:t>
            </a:r>
            <a:r>
              <a:rPr lang="en-GB" dirty="0">
                <a:solidFill>
                  <a:prstClr val="black"/>
                </a:solidFill>
                <a:latin typeface="Cambria" panose="02040503050406030204" pitchFamily="18" charset="0"/>
              </a:rPr>
              <a:t>The device filters coarse solid materials and prevents them from reaching the pump.</a:t>
            </a:r>
            <a:endParaRPr lang="tr-TR" dirty="0">
              <a:solidFill>
                <a:prstClr val="black"/>
              </a:solidFill>
              <a:latin typeface="Cambria" panose="02040503050406030204" pitchFamily="18" charset="0"/>
            </a:endParaRPr>
          </a:p>
          <a:p>
            <a:pPr lvl="0"/>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Actuators; these are devices that use the fluid pressure and velocity to do mechanical works. They are either linear actuators known as cylinders or rotary actuators termed as hydraulic motors.  </a:t>
            </a:r>
            <a:endParaRPr lang="tr-TR" dirty="0">
              <a:solidFill>
                <a:prstClr val="black"/>
              </a:solidFill>
              <a:latin typeface="Cambria" panose="02040503050406030204" pitchFamily="18" charset="0"/>
            </a:endParaRPr>
          </a:p>
          <a:p>
            <a:pPr lvl="0"/>
            <a:r>
              <a:rPr lang="en-GB" dirty="0">
                <a:solidFill>
                  <a:prstClr val="black"/>
                </a:solidFill>
                <a:latin typeface="Cambria" panose="02040503050406030204" pitchFamily="18" charset="0"/>
              </a:rPr>
              <a:t>Coolers; Hydraulic systems are almost always susceptible to overheating . This is prevented by incorporating an oil cooling  device to lower the operating temperatures of the liquid.</a:t>
            </a:r>
          </a:p>
        </p:txBody>
      </p:sp>
    </p:spTree>
    <p:extLst>
      <p:ext uri="{BB962C8B-B14F-4D97-AF65-F5344CB8AC3E}">
        <p14:creationId xmlns:p14="http://schemas.microsoft.com/office/powerpoint/2010/main" val="181738472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Hydraulic Circuit Symbols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84318"/>
            <a:ext cx="7810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3352800"/>
            <a:ext cx="8382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1676400" y="1219201"/>
            <a:ext cx="5181600" cy="3970318"/>
          </a:xfrm>
          <a:prstGeom prst="rect">
            <a:avLst/>
          </a:prstGeom>
        </p:spPr>
        <p:txBody>
          <a:bodyPr wrap="square">
            <a:spAutoFit/>
          </a:bodyPr>
          <a:lstStyle/>
          <a:p>
            <a:r>
              <a:rPr lang="en-GB" sz="2400" dirty="0">
                <a:latin typeface="Cambria" panose="02040503050406030204" pitchFamily="18" charset="0"/>
              </a:rPr>
              <a:t>Hydraulic system components are represented by their internationally recognized symbols.</a:t>
            </a:r>
            <a:r>
              <a:rPr lang="tr-TR" sz="2400" dirty="0">
                <a:latin typeface="Cambria" panose="02040503050406030204" pitchFamily="18" charset="0"/>
              </a:rPr>
              <a:t> </a:t>
            </a:r>
            <a:r>
              <a:rPr lang="en-GB" sz="2400" dirty="0">
                <a:latin typeface="Cambria" panose="02040503050406030204" pitchFamily="18" charset="0"/>
              </a:rPr>
              <a:t>Some of these symbols are shown below:</a:t>
            </a:r>
            <a:endParaRPr lang="tr-TR" sz="2400" dirty="0">
              <a:latin typeface="Cambria" panose="02040503050406030204" pitchFamily="18" charset="0"/>
            </a:endParaRPr>
          </a:p>
          <a:p>
            <a:r>
              <a:rPr lang="tr-TR" sz="2400" dirty="0">
                <a:latin typeface="Cambria" panose="02040503050406030204" pitchFamily="18" charset="0"/>
              </a:rPr>
              <a:t>             </a:t>
            </a:r>
            <a:r>
              <a:rPr lang="en-GB" sz="2400" dirty="0">
                <a:latin typeface="Cambria" panose="02040503050406030204" pitchFamily="18" charset="0"/>
              </a:rPr>
              <a:t>    Hydraulic Tank </a:t>
            </a:r>
            <a:r>
              <a:rPr lang="tr-TR" sz="2400" dirty="0">
                <a:latin typeface="Cambria" panose="02040503050406030204" pitchFamily="18" charset="0"/>
              </a:rPr>
              <a:t>(</a:t>
            </a:r>
            <a:r>
              <a:rPr lang="en-GB" sz="2400" dirty="0">
                <a:latin typeface="Cambria" panose="02040503050406030204" pitchFamily="18" charset="0"/>
              </a:rPr>
              <a:t>reservoir</a:t>
            </a:r>
            <a:r>
              <a:rPr lang="tr-TR" sz="2400" dirty="0">
                <a:latin typeface="Cambria" panose="02040503050406030204" pitchFamily="18" charset="0"/>
              </a:rPr>
              <a:t>) </a:t>
            </a:r>
            <a:endParaRPr lang="en-GB" sz="2400" dirty="0">
              <a:latin typeface="Cambria" panose="02040503050406030204" pitchFamily="18" charset="0"/>
            </a:endParaRPr>
          </a:p>
          <a:p>
            <a:endParaRPr lang="en-GB" sz="2400" dirty="0">
              <a:latin typeface="Cambria" panose="02040503050406030204" pitchFamily="18" charset="0"/>
            </a:endParaRPr>
          </a:p>
          <a:p>
            <a:r>
              <a:rPr lang="en-GB" sz="2400" dirty="0">
                <a:latin typeface="Cambria" panose="02040503050406030204" pitchFamily="18" charset="0"/>
              </a:rPr>
              <a:t>                 Variable Displacement Pump  		</a:t>
            </a:r>
          </a:p>
          <a:p>
            <a:r>
              <a:rPr lang="en-GB" sz="2400" dirty="0">
                <a:latin typeface="Cambria" panose="02040503050406030204" pitchFamily="18" charset="0"/>
              </a:rPr>
              <a:t>	    Fixed displacement pump</a:t>
            </a:r>
          </a:p>
          <a:p>
            <a:r>
              <a:rPr lang="tr-TR" dirty="0">
                <a:latin typeface="Cambria" panose="02040503050406030204" pitchFamily="18" charset="0"/>
              </a:rPr>
              <a:t>           </a:t>
            </a:r>
          </a:p>
          <a:p>
            <a:r>
              <a:rPr lang="tr-TR" dirty="0">
                <a:solidFill>
                  <a:prstClr val="white"/>
                </a:solidFill>
                <a:latin typeface="Cambria" panose="02040503050406030204" pitchFamily="18" charset="0"/>
              </a:rPr>
              <a:t>        </a:t>
            </a:r>
            <a:r>
              <a:rPr lang="en-GB" dirty="0">
                <a:solidFill>
                  <a:prstClr val="white"/>
                </a:solidFill>
                <a:latin typeface="Cambria" panose="02040503050406030204" pitchFamily="18" charset="0"/>
              </a:rPr>
              <a:t>       </a:t>
            </a:r>
            <a:r>
              <a:rPr lang="tr-TR" dirty="0">
                <a:solidFill>
                  <a:prstClr val="white"/>
                </a:solidFill>
                <a:latin typeface="Cambria" panose="02040503050406030204" pitchFamily="18" charset="0"/>
              </a:rPr>
              <a:t>   </a:t>
            </a:r>
            <a:r>
              <a:rPr lang="en-GB" dirty="0">
                <a:solidFill>
                  <a:prstClr val="white"/>
                </a:solidFill>
                <a:latin typeface="Cambria" panose="02040503050406030204" pitchFamily="18" charset="0"/>
              </a:rPr>
              <a:t>Fixed Displacement Pump</a:t>
            </a:r>
            <a:endParaRPr lang="en-GB" dirty="0">
              <a:latin typeface="Cambria" panose="02040503050406030204" pitchFamily="18" charset="0"/>
            </a:endParaRPr>
          </a:p>
        </p:txBody>
      </p:sp>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49" y="4072082"/>
            <a:ext cx="663602" cy="91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0512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a:solidFill>
            <a:schemeClr val="accent2"/>
          </a:solidFill>
        </p:spPr>
        <p:txBody>
          <a:bodyPr/>
          <a:lstStyle/>
          <a:p>
            <a:r>
              <a:rPr lang="en-GB" dirty="0">
                <a:solidFill>
                  <a:prstClr val="black"/>
                </a:solidFill>
                <a:latin typeface="Cambria" panose="02040503050406030204" pitchFamily="18" charset="0"/>
              </a:rPr>
              <a:t>Hydraulic Circuit Symbols</a:t>
            </a:r>
            <a:endParaRPr lang="en-GB" dirty="0"/>
          </a:p>
        </p:txBody>
      </p:sp>
      <p:sp>
        <p:nvSpPr>
          <p:cNvPr id="3" name="Content Placeholder 2"/>
          <p:cNvSpPr>
            <a:spLocks noGrp="1"/>
          </p:cNvSpPr>
          <p:nvPr>
            <p:ph idx="1"/>
          </p:nvPr>
        </p:nvSpPr>
        <p:spPr>
          <a:xfrm>
            <a:off x="939794" y="1388053"/>
            <a:ext cx="7520940" cy="357984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tr-TR" dirty="0">
                <a:latin typeface="Cambria" panose="02040503050406030204" pitchFamily="18" charset="0"/>
              </a:rPr>
              <a:t>            </a:t>
            </a:r>
            <a:r>
              <a:rPr lang="en-GB" dirty="0">
                <a:latin typeface="Cambria" panose="02040503050406030204" pitchFamily="18" charset="0"/>
              </a:rPr>
              <a:t>            Hydraulic line            Flexible line</a:t>
            </a:r>
          </a:p>
          <a:p>
            <a:r>
              <a:rPr lang="en-GB" dirty="0">
                <a:latin typeface="Cambria" panose="02040503050406030204" pitchFamily="18" charset="0"/>
              </a:rPr>
              <a:t>                           Pilot line                  line connection</a:t>
            </a:r>
          </a:p>
          <a:p>
            <a:r>
              <a:rPr lang="en-GB" dirty="0">
                <a:latin typeface="Cambria" panose="02040503050406030204" pitchFamily="18" charset="0"/>
              </a:rPr>
              <a:t>                            </a:t>
            </a:r>
          </a:p>
          <a:p>
            <a:r>
              <a:rPr lang="en-GB" dirty="0">
                <a:latin typeface="Cambria" panose="02040503050406030204" pitchFamily="18" charset="0"/>
              </a:rPr>
              <a:t>                                Filter</a:t>
            </a:r>
          </a:p>
          <a:p>
            <a:r>
              <a:rPr lang="tr-TR" dirty="0">
                <a:latin typeface="Cambria" panose="02040503050406030204" pitchFamily="18" charset="0"/>
              </a:rPr>
              <a:t>           </a:t>
            </a:r>
            <a:r>
              <a:rPr lang="en-GB" dirty="0">
                <a:latin typeface="Cambria" panose="02040503050406030204" pitchFamily="18" charset="0"/>
              </a:rPr>
              <a:t>           Pressure Relief Valve</a:t>
            </a:r>
            <a:r>
              <a:rPr lang="tr-TR" dirty="0">
                <a:latin typeface="Cambria" panose="02040503050406030204" pitchFamily="18" charset="0"/>
              </a:rPr>
              <a:t> </a:t>
            </a:r>
          </a:p>
          <a:p>
            <a:endParaRPr lang="tr-TR" dirty="0">
              <a:latin typeface="Cambria" panose="02040503050406030204" pitchFamily="18" charset="0"/>
            </a:endParaRPr>
          </a:p>
          <a:p>
            <a:r>
              <a:rPr lang="tr-TR" dirty="0">
                <a:latin typeface="Cambria" panose="02040503050406030204" pitchFamily="18" charset="0"/>
              </a:rPr>
              <a:t>             </a:t>
            </a:r>
            <a:r>
              <a:rPr lang="en-GB" dirty="0">
                <a:latin typeface="Cambria" panose="02040503050406030204" pitchFamily="18" charset="0"/>
              </a:rPr>
              <a:t>                  </a:t>
            </a:r>
            <a:r>
              <a:rPr lang="tr-TR" dirty="0">
                <a:latin typeface="Cambria" panose="02040503050406030204" pitchFamily="18" charset="0"/>
              </a:rPr>
              <a:t> </a:t>
            </a:r>
            <a:r>
              <a:rPr lang="en-GB" dirty="0">
                <a:latin typeface="Cambria" panose="02040503050406030204" pitchFamily="18" charset="0"/>
              </a:rPr>
              <a:t>Two way – two position valve (2/2)</a:t>
            </a:r>
          </a:p>
          <a:p>
            <a:r>
              <a:rPr lang="en-GB" dirty="0">
                <a:latin typeface="Cambria" panose="02040503050406030204" pitchFamily="18" charset="0"/>
              </a:rPr>
              <a:t>                              </a:t>
            </a:r>
          </a:p>
          <a:p>
            <a:r>
              <a:rPr lang="en-GB" dirty="0">
                <a:latin typeface="Cambria" panose="02040503050406030204" pitchFamily="18" charset="0"/>
              </a:rPr>
              <a:t>                                 Four way, three position valve (4/3)</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13" y="1363969"/>
            <a:ext cx="7905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380008"/>
            <a:ext cx="8382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334" y="1893905"/>
            <a:ext cx="111442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951" y="2090530"/>
            <a:ext cx="5619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0717" y="2133601"/>
            <a:ext cx="7143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259" y="2730210"/>
            <a:ext cx="84368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4127" y="3396959"/>
            <a:ext cx="1026248"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9794" y="4172098"/>
            <a:ext cx="1193806" cy="550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09374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solidFill>
                  <a:prstClr val="black"/>
                </a:solidFill>
                <a:latin typeface="Cambria" panose="02040503050406030204" pitchFamily="18" charset="0"/>
              </a:rPr>
              <a:t>Hydraulic Circuit Symbols</a:t>
            </a:r>
            <a:endParaRPr lang="en-GB"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tr-TR" dirty="0"/>
              <a:t>                   </a:t>
            </a:r>
            <a:r>
              <a:rPr lang="en-GB" dirty="0">
                <a:latin typeface="Cambria" panose="02040503050406030204" pitchFamily="18" charset="0"/>
              </a:rPr>
              <a:t>Double acting</a:t>
            </a:r>
            <a:r>
              <a:rPr lang="tr-TR" dirty="0">
                <a:latin typeface="Cambria" panose="02040503050406030204" pitchFamily="18" charset="0"/>
              </a:rPr>
              <a:t> </a:t>
            </a:r>
            <a:r>
              <a:rPr lang="en-GB" dirty="0">
                <a:latin typeface="Cambria" panose="02040503050406030204" pitchFamily="18" charset="0"/>
              </a:rPr>
              <a:t>cylinder </a:t>
            </a:r>
            <a:endParaRPr lang="tr-TR" dirty="0">
              <a:latin typeface="Cambria" panose="02040503050406030204" pitchFamily="18" charset="0"/>
            </a:endParaRPr>
          </a:p>
          <a:p>
            <a:endParaRPr lang="tr-TR" dirty="0">
              <a:latin typeface="Cambria" panose="02040503050406030204" pitchFamily="18" charset="0"/>
            </a:endParaRPr>
          </a:p>
          <a:p>
            <a:r>
              <a:rPr lang="tr-TR" dirty="0">
                <a:latin typeface="Cambria" panose="02040503050406030204" pitchFamily="18" charset="0"/>
              </a:rPr>
              <a:t>                     </a:t>
            </a:r>
            <a:r>
              <a:rPr lang="en-GB" dirty="0">
                <a:latin typeface="Cambria" panose="02040503050406030204" pitchFamily="18" charset="0"/>
              </a:rPr>
              <a:t>Single acting cylinder</a:t>
            </a:r>
            <a:endParaRPr lang="tr-TR" dirty="0">
              <a:latin typeface="Cambria" panose="02040503050406030204" pitchFamily="18" charset="0"/>
            </a:endParaRPr>
          </a:p>
          <a:p>
            <a:endParaRPr lang="tr-TR" dirty="0">
              <a:latin typeface="Cambria" panose="02040503050406030204" pitchFamily="18" charset="0"/>
            </a:endParaRPr>
          </a:p>
          <a:p>
            <a:r>
              <a:rPr lang="tr-TR" dirty="0">
                <a:latin typeface="Cambria" panose="02040503050406030204" pitchFamily="18" charset="0"/>
              </a:rPr>
              <a:t>                     </a:t>
            </a:r>
            <a:r>
              <a:rPr lang="en-GB" dirty="0">
                <a:latin typeface="Cambria" panose="02040503050406030204" pitchFamily="18" charset="0"/>
              </a:rPr>
              <a:t>Pressure reducing valve</a:t>
            </a:r>
            <a:endParaRPr lang="tr-TR" dirty="0">
              <a:latin typeface="Cambria" panose="02040503050406030204" pitchFamily="18" charset="0"/>
            </a:endParaRPr>
          </a:p>
          <a:p>
            <a:r>
              <a:rPr lang="tr-TR" dirty="0">
                <a:latin typeface="Cambria" panose="02040503050406030204" pitchFamily="18" charset="0"/>
              </a:rPr>
              <a:t>                  </a:t>
            </a:r>
          </a:p>
          <a:p>
            <a:r>
              <a:rPr lang="tr-TR" dirty="0">
                <a:latin typeface="Cambria" panose="02040503050406030204" pitchFamily="18" charset="0"/>
              </a:rPr>
              <a:t>                     </a:t>
            </a:r>
            <a:r>
              <a:rPr lang="en-GB" dirty="0">
                <a:latin typeface="Cambria" panose="02040503050406030204" pitchFamily="18" charset="0"/>
              </a:rPr>
              <a:t>Flow control valve + check valve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100628"/>
            <a:ext cx="1600200" cy="68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2" y="1892193"/>
            <a:ext cx="1755775" cy="69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362202"/>
            <a:ext cx="1066800" cy="72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618108"/>
            <a:ext cx="1839046" cy="993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22268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normAutofit/>
          </a:bodyPr>
          <a:lstStyle/>
          <a:p>
            <a:r>
              <a:rPr lang="tr-TR" dirty="0">
                <a:solidFill>
                  <a:schemeClr val="bg1"/>
                </a:solidFill>
                <a:latin typeface="Cambria" panose="02040503050406030204" pitchFamily="18" charset="0"/>
              </a:rPr>
              <a:t>HYDRAULIC CIRCUITS</a:t>
            </a:r>
          </a:p>
        </p:txBody>
      </p:sp>
      <p:sp>
        <p:nvSpPr>
          <p:cNvPr id="4" name="Dikdörtgen 3"/>
          <p:cNvSpPr/>
          <p:nvPr/>
        </p:nvSpPr>
        <p:spPr>
          <a:xfrm>
            <a:off x="822960" y="1066800"/>
            <a:ext cx="7178040" cy="3785652"/>
          </a:xfrm>
          <a:prstGeom prst="rect">
            <a:avLst/>
          </a:prstGeom>
        </p:spPr>
        <p:txBody>
          <a:bodyPr wrap="square">
            <a:spAutoFit/>
          </a:bodyPr>
          <a:lstStyle/>
          <a:p>
            <a:r>
              <a:rPr lang="en-GB" sz="2400" dirty="0">
                <a:latin typeface="Cambria" panose="02040503050406030204" pitchFamily="18" charset="0"/>
              </a:rPr>
              <a:t>Hydraulic circuits are schematic representations of the components used in a hydraulic system and their inter-relations on the functioning of the system as a whole.</a:t>
            </a:r>
          </a:p>
          <a:p>
            <a:endParaRPr lang="en-GB" sz="2400" dirty="0">
              <a:latin typeface="Cambria" panose="02040503050406030204" pitchFamily="18" charset="0"/>
            </a:endParaRPr>
          </a:p>
          <a:p>
            <a:r>
              <a:rPr lang="en-GB" sz="2400" dirty="0">
                <a:latin typeface="Cambria" panose="02040503050406030204" pitchFamily="18" charset="0"/>
              </a:rPr>
              <a:t>They give an insight of which devices the system contains.</a:t>
            </a:r>
          </a:p>
          <a:p>
            <a:r>
              <a:rPr lang="en-GB" sz="2400" dirty="0">
                <a:latin typeface="Cambria" panose="02040503050406030204" pitchFamily="18" charset="0"/>
              </a:rPr>
              <a:t>They also help in troubleshooting if the system develops a breakdown and someone else has to deal with the problem.</a:t>
            </a:r>
          </a:p>
        </p:txBody>
      </p:sp>
    </p:spTree>
    <p:extLst>
      <p:ext uri="{BB962C8B-B14F-4D97-AF65-F5344CB8AC3E}">
        <p14:creationId xmlns:p14="http://schemas.microsoft.com/office/powerpoint/2010/main" val="391738352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tr-TR" dirty="0">
                <a:solidFill>
                  <a:prstClr val="black"/>
                </a:solidFill>
                <a:latin typeface="Cambria" panose="02040503050406030204" pitchFamily="18" charset="0"/>
              </a:rPr>
              <a:t>Simple</a:t>
            </a:r>
            <a:r>
              <a:rPr lang="tr-TR" dirty="0"/>
              <a:t> </a:t>
            </a:r>
            <a:r>
              <a:rPr lang="en-GB" dirty="0">
                <a:solidFill>
                  <a:prstClr val="black"/>
                </a:solidFill>
                <a:latin typeface="Cambria" panose="02040503050406030204" pitchFamily="18" charset="0"/>
              </a:rPr>
              <a:t>Hydraulic Circuit</a:t>
            </a:r>
            <a:endParaRPr lang="en-GB"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56277"/>
            <a:ext cx="42735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52413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Actuating a single acting cylinder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54401"/>
            <a:ext cx="308513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3190875" cy="277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15000" y="4267200"/>
            <a:ext cx="2057400" cy="371690"/>
          </a:xfrm>
          <a:prstGeom prst="rect">
            <a:avLst/>
          </a:prstGeom>
          <a:noFill/>
        </p:spPr>
        <p:txBody>
          <a:bodyPr wrap="square" rtlCol="0">
            <a:spAutoFit/>
          </a:bodyPr>
          <a:lstStyle/>
          <a:p>
            <a:r>
              <a:rPr lang="en-GB" dirty="0">
                <a:solidFill>
                  <a:prstClr val="black"/>
                </a:solidFill>
                <a:latin typeface="Cambria" panose="02040503050406030204" pitchFamily="18" charset="0"/>
              </a:rPr>
              <a:t>Hydraulic System</a:t>
            </a:r>
          </a:p>
        </p:txBody>
      </p:sp>
      <p:sp>
        <p:nvSpPr>
          <p:cNvPr id="6" name="TextBox 5"/>
          <p:cNvSpPr txBox="1"/>
          <p:nvPr/>
        </p:nvSpPr>
        <p:spPr>
          <a:xfrm>
            <a:off x="971065" y="4343400"/>
            <a:ext cx="2209800" cy="369332"/>
          </a:xfrm>
          <a:prstGeom prst="rect">
            <a:avLst/>
          </a:prstGeom>
          <a:noFill/>
        </p:spPr>
        <p:txBody>
          <a:bodyPr wrap="square" rtlCol="0">
            <a:spAutoFit/>
          </a:bodyPr>
          <a:lstStyle/>
          <a:p>
            <a:r>
              <a:rPr lang="en-GB" dirty="0">
                <a:solidFill>
                  <a:prstClr val="black"/>
                </a:solidFill>
                <a:latin typeface="Cambria" panose="02040503050406030204" pitchFamily="18" charset="0"/>
              </a:rPr>
              <a:t>Pneumatic System</a:t>
            </a:r>
          </a:p>
        </p:txBody>
      </p:sp>
    </p:spTree>
    <p:extLst>
      <p:ext uri="{BB962C8B-B14F-4D97-AF65-F5344CB8AC3E}">
        <p14:creationId xmlns:p14="http://schemas.microsoft.com/office/powerpoint/2010/main" val="132731508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Pump Unloading Circuit</a:t>
            </a:r>
          </a:p>
        </p:txBody>
      </p:sp>
      <p:sp>
        <p:nvSpPr>
          <p:cNvPr id="4" name="Dikdörtgen 3"/>
          <p:cNvSpPr/>
          <p:nvPr/>
        </p:nvSpPr>
        <p:spPr>
          <a:xfrm>
            <a:off x="822960" y="914400"/>
            <a:ext cx="7635240" cy="3785652"/>
          </a:xfrm>
          <a:prstGeom prst="rect">
            <a:avLst/>
          </a:prstGeom>
        </p:spPr>
        <p:txBody>
          <a:bodyPr wrap="square">
            <a:spAutoFit/>
          </a:bodyPr>
          <a:lstStyle/>
          <a:p>
            <a:r>
              <a:rPr lang="en-GB" sz="2400" dirty="0">
                <a:latin typeface="Cambria" panose="02040503050406030204" pitchFamily="18" charset="0"/>
              </a:rPr>
              <a:t>This type of hydraulic circuit is used to unload pump (i.e. directing pump flow to tank at a low pressure) when a required pressure in the system is reached. It incorporates an unloading valve which principally operates as a pressure relief valve but at a relatively lower pressure. This circuit is used:</a:t>
            </a:r>
          </a:p>
          <a:p>
            <a:pPr lvl="1"/>
            <a:r>
              <a:rPr lang="en-GB" sz="2400" dirty="0">
                <a:latin typeface="Cambria" panose="02040503050406030204" pitchFamily="18" charset="0"/>
              </a:rPr>
              <a:t>when </a:t>
            </a:r>
            <a:r>
              <a:rPr lang="en-GB" sz="2400" dirty="0">
                <a:solidFill>
                  <a:srgbClr val="FFC000"/>
                </a:solidFill>
                <a:latin typeface="Cambria" panose="02040503050406030204" pitchFamily="18" charset="0"/>
              </a:rPr>
              <a:t>an accumulator </a:t>
            </a:r>
            <a:r>
              <a:rPr lang="en-GB" sz="2400" dirty="0">
                <a:latin typeface="Cambria" panose="02040503050406030204" pitchFamily="18" charset="0"/>
              </a:rPr>
              <a:t>is used with a </a:t>
            </a:r>
            <a:r>
              <a:rPr lang="en-GB" sz="2400" dirty="0">
                <a:solidFill>
                  <a:srgbClr val="FFC000"/>
                </a:solidFill>
                <a:latin typeface="Cambria" panose="02040503050406030204" pitchFamily="18" charset="0"/>
              </a:rPr>
              <a:t>closed centre </a:t>
            </a:r>
            <a:r>
              <a:rPr lang="en-GB" sz="2400" dirty="0">
                <a:latin typeface="Cambria" panose="02040503050406030204" pitchFamily="18" charset="0"/>
              </a:rPr>
              <a:t>valve, or </a:t>
            </a:r>
          </a:p>
          <a:p>
            <a:pPr lvl="1"/>
            <a:r>
              <a:rPr lang="en-GB" sz="2400" dirty="0">
                <a:latin typeface="Cambria" panose="02040503050406030204" pitchFamily="18" charset="0"/>
              </a:rPr>
              <a:t>when </a:t>
            </a:r>
            <a:r>
              <a:rPr lang="en-GB" sz="2400" dirty="0">
                <a:solidFill>
                  <a:srgbClr val="FFC000"/>
                </a:solidFill>
                <a:latin typeface="Cambria" panose="02040503050406030204" pitchFamily="18" charset="0"/>
              </a:rPr>
              <a:t>two pumps </a:t>
            </a:r>
            <a:r>
              <a:rPr lang="en-GB" sz="2400" dirty="0">
                <a:latin typeface="Cambria" panose="02040503050406030204" pitchFamily="18" charset="0"/>
              </a:rPr>
              <a:t>(high-low) are </a:t>
            </a:r>
            <a:r>
              <a:rPr lang="en-GB" sz="2400" dirty="0">
                <a:solidFill>
                  <a:srgbClr val="FFC000"/>
                </a:solidFill>
                <a:latin typeface="Cambria" panose="02040503050406030204" pitchFamily="18" charset="0"/>
              </a:rPr>
              <a:t>used together </a:t>
            </a:r>
            <a:r>
              <a:rPr lang="en-GB" sz="2400" dirty="0">
                <a:latin typeface="Cambria" panose="02040503050406030204" pitchFamily="18" charset="0"/>
              </a:rPr>
              <a:t>and one is to be unloaded after a certain pressure value</a:t>
            </a:r>
            <a:r>
              <a:rPr lang="tr-TR" sz="2400" dirty="0">
                <a:latin typeface="Cambria" panose="02040503050406030204" pitchFamily="18" charset="0"/>
              </a:rPr>
              <a:t> .</a:t>
            </a:r>
            <a:endParaRPr lang="en-GB" sz="2400" dirty="0">
              <a:latin typeface="Cambria" panose="02040503050406030204" pitchFamily="18" charset="0"/>
            </a:endParaRPr>
          </a:p>
        </p:txBody>
      </p:sp>
    </p:spTree>
    <p:extLst>
      <p:ext uri="{BB962C8B-B14F-4D97-AF65-F5344CB8AC3E}">
        <p14:creationId xmlns:p14="http://schemas.microsoft.com/office/powerpoint/2010/main" val="80049910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tr-TR" dirty="0">
                <a:latin typeface="Cambria" panose="02040503050406030204" pitchFamily="18" charset="0"/>
              </a:rPr>
              <a:t>1.</a:t>
            </a:r>
            <a:r>
              <a:rPr lang="en-GB" dirty="0">
                <a:latin typeface="Cambria" panose="02040503050406030204" pitchFamily="18" charset="0"/>
              </a:rPr>
              <a:t>Unloading Circuit</a:t>
            </a:r>
            <a:r>
              <a:rPr lang="tr-TR" dirty="0">
                <a:latin typeface="Cambria" panose="02040503050406030204" pitchFamily="18" charset="0"/>
              </a:rPr>
              <a:t> </a:t>
            </a:r>
            <a:r>
              <a:rPr lang="en-GB" dirty="0">
                <a:latin typeface="Cambria" panose="02040503050406030204" pitchFamily="18" charset="0"/>
              </a:rPr>
              <a:t>with Accumulator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1637" y="1100138"/>
            <a:ext cx="4842950"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3429000" y="1524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886200" y="4038600"/>
            <a:ext cx="1676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62600" y="4616816"/>
            <a:ext cx="1143000" cy="523220"/>
          </a:xfrm>
          <a:prstGeom prst="rect">
            <a:avLst/>
          </a:prstGeom>
          <a:noFill/>
        </p:spPr>
        <p:txBody>
          <a:bodyPr wrap="square" rtlCol="0">
            <a:spAutoFit/>
          </a:bodyPr>
          <a:lstStyle/>
          <a:p>
            <a:r>
              <a:rPr lang="en-GB" sz="1400" dirty="0">
                <a:solidFill>
                  <a:prstClr val="black"/>
                </a:solidFill>
                <a:latin typeface="Cambria" panose="02040503050406030204" pitchFamily="18" charset="0"/>
              </a:rPr>
              <a:t>Unloading Valve</a:t>
            </a:r>
          </a:p>
        </p:txBody>
      </p:sp>
      <p:sp>
        <p:nvSpPr>
          <p:cNvPr id="14" name="TextBox 13"/>
          <p:cNvSpPr txBox="1"/>
          <p:nvPr/>
        </p:nvSpPr>
        <p:spPr>
          <a:xfrm>
            <a:off x="1981202" y="1339334"/>
            <a:ext cx="1708731" cy="369332"/>
          </a:xfrm>
          <a:prstGeom prst="rect">
            <a:avLst/>
          </a:prstGeom>
          <a:noFill/>
        </p:spPr>
        <p:txBody>
          <a:bodyPr wrap="square" rtlCol="0">
            <a:spAutoFit/>
          </a:bodyPr>
          <a:lstStyle/>
          <a:p>
            <a:r>
              <a:rPr lang="en-GB" dirty="0">
                <a:solidFill>
                  <a:prstClr val="black"/>
                </a:solidFill>
                <a:latin typeface="Cambria" panose="02040503050406030204" pitchFamily="18" charset="0"/>
              </a:rPr>
              <a:t>Accumulator</a:t>
            </a:r>
          </a:p>
        </p:txBody>
      </p:sp>
    </p:spTree>
    <p:extLst>
      <p:ext uri="{BB962C8B-B14F-4D97-AF65-F5344CB8AC3E}">
        <p14:creationId xmlns:p14="http://schemas.microsoft.com/office/powerpoint/2010/main" val="8783405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COURSE CONTENTS</a:t>
            </a:r>
          </a:p>
        </p:txBody>
      </p:sp>
      <p:sp>
        <p:nvSpPr>
          <p:cNvPr id="4" name="Date Placeholder 3"/>
          <p:cNvSpPr>
            <a:spLocks noGrp="1"/>
          </p:cNvSpPr>
          <p:nvPr>
            <p:ph type="dt" sz="half" idx="10"/>
          </p:nvPr>
        </p:nvSpPr>
        <p:spPr/>
        <p:txBody>
          <a:bodyPr/>
          <a:lstStyle/>
          <a:p>
            <a:fld id="{FDA5A7CB-E2BB-4A68-97A1-F736D4A8BF0E}" type="datetime1">
              <a:rPr lang="en-GB" smtClean="0">
                <a:solidFill>
                  <a:prstClr val="black">
                    <a:tint val="75000"/>
                  </a:prstClr>
                </a:solidFill>
              </a:rPr>
              <a:pPr/>
              <a:t>17/04/2019</a:t>
            </a:fld>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3</a:t>
            </a:fld>
            <a:endParaRPr lang="en-US">
              <a:solidFill>
                <a:prstClr val="black">
                  <a:tint val="75000"/>
                </a:prstClr>
              </a:solidFill>
            </a:endParaRPr>
          </a:p>
        </p:txBody>
      </p:sp>
      <p:sp>
        <p:nvSpPr>
          <p:cNvPr id="5" name="İçerik Yer Tutucusu 4"/>
          <p:cNvSpPr>
            <a:spLocks noGrp="1"/>
          </p:cNvSpPr>
          <p:nvPr>
            <p:ph idx="1"/>
          </p:nvPr>
        </p:nvSpPr>
        <p:spPr/>
        <p:txBody>
          <a:bodyPr>
            <a:normAutofit fontScale="70000" lnSpcReduction="20000"/>
          </a:bodyPr>
          <a:lstStyle/>
          <a:p>
            <a:r>
              <a:rPr lang="en-GB" sz="2600" dirty="0">
                <a:latin typeface="+mj-lt"/>
              </a:rPr>
              <a:t>2. </a:t>
            </a:r>
            <a:r>
              <a:rPr lang="en-GB" sz="2600" b="0" dirty="0">
                <a:latin typeface="+mj-lt"/>
              </a:rPr>
              <a:t>How fluid transmits power?</a:t>
            </a:r>
          </a:p>
          <a:p>
            <a:r>
              <a:rPr lang="en-GB" sz="2600" b="0" dirty="0">
                <a:latin typeface="+mj-lt"/>
              </a:rPr>
              <a:t>Pascal Theorem</a:t>
            </a:r>
          </a:p>
          <a:p>
            <a:r>
              <a:rPr lang="en-GB" sz="2600" b="0" dirty="0">
                <a:latin typeface="+mj-lt"/>
              </a:rPr>
              <a:t>Concept of Bulk Modulus</a:t>
            </a:r>
          </a:p>
          <a:p>
            <a:r>
              <a:rPr lang="en-GB" sz="2600" b="0" dirty="0">
                <a:latin typeface="+mj-lt"/>
              </a:rPr>
              <a:t>Concept of fluid Viscosity</a:t>
            </a:r>
          </a:p>
          <a:p>
            <a:r>
              <a:rPr lang="en-GB" sz="2600" b="0" dirty="0">
                <a:latin typeface="+mj-lt"/>
              </a:rPr>
              <a:t>Cavitation</a:t>
            </a:r>
          </a:p>
          <a:p>
            <a:r>
              <a:rPr lang="en-GB" sz="2600" b="0" dirty="0">
                <a:latin typeface="+mj-lt"/>
              </a:rPr>
              <a:t>Fluid power formulas</a:t>
            </a:r>
          </a:p>
          <a:p>
            <a:endParaRPr lang="en-GB" sz="2600" b="0" dirty="0">
              <a:latin typeface="+mj-lt"/>
            </a:endParaRPr>
          </a:p>
          <a:p>
            <a:r>
              <a:rPr lang="en-GB" sz="2600" b="0" dirty="0">
                <a:latin typeface="+mj-lt"/>
              </a:rPr>
              <a:t>3. Fluid Power Components</a:t>
            </a:r>
          </a:p>
          <a:p>
            <a:r>
              <a:rPr lang="en-GB" sz="2600" b="0" dirty="0">
                <a:latin typeface="+mj-lt"/>
              </a:rPr>
              <a:t>Hydraulic  valves</a:t>
            </a:r>
          </a:p>
          <a:p>
            <a:r>
              <a:rPr lang="en-GB" sz="2600" b="0" dirty="0">
                <a:latin typeface="+mj-lt"/>
              </a:rPr>
              <a:t>Pumps </a:t>
            </a:r>
          </a:p>
          <a:p>
            <a:r>
              <a:rPr lang="en-GB" sz="2600" b="0" dirty="0">
                <a:latin typeface="+mj-lt"/>
              </a:rPr>
              <a:t>Actuators (cylinders and motors)</a:t>
            </a:r>
          </a:p>
          <a:p>
            <a:endParaRPr lang="en-GB" dirty="0"/>
          </a:p>
        </p:txBody>
      </p:sp>
    </p:spTree>
    <p:extLst>
      <p:ext uri="{BB962C8B-B14F-4D97-AF65-F5344CB8AC3E}">
        <p14:creationId xmlns:p14="http://schemas.microsoft.com/office/powerpoint/2010/main" val="3312771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tr-TR" dirty="0">
                <a:latin typeface="Cambria" panose="02040503050406030204" pitchFamily="18" charset="0"/>
              </a:rPr>
              <a:t>2. </a:t>
            </a:r>
            <a:r>
              <a:rPr lang="en-GB" dirty="0">
                <a:latin typeface="Cambria" panose="02040503050406030204" pitchFamily="18" charset="0"/>
              </a:rPr>
              <a:t>Unloading Valve with Hi-lo Pumps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212" y="1060895"/>
            <a:ext cx="5309179" cy="408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4495800" y="46482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84668" y="4991102"/>
            <a:ext cx="16002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Unloading Valve</a:t>
            </a:r>
          </a:p>
        </p:txBody>
      </p:sp>
      <p:cxnSp>
        <p:nvCxnSpPr>
          <p:cNvPr id="9" name="Straight Arrow Connector 8"/>
          <p:cNvCxnSpPr/>
          <p:nvPr/>
        </p:nvCxnSpPr>
        <p:spPr>
          <a:xfrm flipH="1">
            <a:off x="5749636" y="3429000"/>
            <a:ext cx="107026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7000" y="3132617"/>
            <a:ext cx="19431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Pressure Relief Valve</a:t>
            </a:r>
          </a:p>
        </p:txBody>
      </p:sp>
    </p:spTree>
    <p:extLst>
      <p:ext uri="{BB962C8B-B14F-4D97-AF65-F5344CB8AC3E}">
        <p14:creationId xmlns:p14="http://schemas.microsoft.com/office/powerpoint/2010/main" val="111848831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Cylinder Locking Circuit</a:t>
            </a:r>
          </a:p>
        </p:txBody>
      </p:sp>
      <p:sp>
        <p:nvSpPr>
          <p:cNvPr id="4" name="Dikdörtgen 3"/>
          <p:cNvSpPr/>
          <p:nvPr/>
        </p:nvSpPr>
        <p:spPr>
          <a:xfrm>
            <a:off x="1066800" y="1295400"/>
            <a:ext cx="7086600" cy="3046988"/>
          </a:xfrm>
          <a:prstGeom prst="rect">
            <a:avLst/>
          </a:prstGeom>
        </p:spPr>
        <p:txBody>
          <a:bodyPr wrap="square">
            <a:spAutoFit/>
          </a:bodyPr>
          <a:lstStyle/>
          <a:p>
            <a:r>
              <a:rPr lang="en-GB" sz="2400" dirty="0">
                <a:latin typeface="Cambria" panose="02040503050406030204" pitchFamily="18" charset="0"/>
              </a:rPr>
              <a:t>In most heavy duty hydraulic presses, the press table connecting the cylinder needs to be </a:t>
            </a:r>
            <a:r>
              <a:rPr lang="en-GB" sz="2400" dirty="0">
                <a:solidFill>
                  <a:srgbClr val="FFC000"/>
                </a:solidFill>
                <a:latin typeface="Cambria" panose="02040503050406030204" pitchFamily="18" charset="0"/>
              </a:rPr>
              <a:t>locked in place</a:t>
            </a:r>
            <a:r>
              <a:rPr lang="tr-TR" sz="2400" dirty="0">
                <a:solidFill>
                  <a:srgbClr val="FFC000"/>
                </a:solidFill>
                <a:latin typeface="Cambria" panose="02040503050406030204" pitchFamily="18" charset="0"/>
              </a:rPr>
              <a:t> </a:t>
            </a:r>
            <a:r>
              <a:rPr lang="en-GB" sz="2400" dirty="0">
                <a:latin typeface="Cambria" panose="02040503050406030204" pitchFamily="18" charset="0"/>
              </a:rPr>
              <a:t>when the press is off duty. </a:t>
            </a:r>
          </a:p>
          <a:p>
            <a:r>
              <a:rPr lang="en-GB" sz="2400" dirty="0">
                <a:latin typeface="Cambria" panose="02040503050406030204" pitchFamily="18" charset="0"/>
              </a:rPr>
              <a:t>This is achieved by incorporating </a:t>
            </a:r>
            <a:r>
              <a:rPr lang="en-GB" sz="2400" dirty="0">
                <a:solidFill>
                  <a:srgbClr val="FFC000"/>
                </a:solidFill>
                <a:latin typeface="Cambria" panose="02040503050406030204" pitchFamily="18" charset="0"/>
              </a:rPr>
              <a:t>a double check pilot</a:t>
            </a:r>
            <a:r>
              <a:rPr lang="tr-TR" sz="2400" dirty="0">
                <a:solidFill>
                  <a:srgbClr val="FFC000"/>
                </a:solidFill>
                <a:latin typeface="Cambria" panose="02040503050406030204" pitchFamily="18" charset="0"/>
              </a:rPr>
              <a:t> </a:t>
            </a:r>
            <a:r>
              <a:rPr lang="en-GB" sz="2400" dirty="0">
                <a:solidFill>
                  <a:srgbClr val="FFC000"/>
                </a:solidFill>
                <a:latin typeface="Cambria" panose="02040503050406030204" pitchFamily="18" charset="0"/>
              </a:rPr>
              <a:t>operated</a:t>
            </a:r>
            <a:r>
              <a:rPr lang="tr-TR" sz="2400" dirty="0">
                <a:solidFill>
                  <a:srgbClr val="FFC000"/>
                </a:solidFill>
                <a:latin typeface="Cambria" panose="02040503050406030204" pitchFamily="18" charset="0"/>
              </a:rPr>
              <a:t> </a:t>
            </a:r>
            <a:r>
              <a:rPr lang="en-GB" sz="2400" dirty="0">
                <a:latin typeface="Cambria" panose="02040503050406030204" pitchFamily="18" charset="0"/>
              </a:rPr>
              <a:t>valve in the system.</a:t>
            </a:r>
            <a:r>
              <a:rPr lang="tr-TR" sz="2400" dirty="0">
                <a:latin typeface="Cambria" panose="02040503050406030204" pitchFamily="18" charset="0"/>
              </a:rPr>
              <a:t> </a:t>
            </a:r>
            <a:endParaRPr lang="en-GB" sz="2400" dirty="0">
              <a:latin typeface="Cambria" panose="02040503050406030204" pitchFamily="18" charset="0"/>
            </a:endParaRPr>
          </a:p>
          <a:p>
            <a:r>
              <a:rPr lang="en-GB" sz="2400" dirty="0">
                <a:latin typeface="Cambria" panose="02040503050406030204" pitchFamily="18" charset="0"/>
              </a:rPr>
              <a:t>In this way, the table (cylinder) remains in its required position and </a:t>
            </a:r>
            <a:r>
              <a:rPr lang="en-GB" sz="2400" dirty="0">
                <a:solidFill>
                  <a:srgbClr val="FFC000"/>
                </a:solidFill>
                <a:latin typeface="Cambria" panose="02040503050406030204" pitchFamily="18" charset="0"/>
              </a:rPr>
              <a:t>no external load</a:t>
            </a:r>
            <a:r>
              <a:rPr lang="tr-TR" sz="2400" dirty="0">
                <a:solidFill>
                  <a:srgbClr val="FFC000"/>
                </a:solidFill>
                <a:latin typeface="Cambria" panose="02040503050406030204" pitchFamily="18" charset="0"/>
              </a:rPr>
              <a:t> </a:t>
            </a:r>
            <a:r>
              <a:rPr lang="tr-TR" sz="2400" dirty="0">
                <a:latin typeface="Cambria" panose="02040503050406030204" pitchFamily="18" charset="0"/>
              </a:rPr>
              <a:t>(</a:t>
            </a:r>
            <a:r>
              <a:rPr lang="en-GB" sz="2400" dirty="0">
                <a:latin typeface="Cambria" panose="02040503050406030204" pitchFamily="18" charset="0"/>
              </a:rPr>
              <a:t>such as the table’s weight</a:t>
            </a:r>
            <a:r>
              <a:rPr lang="tr-TR" sz="2400" dirty="0">
                <a:latin typeface="Cambria" panose="02040503050406030204" pitchFamily="18" charset="0"/>
              </a:rPr>
              <a:t>)</a:t>
            </a:r>
            <a:r>
              <a:rPr lang="en-GB" sz="2400" dirty="0">
                <a:latin typeface="Cambria" panose="02040503050406030204" pitchFamily="18" charset="0"/>
              </a:rPr>
              <a:t> can move it.</a:t>
            </a:r>
          </a:p>
        </p:txBody>
      </p:sp>
    </p:spTree>
    <p:extLst>
      <p:ext uri="{BB962C8B-B14F-4D97-AF65-F5344CB8AC3E}">
        <p14:creationId xmlns:p14="http://schemas.microsoft.com/office/powerpoint/2010/main" val="360582460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Cylinder Locking Circuit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69625" y="1100138"/>
            <a:ext cx="2626974"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4191000" y="2667000"/>
            <a:ext cx="1828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19800" y="2438402"/>
            <a:ext cx="28194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Pilot Operated Double Check Valve</a:t>
            </a:r>
          </a:p>
        </p:txBody>
      </p:sp>
    </p:spTree>
    <p:extLst>
      <p:ext uri="{BB962C8B-B14F-4D97-AF65-F5344CB8AC3E}">
        <p14:creationId xmlns:p14="http://schemas.microsoft.com/office/powerpoint/2010/main" val="176604989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Sequential Circuit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47452"/>
            <a:ext cx="5867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94359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solidFill>
                  <a:prstClr val="black"/>
                </a:solidFill>
                <a:latin typeface="Cambria" panose="02040503050406030204" pitchFamily="18" charset="0"/>
              </a:rPr>
              <a:t>Sequential Circuit</a:t>
            </a:r>
            <a:endParaRPr lang="en-GB" dirty="0"/>
          </a:p>
        </p:txBody>
      </p:sp>
      <p:sp>
        <p:nvSpPr>
          <p:cNvPr id="4" name="Dikdörtgen 3"/>
          <p:cNvSpPr/>
          <p:nvPr/>
        </p:nvSpPr>
        <p:spPr>
          <a:xfrm>
            <a:off x="990600" y="1295400"/>
            <a:ext cx="7620000" cy="2677656"/>
          </a:xfrm>
          <a:prstGeom prst="rect">
            <a:avLst/>
          </a:prstGeom>
        </p:spPr>
        <p:txBody>
          <a:bodyPr wrap="square">
            <a:spAutoFit/>
          </a:bodyPr>
          <a:lstStyle/>
          <a:p>
            <a:r>
              <a:rPr lang="en-GB" sz="2400" dirty="0">
                <a:latin typeface="Cambria" panose="02040503050406030204" pitchFamily="18" charset="0"/>
              </a:rPr>
              <a:t>This circuit is used when two operations are to be performed one after the other. </a:t>
            </a:r>
          </a:p>
          <a:p>
            <a:r>
              <a:rPr lang="en-GB" sz="2400" dirty="0">
                <a:latin typeface="Cambria" panose="02040503050406030204" pitchFamily="18" charset="0"/>
              </a:rPr>
              <a:t>Generally; the one with low pressure demands starts while the higher pressure demanding operation waits until the pressure of the former exceeds the set limit.</a:t>
            </a:r>
          </a:p>
          <a:p>
            <a:r>
              <a:rPr lang="en-GB" sz="2400" dirty="0">
                <a:latin typeface="Cambria" panose="02040503050406030204" pitchFamily="18" charset="0"/>
              </a:rPr>
              <a:t> This process is achieved with a sequential valve connected in series with the directional control valve</a:t>
            </a:r>
            <a:r>
              <a:rPr lang="tr-TR" sz="2400" dirty="0">
                <a:latin typeface="Cambria" panose="02040503050406030204" pitchFamily="18" charset="0"/>
              </a:rPr>
              <a:t>. </a:t>
            </a:r>
            <a:endParaRPr lang="en-GB" sz="2400" dirty="0">
              <a:latin typeface="Cambria" panose="02040503050406030204" pitchFamily="18" charset="0"/>
            </a:endParaRPr>
          </a:p>
        </p:txBody>
      </p:sp>
    </p:spTree>
    <p:extLst>
      <p:ext uri="{BB962C8B-B14F-4D97-AF65-F5344CB8AC3E}">
        <p14:creationId xmlns:p14="http://schemas.microsoft.com/office/powerpoint/2010/main" val="296259172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914400"/>
          </a:xfrm>
          <a:solidFill>
            <a:schemeClr val="accent2"/>
          </a:solidFill>
        </p:spPr>
        <p:txBody>
          <a:bodyPr>
            <a:normAutofit/>
          </a:bodyPr>
          <a:lstStyle/>
          <a:p>
            <a:r>
              <a:rPr lang="tr-TR" dirty="0">
                <a:solidFill>
                  <a:prstClr val="white"/>
                </a:solidFill>
                <a:latin typeface="Cambria" panose="02040503050406030204" pitchFamily="18" charset="0"/>
              </a:rPr>
              <a:t>CONTROL OF A FLUID POWER SYSTEM</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Dikdörtgen 5"/>
          <p:cNvSpPr/>
          <p:nvPr/>
        </p:nvSpPr>
        <p:spPr>
          <a:xfrm>
            <a:off x="1007098" y="1104900"/>
            <a:ext cx="7620000" cy="3554819"/>
          </a:xfrm>
          <a:prstGeom prst="rect">
            <a:avLst/>
          </a:prstGeom>
        </p:spPr>
        <p:txBody>
          <a:bodyPr wrap="square">
            <a:spAutoFit/>
          </a:bodyPr>
          <a:lstStyle/>
          <a:p>
            <a:pPr lvl="0"/>
            <a:r>
              <a:rPr lang="en-GB" sz="2400" dirty="0">
                <a:solidFill>
                  <a:prstClr val="black"/>
                </a:solidFill>
                <a:latin typeface="Cambria" panose="02040503050406030204" pitchFamily="18" charset="0"/>
              </a:rPr>
              <a:t>In a fluid power system, we are expected to control the pressure and flow rate of the fluid as well as motion of the actuators ( speed and directions of hydraulic cylinders and motors). This function is accomplished with the valves.</a:t>
            </a:r>
          </a:p>
          <a:p>
            <a:pPr lvl="0"/>
            <a:r>
              <a:rPr lang="en-GB" sz="2400" dirty="0">
                <a:solidFill>
                  <a:prstClr val="black"/>
                </a:solidFill>
                <a:latin typeface="Cambria" panose="02040503050406030204" pitchFamily="18" charset="0"/>
              </a:rPr>
              <a:t>There are different types of control valves in fluid power systems, grouped as</a:t>
            </a:r>
          </a:p>
          <a:p>
            <a:pPr lvl="3"/>
            <a:r>
              <a:rPr lang="en-GB" sz="1900" dirty="0">
                <a:solidFill>
                  <a:prstClr val="black"/>
                </a:solidFill>
                <a:latin typeface="Cambria" panose="02040503050406030204" pitchFamily="18" charset="0"/>
              </a:rPr>
              <a:t>Pressure Valves </a:t>
            </a:r>
          </a:p>
          <a:p>
            <a:pPr lvl="3"/>
            <a:r>
              <a:rPr lang="en-GB" sz="1900" dirty="0">
                <a:solidFill>
                  <a:prstClr val="black"/>
                </a:solidFill>
                <a:latin typeface="Cambria" panose="02040503050406030204" pitchFamily="18" charset="0"/>
              </a:rPr>
              <a:t>Flow Valves</a:t>
            </a:r>
          </a:p>
          <a:p>
            <a:pPr lvl="3"/>
            <a:r>
              <a:rPr lang="en-GB" sz="1900" dirty="0">
                <a:solidFill>
                  <a:prstClr val="black"/>
                </a:solidFill>
                <a:latin typeface="Cambria" panose="02040503050406030204" pitchFamily="18" charset="0"/>
              </a:rPr>
              <a:t>Directional Control Valves</a:t>
            </a:r>
          </a:p>
        </p:txBody>
      </p:sp>
    </p:spTree>
    <p:extLst>
      <p:ext uri="{BB962C8B-B14F-4D97-AF65-F5344CB8AC3E}">
        <p14:creationId xmlns:p14="http://schemas.microsoft.com/office/powerpoint/2010/main" val="377932811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PRESSURE VALVES</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Dikdörtgen 5"/>
          <p:cNvSpPr/>
          <p:nvPr/>
        </p:nvSpPr>
        <p:spPr>
          <a:xfrm>
            <a:off x="1295400" y="1219201"/>
            <a:ext cx="7048500" cy="3785652"/>
          </a:xfrm>
          <a:prstGeom prst="rect">
            <a:avLst/>
          </a:prstGeom>
        </p:spPr>
        <p:txBody>
          <a:bodyPr wrap="square">
            <a:spAutoFit/>
          </a:bodyPr>
          <a:lstStyle/>
          <a:p>
            <a:pPr lvl="0"/>
            <a:r>
              <a:rPr lang="en-GB" sz="2400" dirty="0">
                <a:solidFill>
                  <a:prstClr val="black"/>
                </a:solidFill>
                <a:latin typeface="Cambria" panose="02040503050406030204" pitchFamily="18" charset="0"/>
              </a:rPr>
              <a:t>These are fluid power valves dealing with controlling pressures, they include:</a:t>
            </a:r>
            <a:endParaRPr lang="tr-TR" sz="2400" dirty="0">
              <a:solidFill>
                <a:prstClr val="black"/>
              </a:solidFill>
              <a:latin typeface="Cambria" panose="02040503050406030204" pitchFamily="18" charset="0"/>
            </a:endParaRPr>
          </a:p>
          <a:p>
            <a:pPr lvl="1"/>
            <a:r>
              <a:rPr lang="en-GB" sz="2400" dirty="0">
                <a:solidFill>
                  <a:prstClr val="black"/>
                </a:solidFill>
                <a:latin typeface="Cambria" panose="02040503050406030204" pitchFamily="18" charset="0"/>
              </a:rPr>
              <a:t>Pressure Relief Valves</a:t>
            </a:r>
          </a:p>
          <a:p>
            <a:pPr lvl="1"/>
            <a:r>
              <a:rPr lang="en-GB" sz="2400" dirty="0">
                <a:solidFill>
                  <a:prstClr val="black"/>
                </a:solidFill>
                <a:latin typeface="Cambria" panose="02040503050406030204" pitchFamily="18" charset="0"/>
              </a:rPr>
              <a:t>Pressure Reducing Valves</a:t>
            </a:r>
          </a:p>
          <a:p>
            <a:pPr lvl="1"/>
            <a:r>
              <a:rPr lang="en-GB" sz="2400" dirty="0">
                <a:solidFill>
                  <a:prstClr val="black"/>
                </a:solidFill>
                <a:latin typeface="Cambria" panose="02040503050406030204" pitchFamily="18" charset="0"/>
              </a:rPr>
              <a:t>Unloading Valves</a:t>
            </a:r>
          </a:p>
          <a:p>
            <a:pPr lvl="1"/>
            <a:r>
              <a:rPr lang="en-GB" sz="2400" dirty="0">
                <a:solidFill>
                  <a:prstClr val="black"/>
                </a:solidFill>
                <a:latin typeface="Cambria" panose="02040503050406030204" pitchFamily="18" charset="0"/>
              </a:rPr>
              <a:t>Counter Balance Valves</a:t>
            </a:r>
          </a:p>
          <a:p>
            <a:pPr lvl="1"/>
            <a:r>
              <a:rPr lang="en-GB" sz="2400" dirty="0">
                <a:solidFill>
                  <a:prstClr val="black"/>
                </a:solidFill>
                <a:latin typeface="Cambria" panose="02040503050406030204" pitchFamily="18" charset="0"/>
              </a:rPr>
              <a:t>Sequential Valves</a:t>
            </a:r>
          </a:p>
          <a:p>
            <a:pPr lvl="1"/>
            <a:endParaRPr lang="tr-TR" sz="2400" dirty="0">
              <a:solidFill>
                <a:prstClr val="black"/>
              </a:solidFill>
              <a:latin typeface="Cambria" panose="02040503050406030204" pitchFamily="18" charset="0"/>
            </a:endParaRPr>
          </a:p>
          <a:p>
            <a:pPr lvl="0"/>
            <a:r>
              <a:rPr lang="en-GB" sz="2400" dirty="0">
                <a:solidFill>
                  <a:prstClr val="black"/>
                </a:solidFill>
                <a:latin typeface="Cambria" panose="02040503050406030204" pitchFamily="18" charset="0"/>
              </a:rPr>
              <a:t>Each of these valves has a specific and peculiar way of functioning in the system.</a:t>
            </a:r>
          </a:p>
        </p:txBody>
      </p:sp>
    </p:spTree>
    <p:extLst>
      <p:ext uri="{BB962C8B-B14F-4D97-AF65-F5344CB8AC3E}">
        <p14:creationId xmlns:p14="http://schemas.microsoft.com/office/powerpoint/2010/main" val="238724551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FLOW VALVES</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Dikdörtgen 5"/>
          <p:cNvSpPr/>
          <p:nvPr/>
        </p:nvSpPr>
        <p:spPr>
          <a:xfrm>
            <a:off x="914400" y="990600"/>
            <a:ext cx="7391400" cy="3785652"/>
          </a:xfrm>
          <a:prstGeom prst="rect">
            <a:avLst/>
          </a:prstGeom>
        </p:spPr>
        <p:txBody>
          <a:bodyPr wrap="square">
            <a:spAutoFit/>
          </a:bodyPr>
          <a:lstStyle/>
          <a:p>
            <a:pPr lvl="0"/>
            <a:r>
              <a:rPr lang="en-GB" sz="2400" dirty="0">
                <a:solidFill>
                  <a:prstClr val="black"/>
                </a:solidFill>
                <a:latin typeface="Cambria" panose="02040503050406030204" pitchFamily="18" charset="0"/>
              </a:rPr>
              <a:t>These valve</a:t>
            </a:r>
            <a:r>
              <a:rPr lang="tr-TR" sz="2400" dirty="0">
                <a:solidFill>
                  <a:prstClr val="black"/>
                </a:solidFill>
                <a:latin typeface="Cambria" panose="02040503050406030204" pitchFamily="18" charset="0"/>
              </a:rPr>
              <a:t>s</a:t>
            </a:r>
            <a:r>
              <a:rPr lang="en-GB" sz="2400" dirty="0">
                <a:solidFill>
                  <a:prstClr val="black"/>
                </a:solidFill>
                <a:latin typeface="Cambria" panose="02040503050406030204" pitchFamily="18" charset="0"/>
              </a:rPr>
              <a:t> are used to control the flow rates of a fluid system. In other words, they are responsible for the speed at which an actuator operates.</a:t>
            </a:r>
          </a:p>
          <a:p>
            <a:pPr lvl="0"/>
            <a:endParaRPr lang="en-GB" sz="2400" dirty="0">
              <a:solidFill>
                <a:prstClr val="black"/>
              </a:solidFill>
              <a:latin typeface="Cambria" panose="02040503050406030204" pitchFamily="18" charset="0"/>
            </a:endParaRPr>
          </a:p>
          <a:p>
            <a:pPr lvl="0"/>
            <a:r>
              <a:rPr lang="en-GB" sz="2400" dirty="0">
                <a:solidFill>
                  <a:prstClr val="black"/>
                </a:solidFill>
                <a:latin typeface="Cambria" panose="02040503050406030204" pitchFamily="18" charset="0"/>
              </a:rPr>
              <a:t>They operate by increasing or decreasing the valve orifices where the fluid passes.</a:t>
            </a:r>
          </a:p>
          <a:p>
            <a:pPr lvl="0"/>
            <a:endParaRPr lang="en-GB" sz="2400" dirty="0">
              <a:solidFill>
                <a:prstClr val="black"/>
              </a:solidFill>
              <a:latin typeface="Cambria" panose="02040503050406030204" pitchFamily="18" charset="0"/>
            </a:endParaRPr>
          </a:p>
          <a:p>
            <a:pPr lvl="0"/>
            <a:r>
              <a:rPr lang="en-GB" sz="2400" dirty="0">
                <a:solidFill>
                  <a:prstClr val="black"/>
                </a:solidFill>
                <a:latin typeface="Cambria" panose="02040503050406030204" pitchFamily="18" charset="0"/>
              </a:rPr>
              <a:t>It should be noted that frequent operations of these valves lead to overheating problems, as the fluid faces resistance (friction) whenever the orifice constricts. </a:t>
            </a:r>
          </a:p>
        </p:txBody>
      </p:sp>
    </p:spTree>
    <p:extLst>
      <p:ext uri="{BB962C8B-B14F-4D97-AF65-F5344CB8AC3E}">
        <p14:creationId xmlns:p14="http://schemas.microsoft.com/office/powerpoint/2010/main" val="293557436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DIRECTIONAL CONTROL VALVES</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Dikdörtgen 5"/>
          <p:cNvSpPr/>
          <p:nvPr/>
        </p:nvSpPr>
        <p:spPr>
          <a:xfrm>
            <a:off x="1295400" y="1219200"/>
            <a:ext cx="6934200" cy="3785652"/>
          </a:xfrm>
          <a:prstGeom prst="rect">
            <a:avLst/>
          </a:prstGeom>
        </p:spPr>
        <p:txBody>
          <a:bodyPr wrap="square">
            <a:spAutoFit/>
          </a:bodyPr>
          <a:lstStyle/>
          <a:p>
            <a:pPr lvl="0"/>
            <a:r>
              <a:rPr lang="en-GB" sz="2400" dirty="0">
                <a:solidFill>
                  <a:prstClr val="black"/>
                </a:solidFill>
                <a:latin typeface="Cambria" panose="02040503050406030204" pitchFamily="18" charset="0"/>
              </a:rPr>
              <a:t>As the name implies, these valves are used in fluid power systems to control the directions to which an actuator moves.</a:t>
            </a:r>
          </a:p>
          <a:p>
            <a:pPr lvl="0"/>
            <a:endParaRPr lang="en-GB" sz="2400" dirty="0">
              <a:solidFill>
                <a:prstClr val="black"/>
              </a:solidFill>
              <a:latin typeface="Cambria" panose="02040503050406030204" pitchFamily="18" charset="0"/>
            </a:endParaRPr>
          </a:p>
          <a:p>
            <a:pPr lvl="0"/>
            <a:r>
              <a:rPr lang="en-GB" sz="2400" dirty="0">
                <a:solidFill>
                  <a:prstClr val="black"/>
                </a:solidFill>
                <a:latin typeface="Cambria" panose="02040503050406030204" pitchFamily="18" charset="0"/>
              </a:rPr>
              <a:t>Here one </a:t>
            </a:r>
            <a:r>
              <a:rPr lang="tr-TR" sz="2400" dirty="0">
                <a:solidFill>
                  <a:prstClr val="black"/>
                </a:solidFill>
                <a:latin typeface="Cambria" panose="02040503050406030204" pitchFamily="18" charset="0"/>
              </a:rPr>
              <a:t>–</a:t>
            </a:r>
            <a:r>
              <a:rPr lang="en-GB" sz="2400" dirty="0">
                <a:solidFill>
                  <a:prstClr val="black"/>
                </a:solidFill>
                <a:latin typeface="Cambria" panose="02040503050406030204" pitchFamily="18" charset="0"/>
              </a:rPr>
              <a:t>way</a:t>
            </a:r>
            <a:r>
              <a:rPr lang="tr-TR" sz="2400" dirty="0">
                <a:solidFill>
                  <a:prstClr val="black"/>
                </a:solidFill>
                <a:latin typeface="Cambria" panose="02040503050406030204" pitchFamily="18" charset="0"/>
              </a:rPr>
              <a:t> </a:t>
            </a:r>
            <a:r>
              <a:rPr lang="en-GB" sz="2400" dirty="0">
                <a:solidFill>
                  <a:prstClr val="black"/>
                </a:solidFill>
                <a:latin typeface="Cambria" panose="02040503050406030204" pitchFamily="18" charset="0"/>
              </a:rPr>
              <a:t>valves (or check valves) can also be considered as being directional valve types.</a:t>
            </a:r>
          </a:p>
          <a:p>
            <a:pPr lvl="0"/>
            <a:endParaRPr lang="en-GB" sz="2400" dirty="0">
              <a:solidFill>
                <a:prstClr val="black"/>
              </a:solidFill>
              <a:latin typeface="Cambria" panose="02040503050406030204" pitchFamily="18" charset="0"/>
            </a:endParaRPr>
          </a:p>
          <a:p>
            <a:pPr lvl="0"/>
            <a:r>
              <a:rPr lang="en-GB" sz="2400" dirty="0">
                <a:solidFill>
                  <a:prstClr val="black"/>
                </a:solidFill>
                <a:latin typeface="Cambria" panose="02040503050406030204" pitchFamily="18" charset="0"/>
              </a:rPr>
              <a:t>There are several ways of controlling these valves, but mostly they are either manually controlled or by using electrically operated solenoids.</a:t>
            </a:r>
          </a:p>
        </p:txBody>
      </p:sp>
    </p:spTree>
    <p:extLst>
      <p:ext uri="{BB962C8B-B14F-4D97-AF65-F5344CB8AC3E}">
        <p14:creationId xmlns:p14="http://schemas.microsoft.com/office/powerpoint/2010/main" val="373041085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fontScale="90000"/>
          </a:bodyPr>
          <a:lstStyle/>
          <a:p>
            <a:r>
              <a:rPr lang="tr-TR" sz="4000" dirty="0">
                <a:solidFill>
                  <a:prstClr val="white"/>
                </a:solidFill>
                <a:latin typeface="Cambria" panose="02040503050406030204" pitchFamily="18" charset="0"/>
              </a:rPr>
              <a:t>MANUALLY CONTROLLED VALVES[4]</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8" name="Dikdörtgen 7"/>
          <p:cNvSpPr/>
          <p:nvPr/>
        </p:nvSpPr>
        <p:spPr>
          <a:xfrm>
            <a:off x="1066800" y="1752600"/>
            <a:ext cx="6858000" cy="1200329"/>
          </a:xfrm>
          <a:prstGeom prst="rect">
            <a:avLst/>
          </a:prstGeom>
        </p:spPr>
        <p:txBody>
          <a:bodyPr wrap="square">
            <a:spAutoFit/>
          </a:bodyPr>
          <a:lstStyle/>
          <a:p>
            <a:pPr lvl="0"/>
            <a:r>
              <a:rPr lang="en-GB" sz="2400" dirty="0">
                <a:solidFill>
                  <a:prstClr val="black"/>
                </a:solidFill>
                <a:latin typeface="Cambria" panose="02040503050406030204" pitchFamily="18" charset="0"/>
              </a:rPr>
              <a:t>Simple hydraulic systems and most mobile hydraulic applications involve manually operated valves to control actuators.</a:t>
            </a:r>
          </a:p>
        </p:txBody>
      </p:sp>
    </p:spTree>
    <p:extLst>
      <p:ext uri="{BB962C8B-B14F-4D97-AF65-F5344CB8AC3E}">
        <p14:creationId xmlns:p14="http://schemas.microsoft.com/office/powerpoint/2010/main" val="41446103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solidFill>
                  <a:prstClr val="black"/>
                </a:solidFill>
                <a:latin typeface="Cambria" panose="02040503050406030204" pitchFamily="18" charset="0"/>
              </a:rPr>
              <a:t>COURSE CONTENTS</a:t>
            </a:r>
            <a:endParaRPr lang="en-GB" dirty="0"/>
          </a:p>
        </p:txBody>
      </p:sp>
      <p:sp>
        <p:nvSpPr>
          <p:cNvPr id="4" name="Date Placeholder 3"/>
          <p:cNvSpPr>
            <a:spLocks noGrp="1"/>
          </p:cNvSpPr>
          <p:nvPr>
            <p:ph type="dt" sz="half" idx="10"/>
          </p:nvPr>
        </p:nvSpPr>
        <p:spPr/>
        <p:txBody>
          <a:bodyPr/>
          <a:lstStyle/>
          <a:p>
            <a:fld id="{9C01CA60-4EC5-4361-881B-87EDFF296E4B}" type="datetime1">
              <a:rPr lang="en-GB" smtClean="0">
                <a:solidFill>
                  <a:prstClr val="black">
                    <a:tint val="75000"/>
                  </a:prstClr>
                </a:solidFill>
              </a:rPr>
              <a:pPr/>
              <a:t>17/04/2019</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a:solidFill>
                <a:prstClr val="black">
                  <a:tint val="75000"/>
                </a:prstClr>
              </a:solidFill>
            </a:endParaRPr>
          </a:p>
        </p:txBody>
      </p:sp>
      <p:sp>
        <p:nvSpPr>
          <p:cNvPr id="6" name="İçerik Yer Tutucusu 5"/>
          <p:cNvSpPr>
            <a:spLocks noGrp="1"/>
          </p:cNvSpPr>
          <p:nvPr>
            <p:ph idx="1"/>
          </p:nvPr>
        </p:nvSpPr>
        <p:spPr/>
        <p:txBody>
          <a:bodyPr/>
          <a:lstStyle/>
          <a:p>
            <a:r>
              <a:rPr lang="en-GB" sz="2400" b="0" dirty="0"/>
              <a:t>4</a:t>
            </a:r>
            <a:r>
              <a:rPr lang="en-GB" sz="2400" b="0" dirty="0">
                <a:latin typeface="+mj-lt"/>
              </a:rPr>
              <a:t>. Fluid Power Circuits</a:t>
            </a:r>
          </a:p>
          <a:p>
            <a:r>
              <a:rPr lang="en-GB" sz="2400" b="0" dirty="0">
                <a:latin typeface="+mj-lt"/>
              </a:rPr>
              <a:t>-Hydraulic circuit symbols</a:t>
            </a:r>
          </a:p>
          <a:p>
            <a:r>
              <a:rPr lang="en-GB" sz="2400" b="0" dirty="0">
                <a:latin typeface="+mj-lt"/>
              </a:rPr>
              <a:t>-Basic hydraulic circuits</a:t>
            </a:r>
          </a:p>
          <a:p>
            <a:endParaRPr lang="en-GB" dirty="0"/>
          </a:p>
        </p:txBody>
      </p:sp>
    </p:spTree>
    <p:extLst>
      <p:ext uri="{BB962C8B-B14F-4D97-AF65-F5344CB8AC3E}">
        <p14:creationId xmlns:p14="http://schemas.microsoft.com/office/powerpoint/2010/main" val="2133772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365760"/>
            <a:ext cx="7520940" cy="701040"/>
          </a:xfrm>
        </p:spPr>
        <p:txBody>
          <a:bodyPr/>
          <a:lstStyle/>
          <a:p>
            <a:r>
              <a:rPr lang="en-GB" sz="2000" dirty="0"/>
              <a:t>Manually operated directional control valve</a:t>
            </a:r>
          </a:p>
        </p:txBody>
      </p:sp>
      <p:sp>
        <p:nvSpPr>
          <p:cNvPr id="4" name="Veri Yer Tutucusu 3"/>
          <p:cNvSpPr>
            <a:spLocks noGrp="1"/>
          </p:cNvSpPr>
          <p:nvPr>
            <p:ph type="dt" sz="half" idx="10"/>
          </p:nvPr>
        </p:nvSpPr>
        <p:spPr/>
        <p:txBody>
          <a:bodyPr/>
          <a:lstStyle/>
          <a:p>
            <a:fld id="{99EB9383-CECC-4A2D-990C-1DC805E89D47}" type="datetime1">
              <a:rPr lang="en-GB" smtClean="0"/>
              <a:t>17/04/2019</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ihover-img" descr="http://ts1.mm.bing.net/th?id=H.4759997365552552&amp;pid=15.1">
            <a:hlinkClick r:id="rId2" tgtFrame="_top"/>
          </p:cNvPr>
          <p:cNvPicPr>
            <a:picLocks noGrp="1"/>
          </p:cNvPicPr>
          <p:nvPr>
            <p:ph idx="1"/>
          </p:nvPr>
        </p:nvPicPr>
        <p:blipFill>
          <a:blip r:embed="rId3" cstate="print"/>
          <a:srcRect/>
          <a:stretch>
            <a:fillRect/>
          </a:stretch>
        </p:blipFill>
        <p:spPr bwMode="auto">
          <a:xfrm>
            <a:off x="1981200" y="1676400"/>
            <a:ext cx="3886200" cy="3047999"/>
          </a:xfrm>
          <a:prstGeom prst="rect">
            <a:avLst/>
          </a:prstGeom>
          <a:noFill/>
          <a:ln w="9525">
            <a:noFill/>
            <a:miter lim="800000"/>
            <a:headEnd/>
            <a:tailEnd/>
          </a:ln>
        </p:spPr>
      </p:pic>
    </p:spTree>
    <p:extLst>
      <p:ext uri="{BB962C8B-B14F-4D97-AF65-F5344CB8AC3E}">
        <p14:creationId xmlns:p14="http://schemas.microsoft.com/office/powerpoint/2010/main" val="285737558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SOLENOID OPERATED VALVES</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Dikdörtgen 5"/>
          <p:cNvSpPr/>
          <p:nvPr/>
        </p:nvSpPr>
        <p:spPr>
          <a:xfrm>
            <a:off x="822960" y="1219200"/>
            <a:ext cx="7330440" cy="3416320"/>
          </a:xfrm>
          <a:prstGeom prst="rect">
            <a:avLst/>
          </a:prstGeom>
        </p:spPr>
        <p:txBody>
          <a:bodyPr wrap="square">
            <a:spAutoFit/>
          </a:bodyPr>
          <a:lstStyle/>
          <a:p>
            <a:pPr lvl="0"/>
            <a:r>
              <a:rPr lang="en-GB" sz="2400" dirty="0">
                <a:solidFill>
                  <a:prstClr val="black"/>
                </a:solidFill>
                <a:latin typeface="Cambria" panose="02040503050406030204" pitchFamily="18" charset="0"/>
              </a:rPr>
              <a:t>In most industrial applications of fluid power, solenoid operated valves are commonly used. Not only the directional control  but also pressure control valves tend to use electrical signal</a:t>
            </a:r>
            <a:r>
              <a:rPr lang="tr-TR" sz="2400" dirty="0">
                <a:solidFill>
                  <a:prstClr val="black"/>
                </a:solidFill>
                <a:latin typeface="Cambria" panose="02040503050406030204" pitchFamily="18" charset="0"/>
              </a:rPr>
              <a:t>s</a:t>
            </a:r>
            <a:r>
              <a:rPr lang="en-GB" sz="2400" dirty="0">
                <a:solidFill>
                  <a:prstClr val="black"/>
                </a:solidFill>
                <a:latin typeface="Cambria" panose="02040503050406030204" pitchFamily="18" charset="0"/>
              </a:rPr>
              <a:t> to activate the valves. This is generally the case when automated systems are to be controlled.</a:t>
            </a:r>
            <a:endParaRPr lang="tr-TR" sz="2400" dirty="0">
              <a:solidFill>
                <a:prstClr val="black"/>
              </a:solidFill>
              <a:latin typeface="Cambria" panose="02040503050406030204" pitchFamily="18" charset="0"/>
            </a:endParaRPr>
          </a:p>
          <a:p>
            <a:pPr lvl="0"/>
            <a:r>
              <a:rPr lang="en-GB" sz="2400" dirty="0">
                <a:solidFill>
                  <a:prstClr val="black"/>
                </a:solidFill>
                <a:latin typeface="Cambria" panose="02040503050406030204" pitchFamily="18" charset="0"/>
              </a:rPr>
              <a:t>The solenoid operated valves are stacked on valve manifolds containing several precision drilled holes to route fluid to different locations. </a:t>
            </a:r>
          </a:p>
        </p:txBody>
      </p:sp>
    </p:spTree>
    <p:extLst>
      <p:ext uri="{BB962C8B-B14F-4D97-AF65-F5344CB8AC3E}">
        <p14:creationId xmlns:p14="http://schemas.microsoft.com/office/powerpoint/2010/main" val="323074510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normAutofit/>
          </a:bodyPr>
          <a:lstStyle/>
          <a:p>
            <a:r>
              <a:rPr lang="tr-TR" dirty="0">
                <a:solidFill>
                  <a:schemeClr val="bg1"/>
                </a:solidFill>
                <a:latin typeface="Cambria" panose="02040503050406030204" pitchFamily="18" charset="0"/>
              </a:rPr>
              <a:t>SOLENOID VALVES AND MANIFOLD BLOCK[4]</a:t>
            </a:r>
          </a:p>
        </p:txBody>
      </p:sp>
      <p:pic>
        <p:nvPicPr>
          <p:cNvPr id="4" name="ihover-img" descr="http://ts4.mm.bing.net/th?id=H.4758180596354203&amp;pid=15.1">
            <a:hlinkClick r:id="rId2" tgtFrame="_top"/>
          </p:cNvPr>
          <p:cNvPicPr>
            <a:picLocks noGrp="1"/>
          </p:cNvPicPr>
          <p:nvPr>
            <p:ph idx="1"/>
          </p:nvPr>
        </p:nvPicPr>
        <p:blipFill>
          <a:blip r:embed="rId3" cstate="print"/>
          <a:srcRect/>
          <a:stretch>
            <a:fillRect/>
          </a:stretch>
        </p:blipFill>
        <p:spPr bwMode="auto">
          <a:xfrm>
            <a:off x="683568" y="2276872"/>
            <a:ext cx="3168352" cy="2232248"/>
          </a:xfrm>
          <a:prstGeom prst="rect">
            <a:avLst/>
          </a:prstGeom>
          <a:noFill/>
          <a:ln w="9525">
            <a:noFill/>
            <a:miter lim="800000"/>
            <a:headEnd/>
            <a:tailEnd/>
          </a:ln>
        </p:spPr>
      </p:pic>
      <p:pic>
        <p:nvPicPr>
          <p:cNvPr id="5" name="ihover-img" descr="http://ts1.mm.bing.net/th?id=H.4517043973064148&amp;pid=15.1">
            <a:hlinkClick r:id="rId4" tgtFrame="_top"/>
          </p:cNvPr>
          <p:cNvPicPr/>
          <p:nvPr/>
        </p:nvPicPr>
        <p:blipFill>
          <a:blip r:embed="rId5" cstate="print"/>
          <a:srcRect/>
          <a:stretch>
            <a:fillRect/>
          </a:stretch>
        </p:blipFill>
        <p:spPr bwMode="auto">
          <a:xfrm>
            <a:off x="5004048" y="1916832"/>
            <a:ext cx="2857500" cy="2580878"/>
          </a:xfrm>
          <a:prstGeom prst="rect">
            <a:avLst/>
          </a:prstGeom>
          <a:noFill/>
          <a:ln w="9525">
            <a:noFill/>
            <a:miter lim="800000"/>
            <a:headEnd/>
            <a:tailEnd/>
          </a:ln>
        </p:spPr>
      </p:pic>
    </p:spTree>
    <p:extLst>
      <p:ext uri="{BB962C8B-B14F-4D97-AF65-F5344CB8AC3E}">
        <p14:creationId xmlns:p14="http://schemas.microsoft.com/office/powerpoint/2010/main" val="24095129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solidFill>
            <a:schemeClr val="accent2"/>
          </a:solidFill>
        </p:spPr>
        <p:txBody>
          <a:bodyPr/>
          <a:lstStyle/>
          <a:p>
            <a:r>
              <a:rPr lang="tr-TR" dirty="0">
                <a:solidFill>
                  <a:schemeClr val="bg1"/>
                </a:solidFill>
                <a:latin typeface="Cambria" panose="02040503050406030204" pitchFamily="18" charset="0"/>
              </a:rPr>
              <a:t>HYDRAULIC PLATFORM[8]</a:t>
            </a:r>
          </a:p>
        </p:txBody>
      </p:sp>
      <p:pic>
        <p:nvPicPr>
          <p:cNvPr id="4" name="3 İçerik Yer Tutucusu" descr="http://www.meka.biz.tr/DataFiles/Resim/7ca86234-e924-4225-bfd1-ea4c1dc67494.jpg"/>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28519" y="1100138"/>
            <a:ext cx="4509186" cy="3579812"/>
          </a:xfrm>
          <a:prstGeom prst="rect">
            <a:avLst/>
          </a:prstGeom>
          <a:noFill/>
          <a:ln>
            <a:noFill/>
          </a:ln>
        </p:spPr>
      </p:pic>
    </p:spTree>
    <p:extLst>
      <p:ext uri="{BB962C8B-B14F-4D97-AF65-F5344CB8AC3E}">
        <p14:creationId xmlns:p14="http://schemas.microsoft.com/office/powerpoint/2010/main" val="100441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04800"/>
            <a:ext cx="7520940" cy="685800"/>
          </a:xfrm>
          <a:solidFill>
            <a:schemeClr val="accent2"/>
          </a:solidFill>
        </p:spPr>
        <p:txBody>
          <a:bodyPr>
            <a:normAutofit fontScale="90000"/>
          </a:bodyPr>
          <a:lstStyle/>
          <a:p>
            <a:r>
              <a:rPr lang="en-GB" dirty="0">
                <a:latin typeface="Cambria" panose="02040503050406030204" pitchFamily="18" charset="0"/>
              </a:rPr>
              <a:t>Recommended Text Books and Reading Materials</a:t>
            </a:r>
          </a:p>
        </p:txBody>
      </p:sp>
      <p:sp>
        <p:nvSpPr>
          <p:cNvPr id="4" name="Date Placeholder 3"/>
          <p:cNvSpPr>
            <a:spLocks noGrp="1"/>
          </p:cNvSpPr>
          <p:nvPr>
            <p:ph type="dt" sz="half" idx="10"/>
          </p:nvPr>
        </p:nvSpPr>
        <p:spPr/>
        <p:txBody>
          <a:bodyPr/>
          <a:lstStyle/>
          <a:p>
            <a:fld id="{99EB9383-CECC-4A2D-990C-1DC805E89D47}" type="datetime1">
              <a:rPr lang="en-GB" smtClean="0">
                <a:solidFill>
                  <a:prstClr val="black">
                    <a:tint val="75000"/>
                  </a:prstClr>
                </a:solidFill>
              </a:rPr>
              <a:pPr/>
              <a:t>17/04/2019</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a:solidFill>
                <a:prstClr val="black">
                  <a:tint val="75000"/>
                </a:prstClr>
              </a:solidFill>
            </a:endParaRPr>
          </a:p>
        </p:txBody>
      </p:sp>
      <p:sp>
        <p:nvSpPr>
          <p:cNvPr id="6" name="Dikdörtgen 5"/>
          <p:cNvSpPr/>
          <p:nvPr/>
        </p:nvSpPr>
        <p:spPr>
          <a:xfrm>
            <a:off x="822960" y="1143000"/>
            <a:ext cx="7025640" cy="2308324"/>
          </a:xfrm>
          <a:prstGeom prst="rect">
            <a:avLst/>
          </a:prstGeom>
        </p:spPr>
        <p:txBody>
          <a:bodyPr wrap="square">
            <a:spAutoFit/>
          </a:bodyPr>
          <a:lstStyle/>
          <a:p>
            <a:r>
              <a:rPr lang="en-GB" sz="2400" dirty="0">
                <a:solidFill>
                  <a:srgbClr val="FFC000"/>
                </a:solidFill>
                <a:latin typeface="Cambria" panose="02040503050406030204" pitchFamily="18" charset="0"/>
              </a:rPr>
              <a:t>1. Fundamentals of Fluid Power Control</a:t>
            </a:r>
            <a:r>
              <a:rPr lang="en-GB" sz="2400" dirty="0">
                <a:latin typeface="Cambria" panose="02040503050406030204" pitchFamily="18" charset="0"/>
              </a:rPr>
              <a:t>(</a:t>
            </a:r>
            <a:r>
              <a:rPr lang="en-GB" sz="2400" i="1" dirty="0">
                <a:latin typeface="Cambria" panose="02040503050406030204" pitchFamily="18" charset="0"/>
              </a:rPr>
              <a:t>By John </a:t>
            </a:r>
            <a:r>
              <a:rPr lang="en-GB" sz="2400" i="1" dirty="0" err="1">
                <a:latin typeface="Cambria" panose="02040503050406030204" pitchFamily="18" charset="0"/>
              </a:rPr>
              <a:t>Watton</a:t>
            </a:r>
            <a:r>
              <a:rPr lang="en-GB" sz="2400" i="1" dirty="0">
                <a:latin typeface="Cambria" panose="02040503050406030204" pitchFamily="18" charset="0"/>
              </a:rPr>
              <a:t>)</a:t>
            </a:r>
          </a:p>
          <a:p>
            <a:r>
              <a:rPr lang="en-GB" sz="2400" dirty="0">
                <a:solidFill>
                  <a:srgbClr val="FFC000"/>
                </a:solidFill>
                <a:latin typeface="Cambria" panose="02040503050406030204" pitchFamily="18" charset="0"/>
              </a:rPr>
              <a:t>2. Fluid Power Circuits and Control-fundamentals and applications</a:t>
            </a:r>
            <a:r>
              <a:rPr lang="en-GB" sz="2400" dirty="0">
                <a:latin typeface="Cambria" panose="02040503050406030204" pitchFamily="18" charset="0"/>
              </a:rPr>
              <a:t>(</a:t>
            </a:r>
            <a:r>
              <a:rPr lang="en-GB" sz="2400" i="1" dirty="0">
                <a:latin typeface="Cambria" panose="02040503050406030204" pitchFamily="18" charset="0"/>
              </a:rPr>
              <a:t>By: John S. </a:t>
            </a:r>
            <a:r>
              <a:rPr lang="en-GB" sz="2400" i="1" dirty="0" err="1">
                <a:latin typeface="Cambria" panose="02040503050406030204" pitchFamily="18" charset="0"/>
              </a:rPr>
              <a:t>Cundiff</a:t>
            </a:r>
            <a:r>
              <a:rPr lang="en-GB" sz="2400" i="1" dirty="0">
                <a:latin typeface="Cambria" panose="02040503050406030204" pitchFamily="18" charset="0"/>
              </a:rPr>
              <a:t> </a:t>
            </a:r>
            <a:r>
              <a:rPr lang="en-GB" sz="2400" dirty="0">
                <a:latin typeface="Cambria" panose="02040503050406030204" pitchFamily="18" charset="0"/>
              </a:rPr>
              <a:t>)</a:t>
            </a:r>
          </a:p>
          <a:p>
            <a:r>
              <a:rPr lang="en-GB" sz="2400" dirty="0">
                <a:solidFill>
                  <a:srgbClr val="FFC000"/>
                </a:solidFill>
                <a:latin typeface="Cambria" panose="02040503050406030204" pitchFamily="18" charset="0"/>
              </a:rPr>
              <a:t>3. Hydraulic Power System Analysis</a:t>
            </a:r>
            <a:r>
              <a:rPr lang="en-GB" sz="2400" dirty="0">
                <a:latin typeface="Cambria" panose="02040503050406030204" pitchFamily="18" charset="0"/>
              </a:rPr>
              <a:t>(</a:t>
            </a:r>
            <a:r>
              <a:rPr lang="en-GB" sz="2400" i="1" dirty="0">
                <a:latin typeface="Cambria" panose="02040503050406030204" pitchFamily="18" charset="0"/>
              </a:rPr>
              <a:t>By Arthur Akers, Max </a:t>
            </a:r>
            <a:r>
              <a:rPr lang="en-GB" sz="2400" i="1" dirty="0" err="1">
                <a:latin typeface="Cambria" panose="02040503050406030204" pitchFamily="18" charset="0"/>
              </a:rPr>
              <a:t>Gasmann</a:t>
            </a:r>
            <a:r>
              <a:rPr lang="en-GB" sz="2400" i="1" dirty="0">
                <a:latin typeface="Cambria" panose="02040503050406030204" pitchFamily="18" charset="0"/>
              </a:rPr>
              <a:t> and Richard Smith</a:t>
            </a:r>
            <a:r>
              <a:rPr lang="en-GB" sz="2400" dirty="0">
                <a:latin typeface="Cambria" panose="02040503050406030204" pitchFamily="18" charset="0"/>
              </a:rPr>
              <a:t>)</a:t>
            </a:r>
          </a:p>
        </p:txBody>
      </p:sp>
    </p:spTree>
    <p:extLst>
      <p:ext uri="{BB962C8B-B14F-4D97-AF65-F5344CB8AC3E}">
        <p14:creationId xmlns:p14="http://schemas.microsoft.com/office/powerpoint/2010/main" val="1749488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tr-TR" dirty="0">
                <a:solidFill>
                  <a:prstClr val="white"/>
                </a:solidFill>
                <a:latin typeface="Cambria" panose="02040503050406030204" pitchFamily="18" charset="0"/>
              </a:rPr>
              <a:t>WHAT IS FLUID POWER?</a:t>
            </a:r>
            <a:endParaRPr lang="en-GB" dirty="0"/>
          </a:p>
        </p:txBody>
      </p:sp>
      <p:sp>
        <p:nvSpPr>
          <p:cNvPr id="6" name="İçerik Yer Tutucusu 5"/>
          <p:cNvSpPr>
            <a:spLocks noGrp="1"/>
          </p:cNvSpPr>
          <p:nvPr>
            <p:ph idx="1"/>
          </p:nvPr>
        </p:nvSpPr>
        <p:spPr/>
        <p:txBody>
          <a:bodyPr>
            <a:normAutofit fontScale="92500"/>
          </a:bodyPr>
          <a:lstStyle/>
          <a:p>
            <a:pPr lvl="0"/>
            <a:r>
              <a:rPr lang="en-GB" sz="2400" b="0" i="1" dirty="0">
                <a:solidFill>
                  <a:prstClr val="black"/>
                </a:solidFill>
                <a:latin typeface="Cambria" panose="02040503050406030204" pitchFamily="18" charset="0"/>
              </a:rPr>
              <a:t>Fluid power </a:t>
            </a:r>
            <a:r>
              <a:rPr lang="en-GB" sz="2400" b="0" dirty="0">
                <a:solidFill>
                  <a:prstClr val="black"/>
                </a:solidFill>
                <a:latin typeface="Cambria" panose="02040503050406030204" pitchFamily="18" charset="0"/>
              </a:rPr>
              <a:t>refers</a:t>
            </a:r>
            <a:r>
              <a:rPr lang="tr-TR" sz="2400" b="0" dirty="0">
                <a:solidFill>
                  <a:prstClr val="black"/>
                </a:solidFill>
                <a:latin typeface="Cambria" panose="02040503050406030204" pitchFamily="18" charset="0"/>
              </a:rPr>
              <a:t> </a:t>
            </a:r>
            <a:r>
              <a:rPr lang="en-GB" sz="2400" b="0" dirty="0">
                <a:solidFill>
                  <a:prstClr val="black"/>
                </a:solidFill>
                <a:latin typeface="Cambria" panose="02040503050406030204" pitchFamily="18" charset="0"/>
              </a:rPr>
              <a:t>to transmission and</a:t>
            </a:r>
            <a:r>
              <a:rPr lang="tr-TR" sz="2400" b="0" dirty="0">
                <a:solidFill>
                  <a:prstClr val="black"/>
                </a:solidFill>
                <a:latin typeface="Cambria" panose="02040503050406030204" pitchFamily="18" charset="0"/>
              </a:rPr>
              <a:t> </a:t>
            </a:r>
            <a:r>
              <a:rPr lang="en-GB" sz="2400" b="0" dirty="0">
                <a:solidFill>
                  <a:prstClr val="black"/>
                </a:solidFill>
                <a:latin typeface="Cambria" panose="02040503050406030204" pitchFamily="18" charset="0"/>
              </a:rPr>
              <a:t>control of</a:t>
            </a:r>
            <a:r>
              <a:rPr lang="tr-TR" sz="2400" b="0" dirty="0">
                <a:solidFill>
                  <a:prstClr val="black"/>
                </a:solidFill>
                <a:latin typeface="Cambria" panose="02040503050406030204" pitchFamily="18" charset="0"/>
              </a:rPr>
              <a:t> </a:t>
            </a:r>
            <a:r>
              <a:rPr lang="en-GB" sz="2400" b="0" dirty="0">
                <a:solidFill>
                  <a:prstClr val="black"/>
                </a:solidFill>
                <a:latin typeface="Cambria" panose="02040503050406030204" pitchFamily="18" charset="0"/>
              </a:rPr>
              <a:t>energy</a:t>
            </a:r>
            <a:r>
              <a:rPr lang="tr-TR" sz="2400" b="0" dirty="0">
                <a:solidFill>
                  <a:prstClr val="black"/>
                </a:solidFill>
                <a:latin typeface="Cambria" panose="02040503050406030204" pitchFamily="18" charset="0"/>
              </a:rPr>
              <a:t> </a:t>
            </a:r>
            <a:r>
              <a:rPr lang="en-US" sz="2400" b="0" dirty="0">
                <a:solidFill>
                  <a:prstClr val="black"/>
                </a:solidFill>
                <a:latin typeface="Cambria" panose="02040503050406030204" pitchFamily="18" charset="0"/>
              </a:rPr>
              <a:t>by means</a:t>
            </a:r>
            <a:r>
              <a:rPr lang="tr-TR" sz="2400" b="0" dirty="0">
                <a:solidFill>
                  <a:prstClr val="black"/>
                </a:solidFill>
                <a:latin typeface="Cambria" panose="02040503050406030204" pitchFamily="18" charset="0"/>
              </a:rPr>
              <a:t> of </a:t>
            </a:r>
            <a:r>
              <a:rPr lang="en-GB" sz="2400" b="0" dirty="0">
                <a:solidFill>
                  <a:prstClr val="black"/>
                </a:solidFill>
                <a:latin typeface="Cambria" panose="02040503050406030204" pitchFamily="18" charset="0"/>
              </a:rPr>
              <a:t>pressurized fluid</a:t>
            </a:r>
            <a:r>
              <a:rPr lang="tr-TR" sz="2400" b="0" dirty="0">
                <a:solidFill>
                  <a:prstClr val="black"/>
                </a:solidFill>
                <a:latin typeface="Cambria" panose="02040503050406030204" pitchFamily="18" charset="0"/>
              </a:rPr>
              <a:t>. </a:t>
            </a:r>
            <a:endParaRPr lang="en-GB" sz="2400" b="0" dirty="0">
              <a:solidFill>
                <a:prstClr val="black"/>
              </a:solidFill>
              <a:latin typeface="Cambria" panose="02040503050406030204" pitchFamily="18" charset="0"/>
            </a:endParaRPr>
          </a:p>
          <a:p>
            <a:pPr lvl="0"/>
            <a:r>
              <a:rPr lang="en-GB" sz="2400" b="0" dirty="0">
                <a:solidFill>
                  <a:prstClr val="black"/>
                </a:solidFill>
                <a:latin typeface="Cambria" panose="02040503050406030204" pitchFamily="18" charset="0"/>
              </a:rPr>
              <a:t>The term</a:t>
            </a:r>
            <a:r>
              <a:rPr lang="tr-TR" sz="2400" b="0" dirty="0">
                <a:solidFill>
                  <a:prstClr val="black"/>
                </a:solidFill>
                <a:latin typeface="Cambria" panose="02040503050406030204" pitchFamily="18" charset="0"/>
              </a:rPr>
              <a:t> </a:t>
            </a:r>
            <a:r>
              <a:rPr lang="en-GB" sz="2400" b="0" i="1" dirty="0">
                <a:solidFill>
                  <a:prstClr val="black"/>
                </a:solidFill>
                <a:latin typeface="Cambria" panose="02040503050406030204" pitchFamily="18" charset="0"/>
              </a:rPr>
              <a:t>fluid</a:t>
            </a:r>
            <a:r>
              <a:rPr lang="en-GB" sz="2400" b="0" dirty="0">
                <a:solidFill>
                  <a:prstClr val="black"/>
                </a:solidFill>
                <a:latin typeface="Cambria" panose="02040503050406030204" pitchFamily="18" charset="0"/>
              </a:rPr>
              <a:t> designates</a:t>
            </a:r>
            <a:r>
              <a:rPr lang="tr-TR" sz="2400" b="0" dirty="0">
                <a:solidFill>
                  <a:prstClr val="black"/>
                </a:solidFill>
                <a:latin typeface="Cambria" panose="02040503050406030204" pitchFamily="18" charset="0"/>
              </a:rPr>
              <a:t> </a:t>
            </a:r>
            <a:r>
              <a:rPr lang="en-US" sz="2400" b="0" dirty="0">
                <a:solidFill>
                  <a:prstClr val="black"/>
                </a:solidFill>
                <a:latin typeface="Cambria" panose="02040503050406030204" pitchFamily="18" charset="0"/>
              </a:rPr>
              <a:t>liquid or gas.</a:t>
            </a:r>
            <a:r>
              <a:rPr lang="tr-TR" sz="2400" b="0" dirty="0">
                <a:solidFill>
                  <a:prstClr val="black"/>
                </a:solidFill>
                <a:latin typeface="Cambria" panose="02040503050406030204" pitchFamily="18" charset="0"/>
              </a:rPr>
              <a:t> </a:t>
            </a:r>
            <a:r>
              <a:rPr lang="en-GB" sz="2400" b="0" dirty="0">
                <a:solidFill>
                  <a:prstClr val="black"/>
                </a:solidFill>
                <a:latin typeface="Cambria" panose="02040503050406030204" pitchFamily="18" charset="0"/>
              </a:rPr>
              <a:t>If the fluid power system involves liquid, it’s called Hydraulic System but, if the medium used in the fluid power system is air (gas) then the system is known as</a:t>
            </a:r>
            <a:r>
              <a:rPr lang="tr-TR" sz="2400" b="0" dirty="0">
                <a:solidFill>
                  <a:prstClr val="black"/>
                </a:solidFill>
                <a:latin typeface="Cambria" panose="02040503050406030204" pitchFamily="18" charset="0"/>
              </a:rPr>
              <a:t> a </a:t>
            </a:r>
            <a:r>
              <a:rPr lang="en-GB" sz="2400" b="0" dirty="0">
                <a:solidFill>
                  <a:prstClr val="black"/>
                </a:solidFill>
                <a:latin typeface="Cambria" panose="02040503050406030204" pitchFamily="18" charset="0"/>
              </a:rPr>
              <a:t>Pneumatic System.  </a:t>
            </a:r>
          </a:p>
          <a:p>
            <a:pPr lvl="0"/>
            <a:r>
              <a:rPr lang="en-GB" sz="2400" b="0" dirty="0">
                <a:solidFill>
                  <a:prstClr val="black"/>
                </a:solidFill>
                <a:latin typeface="Cambria" panose="02040503050406030204" pitchFamily="18" charset="0"/>
              </a:rPr>
              <a:t>Essentially fluid power is used for convenience in converting mechanical power to fluid power and back to mechanical power.</a:t>
            </a:r>
          </a:p>
          <a:p>
            <a:endParaRPr lang="en-GB" dirty="0"/>
          </a:p>
        </p:txBody>
      </p:sp>
      <p:sp>
        <p:nvSpPr>
          <p:cNvPr id="4" name="Date Placeholder 3"/>
          <p:cNvSpPr>
            <a:spLocks noGrp="1"/>
          </p:cNvSpPr>
          <p:nvPr>
            <p:ph type="dt" sz="half" idx="10"/>
          </p:nvPr>
        </p:nvSpPr>
        <p:spPr/>
        <p:txBody>
          <a:bodyPr/>
          <a:lstStyle/>
          <a:p>
            <a:fld id="{9C01CA60-4EC5-4361-881B-87EDFF296E4B}" type="datetime1">
              <a:rPr lang="en-GB" smtClean="0"/>
              <a:t>17/04/2019</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15730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Power transmission systems</a:t>
            </a:r>
          </a:p>
        </p:txBody>
      </p:sp>
      <p:sp>
        <p:nvSpPr>
          <p:cNvPr id="3" name="İçerik Yer Tutucusu 2"/>
          <p:cNvSpPr>
            <a:spLocks noGrp="1"/>
          </p:cNvSpPr>
          <p:nvPr>
            <p:ph idx="1"/>
          </p:nvPr>
        </p:nvSpPr>
        <p:spPr/>
        <p:txBody>
          <a:bodyPr>
            <a:normAutofit/>
          </a:bodyPr>
          <a:lstStyle/>
          <a:p>
            <a:pPr lvl="0"/>
            <a:r>
              <a:rPr lang="en-GB" sz="2400" b="0" dirty="0">
                <a:solidFill>
                  <a:prstClr val="black"/>
                </a:solidFill>
                <a:latin typeface="Cambria" panose="02040503050406030204" pitchFamily="18" charset="0"/>
              </a:rPr>
              <a:t>There are three types of power transmission systems:</a:t>
            </a:r>
          </a:p>
          <a:p>
            <a:pPr marL="457200" lvl="0" indent="-457200">
              <a:buAutoNum type="arabicPeriod"/>
            </a:pPr>
            <a:r>
              <a:rPr lang="en-GB" sz="2400" b="0" dirty="0">
                <a:solidFill>
                  <a:prstClr val="black"/>
                </a:solidFill>
                <a:latin typeface="Cambria" panose="02040503050406030204" pitchFamily="18" charset="0"/>
              </a:rPr>
              <a:t>Mechanical power transmission system (gear boxes, pulleys, levers)</a:t>
            </a:r>
          </a:p>
          <a:p>
            <a:pPr marL="0" lvl="0" indent="0"/>
            <a:endParaRPr lang="en-GB" sz="2400" b="0" dirty="0">
              <a:solidFill>
                <a:prstClr val="black"/>
              </a:solidFill>
              <a:latin typeface="Cambria" panose="02040503050406030204" pitchFamily="18" charset="0"/>
            </a:endParaRPr>
          </a:p>
          <a:p>
            <a:pPr lvl="0"/>
            <a:r>
              <a:rPr lang="en-GB" sz="2400" b="0" dirty="0">
                <a:solidFill>
                  <a:prstClr val="black"/>
                </a:solidFill>
                <a:latin typeface="Cambria" panose="02040503050406030204" pitchFamily="18" charset="0"/>
              </a:rPr>
              <a:t>2. Electrical power transmission system (cables, wires)</a:t>
            </a:r>
          </a:p>
          <a:p>
            <a:pPr lvl="0"/>
            <a:endParaRPr lang="en-GB" sz="2400" b="0" dirty="0">
              <a:solidFill>
                <a:prstClr val="black"/>
              </a:solidFill>
              <a:latin typeface="Cambria" panose="02040503050406030204" pitchFamily="18" charset="0"/>
            </a:endParaRPr>
          </a:p>
          <a:p>
            <a:pPr lvl="0"/>
            <a:r>
              <a:rPr lang="en-GB" sz="2400" b="0" dirty="0">
                <a:solidFill>
                  <a:prstClr val="black"/>
                </a:solidFill>
                <a:latin typeface="Cambria" panose="02040503050406030204" pitchFamily="18" charset="0"/>
              </a:rPr>
              <a:t>3. Fluid power system (fluid)</a:t>
            </a:r>
            <a:endParaRPr lang="tr-TR" sz="2400" b="0" dirty="0">
              <a:solidFill>
                <a:prstClr val="black"/>
              </a:solidFill>
              <a:latin typeface="Cambria" panose="02040503050406030204" pitchFamily="18" charset="0"/>
            </a:endParaRPr>
          </a:p>
          <a:p>
            <a:endParaRPr lang="en-GB" dirty="0"/>
          </a:p>
        </p:txBody>
      </p:sp>
      <p:sp>
        <p:nvSpPr>
          <p:cNvPr id="4" name="Veri Yer Tutucusu 3"/>
          <p:cNvSpPr>
            <a:spLocks noGrp="1"/>
          </p:cNvSpPr>
          <p:nvPr>
            <p:ph type="dt" sz="half" idx="10"/>
          </p:nvPr>
        </p:nvSpPr>
        <p:spPr/>
        <p:txBody>
          <a:bodyPr/>
          <a:lstStyle/>
          <a:p>
            <a:fld id="{99EB9383-CECC-4A2D-990C-1DC805E89D47}" type="datetime1">
              <a:rPr lang="en-GB" smtClean="0"/>
              <a:t>17/04/2019</a:t>
            </a:fld>
            <a:endParaRPr lang="en-US"/>
          </a:p>
        </p:txBody>
      </p:sp>
      <p:sp>
        <p:nvSpPr>
          <p:cNvPr id="5" name="Slayt Numarası Yer Tutucusu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45561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solidFill>
                  <a:prstClr val="white"/>
                </a:solidFill>
                <a:latin typeface="Cambria" panose="02040503050406030204" pitchFamily="18" charset="0"/>
              </a:rPr>
              <a:t>ADVANTAGES OF F</a:t>
            </a:r>
            <a:r>
              <a:rPr lang="tr-TR" dirty="0">
                <a:solidFill>
                  <a:prstClr val="white"/>
                </a:solidFill>
                <a:latin typeface="Cambria" panose="02040503050406030204" pitchFamily="18" charset="0"/>
              </a:rPr>
              <a:t>LUID POWER</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Dikdörtgen 5"/>
          <p:cNvSpPr/>
          <p:nvPr/>
        </p:nvSpPr>
        <p:spPr>
          <a:xfrm>
            <a:off x="914400" y="1443841"/>
            <a:ext cx="8077200" cy="3416320"/>
          </a:xfrm>
          <a:prstGeom prst="rect">
            <a:avLst/>
          </a:prstGeom>
        </p:spPr>
        <p:txBody>
          <a:bodyPr wrap="square">
            <a:spAutoFit/>
          </a:bodyPr>
          <a:lstStyle/>
          <a:p>
            <a:r>
              <a:rPr lang="en-GB" dirty="0">
                <a:latin typeface="Cambria" panose="02040503050406030204" pitchFamily="18" charset="0"/>
              </a:rPr>
              <a:t>Fluid power systems offer high power at correspondingly small weights of its components</a:t>
            </a:r>
          </a:p>
          <a:p>
            <a:endParaRPr lang="en-GB" dirty="0">
              <a:latin typeface="Cambria" panose="02040503050406030204" pitchFamily="18" charset="0"/>
            </a:endParaRPr>
          </a:p>
          <a:p>
            <a:r>
              <a:rPr lang="en-GB" dirty="0">
                <a:latin typeface="Cambria" panose="02040503050406030204" pitchFamily="18" charset="0"/>
              </a:rPr>
              <a:t>Easy and accurate control of actuators.</a:t>
            </a:r>
          </a:p>
          <a:p>
            <a:r>
              <a:rPr lang="en-GB" dirty="0">
                <a:latin typeface="Cambria" panose="02040503050406030204" pitchFamily="18" charset="0"/>
              </a:rPr>
              <a:t>Actuators in fluid power can have enormous speed range and be reversed when needed.</a:t>
            </a:r>
          </a:p>
          <a:p>
            <a:r>
              <a:rPr lang="en-GB" dirty="0">
                <a:latin typeface="Cambria" panose="02040503050406030204" pitchFamily="18" charset="0"/>
              </a:rPr>
              <a:t>Capable of producing a high and constant torque regardless of speed changes.</a:t>
            </a:r>
          </a:p>
          <a:p>
            <a:endParaRPr lang="en-GB" dirty="0">
              <a:latin typeface="Cambria" panose="02040503050406030204" pitchFamily="18" charset="0"/>
            </a:endParaRPr>
          </a:p>
          <a:p>
            <a:r>
              <a:rPr lang="en-GB" dirty="0">
                <a:latin typeface="Cambria" panose="02040503050406030204" pitchFamily="18" charset="0"/>
              </a:rPr>
              <a:t>Single source of fluid power (pump) is capable of operating several systems at once</a:t>
            </a:r>
          </a:p>
          <a:p>
            <a:endParaRPr lang="en-GB" dirty="0">
              <a:latin typeface="Cambria" panose="02040503050406030204" pitchFamily="18" charset="0"/>
            </a:endParaRPr>
          </a:p>
          <a:p>
            <a:r>
              <a:rPr lang="en-GB" dirty="0">
                <a:latin typeface="Cambria" panose="02040503050406030204" pitchFamily="18" charset="0"/>
              </a:rPr>
              <a:t>Can be operated at hazardous environments</a:t>
            </a:r>
          </a:p>
        </p:txBody>
      </p:sp>
    </p:spTree>
    <p:extLst>
      <p:ext uri="{BB962C8B-B14F-4D97-AF65-F5344CB8AC3E}">
        <p14:creationId xmlns:p14="http://schemas.microsoft.com/office/powerpoint/2010/main" val="33585857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GB" dirty="0">
                <a:solidFill>
                  <a:prstClr val="white"/>
                </a:solidFill>
                <a:latin typeface="Cambria" panose="02040503050406030204" pitchFamily="18" charset="0"/>
              </a:rPr>
              <a:t>DISADVANTAGES OF F</a:t>
            </a:r>
            <a:r>
              <a:rPr lang="tr-TR" dirty="0">
                <a:solidFill>
                  <a:prstClr val="white"/>
                </a:solidFill>
                <a:latin typeface="Cambria" panose="02040503050406030204" pitchFamily="18" charset="0"/>
              </a:rPr>
              <a:t>LUID POWER</a:t>
            </a:r>
            <a:endParaRPr lang="en-GB" dirty="0"/>
          </a:p>
        </p:txBody>
      </p:sp>
      <p:sp>
        <p:nvSpPr>
          <p:cNvPr id="4" name="Date Placeholder 3"/>
          <p:cNvSpPr>
            <a:spLocks noGrp="1"/>
          </p:cNvSpPr>
          <p:nvPr>
            <p:ph type="dt" sz="half" idx="10"/>
          </p:nvPr>
        </p:nvSpPr>
        <p:spPr/>
        <p:txBody>
          <a:bodyPr/>
          <a:lstStyle/>
          <a:p>
            <a:fld id="{99EB9383-CECC-4A2D-990C-1DC805E89D47}" type="datetime1">
              <a:rPr lang="en-GB" smtClean="0"/>
              <a:t>17/04/2019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Dikdörtgen 5"/>
          <p:cNvSpPr/>
          <p:nvPr/>
        </p:nvSpPr>
        <p:spPr>
          <a:xfrm>
            <a:off x="822960" y="1371600"/>
            <a:ext cx="8016240" cy="1938992"/>
          </a:xfrm>
          <a:prstGeom prst="rect">
            <a:avLst/>
          </a:prstGeom>
        </p:spPr>
        <p:txBody>
          <a:bodyPr wrap="square">
            <a:spAutoFit/>
          </a:bodyPr>
          <a:lstStyle/>
          <a:p>
            <a:r>
              <a:rPr lang="en-GB" sz="2400" dirty="0">
                <a:latin typeface="Cambria" panose="02040503050406030204" pitchFamily="18" charset="0"/>
              </a:rPr>
              <a:t>Leakage and pump cavitation in hydraulic systems tend to lower their efficiency</a:t>
            </a:r>
          </a:p>
          <a:p>
            <a:endParaRPr lang="en-GB" sz="2400" dirty="0">
              <a:latin typeface="Cambria" panose="02040503050406030204" pitchFamily="18" charset="0"/>
            </a:endParaRPr>
          </a:p>
          <a:p>
            <a:r>
              <a:rPr lang="en-GB" sz="2400" dirty="0">
                <a:latin typeface="Cambria" panose="02040503050406030204" pitchFamily="18" charset="0"/>
              </a:rPr>
              <a:t>The system needs careful handling against particle contamination hence filtering is necessary</a:t>
            </a:r>
          </a:p>
        </p:txBody>
      </p:sp>
    </p:spTree>
    <p:extLst>
      <p:ext uri="{BB962C8B-B14F-4D97-AF65-F5344CB8AC3E}">
        <p14:creationId xmlns:p14="http://schemas.microsoft.com/office/powerpoint/2010/main" val="275930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ppt/theme/themeOverride2.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docProps/app.xml><?xml version="1.0" encoding="utf-8"?>
<Properties xmlns="http://schemas.openxmlformats.org/officeDocument/2006/extended-properties" xmlns:vt="http://schemas.openxmlformats.org/officeDocument/2006/docPropsVTypes">
  <TotalTime>3538</TotalTime>
  <Words>2075</Words>
  <Application>Microsoft Office PowerPoint</Application>
  <PresentationFormat>Ekran Gösterisi (4:3)</PresentationFormat>
  <Paragraphs>270</Paragraphs>
  <Slides>43</Slides>
  <Notes>4</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43</vt:i4>
      </vt:variant>
    </vt:vector>
  </HeadingPairs>
  <TitlesOfParts>
    <vt:vector size="52" baseType="lpstr">
      <vt:lpstr>Arial</vt:lpstr>
      <vt:lpstr>Calibri</vt:lpstr>
      <vt:lpstr>Cambria</vt:lpstr>
      <vt:lpstr>Franklin Gothic Book</vt:lpstr>
      <vt:lpstr>Franklin Gothic Medium</vt:lpstr>
      <vt:lpstr>Tunga</vt:lpstr>
      <vt:lpstr>Wingdings</vt:lpstr>
      <vt:lpstr>Angles</vt:lpstr>
      <vt:lpstr>1_Angles</vt:lpstr>
      <vt:lpstr>Fluid Power Systems</vt:lpstr>
      <vt:lpstr>COURSE CONTENTS</vt:lpstr>
      <vt:lpstr>COURSE CONTENTS</vt:lpstr>
      <vt:lpstr>COURSE CONTENTS</vt:lpstr>
      <vt:lpstr>Recommended Text Books and Reading Materials</vt:lpstr>
      <vt:lpstr>WHAT IS FLUID POWER?</vt:lpstr>
      <vt:lpstr>Power transmission systems</vt:lpstr>
      <vt:lpstr>ADVANTAGES OF FLUID POWER</vt:lpstr>
      <vt:lpstr>DISADVANTAGES OF FLUID POWER</vt:lpstr>
      <vt:lpstr>WHAT IS THE MAGIC BEHIND FLUID POWER SYSTEMS? </vt:lpstr>
      <vt:lpstr>1. PASCAL THEORY</vt:lpstr>
      <vt:lpstr>Pascal theory</vt:lpstr>
      <vt:lpstr>DEMOSTRATING APPLICATION OF PASCAL THEORY [1]</vt:lpstr>
      <vt:lpstr>DEMOSTRATING APPLICATION OF PASCAL THEORY</vt:lpstr>
      <vt:lpstr>2.INCOMPRESSIBILITY OF LIQUID</vt:lpstr>
      <vt:lpstr>2.INCOMPRESSIBILITY OF LIQUID</vt:lpstr>
      <vt:lpstr>BASIC HYDRAULIC SYSTEM</vt:lpstr>
      <vt:lpstr>PowerPoint Sunusu</vt:lpstr>
      <vt:lpstr>EXAMPLE OF A HYDRAULIC SYSTEM[2]</vt:lpstr>
      <vt:lpstr>HYDRAULIC SYSTEM WITH TWO ACTUATORS [3]</vt:lpstr>
      <vt:lpstr>FUNCTIONS OF COMPONENTS IN A HYDRAULIC SYSTEM </vt:lpstr>
      <vt:lpstr>Hydraulic Circuit Symbols</vt:lpstr>
      <vt:lpstr>Hydraulic Circuit Symbols</vt:lpstr>
      <vt:lpstr>Hydraulic Circuit Symbols</vt:lpstr>
      <vt:lpstr>HYDRAULIC CIRCUITS</vt:lpstr>
      <vt:lpstr>Simple Hydraulic Circuit</vt:lpstr>
      <vt:lpstr>Actuating a single acting cylinder</vt:lpstr>
      <vt:lpstr>Pump Unloading Circuit</vt:lpstr>
      <vt:lpstr>1.Unloading Circuit with Accumulator</vt:lpstr>
      <vt:lpstr>2. Unloading Valve with Hi-lo Pumps</vt:lpstr>
      <vt:lpstr>Cylinder Locking Circuit</vt:lpstr>
      <vt:lpstr>Cylinder Locking Circuit</vt:lpstr>
      <vt:lpstr>Sequential Circuit</vt:lpstr>
      <vt:lpstr>Sequential Circuit</vt:lpstr>
      <vt:lpstr>CONTROL OF A FLUID POWER SYSTEM</vt:lpstr>
      <vt:lpstr>PRESSURE VALVES</vt:lpstr>
      <vt:lpstr>FLOW VALVES</vt:lpstr>
      <vt:lpstr>DIRECTIONAL CONTROL VALVES</vt:lpstr>
      <vt:lpstr>MANUALLY CONTROLLED VALVES[4]</vt:lpstr>
      <vt:lpstr>Manually operated directional control valve</vt:lpstr>
      <vt:lpstr>SOLENOID OPERATED VALVES</vt:lpstr>
      <vt:lpstr>SOLENOID VALVES AND MANIFOLD BLOCK[4]</vt:lpstr>
      <vt:lpstr>HYDRAULIC PLATFORM[8]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DESIGN</dc:title>
  <dc:creator>Omari Mashi KHALFAN</dc:creator>
  <cp:lastModifiedBy>SERIN</cp:lastModifiedBy>
  <cp:revision>322</cp:revision>
  <dcterms:created xsi:type="dcterms:W3CDTF">2006-08-16T00:00:00Z</dcterms:created>
  <dcterms:modified xsi:type="dcterms:W3CDTF">2019-04-17T01:49:00Z</dcterms:modified>
</cp:coreProperties>
</file>